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2" r:id="rId5"/>
    <p:sldId id="257" r:id="rId6"/>
    <p:sldId id="258" r:id="rId7"/>
    <p:sldId id="25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748" y="-9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16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38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938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411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48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0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675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2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2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59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1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BEA49-E6A4-4F0A-9D2A-21D7A05E083D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5135D-5D3A-433C-A4A2-D8D17A884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rot.info/uploads/posts/2020-01/1579701127_1-p-foni-s-krasivimi-kartinkami-dlya-prezentat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552" y="-2588111"/>
            <a:ext cx="16470366" cy="1173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3721" y="2962512"/>
            <a:ext cx="63055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/>
              <a:t>«Воспитываем вместе»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706509" y="4797152"/>
            <a:ext cx="7264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Выполнила:</a:t>
            </a:r>
          </a:p>
          <a:p>
            <a:r>
              <a:rPr lang="ru-RU" sz="2400" dirty="0" smtClean="0"/>
              <a:t>учитель начальных классов</a:t>
            </a:r>
          </a:p>
          <a:p>
            <a:r>
              <a:rPr lang="ru-RU" sz="2400" dirty="0" smtClean="0"/>
              <a:t>МАОУ «СОШ № 37»</a:t>
            </a:r>
          </a:p>
          <a:p>
            <a:r>
              <a:rPr lang="ru-RU" sz="2400" dirty="0" smtClean="0"/>
              <a:t>Миклина Е.П.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-3268123" y="571780"/>
            <a:ext cx="1594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Фестиваль </a:t>
            </a:r>
            <a:r>
              <a:rPr lang="ru-RU" sz="2000" b="1" dirty="0"/>
              <a:t>активных воспитательных практик </a:t>
            </a:r>
            <a:endParaRPr lang="ru-RU" sz="2000" dirty="0"/>
          </a:p>
          <a:p>
            <a:pPr algn="ctr"/>
            <a:r>
              <a:rPr lang="ru-RU" sz="2000" b="1" dirty="0"/>
              <a:t>«Социокультурная среда школы: от взаимодействия к партнерству»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1825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2812286"/>
            <a:ext cx="75103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7967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2721" y="260648"/>
            <a:ext cx="784887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Воспитание – это  навыки поведения , привитые семьёй, школой, средой и проявляющиеся в общественной жизни .</a:t>
            </a:r>
          </a:p>
          <a:p>
            <a:pPr algn="r"/>
            <a:r>
              <a:rPr lang="ru-RU" sz="4000" dirty="0"/>
              <a:t> </a:t>
            </a:r>
            <a:r>
              <a:rPr lang="ru-RU" sz="4000" dirty="0" smtClean="0"/>
              <a:t>                      (</a:t>
            </a:r>
            <a:r>
              <a:rPr lang="ru-RU" sz="4000" dirty="0" err="1" smtClean="0"/>
              <a:t>С.И.Ожегов</a:t>
            </a:r>
            <a:r>
              <a:rPr lang="ru-RU" sz="4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7810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Учитель + ученик + семья</a:t>
            </a:r>
          </a:p>
        </p:txBody>
      </p:sp>
      <p:pic>
        <p:nvPicPr>
          <p:cNvPr id="4098" name="Picture 2" descr="https://banner2.cleanpng.com/20180212/vlq/kisspng-cartoon-teacher-illustration-family-5a813ccaeb2725.50098728151841914696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745" y="1484784"/>
            <a:ext cx="6698518" cy="470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5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379562"/>
            <a:ext cx="820891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Нетрадиционные формы воспитательной работы:</a:t>
            </a:r>
          </a:p>
          <a:p>
            <a:pPr marL="457200" indent="-457200">
              <a:buFontTx/>
              <a:buChar char="-"/>
            </a:pPr>
            <a:r>
              <a:rPr lang="ru-RU" sz="3200" dirty="0" smtClean="0"/>
              <a:t>интеллектуальная игра «Что? Где?    Когда?</a:t>
            </a:r>
          </a:p>
          <a:p>
            <a:r>
              <a:rPr lang="ru-RU" sz="3200" dirty="0" smtClean="0"/>
              <a:t>(семейные команды);</a:t>
            </a:r>
          </a:p>
          <a:p>
            <a:r>
              <a:rPr lang="ru-RU" sz="3200" dirty="0" smtClean="0"/>
              <a:t>-  образовательный туризм </a:t>
            </a:r>
          </a:p>
          <a:p>
            <a:r>
              <a:rPr lang="ru-RU" sz="3200" dirty="0" smtClean="0"/>
              <a:t>(путешествуем и познаём родной край);</a:t>
            </a:r>
          </a:p>
          <a:p>
            <a:r>
              <a:rPr lang="ru-RU" sz="3200" dirty="0" smtClean="0"/>
              <a:t>- творческие профессиональные мастерские </a:t>
            </a:r>
          </a:p>
          <a:p>
            <a:r>
              <a:rPr lang="ru-RU" sz="3200" dirty="0" smtClean="0"/>
              <a:t>- открытый микрофон;</a:t>
            </a:r>
            <a:endParaRPr lang="ru-RU" sz="3200" dirty="0"/>
          </a:p>
          <a:p>
            <a:r>
              <a:rPr lang="ru-RU" sz="3200" dirty="0" smtClean="0"/>
              <a:t>- литературные вечера</a:t>
            </a:r>
            <a:r>
              <a:rPr lang="ru-RU" sz="4000" dirty="0" smtClean="0"/>
              <a:t>.</a:t>
            </a:r>
          </a:p>
          <a:p>
            <a:pPr marL="285750" indent="-285750" algn="ctr">
              <a:buFontTx/>
              <a:buChar char="-"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10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95"/>
            <a:ext cx="9236261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41" y="116632"/>
            <a:ext cx="593761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dirty="0" smtClean="0"/>
              <a:t>Литературный вечер – это форма совместной деятельности учителя, детей и родителей.</a:t>
            </a:r>
            <a:endParaRPr lang="ru-RU" sz="4600" dirty="0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395536" y="4365104"/>
            <a:ext cx="77768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/>
              <a:t>Цель</a:t>
            </a:r>
            <a:r>
              <a:rPr lang="ru-RU" sz="3600" dirty="0" smtClean="0"/>
              <a:t> - развитие интереса у школьников к литературе, посредством семейного участия  в творческих группах. </a:t>
            </a:r>
            <a:endParaRPr lang="ru-RU" sz="3600" dirty="0"/>
          </a:p>
        </p:txBody>
      </p:sp>
      <p:pic>
        <p:nvPicPr>
          <p:cNvPr id="7170" name="Picture 2" descr="https://sun9-55.userapi.com/c855532/v855532322/139213/KuKKc4Zwdb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8757"/>
            <a:ext cx="2664296" cy="401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28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479" y="0"/>
            <a:ext cx="8183266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Программа вечера включает в себя :</a:t>
            </a:r>
          </a:p>
          <a:p>
            <a:pPr marL="285750" indent="-285750">
              <a:buFontTx/>
              <a:buChar char="-"/>
            </a:pPr>
            <a:r>
              <a:rPr lang="ru-RU" sz="4000" dirty="0" smtClean="0"/>
              <a:t>слово о писателе;</a:t>
            </a:r>
          </a:p>
          <a:p>
            <a:pPr marL="285750" indent="-285750">
              <a:buFontTx/>
              <a:buChar char="-"/>
            </a:pPr>
            <a:r>
              <a:rPr lang="ru-RU" sz="4000" dirty="0" smtClean="0"/>
              <a:t>музыкальные номера;</a:t>
            </a:r>
          </a:p>
          <a:p>
            <a:pPr marL="285750" indent="-285750">
              <a:buFontTx/>
              <a:buChar char="-"/>
            </a:pPr>
            <a:r>
              <a:rPr lang="ru-RU" sz="4000" dirty="0" smtClean="0"/>
              <a:t>конкурсы;</a:t>
            </a:r>
          </a:p>
          <a:p>
            <a:pPr marL="285750" indent="-285750">
              <a:buFontTx/>
              <a:buChar char="-"/>
            </a:pPr>
            <a:r>
              <a:rPr lang="ru-RU" sz="4000" dirty="0"/>
              <a:t>в</a:t>
            </a:r>
            <a:r>
              <a:rPr lang="ru-RU" sz="4000" dirty="0" smtClean="0"/>
              <a:t>икторины;</a:t>
            </a:r>
          </a:p>
          <a:p>
            <a:r>
              <a:rPr lang="ru-RU" sz="4000" dirty="0" smtClean="0"/>
              <a:t>-  сценки.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r>
              <a:rPr lang="ru-RU" dirty="0" smtClean="0"/>
              <a:t>- </a:t>
            </a:r>
            <a:endParaRPr lang="ru-RU" dirty="0"/>
          </a:p>
        </p:txBody>
      </p:sp>
      <p:pic>
        <p:nvPicPr>
          <p:cNvPr id="6146" name="Picture 2" descr="https://sun9-32.userapi.com/c855136/v855136418/4c733/F7HQlXIHe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248472" cy="276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ownloads\vBWWw9qnbf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53801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10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32656"/>
            <a:ext cx="439248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Эта форма работы требует большой подготовки всех участников процесса.</a:t>
            </a:r>
          </a:p>
          <a:p>
            <a:r>
              <a:rPr lang="ru-RU" sz="3600" dirty="0" smtClean="0"/>
              <a:t>Литературные вечера начинаю проводить со второго класса с периодичностью раз в полгода.</a:t>
            </a:r>
            <a:endParaRPr lang="ru-RU" sz="3600" dirty="0"/>
          </a:p>
          <a:p>
            <a:endParaRPr lang="ru-RU" dirty="0"/>
          </a:p>
        </p:txBody>
      </p:sp>
      <p:pic>
        <p:nvPicPr>
          <p:cNvPr id="5122" name="Picture 2" descr="https://sun9-49.userapi.com/c850324/v850324826/158c4f/zjw4si8w_x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527" y="0"/>
            <a:ext cx="2572036" cy="342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50.userapi.com/c856028/v856028322/12c123/E7LXzuwdfc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567" y="2636911"/>
            <a:ext cx="2470752" cy="394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10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149080"/>
            <a:ext cx="8208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Итоги литературного вечера подводим в дружеской беседе за чашкой чая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1" y="332656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Погружались в мир детской книги </a:t>
            </a:r>
            <a:r>
              <a:rPr lang="ru-RU" sz="3200" dirty="0" err="1" smtClean="0"/>
              <a:t>А.С.Пушкина</a:t>
            </a:r>
            <a:r>
              <a:rPr lang="ru-RU" sz="3200" dirty="0" smtClean="0"/>
              <a:t>, </a:t>
            </a:r>
            <a:r>
              <a:rPr lang="ru-RU" sz="3200" dirty="0" err="1" smtClean="0"/>
              <a:t>К.И.Чуковского</a:t>
            </a:r>
            <a:r>
              <a:rPr lang="ru-RU" sz="3200" dirty="0" smtClean="0"/>
              <a:t>, Н.Н. Носова,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.Я. Маршака, В.Ю. Драгунского.  Познакомились с героями и авторами</a:t>
            </a:r>
          </a:p>
          <a:p>
            <a:r>
              <a:rPr lang="ru-RU" sz="3200" dirty="0"/>
              <a:t>з</a:t>
            </a:r>
            <a:r>
              <a:rPr lang="ru-RU" sz="3200" dirty="0" smtClean="0"/>
              <a:t>арубежной литературы. Такими как </a:t>
            </a:r>
            <a:r>
              <a:rPr lang="ru-RU" sz="3200" dirty="0" err="1" smtClean="0"/>
              <a:t>Г.Х.Андерсен</a:t>
            </a:r>
            <a:r>
              <a:rPr lang="ru-RU" sz="3200" dirty="0" smtClean="0"/>
              <a:t>, </a:t>
            </a:r>
            <a:r>
              <a:rPr lang="ru-RU" sz="3200" dirty="0" err="1" smtClean="0"/>
              <a:t>бр</a:t>
            </a:r>
            <a:r>
              <a:rPr lang="ru-RU" sz="3200" dirty="0" smtClean="0"/>
              <a:t>. Гримм, </a:t>
            </a:r>
            <a:r>
              <a:rPr lang="ru-RU" sz="3200" dirty="0" err="1" smtClean="0"/>
              <a:t>Л.Кэррол</a:t>
            </a:r>
            <a:r>
              <a:rPr lang="ru-RU" sz="3200" dirty="0" smtClean="0"/>
              <a:t>,</a:t>
            </a:r>
          </a:p>
          <a:p>
            <a:r>
              <a:rPr lang="ru-RU" sz="3200" dirty="0" err="1" smtClean="0"/>
              <a:t>Ш.Перро</a:t>
            </a:r>
            <a:r>
              <a:rPr lang="ru-RU" sz="3200" dirty="0" smtClean="0"/>
              <a:t>, </a:t>
            </a:r>
            <a:r>
              <a:rPr lang="ru-RU" sz="3200" dirty="0" err="1" smtClean="0"/>
              <a:t>Т.Янссон</a:t>
            </a:r>
            <a:r>
              <a:rPr lang="ru-RU" sz="3200" dirty="0" smtClean="0"/>
              <a:t> и др.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967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rot.info/uploads/posts/2020-01/1579701127_1-p-foni-s-krasivimi-kartinkami-dlya-prezentat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" y="22895"/>
            <a:ext cx="9124557" cy="683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3" y="188640"/>
            <a:ext cx="8712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«Только вместе с родителями, общими усилиями, </a:t>
            </a:r>
          </a:p>
          <a:p>
            <a:pPr algn="ctr"/>
            <a:r>
              <a:rPr lang="ru-RU" sz="2800" dirty="0" smtClean="0"/>
              <a:t>Учителя могут дать детям большое человеческое</a:t>
            </a:r>
          </a:p>
          <a:p>
            <a:pPr algn="ctr"/>
            <a:r>
              <a:rPr lang="ru-RU" sz="2800" dirty="0"/>
              <a:t>с</a:t>
            </a:r>
            <a:r>
              <a:rPr lang="ru-RU" sz="2800" dirty="0" smtClean="0"/>
              <a:t>частье».</a:t>
            </a:r>
          </a:p>
          <a:p>
            <a:pPr algn="ctr"/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(</a:t>
            </a:r>
            <a:r>
              <a:rPr lang="ru-RU" sz="2400" dirty="0" err="1" smtClean="0"/>
              <a:t>В.Сухомлинский</a:t>
            </a:r>
            <a:r>
              <a:rPr lang="ru-RU" sz="2400" dirty="0" smtClean="0"/>
              <a:t>).</a:t>
            </a:r>
          </a:p>
        </p:txBody>
      </p:sp>
      <p:pic>
        <p:nvPicPr>
          <p:cNvPr id="5" name="Picture 4" descr="https://sun9-45.userapi.com/c851020/v851020792/1f7321/DPrGF-g3Yp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74" y="2276872"/>
            <a:ext cx="7462411" cy="420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71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253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Миклина</dc:creator>
  <cp:lastModifiedBy>Dremina-IA</cp:lastModifiedBy>
  <cp:revision>12</cp:revision>
  <dcterms:created xsi:type="dcterms:W3CDTF">2020-03-19T17:14:44Z</dcterms:created>
  <dcterms:modified xsi:type="dcterms:W3CDTF">2020-03-20T11:04:38Z</dcterms:modified>
</cp:coreProperties>
</file>