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57" r:id="rId3"/>
    <p:sldId id="269" r:id="rId4"/>
    <p:sldId id="259" r:id="rId5"/>
    <p:sldId id="271" r:id="rId6"/>
    <p:sldId id="273" r:id="rId7"/>
    <p:sldId id="275" r:id="rId8"/>
    <p:sldId id="264" r:id="rId9"/>
    <p:sldId id="265" r:id="rId10"/>
    <p:sldId id="266" r:id="rId11"/>
    <p:sldId id="267" r:id="rId12"/>
    <p:sldId id="268" r:id="rId13"/>
    <p:sldId id="261" r:id="rId14"/>
    <p:sldId id="277" r:id="rId15"/>
    <p:sldId id="279" r:id="rId16"/>
    <p:sldId id="281" r:id="rId17"/>
    <p:sldId id="283" r:id="rId18"/>
    <p:sldId id="285" r:id="rId19"/>
    <p:sldId id="287" r:id="rId20"/>
    <p:sldId id="290" r:id="rId21"/>
    <p:sldId id="292" r:id="rId22"/>
    <p:sldId id="294" r:id="rId23"/>
    <p:sldId id="296" r:id="rId24"/>
    <p:sldId id="298" r:id="rId25"/>
    <p:sldId id="300" r:id="rId26"/>
    <p:sldId id="302" r:id="rId27"/>
    <p:sldId id="304" r:id="rId28"/>
    <p:sldId id="306" r:id="rId29"/>
    <p:sldId id="308" r:id="rId30"/>
    <p:sldId id="310" r:id="rId31"/>
    <p:sldId id="312" r:id="rId32"/>
    <p:sldId id="314" r:id="rId33"/>
    <p:sldId id="316" r:id="rId34"/>
    <p:sldId id="318" r:id="rId35"/>
    <p:sldId id="320" r:id="rId36"/>
    <p:sldId id="322" r:id="rId37"/>
    <p:sldId id="324" r:id="rId38"/>
    <p:sldId id="326" r:id="rId39"/>
    <p:sldId id="328" r:id="rId40"/>
    <p:sldId id="330" r:id="rId41"/>
    <p:sldId id="332" r:id="rId42"/>
    <p:sldId id="334" r:id="rId43"/>
    <p:sldId id="336" r:id="rId44"/>
    <p:sldId id="337" r:id="rId45"/>
    <p:sldId id="338" r:id="rId46"/>
    <p:sldId id="339" r:id="rId47"/>
    <p:sldId id="340" r:id="rId48"/>
    <p:sldId id="352" r:id="rId49"/>
    <p:sldId id="341" r:id="rId50"/>
    <p:sldId id="342" r:id="rId51"/>
    <p:sldId id="343" r:id="rId52"/>
    <p:sldId id="344" r:id="rId53"/>
    <p:sldId id="353" r:id="rId54"/>
    <p:sldId id="345" r:id="rId55"/>
    <p:sldId id="346" r:id="rId56"/>
    <p:sldId id="347" r:id="rId57"/>
    <p:sldId id="348" r:id="rId58"/>
    <p:sldId id="349" r:id="rId59"/>
    <p:sldId id="350" r:id="rId60"/>
    <p:sldId id="351" r:id="rId61"/>
    <p:sldId id="355" r:id="rId6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595" autoAdjust="0"/>
  </p:normalViewPr>
  <p:slideViewPr>
    <p:cSldViewPr>
      <p:cViewPr>
        <p:scale>
          <a:sx n="60" d="100"/>
          <a:sy n="60" d="100"/>
        </p:scale>
        <p:origin x="-1456" y="-116"/>
      </p:cViewPr>
      <p:guideLst>
        <p:guide orient="horz" pos="2160"/>
        <p:guide pos="2880"/>
      </p:guideLst>
    </p:cSldViewPr>
  </p:slideViewPr>
  <p:outlineViewPr>
    <p:cViewPr>
      <p:scale>
        <a:sx n="33" d="100"/>
        <a:sy n="33" d="100"/>
      </p:scale>
      <p:origin x="0" y="30764"/>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E3DB86-E12A-44B4-BDB3-6499A56E8CAA}" type="datetimeFigureOut">
              <a:rPr lang="ru-RU" smtClean="0"/>
              <a:pPr/>
              <a:t>09.09.2019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0ABCAA-6EA0-4A91-8C70-6724DCA6515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A9CF2616-0CA3-47F5-9469-75EAC037434E}" type="slidenum">
              <a:rPr lang="ru-RU" altLang="ru-RU" smtClean="0"/>
              <a:pPr>
                <a:defRPr/>
              </a:pPr>
              <a:t>14</a:t>
            </a:fld>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09.09.2019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09.09.2019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09.09.2019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09.09.2019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09.09.2019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09.09.2019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aalexperm@yandex.r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events.webinar.ru/12290983/2601187/4cef91df462d0999c8a07eedd3d87295"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32657"/>
            <a:ext cx="7772400" cy="3267794"/>
          </a:xfrm>
        </p:spPr>
        <p:txBody>
          <a:bodyPr>
            <a:normAutofit/>
          </a:bodyPr>
          <a:lstStyle/>
          <a:p>
            <a:r>
              <a:rPr lang="ru-RU" sz="3600" b="1" dirty="0" smtClean="0"/>
              <a:t>Результаты итоговой аттестации по биологии в Пермском крае в 2019 г. Новая модель ОГЭ-2020</a:t>
            </a:r>
            <a:r>
              <a:rPr lang="ru-RU" sz="2400" dirty="0" smtClean="0"/>
              <a:t/>
            </a:r>
            <a:br>
              <a:rPr lang="ru-RU" sz="2400" dirty="0" smtClean="0"/>
            </a:br>
            <a:r>
              <a:rPr lang="ru-RU" sz="2400" dirty="0" smtClean="0"/>
              <a:t/>
            </a:r>
            <a:br>
              <a:rPr lang="ru-RU" sz="2400" dirty="0" smtClean="0"/>
            </a:br>
            <a:r>
              <a:rPr lang="ru-RU" sz="2400" b="1" dirty="0" smtClean="0"/>
              <a:t>Методический семинар учителей биологии общеобразовательных организаций Пермского края</a:t>
            </a:r>
            <a:br>
              <a:rPr lang="ru-RU" sz="2400" b="1" dirty="0" smtClean="0"/>
            </a:br>
            <a:r>
              <a:rPr lang="ru-RU" sz="2400" b="1" dirty="0" smtClean="0"/>
              <a:t>10.09.2019</a:t>
            </a:r>
            <a:endParaRPr lang="ru-RU" sz="2400" b="1" dirty="0"/>
          </a:p>
        </p:txBody>
      </p:sp>
      <p:sp>
        <p:nvSpPr>
          <p:cNvPr id="3" name="Подзаголовок 2"/>
          <p:cNvSpPr>
            <a:spLocks noGrp="1"/>
          </p:cNvSpPr>
          <p:nvPr>
            <p:ph type="subTitle" idx="1"/>
          </p:nvPr>
        </p:nvSpPr>
        <p:spPr/>
        <p:txBody>
          <a:bodyPr>
            <a:normAutofit fontScale="92500" lnSpcReduction="20000"/>
          </a:bodyPr>
          <a:lstStyle/>
          <a:p>
            <a:pPr marL="347472" indent="-347472" fontAlgn="base">
              <a:lnSpc>
                <a:spcPct val="80000"/>
              </a:lnSpc>
              <a:spcBef>
                <a:spcPts val="576"/>
              </a:spcBef>
            </a:pPr>
            <a:r>
              <a:rPr lang="ru-RU" sz="2400" dirty="0" smtClean="0">
                <a:solidFill>
                  <a:schemeClr val="tx1"/>
                </a:solidFill>
                <a:latin typeface="Arial"/>
              </a:rPr>
              <a:t>Акулов Александр Алексеевич      </a:t>
            </a:r>
            <a:endParaRPr lang="ru-RU" sz="2400" dirty="0" smtClean="0"/>
          </a:p>
          <a:p>
            <a:pPr marL="347472" indent="-347472" fontAlgn="base">
              <a:lnSpc>
                <a:spcPct val="80000"/>
              </a:lnSpc>
              <a:spcBef>
                <a:spcPts val="576"/>
              </a:spcBef>
            </a:pPr>
            <a:r>
              <a:rPr lang="ru-RU" sz="1800" dirty="0" smtClean="0">
                <a:solidFill>
                  <a:schemeClr val="tx1"/>
                </a:solidFill>
                <a:latin typeface="Arial"/>
              </a:rPr>
              <a:t>ведущий научный сотрудник отдела сопровождения ФГОС, доцент, канд. биол. наук</a:t>
            </a:r>
            <a:r>
              <a:rPr lang="ru-RU" sz="2400" dirty="0" smtClean="0">
                <a:solidFill>
                  <a:schemeClr val="tx1"/>
                </a:solidFill>
                <a:latin typeface="Arial"/>
              </a:rPr>
              <a:t> </a:t>
            </a:r>
            <a:endParaRPr lang="ru-RU" sz="2400" dirty="0" smtClean="0">
              <a:solidFill>
                <a:schemeClr val="tx1"/>
              </a:solidFill>
            </a:endParaRPr>
          </a:p>
          <a:p>
            <a:pPr marL="347472" indent="-347472" fontAlgn="base">
              <a:lnSpc>
                <a:spcPct val="80000"/>
              </a:lnSpc>
              <a:spcBef>
                <a:spcPts val="576"/>
              </a:spcBef>
            </a:pPr>
            <a:r>
              <a:rPr lang="ru-RU" sz="2400" dirty="0" smtClean="0">
                <a:solidFill>
                  <a:schemeClr val="tx1"/>
                </a:solidFill>
                <a:latin typeface="Arial"/>
              </a:rPr>
              <a:t>Институт развития образования Пермского края </a:t>
            </a:r>
            <a:br>
              <a:rPr lang="ru-RU" sz="2400" dirty="0" smtClean="0">
                <a:solidFill>
                  <a:schemeClr val="tx1"/>
                </a:solidFill>
                <a:latin typeface="Arial"/>
              </a:rPr>
            </a:br>
            <a:r>
              <a:rPr lang="ru-RU" sz="2400" dirty="0" smtClean="0">
                <a:solidFill>
                  <a:schemeClr val="tx1"/>
                </a:solidFill>
                <a:latin typeface="Arial"/>
              </a:rPr>
              <a:t/>
            </a:r>
            <a:br>
              <a:rPr lang="ru-RU" sz="2400" dirty="0" smtClean="0">
                <a:solidFill>
                  <a:schemeClr val="tx1"/>
                </a:solidFill>
                <a:latin typeface="Arial"/>
              </a:rPr>
            </a:br>
            <a:r>
              <a:rPr lang="en-US" sz="2400" dirty="0" smtClean="0">
                <a:solidFill>
                  <a:schemeClr val="tx1"/>
                </a:solidFill>
                <a:latin typeface="Arial"/>
                <a:hlinkClick r:id="rId2"/>
              </a:rPr>
              <a:t>aaalexperm@yandex.ru</a:t>
            </a:r>
            <a:r>
              <a:rPr lang="en-US" sz="2400" dirty="0" smtClean="0">
                <a:solidFill>
                  <a:schemeClr val="tx1"/>
                </a:solidFill>
                <a:latin typeface="Arial"/>
              </a:rPr>
              <a:t> </a:t>
            </a:r>
            <a:endParaRPr lang="ru-RU" sz="2400" dirty="0" smtClean="0">
              <a:solidFill>
                <a:schemeClr val="tx1"/>
              </a:solidFill>
              <a:latin typeface="Arial"/>
            </a:endParaRPr>
          </a:p>
          <a:p>
            <a:endParaRPr lang="ru-RU"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ru-RU" sz="2400" b="1" dirty="0" smtClean="0"/>
              <a:t>27. Умение включать в биологический текст пропущенные термины и понятия из числа предложенных (33,2%; П)</a:t>
            </a:r>
            <a:endParaRPr lang="ru-RU" sz="2400" b="1" dirty="0"/>
          </a:p>
        </p:txBody>
      </p:sp>
      <p:sp>
        <p:nvSpPr>
          <p:cNvPr id="3" name="Содержимое 2"/>
          <p:cNvSpPr>
            <a:spLocks noGrp="1"/>
          </p:cNvSpPr>
          <p:nvPr>
            <p:ph idx="1"/>
          </p:nvPr>
        </p:nvSpPr>
        <p:spPr>
          <a:xfrm>
            <a:off x="107504" y="1340768"/>
            <a:ext cx="9036496" cy="5256584"/>
          </a:xfrm>
        </p:spPr>
        <p:txBody>
          <a:bodyPr>
            <a:normAutofit fontScale="92500" lnSpcReduction="20000"/>
          </a:bodyPr>
          <a:lstStyle/>
          <a:p>
            <a:pPr>
              <a:buNone/>
            </a:pPr>
            <a:r>
              <a:rPr lang="ru-RU" sz="2000" dirty="0" smtClean="0"/>
              <a:t>Вставьте в текст «Типы клеток» пропущенные термины из предложенного перечня, используя для этого цифровые обозначения. Запишите в текст цифры выбранных ответов, а затем получившуюся последовательность цифр (по тексту) запишите в таблицу.</a:t>
            </a:r>
          </a:p>
          <a:p>
            <a:pPr>
              <a:buNone/>
            </a:pPr>
            <a:r>
              <a:rPr lang="ru-RU" sz="2000" b="1" dirty="0" smtClean="0"/>
              <a:t>                                                                 ТИПЫ КЛЕТОК</a:t>
            </a:r>
          </a:p>
          <a:p>
            <a:pPr>
              <a:buNone/>
            </a:pPr>
            <a:r>
              <a:rPr lang="ru-RU" sz="2000" dirty="0" smtClean="0"/>
              <a:t>Первыми на пути исторического развития появились организмы, имеющие мелкие клетки с простой организацией, – _________(А). Эти </a:t>
            </a:r>
            <a:r>
              <a:rPr lang="ru-RU" sz="2000" dirty="0" err="1" smtClean="0"/>
              <a:t>доядерные</a:t>
            </a:r>
            <a:r>
              <a:rPr lang="ru-RU" sz="2000" dirty="0" smtClean="0"/>
              <a:t> клетки не имеют оформленного _________(Б). В них выделяется лишь ядерная зона, содержащая _________(В) ДНК. Такое строение имеется у современных _________(Г).</a:t>
            </a:r>
          </a:p>
          <a:p>
            <a:pPr>
              <a:buNone/>
            </a:pPr>
            <a:r>
              <a:rPr lang="ru-RU" sz="2000" dirty="0" smtClean="0"/>
              <a:t>Перечень терминов:</a:t>
            </a:r>
          </a:p>
          <a:p>
            <a:pPr>
              <a:buNone/>
            </a:pPr>
            <a:r>
              <a:rPr lang="ru-RU" sz="2000" dirty="0" smtClean="0"/>
              <a:t>1) хромосома</a:t>
            </a:r>
          </a:p>
          <a:p>
            <a:pPr>
              <a:buNone/>
            </a:pPr>
            <a:r>
              <a:rPr lang="ru-RU" sz="2000" dirty="0" smtClean="0"/>
              <a:t>2) прокариоты</a:t>
            </a:r>
          </a:p>
          <a:p>
            <a:pPr>
              <a:buNone/>
            </a:pPr>
            <a:r>
              <a:rPr lang="ru-RU" sz="2000" dirty="0" smtClean="0"/>
              <a:t>3) цитоплазма</a:t>
            </a:r>
          </a:p>
          <a:p>
            <a:pPr>
              <a:buNone/>
            </a:pPr>
            <a:r>
              <a:rPr lang="ru-RU" sz="2000" dirty="0" smtClean="0"/>
              <a:t>4) кольцевая молекула</a:t>
            </a:r>
          </a:p>
          <a:p>
            <a:pPr>
              <a:buNone/>
            </a:pPr>
            <a:r>
              <a:rPr lang="ru-RU" sz="2000" dirty="0" smtClean="0"/>
              <a:t>5) ядро</a:t>
            </a:r>
          </a:p>
          <a:p>
            <a:pPr>
              <a:buNone/>
            </a:pPr>
            <a:r>
              <a:rPr lang="ru-RU" sz="2000" dirty="0" smtClean="0"/>
              <a:t>6) амёба обыкновенная</a:t>
            </a:r>
          </a:p>
          <a:p>
            <a:pPr>
              <a:buNone/>
            </a:pPr>
            <a:r>
              <a:rPr lang="ru-RU" sz="2000" dirty="0" smtClean="0"/>
              <a:t>7) кишечная палочка</a:t>
            </a:r>
          </a:p>
          <a:p>
            <a:pPr>
              <a:buNone/>
            </a:pPr>
            <a:r>
              <a:rPr lang="ru-RU" sz="2000" dirty="0" smtClean="0"/>
              <a:t>8) эукариоты</a:t>
            </a:r>
          </a:p>
          <a:p>
            <a:pPr>
              <a:buNone/>
            </a:pPr>
            <a:r>
              <a:rPr lang="ru-RU" sz="2000" dirty="0" smtClean="0"/>
              <a:t>А Б В Г</a:t>
            </a:r>
            <a:endParaRPr lang="ru-RU"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fontScale="90000"/>
          </a:bodyPr>
          <a:lstStyle/>
          <a:p>
            <a:pPr algn="l"/>
            <a:r>
              <a:rPr lang="ru-RU" sz="2400" b="1" dirty="0" smtClean="0"/>
              <a:t>28. Умение соотносить морфологические признаки организма</a:t>
            </a:r>
            <a:br>
              <a:rPr lang="ru-RU" sz="2400" b="1" dirty="0" smtClean="0"/>
            </a:br>
            <a:r>
              <a:rPr lang="ru-RU" sz="2400" b="1" dirty="0" smtClean="0"/>
              <a:t>или его отдельных органов с предложенными моделями по</a:t>
            </a:r>
            <a:br>
              <a:rPr lang="ru-RU" sz="2400" b="1" dirty="0" smtClean="0"/>
            </a:br>
            <a:r>
              <a:rPr lang="ru-RU" sz="2400" b="1" dirty="0" smtClean="0"/>
              <a:t>заданному алгоритму (40,7%; П)</a:t>
            </a:r>
            <a:endParaRPr lang="ru-RU" sz="2400" b="1" dirty="0"/>
          </a:p>
        </p:txBody>
      </p:sp>
      <p:sp>
        <p:nvSpPr>
          <p:cNvPr id="3" name="Содержимое 2"/>
          <p:cNvSpPr>
            <a:spLocks noGrp="1"/>
          </p:cNvSpPr>
          <p:nvPr>
            <p:ph idx="1"/>
          </p:nvPr>
        </p:nvSpPr>
        <p:spPr>
          <a:xfrm>
            <a:off x="457200" y="1268760"/>
            <a:ext cx="8229600" cy="4857403"/>
          </a:xfrm>
        </p:spPr>
        <p:txBody>
          <a:bodyPr>
            <a:normAutofit fontScale="92500" lnSpcReduction="20000"/>
          </a:bodyPr>
          <a:lstStyle/>
          <a:p>
            <a:pPr>
              <a:buNone/>
            </a:pPr>
            <a:r>
              <a:rPr lang="ru-RU" sz="2000" dirty="0" smtClean="0"/>
              <a:t>Рассмотрите фотографию листа дуба </a:t>
            </a:r>
            <a:r>
              <a:rPr lang="ru-RU" sz="2000" dirty="0" err="1" smtClean="0"/>
              <a:t>черешчатого</a:t>
            </a:r>
            <a:r>
              <a:rPr lang="ru-RU" sz="2000" dirty="0" smtClean="0"/>
              <a:t>.       </a:t>
            </a:r>
          </a:p>
          <a:p>
            <a:pPr>
              <a:buNone/>
            </a:pPr>
            <a:r>
              <a:rPr lang="ru-RU" sz="2000" dirty="0" smtClean="0"/>
              <a:t>Выберите характеристики, соответствующие его</a:t>
            </a:r>
          </a:p>
          <a:p>
            <a:pPr>
              <a:buNone/>
            </a:pPr>
            <a:r>
              <a:rPr lang="ru-RU" sz="2000" dirty="0" smtClean="0"/>
              <a:t>строению, по следующему плану: тип листа,</a:t>
            </a:r>
          </a:p>
          <a:p>
            <a:pPr>
              <a:buNone/>
            </a:pPr>
            <a:r>
              <a:rPr lang="ru-RU" sz="2000" dirty="0" smtClean="0"/>
              <a:t>жилкование листа, форма листа; тип листа по</a:t>
            </a:r>
          </a:p>
          <a:p>
            <a:pPr>
              <a:buNone/>
            </a:pPr>
            <a:r>
              <a:rPr lang="ru-RU" sz="2000" dirty="0" smtClean="0"/>
              <a:t>соотношению длины, ширины, расположению</a:t>
            </a:r>
          </a:p>
          <a:p>
            <a:pPr>
              <a:buNone/>
            </a:pPr>
            <a:r>
              <a:rPr lang="ru-RU" sz="2000" dirty="0" smtClean="0"/>
              <a:t>наиболее широкой части, форме края. При</a:t>
            </a:r>
          </a:p>
          <a:p>
            <a:pPr>
              <a:buNone/>
            </a:pPr>
            <a:r>
              <a:rPr lang="ru-RU" sz="2000" dirty="0" smtClean="0"/>
              <a:t>выполнении работы используйте линейку.</a:t>
            </a:r>
          </a:p>
          <a:p>
            <a:pPr>
              <a:buNone/>
            </a:pPr>
            <a:r>
              <a:rPr lang="ru-RU" sz="2000" b="1" dirty="0" smtClean="0"/>
              <a:t>А. Тип листа</a:t>
            </a:r>
          </a:p>
          <a:p>
            <a:pPr>
              <a:buNone/>
            </a:pPr>
            <a:r>
              <a:rPr lang="ru-RU" sz="2000" dirty="0" smtClean="0"/>
              <a:t>1) черешковый</a:t>
            </a:r>
          </a:p>
          <a:p>
            <a:pPr>
              <a:buNone/>
            </a:pPr>
            <a:r>
              <a:rPr lang="ru-RU" sz="2000" dirty="0" smtClean="0"/>
              <a:t>2) сидячий</a:t>
            </a:r>
          </a:p>
          <a:p>
            <a:pPr>
              <a:buNone/>
            </a:pPr>
            <a:r>
              <a:rPr lang="ru-RU" sz="2000" b="1" dirty="0" smtClean="0"/>
              <a:t>Б. Жилкование листа</a:t>
            </a:r>
          </a:p>
          <a:p>
            <a:pPr>
              <a:buNone/>
            </a:pPr>
            <a:r>
              <a:rPr lang="ru-RU" sz="2000" dirty="0" smtClean="0"/>
              <a:t>1) параллельное</a:t>
            </a:r>
          </a:p>
          <a:p>
            <a:pPr>
              <a:buNone/>
            </a:pPr>
            <a:r>
              <a:rPr lang="ru-RU" sz="2000" dirty="0" smtClean="0"/>
              <a:t>2) дуговидное</a:t>
            </a:r>
          </a:p>
          <a:p>
            <a:pPr>
              <a:buNone/>
            </a:pPr>
            <a:r>
              <a:rPr lang="ru-RU" sz="2000" dirty="0" smtClean="0"/>
              <a:t>3) пальчатое</a:t>
            </a:r>
          </a:p>
          <a:p>
            <a:pPr>
              <a:buNone/>
            </a:pPr>
            <a:r>
              <a:rPr lang="ru-RU" sz="2000" dirty="0" smtClean="0"/>
              <a:t>4) перистое</a:t>
            </a:r>
          </a:p>
          <a:p>
            <a:pPr>
              <a:buNone/>
            </a:pPr>
            <a:r>
              <a:rPr lang="ru-RU" sz="2000" b="1" dirty="0" smtClean="0"/>
              <a:t>В. Форма листа</a:t>
            </a:r>
            <a:endParaRPr lang="ru-RU" sz="2000" dirty="0"/>
          </a:p>
        </p:txBody>
      </p:sp>
      <p:pic>
        <p:nvPicPr>
          <p:cNvPr id="1027" name="Picture 3"/>
          <p:cNvPicPr>
            <a:picLocks noChangeAspect="1" noChangeArrowheads="1"/>
          </p:cNvPicPr>
          <p:nvPr/>
        </p:nvPicPr>
        <p:blipFill>
          <a:blip r:embed="rId2" cstate="print"/>
          <a:srcRect/>
          <a:stretch>
            <a:fillRect/>
          </a:stretch>
        </p:blipFill>
        <p:spPr bwMode="auto">
          <a:xfrm>
            <a:off x="5868144" y="1412776"/>
            <a:ext cx="3016175" cy="317276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ru-RU" sz="2400" b="1" dirty="0" smtClean="0"/>
              <a:t>32. Умение обосновывать необходимость рационального и здорового питания (16,8 %; В)</a:t>
            </a:r>
            <a:endParaRPr lang="ru-RU" sz="2400" b="1" dirty="0"/>
          </a:p>
        </p:txBody>
      </p:sp>
      <p:sp>
        <p:nvSpPr>
          <p:cNvPr id="3" name="Содержимое 2"/>
          <p:cNvSpPr>
            <a:spLocks noGrp="1"/>
          </p:cNvSpPr>
          <p:nvPr>
            <p:ph idx="1"/>
          </p:nvPr>
        </p:nvSpPr>
        <p:spPr/>
        <p:txBody>
          <a:bodyPr>
            <a:normAutofit/>
          </a:bodyPr>
          <a:lstStyle/>
          <a:p>
            <a:pPr>
              <a:buNone/>
            </a:pPr>
            <a:r>
              <a:rPr lang="ru-RU" sz="2400" dirty="0" smtClean="0"/>
              <a:t>Какие функции в организме человека выполняют белки? Укажите не менее двух функций.</a:t>
            </a:r>
          </a:p>
          <a:p>
            <a:pPr>
              <a:buNone/>
            </a:pPr>
            <a:r>
              <a:rPr lang="ru-RU" sz="2400" dirty="0" smtClean="0"/>
              <a:t>В ответе должны быть указаны следующие функции:</a:t>
            </a:r>
          </a:p>
          <a:p>
            <a:pPr>
              <a:buNone/>
            </a:pPr>
            <a:r>
              <a:rPr lang="ru-RU" sz="2400" dirty="0" smtClean="0"/>
              <a:t>1) строительная;</a:t>
            </a:r>
          </a:p>
          <a:p>
            <a:pPr>
              <a:buNone/>
            </a:pPr>
            <a:r>
              <a:rPr lang="ru-RU" sz="2400" dirty="0" smtClean="0"/>
              <a:t>2) защитная;</a:t>
            </a:r>
          </a:p>
          <a:p>
            <a:pPr>
              <a:buNone/>
            </a:pPr>
            <a:r>
              <a:rPr lang="ru-RU" sz="2400" dirty="0" smtClean="0"/>
              <a:t>3) ферментативная;</a:t>
            </a:r>
          </a:p>
          <a:p>
            <a:pPr>
              <a:buNone/>
            </a:pPr>
            <a:r>
              <a:rPr lang="ru-RU" sz="2400" dirty="0" smtClean="0"/>
              <a:t>4) энергетическая;</a:t>
            </a:r>
          </a:p>
          <a:p>
            <a:pPr>
              <a:buNone/>
            </a:pPr>
            <a:r>
              <a:rPr lang="ru-RU" sz="2400" dirty="0" smtClean="0"/>
              <a:t>5) двигательная;</a:t>
            </a:r>
          </a:p>
          <a:p>
            <a:pPr>
              <a:buNone/>
            </a:pPr>
            <a:r>
              <a:rPr lang="ru-RU" sz="2400" dirty="0" smtClean="0"/>
              <a:t>6) запасающая;</a:t>
            </a:r>
          </a:p>
          <a:p>
            <a:pPr>
              <a:buNone/>
            </a:pPr>
            <a:r>
              <a:rPr lang="ru-RU" sz="2400" dirty="0" smtClean="0"/>
              <a:t>7) регуляторная</a:t>
            </a:r>
            <a:endParaRPr lang="ru-RU"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r>
              <a:rPr lang="ru-RU" sz="2400" b="1" dirty="0" smtClean="0">
                <a:solidFill>
                  <a:srgbClr val="002060"/>
                </a:solidFill>
                <a:effectLst>
                  <a:outerShdw blurRad="50800" dist="38100" algn="tr" rotWithShape="0">
                    <a:prstClr val="black">
                      <a:alpha val="40000"/>
                    </a:prstClr>
                  </a:outerShdw>
                </a:effectLst>
                <a:latin typeface="Times New Roman" pitchFamily="18" charset="0"/>
                <a:ea typeface="Segoe UI Emoji" pitchFamily="34" charset="0"/>
                <a:cs typeface="Times New Roman" pitchFamily="18" charset="0"/>
              </a:rPr>
              <a:t>Изменения в модели основного государственного экзамена по биологии в 2020 г.*</a:t>
            </a:r>
            <a:endParaRPr lang="ru-RU" sz="2400" dirty="0">
              <a:solidFill>
                <a:srgbClr val="002060"/>
              </a:solidFill>
              <a:latin typeface="Times New Roman" pitchFamily="18" charset="0"/>
              <a:ea typeface="Segoe UI Emoji" pitchFamily="34" charset="0"/>
              <a:cs typeface="Times New Roman" pitchFamily="18" charset="0"/>
            </a:endParaRPr>
          </a:p>
        </p:txBody>
      </p:sp>
      <p:sp>
        <p:nvSpPr>
          <p:cNvPr id="3" name="Содержимое 2"/>
          <p:cNvSpPr>
            <a:spLocks noGrp="1"/>
          </p:cNvSpPr>
          <p:nvPr>
            <p:ph idx="1"/>
          </p:nvPr>
        </p:nvSpPr>
        <p:spPr>
          <a:xfrm>
            <a:off x="251520" y="1196752"/>
            <a:ext cx="8435280" cy="5661248"/>
          </a:xfrm>
        </p:spPr>
        <p:txBody>
          <a:bodyPr>
            <a:normAutofit/>
          </a:bodyPr>
          <a:lstStyle/>
          <a:p>
            <a:pPr marL="347472" indent="-347472" algn="ctr" eaLnBrk="0" fontAlgn="base" hangingPunct="0">
              <a:spcBef>
                <a:spcPts val="576"/>
              </a:spcBef>
              <a:buClr>
                <a:schemeClr val="folHlink"/>
              </a:buClr>
              <a:buSzPct val="90000"/>
              <a:buNone/>
            </a:pPr>
            <a:r>
              <a:rPr lang="ru-RU" sz="2000" b="1" dirty="0" smtClean="0">
                <a:latin typeface="Arial"/>
              </a:rPr>
              <a:t>Материалы для работы учителя:</a:t>
            </a:r>
          </a:p>
          <a:p>
            <a:pPr marL="347472" indent="-347472" eaLnBrk="0" fontAlgn="base" hangingPunct="0">
              <a:spcBef>
                <a:spcPts val="576"/>
              </a:spcBef>
              <a:buClr>
                <a:schemeClr val="folHlink"/>
              </a:buClr>
              <a:buSzPct val="90000"/>
              <a:buNone/>
            </a:pPr>
            <a:r>
              <a:rPr lang="ru-RU" sz="2000" b="1" dirty="0" smtClean="0">
                <a:latin typeface="Arial"/>
              </a:rPr>
              <a:t>- Кодификатор</a:t>
            </a:r>
            <a:r>
              <a:rPr lang="ru-RU" sz="2000" dirty="0" smtClean="0">
                <a:latin typeface="Arial"/>
              </a:rPr>
              <a:t> проверяемых требований к результатам освоения основной образовательной программы основного общего образования и элементов содержания для проведения основного государственного экзамена по биологии</a:t>
            </a:r>
            <a:endParaRPr lang="ru-RU" sz="2000" dirty="0" smtClean="0"/>
          </a:p>
          <a:p>
            <a:pPr marL="347472" indent="-347472" eaLnBrk="0" fontAlgn="base" hangingPunct="0">
              <a:spcBef>
                <a:spcPts val="576"/>
              </a:spcBef>
              <a:buNone/>
            </a:pPr>
            <a:r>
              <a:rPr lang="ru-RU" sz="2000" b="1" dirty="0" smtClean="0">
                <a:latin typeface="Arial"/>
              </a:rPr>
              <a:t>- Спецификация</a:t>
            </a:r>
            <a:r>
              <a:rPr lang="ru-RU" sz="2000" dirty="0" smtClean="0">
                <a:latin typeface="Arial"/>
              </a:rPr>
              <a:t> контрольных измерительных материалов для проведения в 2020 году основного государственного экзамена по биологии</a:t>
            </a:r>
            <a:endParaRPr lang="ru-RU" sz="2000" dirty="0" smtClean="0"/>
          </a:p>
          <a:p>
            <a:pPr marL="347472" indent="-347472" eaLnBrk="0" fontAlgn="base" hangingPunct="0">
              <a:spcBef>
                <a:spcPts val="576"/>
              </a:spcBef>
              <a:buFontTx/>
              <a:buChar char="-"/>
            </a:pPr>
            <a:r>
              <a:rPr lang="ru-RU" sz="2000" b="1" dirty="0" smtClean="0">
                <a:latin typeface="Arial"/>
              </a:rPr>
              <a:t>Демонстрационный вариант </a:t>
            </a:r>
            <a:r>
              <a:rPr lang="ru-RU" sz="2000" dirty="0" smtClean="0">
                <a:latin typeface="Arial"/>
              </a:rPr>
              <a:t>контрольных измерительных материалов для проведения в 2020 году основного государственного экзамена по биологии</a:t>
            </a:r>
          </a:p>
          <a:p>
            <a:pPr marL="347472" indent="-347472" eaLnBrk="0" fontAlgn="base" hangingPunct="0">
              <a:spcBef>
                <a:spcPts val="576"/>
              </a:spcBef>
              <a:buFontTx/>
              <a:buChar char="-"/>
            </a:pPr>
            <a:r>
              <a:rPr lang="ru-RU" sz="2000" dirty="0" smtClean="0">
                <a:latin typeface="Arial"/>
              </a:rPr>
              <a:t>__________________________________________________</a:t>
            </a:r>
          </a:p>
          <a:p>
            <a:pPr marL="0" indent="0" fontAlgn="base">
              <a:lnSpc>
                <a:spcPct val="90000"/>
              </a:lnSpc>
              <a:spcBef>
                <a:spcPts val="864"/>
              </a:spcBef>
              <a:buNone/>
            </a:pPr>
            <a:r>
              <a:rPr lang="ru-RU" sz="1800" dirty="0" smtClean="0">
                <a:latin typeface="Arial"/>
              </a:rPr>
              <a:t>*По материалам </a:t>
            </a:r>
            <a:r>
              <a:rPr lang="ru-RU" sz="1800" dirty="0" err="1" smtClean="0">
                <a:latin typeface="Arial"/>
              </a:rPr>
              <a:t>вебинара</a:t>
            </a:r>
            <a:r>
              <a:rPr lang="ru-RU" sz="1800" dirty="0" smtClean="0">
                <a:latin typeface="Arial"/>
              </a:rPr>
              <a:t> </a:t>
            </a:r>
            <a:r>
              <a:rPr lang="ru-RU" sz="1800" dirty="0" err="1" smtClean="0">
                <a:latin typeface="Arial"/>
              </a:rPr>
              <a:t>П,М.Скворцова</a:t>
            </a:r>
            <a:r>
              <a:rPr lang="ru-RU" sz="1800" dirty="0" smtClean="0">
                <a:latin typeface="Arial"/>
              </a:rPr>
              <a:t> ,</a:t>
            </a:r>
            <a:r>
              <a:rPr lang="ru-RU" sz="1800" dirty="0" smtClean="0">
                <a:effectLst>
                  <a:outerShdw blurRad="50800" dist="38100" algn="tr" rotWithShape="0">
                    <a:prstClr val="black">
                      <a:alpha val="40000"/>
                    </a:prstClr>
                  </a:outerShdw>
                </a:effectLst>
                <a:latin typeface="Times New Roman" pitchFamily="18" charset="0"/>
                <a:cs typeface="Times New Roman" pitchFamily="18" charset="0"/>
              </a:rPr>
              <a:t>кандидата педагогических наук, доцента,  зам. декана педагогического факультета  ОЧУ ВО ПСТГУ </a:t>
            </a:r>
            <a:r>
              <a:rPr lang="ru-RU" sz="1800" dirty="0" smtClean="0">
                <a:latin typeface="Arial"/>
              </a:rPr>
              <a:t>(</a:t>
            </a:r>
            <a:r>
              <a:rPr lang="en-US" sz="1800" dirty="0" smtClean="0">
                <a:latin typeface="Arial"/>
                <a:hlinkClick r:id="rId2"/>
              </a:rPr>
              <a:t>https://events.webinar.ru/12290983/2601187/4cef91df462d0999c8a07eedd3d87295</a:t>
            </a:r>
            <a:r>
              <a:rPr lang="ru-RU" sz="1800" dirty="0" smtClean="0">
                <a:latin typeface="Arial"/>
              </a:rPr>
              <a:t> )</a:t>
            </a:r>
          </a:p>
          <a:p>
            <a:pPr>
              <a:buNone/>
            </a:pPr>
            <a:endParaRPr lang="ru-RU"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435280" cy="1224136"/>
          </a:xfrm>
        </p:spPr>
        <p:txBody>
          <a:bodyPr/>
          <a:lstStyle/>
          <a:p>
            <a:r>
              <a:rPr lang="ru-RU" sz="2400" b="1" i="1" dirty="0" smtClean="0">
                <a:solidFill>
                  <a:srgbClr val="FF0000"/>
                </a:solidFill>
              </a:rPr>
              <a:t>Кодификатор. </a:t>
            </a:r>
            <a:r>
              <a:rPr lang="ru-RU" sz="2400" b="1" dirty="0" smtClean="0"/>
              <a:t>Раздел </a:t>
            </a:r>
            <a:r>
              <a:rPr lang="ru-RU" sz="2400" b="1" dirty="0"/>
              <a:t>1. Перечень проверяемых требований к результатам освоения основной образовательной программы основного общего образования по </a:t>
            </a:r>
            <a:r>
              <a:rPr lang="ru-RU" sz="2400" b="1" dirty="0" smtClean="0"/>
              <a:t>БИОЛОГИИ</a:t>
            </a:r>
            <a:endParaRPr lang="ru-RU" sz="2400" b="1" dirty="0"/>
          </a:p>
        </p:txBody>
      </p:sp>
      <p:sp>
        <p:nvSpPr>
          <p:cNvPr id="3" name="Текст 2"/>
          <p:cNvSpPr>
            <a:spLocks noGrp="1"/>
          </p:cNvSpPr>
          <p:nvPr>
            <p:ph type="body" idx="1"/>
          </p:nvPr>
        </p:nvSpPr>
        <p:spPr/>
        <p:txBody>
          <a:bodyPr/>
          <a:lstStyle/>
          <a:p>
            <a:r>
              <a:rPr lang="ru-RU" dirty="0" smtClean="0"/>
              <a:t>Было</a:t>
            </a:r>
            <a:endParaRPr lang="ru-RU" dirty="0"/>
          </a:p>
        </p:txBody>
      </p:sp>
      <p:sp>
        <p:nvSpPr>
          <p:cNvPr id="4" name="Объект 3"/>
          <p:cNvSpPr>
            <a:spLocks noGrp="1"/>
          </p:cNvSpPr>
          <p:nvPr>
            <p:ph sz="half" idx="2"/>
          </p:nvPr>
        </p:nvSpPr>
        <p:spPr/>
        <p:txBody>
          <a:bodyPr/>
          <a:lstStyle/>
          <a:p>
            <a:pPr marL="0" indent="0">
              <a:buNone/>
            </a:pPr>
            <a:r>
              <a:rPr lang="ru-RU" dirty="0" smtClean="0"/>
              <a:t>Знать/понимать признаки биологических объектов</a:t>
            </a:r>
            <a:r>
              <a:rPr lang="ru-RU" dirty="0"/>
              <a:t>:</a:t>
            </a:r>
          </a:p>
          <a:p>
            <a:pPr marL="0" indent="0">
              <a:buNone/>
            </a:pPr>
            <a:r>
              <a:rPr lang="ru-RU" dirty="0"/>
              <a:t>1.1.1 живых организмов (растений</a:t>
            </a:r>
            <a:r>
              <a:rPr lang="ru-RU" dirty="0" smtClean="0"/>
              <a:t>, животных</a:t>
            </a:r>
            <a:r>
              <a:rPr lang="ru-RU" dirty="0"/>
              <a:t>, грибов </a:t>
            </a:r>
            <a:r>
              <a:rPr lang="ru-RU" dirty="0" smtClean="0"/>
              <a:t>и бактерий</a:t>
            </a:r>
            <a:r>
              <a:rPr lang="ru-RU" dirty="0"/>
              <a:t>)</a:t>
            </a:r>
          </a:p>
          <a:p>
            <a:pPr marL="0" indent="0">
              <a:buNone/>
            </a:pPr>
            <a:r>
              <a:rPr lang="ru-RU" dirty="0"/>
              <a:t>1.1.2 генов, хромосом, </a:t>
            </a:r>
            <a:r>
              <a:rPr lang="ru-RU" dirty="0" smtClean="0"/>
              <a:t>клеток</a:t>
            </a:r>
            <a:endParaRPr lang="ru-RU" dirty="0"/>
          </a:p>
          <a:p>
            <a:pPr marL="0" indent="0">
              <a:buNone/>
            </a:pPr>
            <a:r>
              <a:rPr lang="ru-RU" dirty="0"/>
              <a:t>1.1.3 популяций, экосистем,</a:t>
            </a:r>
          </a:p>
          <a:p>
            <a:pPr marL="0" indent="0">
              <a:buNone/>
            </a:pPr>
            <a:r>
              <a:rPr lang="ru-RU" dirty="0" err="1"/>
              <a:t>агроэкосистем</a:t>
            </a:r>
            <a:r>
              <a:rPr lang="ru-RU" dirty="0"/>
              <a:t>, биосферы</a:t>
            </a:r>
          </a:p>
        </p:txBody>
      </p:sp>
      <p:sp>
        <p:nvSpPr>
          <p:cNvPr id="5" name="Текст 4"/>
          <p:cNvSpPr>
            <a:spLocks noGrp="1"/>
          </p:cNvSpPr>
          <p:nvPr>
            <p:ph type="body" sz="quarter" idx="3"/>
          </p:nvPr>
        </p:nvSpPr>
        <p:spPr/>
        <p:txBody>
          <a:bodyPr/>
          <a:lstStyle/>
          <a:p>
            <a:r>
              <a:rPr lang="ru-RU" dirty="0" smtClean="0"/>
              <a:t>Стало</a:t>
            </a:r>
            <a:endParaRPr lang="ru-RU" dirty="0"/>
          </a:p>
        </p:txBody>
      </p:sp>
      <p:sp>
        <p:nvSpPr>
          <p:cNvPr id="6" name="Объект 5"/>
          <p:cNvSpPr>
            <a:spLocks noGrp="1"/>
          </p:cNvSpPr>
          <p:nvPr>
            <p:ph sz="quarter" idx="4"/>
          </p:nvPr>
        </p:nvSpPr>
        <p:spPr/>
        <p:txBody>
          <a:bodyPr/>
          <a:lstStyle/>
          <a:p>
            <a:pPr marL="0" indent="0">
              <a:buNone/>
            </a:pPr>
            <a:r>
              <a:rPr lang="ru-RU" dirty="0"/>
              <a:t>Овладение понятийным</a:t>
            </a:r>
          </a:p>
          <a:p>
            <a:pPr marL="0" indent="0">
              <a:buNone/>
            </a:pPr>
            <a:r>
              <a:rPr lang="ru-RU" dirty="0"/>
              <a:t>аппаратом биологии</a:t>
            </a:r>
          </a:p>
        </p:txBody>
      </p:sp>
    </p:spTree>
    <p:extLst>
      <p:ext uri="{BB962C8B-B14F-4D97-AF65-F5344CB8AC3E}">
        <p14:creationId xmlns="" xmlns:p14="http://schemas.microsoft.com/office/powerpoint/2010/main" val="1198917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435280" cy="1224136"/>
          </a:xfrm>
        </p:spPr>
        <p:txBody>
          <a:bodyPr/>
          <a:lstStyle/>
          <a:p>
            <a:r>
              <a:rPr lang="ru-RU" sz="2400" b="1" i="1" dirty="0" smtClean="0">
                <a:solidFill>
                  <a:srgbClr val="FF0000"/>
                </a:solidFill>
              </a:rPr>
              <a:t>Кодификатор. </a:t>
            </a:r>
            <a:r>
              <a:rPr lang="ru-RU" sz="2400" b="1" dirty="0" smtClean="0"/>
              <a:t>Раздел </a:t>
            </a:r>
            <a:r>
              <a:rPr lang="ru-RU" sz="2400" b="1" dirty="0"/>
              <a:t>1. Перечень проверяемых требований к результатам освоения основной образовательной программы основного общего образования по </a:t>
            </a:r>
            <a:r>
              <a:rPr lang="ru-RU" sz="2400" b="1" dirty="0" smtClean="0"/>
              <a:t>БИОЛОГИИ</a:t>
            </a:r>
            <a:endParaRPr lang="ru-RU" sz="2400" b="1" dirty="0"/>
          </a:p>
        </p:txBody>
      </p:sp>
      <p:sp>
        <p:nvSpPr>
          <p:cNvPr id="3" name="Текст 2"/>
          <p:cNvSpPr>
            <a:spLocks noGrp="1"/>
          </p:cNvSpPr>
          <p:nvPr>
            <p:ph type="body" idx="1"/>
          </p:nvPr>
        </p:nvSpPr>
        <p:spPr>
          <a:xfrm>
            <a:off x="251520" y="1357047"/>
            <a:ext cx="4040188" cy="343761"/>
          </a:xfrm>
        </p:spPr>
        <p:txBody>
          <a:bodyPr>
            <a:normAutofit fontScale="85000" lnSpcReduction="20000"/>
          </a:bodyPr>
          <a:lstStyle/>
          <a:p>
            <a:r>
              <a:rPr lang="ru-RU" dirty="0" smtClean="0"/>
              <a:t>Было</a:t>
            </a:r>
            <a:endParaRPr lang="ru-RU" dirty="0"/>
          </a:p>
        </p:txBody>
      </p:sp>
      <p:sp>
        <p:nvSpPr>
          <p:cNvPr id="4" name="Объект 3"/>
          <p:cNvSpPr>
            <a:spLocks noGrp="1"/>
          </p:cNvSpPr>
          <p:nvPr>
            <p:ph sz="half" idx="2"/>
          </p:nvPr>
        </p:nvSpPr>
        <p:spPr>
          <a:xfrm>
            <a:off x="0" y="1732159"/>
            <a:ext cx="4572000" cy="4844911"/>
          </a:xfrm>
        </p:spPr>
        <p:txBody>
          <a:bodyPr/>
          <a:lstStyle/>
          <a:p>
            <a:pPr marL="0" indent="0">
              <a:buNone/>
            </a:pPr>
            <a:r>
              <a:rPr lang="ru-RU" dirty="0" smtClean="0"/>
              <a:t>Знать/понимать сущность биологических процессов: </a:t>
            </a:r>
          </a:p>
          <a:p>
            <a:pPr marL="0" indent="0">
              <a:buNone/>
            </a:pPr>
            <a:r>
              <a:rPr lang="ru-RU" dirty="0" smtClean="0"/>
              <a:t>1.2.1 </a:t>
            </a:r>
            <a:r>
              <a:rPr lang="ru-RU" dirty="0"/>
              <a:t>обмен веществ </a:t>
            </a:r>
            <a:r>
              <a:rPr lang="ru-RU" dirty="0" smtClean="0"/>
              <a:t>и превращение </a:t>
            </a:r>
            <a:r>
              <a:rPr lang="ru-RU" dirty="0"/>
              <a:t>энергии</a:t>
            </a:r>
            <a:r>
              <a:rPr lang="ru-RU" dirty="0" smtClean="0"/>
              <a:t>, питание</a:t>
            </a:r>
            <a:r>
              <a:rPr lang="ru-RU" dirty="0"/>
              <a:t>, дыхание</a:t>
            </a:r>
            <a:r>
              <a:rPr lang="ru-RU" dirty="0" smtClean="0"/>
              <a:t>, выделение</a:t>
            </a:r>
            <a:r>
              <a:rPr lang="ru-RU" dirty="0"/>
              <a:t>, транспорт</a:t>
            </a:r>
          </a:p>
          <a:p>
            <a:pPr marL="0" indent="0">
              <a:buNone/>
            </a:pPr>
            <a:r>
              <a:rPr lang="ru-RU" dirty="0"/>
              <a:t>веществ, рост, развитие</a:t>
            </a:r>
            <a:r>
              <a:rPr lang="ru-RU" dirty="0" smtClean="0"/>
              <a:t>, размножение, наследственность </a:t>
            </a:r>
            <a:r>
              <a:rPr lang="ru-RU" dirty="0"/>
              <a:t>и</a:t>
            </a:r>
          </a:p>
          <a:p>
            <a:pPr marL="0" indent="0">
              <a:buNone/>
            </a:pPr>
            <a:r>
              <a:rPr lang="ru-RU" dirty="0"/>
              <a:t>изменчивость, </a:t>
            </a:r>
            <a:r>
              <a:rPr lang="ru-RU" dirty="0" smtClean="0"/>
              <a:t>регуляция жизнедеятельности организма</a:t>
            </a:r>
            <a:r>
              <a:rPr lang="ru-RU" dirty="0"/>
              <a:t>, </a:t>
            </a:r>
            <a:r>
              <a:rPr lang="ru-RU" dirty="0" smtClean="0"/>
              <a:t>раздражимость </a:t>
            </a:r>
            <a:endParaRPr lang="ru-RU" dirty="0"/>
          </a:p>
        </p:txBody>
      </p:sp>
      <p:sp>
        <p:nvSpPr>
          <p:cNvPr id="5" name="Текст 4"/>
          <p:cNvSpPr>
            <a:spLocks noGrp="1"/>
          </p:cNvSpPr>
          <p:nvPr>
            <p:ph type="body" sz="quarter" idx="3"/>
          </p:nvPr>
        </p:nvSpPr>
        <p:spPr>
          <a:xfrm>
            <a:off x="4717828" y="1330007"/>
            <a:ext cx="4041775" cy="370801"/>
          </a:xfrm>
        </p:spPr>
        <p:txBody>
          <a:bodyPr>
            <a:normAutofit fontScale="92500" lnSpcReduction="20000"/>
          </a:bodyPr>
          <a:lstStyle/>
          <a:p>
            <a:r>
              <a:rPr lang="ru-RU" dirty="0" smtClean="0"/>
              <a:t>Стало</a:t>
            </a:r>
            <a:endParaRPr lang="ru-RU" dirty="0"/>
          </a:p>
        </p:txBody>
      </p:sp>
      <p:sp>
        <p:nvSpPr>
          <p:cNvPr id="6" name="Объект 5"/>
          <p:cNvSpPr>
            <a:spLocks noGrp="1"/>
          </p:cNvSpPr>
          <p:nvPr>
            <p:ph sz="quarter" idx="4"/>
          </p:nvPr>
        </p:nvSpPr>
        <p:spPr>
          <a:xfrm>
            <a:off x="4572000" y="1732159"/>
            <a:ext cx="4548152" cy="5025488"/>
          </a:xfrm>
        </p:spPr>
        <p:txBody>
          <a:bodyPr/>
          <a:lstStyle/>
          <a:p>
            <a:pPr marL="0" indent="0">
              <a:buNone/>
            </a:pPr>
            <a:r>
              <a:rPr lang="ru-RU" dirty="0"/>
              <a:t>Формирование </a:t>
            </a:r>
            <a:r>
              <a:rPr lang="ru-RU" dirty="0" smtClean="0"/>
              <a:t>первоначальных систематизированных представлений </a:t>
            </a:r>
            <a:r>
              <a:rPr lang="ru-RU" dirty="0"/>
              <a:t>о </a:t>
            </a:r>
            <a:r>
              <a:rPr lang="ru-RU" dirty="0" smtClean="0"/>
              <a:t>биологических объектах</a:t>
            </a:r>
            <a:r>
              <a:rPr lang="ru-RU" dirty="0"/>
              <a:t>, процессах, явлениях</a:t>
            </a:r>
            <a:r>
              <a:rPr lang="ru-RU" dirty="0" smtClean="0"/>
              <a:t>, закономерностях</a:t>
            </a:r>
            <a:r>
              <a:rPr lang="ru-RU" dirty="0"/>
              <a:t>, об </a:t>
            </a:r>
            <a:r>
              <a:rPr lang="ru-RU" dirty="0" smtClean="0"/>
              <a:t>основных биологических </a:t>
            </a:r>
            <a:r>
              <a:rPr lang="ru-RU" dirty="0"/>
              <a:t>теориях, </a:t>
            </a:r>
            <a:r>
              <a:rPr lang="ru-RU" dirty="0" smtClean="0"/>
              <a:t>об </a:t>
            </a:r>
            <a:r>
              <a:rPr lang="ru-RU" dirty="0" err="1" smtClean="0"/>
              <a:t>экосистемной</a:t>
            </a:r>
            <a:r>
              <a:rPr lang="ru-RU" dirty="0" smtClean="0"/>
              <a:t> организации жизни</a:t>
            </a:r>
            <a:r>
              <a:rPr lang="ru-RU" dirty="0"/>
              <a:t>, о взаимосвязи живого </a:t>
            </a:r>
            <a:r>
              <a:rPr lang="ru-RU" dirty="0" smtClean="0"/>
              <a:t>и неживого </a:t>
            </a:r>
            <a:r>
              <a:rPr lang="ru-RU" dirty="0"/>
              <a:t>в биосфере, </a:t>
            </a:r>
            <a:r>
              <a:rPr lang="ru-RU" dirty="0" smtClean="0"/>
              <a:t>о наследственности и изменчивости</a:t>
            </a:r>
            <a:r>
              <a:rPr lang="ru-RU" dirty="0"/>
              <a:t>; </a:t>
            </a:r>
            <a:r>
              <a:rPr lang="ru-RU" dirty="0" smtClean="0"/>
              <a:t>овладение понятийным аппаратом биологии</a:t>
            </a:r>
            <a:endParaRPr lang="ru-RU" dirty="0"/>
          </a:p>
        </p:txBody>
      </p:sp>
    </p:spTree>
    <p:extLst>
      <p:ext uri="{BB962C8B-B14F-4D97-AF65-F5344CB8AC3E}">
        <p14:creationId xmlns="" xmlns:p14="http://schemas.microsoft.com/office/powerpoint/2010/main" val="3558455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435280" cy="1224136"/>
          </a:xfrm>
        </p:spPr>
        <p:txBody>
          <a:bodyPr/>
          <a:lstStyle/>
          <a:p>
            <a:r>
              <a:rPr lang="ru-RU" sz="2400" b="1" i="1" dirty="0" smtClean="0">
                <a:solidFill>
                  <a:srgbClr val="FF0000"/>
                </a:solidFill>
              </a:rPr>
              <a:t>Кодификатор. </a:t>
            </a:r>
            <a:r>
              <a:rPr lang="ru-RU" sz="2400" b="1" dirty="0" smtClean="0"/>
              <a:t>Раздел </a:t>
            </a:r>
            <a:r>
              <a:rPr lang="ru-RU" sz="2400" b="1" dirty="0"/>
              <a:t>1. Перечень проверяемых требований к результатам освоения основной образовательной программы основного общего образования по </a:t>
            </a:r>
            <a:r>
              <a:rPr lang="ru-RU" sz="2400" b="1" dirty="0" smtClean="0"/>
              <a:t>БИОЛОГИИ</a:t>
            </a:r>
            <a:endParaRPr lang="ru-RU" sz="2400" b="1" dirty="0"/>
          </a:p>
        </p:txBody>
      </p:sp>
      <p:sp>
        <p:nvSpPr>
          <p:cNvPr id="3" name="Текст 2"/>
          <p:cNvSpPr>
            <a:spLocks noGrp="1"/>
          </p:cNvSpPr>
          <p:nvPr>
            <p:ph type="body" idx="1"/>
          </p:nvPr>
        </p:nvSpPr>
        <p:spPr>
          <a:xfrm>
            <a:off x="251520" y="1357047"/>
            <a:ext cx="4040188" cy="343761"/>
          </a:xfrm>
        </p:spPr>
        <p:txBody>
          <a:bodyPr>
            <a:normAutofit fontScale="85000" lnSpcReduction="20000"/>
          </a:bodyPr>
          <a:lstStyle/>
          <a:p>
            <a:r>
              <a:rPr lang="ru-RU" dirty="0" smtClean="0"/>
              <a:t>Было</a:t>
            </a:r>
            <a:endParaRPr lang="ru-RU" dirty="0"/>
          </a:p>
        </p:txBody>
      </p:sp>
      <p:sp>
        <p:nvSpPr>
          <p:cNvPr id="4" name="Объект 3"/>
          <p:cNvSpPr>
            <a:spLocks noGrp="1"/>
          </p:cNvSpPr>
          <p:nvPr>
            <p:ph sz="half" idx="2"/>
          </p:nvPr>
        </p:nvSpPr>
        <p:spPr>
          <a:xfrm>
            <a:off x="0" y="1732159"/>
            <a:ext cx="4427984" cy="4844911"/>
          </a:xfrm>
        </p:spPr>
        <p:txBody>
          <a:bodyPr/>
          <a:lstStyle/>
          <a:p>
            <a:pPr marL="0" indent="0">
              <a:buNone/>
            </a:pPr>
            <a:r>
              <a:rPr lang="ru-RU" dirty="0" smtClean="0"/>
              <a:t>Знать/понимать сущность биологических процессов:</a:t>
            </a:r>
            <a:endParaRPr lang="ru-RU" dirty="0"/>
          </a:p>
          <a:p>
            <a:pPr marL="0" indent="0">
              <a:buNone/>
            </a:pPr>
            <a:r>
              <a:rPr lang="ru-RU" dirty="0"/>
              <a:t>1.2.2 круговорот веществ </a:t>
            </a:r>
            <a:r>
              <a:rPr lang="ru-RU" dirty="0" smtClean="0"/>
              <a:t>и превращение </a:t>
            </a:r>
            <a:r>
              <a:rPr lang="ru-RU" dirty="0"/>
              <a:t>энергии </a:t>
            </a:r>
            <a:r>
              <a:rPr lang="ru-RU" dirty="0" smtClean="0"/>
              <a:t>в экосистемах</a:t>
            </a:r>
          </a:p>
          <a:p>
            <a:pPr marL="0" indent="0">
              <a:buNone/>
            </a:pPr>
            <a:r>
              <a:rPr lang="ru-RU" strike="sngStrike" dirty="0">
                <a:effectLst>
                  <a:outerShdw blurRad="38100" dist="38100" dir="2700000" algn="tl">
                    <a:srgbClr val="000000">
                      <a:alpha val="43137"/>
                    </a:srgbClr>
                  </a:outerShdw>
                </a:effectLst>
              </a:rPr>
              <a:t>1.3 особенности </a:t>
            </a:r>
            <a:r>
              <a:rPr lang="ru-RU" strike="sngStrike" dirty="0" smtClean="0">
                <a:effectLst>
                  <a:outerShdw blurRad="38100" dist="38100" dir="2700000" algn="tl">
                    <a:srgbClr val="000000">
                      <a:alpha val="43137"/>
                    </a:srgbClr>
                  </a:outerShdw>
                </a:effectLst>
              </a:rPr>
              <a:t>организма человека</a:t>
            </a:r>
            <a:r>
              <a:rPr lang="ru-RU" strike="sngStrike" dirty="0">
                <a:effectLst>
                  <a:outerShdw blurRad="38100" dist="38100" dir="2700000" algn="tl">
                    <a:srgbClr val="000000">
                      <a:alpha val="43137"/>
                    </a:srgbClr>
                  </a:outerShdw>
                </a:effectLst>
              </a:rPr>
              <a:t>, его строения</a:t>
            </a:r>
            <a:r>
              <a:rPr lang="ru-RU" strike="sngStrike" dirty="0" smtClean="0">
                <a:effectLst>
                  <a:outerShdw blurRad="38100" dist="38100" dir="2700000" algn="tl">
                    <a:srgbClr val="000000">
                      <a:alpha val="43137"/>
                    </a:srgbClr>
                  </a:outerShdw>
                </a:effectLst>
              </a:rPr>
              <a:t>, жизнедеятельности, высшей нервной деятельности </a:t>
            </a:r>
            <a:r>
              <a:rPr lang="ru-RU" strike="sngStrike" dirty="0">
                <a:effectLst>
                  <a:outerShdw blurRad="38100" dist="38100" dir="2700000" algn="tl">
                    <a:srgbClr val="000000">
                      <a:alpha val="43137"/>
                    </a:srgbClr>
                  </a:outerShdw>
                </a:effectLst>
              </a:rPr>
              <a:t>и </a:t>
            </a:r>
            <a:r>
              <a:rPr lang="ru-RU" strike="sngStrike" dirty="0" smtClean="0">
                <a:effectLst>
                  <a:outerShdw blurRad="38100" dist="38100" dir="2700000" algn="tl">
                    <a:srgbClr val="000000">
                      <a:alpha val="43137"/>
                    </a:srgbClr>
                  </a:outerShdw>
                </a:effectLst>
              </a:rPr>
              <a:t>поведения  </a:t>
            </a:r>
            <a:r>
              <a:rPr lang="ru-RU" dirty="0" smtClean="0">
                <a:effectLst>
                  <a:outerShdw blurRad="38100" dist="38100" dir="2700000" algn="tl">
                    <a:srgbClr val="000000">
                      <a:alpha val="43137"/>
                    </a:srgbClr>
                  </a:outerShdw>
                </a:effectLst>
              </a:rPr>
              <a:t>- удалено </a:t>
            </a:r>
            <a:endParaRPr lang="ru-RU" dirty="0">
              <a:effectLst>
                <a:outerShdw blurRad="38100" dist="38100" dir="2700000" algn="tl">
                  <a:srgbClr val="000000">
                    <a:alpha val="43137"/>
                  </a:srgbClr>
                </a:outerShdw>
              </a:effectLst>
            </a:endParaRPr>
          </a:p>
        </p:txBody>
      </p:sp>
      <p:sp>
        <p:nvSpPr>
          <p:cNvPr id="5" name="Текст 4"/>
          <p:cNvSpPr>
            <a:spLocks noGrp="1"/>
          </p:cNvSpPr>
          <p:nvPr>
            <p:ph type="body" sz="quarter" idx="3"/>
          </p:nvPr>
        </p:nvSpPr>
        <p:spPr>
          <a:xfrm>
            <a:off x="4717828" y="1330007"/>
            <a:ext cx="4041775" cy="370801"/>
          </a:xfrm>
        </p:spPr>
        <p:txBody>
          <a:bodyPr>
            <a:normAutofit fontScale="92500" lnSpcReduction="20000"/>
          </a:bodyPr>
          <a:lstStyle/>
          <a:p>
            <a:r>
              <a:rPr lang="ru-RU" dirty="0" smtClean="0"/>
              <a:t>Стало</a:t>
            </a:r>
            <a:endParaRPr lang="ru-RU" dirty="0"/>
          </a:p>
        </p:txBody>
      </p:sp>
      <p:sp>
        <p:nvSpPr>
          <p:cNvPr id="6" name="Объект 5"/>
          <p:cNvSpPr>
            <a:spLocks noGrp="1"/>
          </p:cNvSpPr>
          <p:nvPr>
            <p:ph sz="quarter" idx="4"/>
          </p:nvPr>
        </p:nvSpPr>
        <p:spPr>
          <a:xfrm>
            <a:off x="4427984" y="1700808"/>
            <a:ext cx="4692168" cy="5056839"/>
          </a:xfrm>
        </p:spPr>
        <p:txBody>
          <a:bodyPr/>
          <a:lstStyle/>
          <a:p>
            <a:pPr marL="0" indent="0">
              <a:buNone/>
            </a:pPr>
            <a:r>
              <a:rPr lang="ru-RU" dirty="0"/>
              <a:t>Формирование </a:t>
            </a:r>
            <a:r>
              <a:rPr lang="ru-RU" dirty="0" smtClean="0"/>
              <a:t>первоначальных систематизированных представлений </a:t>
            </a:r>
            <a:r>
              <a:rPr lang="ru-RU" dirty="0"/>
              <a:t>о </a:t>
            </a:r>
            <a:r>
              <a:rPr lang="ru-RU" dirty="0" smtClean="0"/>
              <a:t>биологических объектах</a:t>
            </a:r>
            <a:r>
              <a:rPr lang="ru-RU" dirty="0"/>
              <a:t>, процессах, явлениях</a:t>
            </a:r>
            <a:r>
              <a:rPr lang="ru-RU" dirty="0" smtClean="0"/>
              <a:t>, закономерностях</a:t>
            </a:r>
            <a:r>
              <a:rPr lang="ru-RU" dirty="0"/>
              <a:t>, об </a:t>
            </a:r>
            <a:r>
              <a:rPr lang="ru-RU" dirty="0" smtClean="0"/>
              <a:t>основных биологических </a:t>
            </a:r>
            <a:r>
              <a:rPr lang="ru-RU" dirty="0"/>
              <a:t>теориях, </a:t>
            </a:r>
            <a:r>
              <a:rPr lang="ru-RU" dirty="0" smtClean="0"/>
              <a:t>об </a:t>
            </a:r>
            <a:r>
              <a:rPr lang="ru-RU" dirty="0" err="1" smtClean="0"/>
              <a:t>экосистемной</a:t>
            </a:r>
            <a:r>
              <a:rPr lang="ru-RU" dirty="0" smtClean="0"/>
              <a:t> организации жизни</a:t>
            </a:r>
            <a:r>
              <a:rPr lang="ru-RU" dirty="0"/>
              <a:t>, о взаимосвязи живого </a:t>
            </a:r>
            <a:r>
              <a:rPr lang="ru-RU" dirty="0" smtClean="0"/>
              <a:t>и неживого </a:t>
            </a:r>
            <a:r>
              <a:rPr lang="ru-RU" dirty="0"/>
              <a:t>в биосфере, </a:t>
            </a:r>
            <a:r>
              <a:rPr lang="ru-RU" dirty="0" smtClean="0"/>
              <a:t>о наследственности </a:t>
            </a:r>
            <a:r>
              <a:rPr lang="ru-RU" dirty="0"/>
              <a:t>и</a:t>
            </a:r>
          </a:p>
          <a:p>
            <a:pPr marL="0" indent="0">
              <a:buNone/>
            </a:pPr>
            <a:r>
              <a:rPr lang="ru-RU" dirty="0"/>
              <a:t>изменчивости; </a:t>
            </a:r>
            <a:r>
              <a:rPr lang="ru-RU" dirty="0" smtClean="0"/>
              <a:t>овладение понятийным аппаратом биологии</a:t>
            </a:r>
            <a:endParaRPr lang="ru-RU" dirty="0"/>
          </a:p>
        </p:txBody>
      </p:sp>
    </p:spTree>
    <p:extLst>
      <p:ext uri="{BB962C8B-B14F-4D97-AF65-F5344CB8AC3E}">
        <p14:creationId xmlns="" xmlns:p14="http://schemas.microsoft.com/office/powerpoint/2010/main" val="1469980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435280" cy="1224136"/>
          </a:xfrm>
        </p:spPr>
        <p:txBody>
          <a:bodyPr/>
          <a:lstStyle/>
          <a:p>
            <a:r>
              <a:rPr lang="ru-RU" sz="2400" b="1" i="1" dirty="0" smtClean="0">
                <a:solidFill>
                  <a:srgbClr val="FF0000"/>
                </a:solidFill>
              </a:rPr>
              <a:t>Кодификатор. </a:t>
            </a:r>
            <a:r>
              <a:rPr lang="ru-RU" sz="2400" b="1" dirty="0" smtClean="0"/>
              <a:t>Раздел </a:t>
            </a:r>
            <a:r>
              <a:rPr lang="ru-RU" sz="2400" b="1" dirty="0"/>
              <a:t>1. Перечень проверяемых требований к результатам освоения основной образовательной программы основного общего образования по </a:t>
            </a:r>
            <a:r>
              <a:rPr lang="ru-RU" sz="2400" b="1" dirty="0" smtClean="0"/>
              <a:t>БИОЛОГИИ</a:t>
            </a:r>
            <a:endParaRPr lang="ru-RU" sz="2400" b="1" dirty="0"/>
          </a:p>
        </p:txBody>
      </p:sp>
      <p:sp>
        <p:nvSpPr>
          <p:cNvPr id="3" name="Текст 2"/>
          <p:cNvSpPr>
            <a:spLocks noGrp="1"/>
          </p:cNvSpPr>
          <p:nvPr>
            <p:ph type="body" idx="1"/>
          </p:nvPr>
        </p:nvSpPr>
        <p:spPr>
          <a:xfrm>
            <a:off x="251520" y="1357047"/>
            <a:ext cx="4040188" cy="343761"/>
          </a:xfrm>
        </p:spPr>
        <p:txBody>
          <a:bodyPr>
            <a:normAutofit fontScale="85000" lnSpcReduction="20000"/>
          </a:bodyPr>
          <a:lstStyle/>
          <a:p>
            <a:r>
              <a:rPr lang="ru-RU" dirty="0" smtClean="0"/>
              <a:t>Было</a:t>
            </a:r>
            <a:endParaRPr lang="ru-RU" dirty="0"/>
          </a:p>
        </p:txBody>
      </p:sp>
      <p:sp>
        <p:nvSpPr>
          <p:cNvPr id="4" name="Объект 3"/>
          <p:cNvSpPr>
            <a:spLocks noGrp="1"/>
          </p:cNvSpPr>
          <p:nvPr>
            <p:ph sz="half" idx="2"/>
          </p:nvPr>
        </p:nvSpPr>
        <p:spPr>
          <a:xfrm>
            <a:off x="0" y="1732159"/>
            <a:ext cx="4572000" cy="4844911"/>
          </a:xfrm>
        </p:spPr>
        <p:txBody>
          <a:bodyPr/>
          <a:lstStyle/>
          <a:p>
            <a:pPr marL="0" indent="0">
              <a:buNone/>
            </a:pPr>
            <a:r>
              <a:rPr lang="ru-RU" dirty="0" smtClean="0"/>
              <a:t>Уметь объяснять: </a:t>
            </a:r>
          </a:p>
          <a:p>
            <a:pPr marL="0" indent="0">
              <a:buNone/>
            </a:pPr>
            <a:r>
              <a:rPr lang="ru-RU" dirty="0"/>
              <a:t>2.1.1 роль биологии </a:t>
            </a:r>
            <a:r>
              <a:rPr lang="ru-RU" dirty="0" smtClean="0"/>
              <a:t>в формировании современной естественнонаучной картины мира</a:t>
            </a:r>
            <a:r>
              <a:rPr lang="ru-RU" dirty="0"/>
              <a:t>, в </a:t>
            </a:r>
            <a:r>
              <a:rPr lang="ru-RU" dirty="0" smtClean="0"/>
              <a:t>практической деятельности </a:t>
            </a:r>
            <a:r>
              <a:rPr lang="ru-RU" dirty="0"/>
              <a:t>людей и </a:t>
            </a:r>
            <a:r>
              <a:rPr lang="ru-RU" dirty="0" smtClean="0"/>
              <a:t>самого ученика</a:t>
            </a:r>
            <a:endParaRPr lang="ru-RU" dirty="0"/>
          </a:p>
        </p:txBody>
      </p:sp>
      <p:sp>
        <p:nvSpPr>
          <p:cNvPr id="5" name="Текст 4"/>
          <p:cNvSpPr>
            <a:spLocks noGrp="1"/>
          </p:cNvSpPr>
          <p:nvPr>
            <p:ph type="body" sz="quarter" idx="3"/>
          </p:nvPr>
        </p:nvSpPr>
        <p:spPr>
          <a:xfrm>
            <a:off x="4717828" y="1330007"/>
            <a:ext cx="4041775" cy="370801"/>
          </a:xfrm>
        </p:spPr>
        <p:txBody>
          <a:bodyPr>
            <a:normAutofit fontScale="92500" lnSpcReduction="20000"/>
          </a:bodyPr>
          <a:lstStyle/>
          <a:p>
            <a:r>
              <a:rPr lang="ru-RU" dirty="0" smtClean="0"/>
              <a:t>Стало</a:t>
            </a:r>
            <a:endParaRPr lang="ru-RU" dirty="0"/>
          </a:p>
        </p:txBody>
      </p:sp>
      <p:sp>
        <p:nvSpPr>
          <p:cNvPr id="6" name="Объект 5"/>
          <p:cNvSpPr>
            <a:spLocks noGrp="1"/>
          </p:cNvSpPr>
          <p:nvPr>
            <p:ph sz="quarter" idx="4"/>
          </p:nvPr>
        </p:nvSpPr>
        <p:spPr>
          <a:xfrm>
            <a:off x="4572000" y="1732159"/>
            <a:ext cx="4548152" cy="5025488"/>
          </a:xfrm>
        </p:spPr>
        <p:txBody>
          <a:bodyPr/>
          <a:lstStyle/>
          <a:p>
            <a:pPr marL="0" indent="0">
              <a:buNone/>
            </a:pPr>
            <a:r>
              <a:rPr lang="ru-RU" dirty="0"/>
              <a:t>Формирование </a:t>
            </a:r>
            <a:r>
              <a:rPr lang="ru-RU" dirty="0" smtClean="0"/>
              <a:t>системы научных </a:t>
            </a:r>
            <a:r>
              <a:rPr lang="ru-RU" dirty="0"/>
              <a:t>знаний о </a:t>
            </a:r>
            <a:r>
              <a:rPr lang="ru-RU" dirty="0" smtClean="0"/>
              <a:t>живой природе</a:t>
            </a:r>
            <a:r>
              <a:rPr lang="ru-RU" dirty="0"/>
              <a:t>, закономерностях </a:t>
            </a:r>
            <a:r>
              <a:rPr lang="ru-RU" dirty="0" smtClean="0"/>
              <a:t>её развития</a:t>
            </a:r>
            <a:r>
              <a:rPr lang="ru-RU" dirty="0"/>
              <a:t>, исторически </a:t>
            </a:r>
            <a:r>
              <a:rPr lang="ru-RU" dirty="0" smtClean="0"/>
              <a:t>быстром сокращении биологического разнообразия </a:t>
            </a:r>
            <a:r>
              <a:rPr lang="ru-RU" dirty="0"/>
              <a:t>в биосфере </a:t>
            </a:r>
            <a:r>
              <a:rPr lang="ru-RU" dirty="0" smtClean="0"/>
              <a:t>в результате деятельности человека</a:t>
            </a:r>
            <a:r>
              <a:rPr lang="ru-RU" dirty="0"/>
              <a:t>, для </a:t>
            </a:r>
            <a:r>
              <a:rPr lang="ru-RU" dirty="0" smtClean="0"/>
              <a:t>развития современных естественнонаучных представлений </a:t>
            </a:r>
            <a:r>
              <a:rPr lang="ru-RU" dirty="0"/>
              <a:t>о картине мира</a:t>
            </a:r>
          </a:p>
        </p:txBody>
      </p:sp>
    </p:spTree>
    <p:extLst>
      <p:ext uri="{BB962C8B-B14F-4D97-AF65-F5344CB8AC3E}">
        <p14:creationId xmlns="" xmlns:p14="http://schemas.microsoft.com/office/powerpoint/2010/main" val="9870969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435280" cy="1224136"/>
          </a:xfrm>
        </p:spPr>
        <p:txBody>
          <a:bodyPr/>
          <a:lstStyle/>
          <a:p>
            <a:r>
              <a:rPr lang="ru-RU" sz="2400" b="1" i="1" dirty="0" smtClean="0">
                <a:solidFill>
                  <a:srgbClr val="FF0000"/>
                </a:solidFill>
              </a:rPr>
              <a:t>Кодификатор. </a:t>
            </a:r>
            <a:r>
              <a:rPr lang="ru-RU" sz="2400" b="1" dirty="0" smtClean="0"/>
              <a:t>Раздел </a:t>
            </a:r>
            <a:r>
              <a:rPr lang="ru-RU" sz="2400" b="1" dirty="0"/>
              <a:t>1. Перечень проверяемых требований к результатам освоения основной образовательной программы основного общего образования по </a:t>
            </a:r>
            <a:r>
              <a:rPr lang="ru-RU" sz="2400" b="1" dirty="0" smtClean="0"/>
              <a:t>БИОЛОГИИ</a:t>
            </a:r>
            <a:endParaRPr lang="ru-RU" sz="2400" b="1" dirty="0"/>
          </a:p>
        </p:txBody>
      </p:sp>
      <p:sp>
        <p:nvSpPr>
          <p:cNvPr id="3" name="Текст 2"/>
          <p:cNvSpPr>
            <a:spLocks noGrp="1"/>
          </p:cNvSpPr>
          <p:nvPr>
            <p:ph type="body" idx="1"/>
          </p:nvPr>
        </p:nvSpPr>
        <p:spPr>
          <a:xfrm>
            <a:off x="251520" y="1357047"/>
            <a:ext cx="4040188" cy="343761"/>
          </a:xfrm>
        </p:spPr>
        <p:txBody>
          <a:bodyPr>
            <a:normAutofit fontScale="85000" lnSpcReduction="20000"/>
          </a:bodyPr>
          <a:lstStyle/>
          <a:p>
            <a:r>
              <a:rPr lang="ru-RU" dirty="0" smtClean="0"/>
              <a:t>Было</a:t>
            </a:r>
            <a:endParaRPr lang="ru-RU" dirty="0"/>
          </a:p>
        </p:txBody>
      </p:sp>
      <p:sp>
        <p:nvSpPr>
          <p:cNvPr id="4" name="Объект 3"/>
          <p:cNvSpPr>
            <a:spLocks noGrp="1"/>
          </p:cNvSpPr>
          <p:nvPr>
            <p:ph sz="half" idx="2"/>
          </p:nvPr>
        </p:nvSpPr>
        <p:spPr>
          <a:xfrm>
            <a:off x="0" y="1732159"/>
            <a:ext cx="4572000" cy="4844911"/>
          </a:xfrm>
        </p:spPr>
        <p:txBody>
          <a:bodyPr/>
          <a:lstStyle/>
          <a:p>
            <a:pPr marL="0" indent="0">
              <a:buNone/>
            </a:pPr>
            <a:r>
              <a:rPr lang="ru-RU" dirty="0" smtClean="0"/>
              <a:t>Уметь объяснять: </a:t>
            </a:r>
          </a:p>
          <a:p>
            <a:pPr marL="0" indent="0">
              <a:buNone/>
            </a:pPr>
            <a:r>
              <a:rPr lang="ru-RU" dirty="0"/>
              <a:t>2.1.2 родство, общность</a:t>
            </a:r>
          </a:p>
          <a:p>
            <a:pPr marL="0" indent="0">
              <a:buNone/>
            </a:pPr>
            <a:r>
              <a:rPr lang="ru-RU" dirty="0"/>
              <a:t>происхождения и эволюцию</a:t>
            </a:r>
          </a:p>
          <a:p>
            <a:pPr marL="0" indent="0">
              <a:buNone/>
            </a:pPr>
            <a:r>
              <a:rPr lang="ru-RU" dirty="0"/>
              <a:t>растений и животных (на</a:t>
            </a:r>
          </a:p>
          <a:p>
            <a:pPr marL="0" indent="0">
              <a:buNone/>
            </a:pPr>
            <a:r>
              <a:rPr lang="ru-RU" dirty="0"/>
              <a:t>примере сопоставления</a:t>
            </a:r>
          </a:p>
          <a:p>
            <a:pPr marL="0" indent="0">
              <a:buNone/>
            </a:pPr>
            <a:r>
              <a:rPr lang="ru-RU" dirty="0" smtClean="0"/>
              <a:t>отдельных групп)</a:t>
            </a:r>
            <a:endParaRPr lang="ru-RU" dirty="0"/>
          </a:p>
        </p:txBody>
      </p:sp>
      <p:sp>
        <p:nvSpPr>
          <p:cNvPr id="5" name="Текст 4"/>
          <p:cNvSpPr>
            <a:spLocks noGrp="1"/>
          </p:cNvSpPr>
          <p:nvPr>
            <p:ph type="body" sz="quarter" idx="3"/>
          </p:nvPr>
        </p:nvSpPr>
        <p:spPr>
          <a:xfrm>
            <a:off x="4717828" y="1330007"/>
            <a:ext cx="4041775" cy="370801"/>
          </a:xfrm>
        </p:spPr>
        <p:txBody>
          <a:bodyPr>
            <a:normAutofit fontScale="92500" lnSpcReduction="20000"/>
          </a:bodyPr>
          <a:lstStyle/>
          <a:p>
            <a:r>
              <a:rPr lang="ru-RU" dirty="0" smtClean="0"/>
              <a:t>Стало</a:t>
            </a:r>
            <a:endParaRPr lang="ru-RU" dirty="0"/>
          </a:p>
        </p:txBody>
      </p:sp>
      <p:sp>
        <p:nvSpPr>
          <p:cNvPr id="6" name="Объект 5"/>
          <p:cNvSpPr>
            <a:spLocks noGrp="1"/>
          </p:cNvSpPr>
          <p:nvPr>
            <p:ph sz="quarter" idx="4"/>
          </p:nvPr>
        </p:nvSpPr>
        <p:spPr>
          <a:xfrm>
            <a:off x="4572000" y="1732159"/>
            <a:ext cx="4548152" cy="5025488"/>
          </a:xfrm>
        </p:spPr>
        <p:txBody>
          <a:bodyPr/>
          <a:lstStyle/>
          <a:p>
            <a:pPr marL="0" indent="0">
              <a:buNone/>
            </a:pPr>
            <a:r>
              <a:rPr lang="ru-RU" dirty="0"/>
              <a:t>Формирование </a:t>
            </a:r>
            <a:r>
              <a:rPr lang="ru-RU" dirty="0" smtClean="0"/>
              <a:t>первоначальных систематизированных представлений </a:t>
            </a:r>
            <a:r>
              <a:rPr lang="ru-RU" dirty="0"/>
              <a:t>о </a:t>
            </a:r>
            <a:r>
              <a:rPr lang="ru-RU" dirty="0" smtClean="0"/>
              <a:t>биологических объектах</a:t>
            </a:r>
            <a:r>
              <a:rPr lang="ru-RU" dirty="0"/>
              <a:t>, процессах, явлениях</a:t>
            </a:r>
            <a:r>
              <a:rPr lang="ru-RU" dirty="0" smtClean="0"/>
              <a:t>, закономерностях</a:t>
            </a:r>
            <a:r>
              <a:rPr lang="ru-RU" dirty="0"/>
              <a:t>, об </a:t>
            </a:r>
            <a:r>
              <a:rPr lang="ru-RU" dirty="0" smtClean="0"/>
              <a:t>основных биологических </a:t>
            </a:r>
            <a:r>
              <a:rPr lang="ru-RU" dirty="0"/>
              <a:t>теориях, </a:t>
            </a:r>
            <a:r>
              <a:rPr lang="ru-RU" dirty="0" smtClean="0"/>
              <a:t>об </a:t>
            </a:r>
            <a:r>
              <a:rPr lang="ru-RU" dirty="0" err="1" smtClean="0"/>
              <a:t>экосистемной</a:t>
            </a:r>
            <a:r>
              <a:rPr lang="ru-RU" dirty="0" smtClean="0"/>
              <a:t> организации жизни</a:t>
            </a:r>
            <a:r>
              <a:rPr lang="ru-RU" dirty="0"/>
              <a:t>, о взаимосвязи живого </a:t>
            </a:r>
            <a:r>
              <a:rPr lang="ru-RU" dirty="0" smtClean="0"/>
              <a:t>и неживого </a:t>
            </a:r>
            <a:r>
              <a:rPr lang="ru-RU" dirty="0"/>
              <a:t>в биосфере, </a:t>
            </a:r>
            <a:r>
              <a:rPr lang="ru-RU" dirty="0" smtClean="0"/>
              <a:t>о наследственности и изменчивости</a:t>
            </a:r>
            <a:r>
              <a:rPr lang="ru-RU" dirty="0"/>
              <a:t>; </a:t>
            </a:r>
            <a:r>
              <a:rPr lang="ru-RU" dirty="0" smtClean="0"/>
              <a:t>овладение понятийным аппаратом биологии</a:t>
            </a:r>
            <a:endParaRPr lang="ru-RU" dirty="0"/>
          </a:p>
        </p:txBody>
      </p:sp>
    </p:spTree>
    <p:extLst>
      <p:ext uri="{BB962C8B-B14F-4D97-AF65-F5344CB8AC3E}">
        <p14:creationId xmlns="" xmlns:p14="http://schemas.microsoft.com/office/powerpoint/2010/main" val="15644339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435280" cy="1224136"/>
          </a:xfrm>
        </p:spPr>
        <p:txBody>
          <a:bodyPr/>
          <a:lstStyle/>
          <a:p>
            <a:r>
              <a:rPr lang="ru-RU" sz="2400" b="1" i="1" dirty="0" smtClean="0">
                <a:solidFill>
                  <a:srgbClr val="FF0000"/>
                </a:solidFill>
              </a:rPr>
              <a:t>Кодификатор. </a:t>
            </a:r>
            <a:r>
              <a:rPr lang="ru-RU" sz="2400" b="1" dirty="0" smtClean="0"/>
              <a:t>Раздел </a:t>
            </a:r>
            <a:r>
              <a:rPr lang="ru-RU" sz="2400" b="1" dirty="0"/>
              <a:t>1. Перечень проверяемых требований к результатам освоения основной образовательной программы основного общего образования по </a:t>
            </a:r>
            <a:r>
              <a:rPr lang="ru-RU" sz="2400" b="1" dirty="0" smtClean="0"/>
              <a:t>БИОЛОГИИ</a:t>
            </a:r>
            <a:endParaRPr lang="ru-RU" sz="2400" b="1" dirty="0"/>
          </a:p>
        </p:txBody>
      </p:sp>
      <p:sp>
        <p:nvSpPr>
          <p:cNvPr id="3" name="Текст 2"/>
          <p:cNvSpPr>
            <a:spLocks noGrp="1"/>
          </p:cNvSpPr>
          <p:nvPr>
            <p:ph type="body" idx="1"/>
          </p:nvPr>
        </p:nvSpPr>
        <p:spPr>
          <a:xfrm>
            <a:off x="251520" y="1357047"/>
            <a:ext cx="4040188" cy="343761"/>
          </a:xfrm>
        </p:spPr>
        <p:txBody>
          <a:bodyPr>
            <a:normAutofit fontScale="85000" lnSpcReduction="20000"/>
          </a:bodyPr>
          <a:lstStyle/>
          <a:p>
            <a:r>
              <a:rPr lang="ru-RU" dirty="0" smtClean="0"/>
              <a:t>Было</a:t>
            </a:r>
            <a:endParaRPr lang="ru-RU" dirty="0"/>
          </a:p>
        </p:txBody>
      </p:sp>
      <p:sp>
        <p:nvSpPr>
          <p:cNvPr id="4" name="Объект 3"/>
          <p:cNvSpPr>
            <a:spLocks noGrp="1"/>
          </p:cNvSpPr>
          <p:nvPr>
            <p:ph sz="half" idx="2"/>
          </p:nvPr>
        </p:nvSpPr>
        <p:spPr>
          <a:xfrm>
            <a:off x="0" y="1732159"/>
            <a:ext cx="4572000" cy="4844911"/>
          </a:xfrm>
        </p:spPr>
        <p:txBody>
          <a:bodyPr/>
          <a:lstStyle/>
          <a:p>
            <a:pPr marL="0" indent="0">
              <a:buNone/>
            </a:pPr>
            <a:r>
              <a:rPr lang="ru-RU" dirty="0" smtClean="0"/>
              <a:t>Уметь объяснять: </a:t>
            </a:r>
          </a:p>
          <a:p>
            <a:pPr marL="0" indent="0">
              <a:buNone/>
            </a:pPr>
            <a:r>
              <a:rPr lang="ru-RU" dirty="0"/>
              <a:t>2.1.3 роль различных </a:t>
            </a:r>
            <a:r>
              <a:rPr lang="ru-RU" dirty="0" smtClean="0"/>
              <a:t>организмов в жизни </a:t>
            </a:r>
            <a:r>
              <a:rPr lang="ru-RU" dirty="0"/>
              <a:t>человека </a:t>
            </a:r>
            <a:r>
              <a:rPr lang="ru-RU" dirty="0" smtClean="0"/>
              <a:t>и собственной </a:t>
            </a:r>
            <a:r>
              <a:rPr lang="ru-RU" dirty="0"/>
              <a:t>деятельности</a:t>
            </a:r>
          </a:p>
        </p:txBody>
      </p:sp>
      <p:sp>
        <p:nvSpPr>
          <p:cNvPr id="5" name="Текст 4"/>
          <p:cNvSpPr>
            <a:spLocks noGrp="1"/>
          </p:cNvSpPr>
          <p:nvPr>
            <p:ph type="body" sz="quarter" idx="3"/>
          </p:nvPr>
        </p:nvSpPr>
        <p:spPr>
          <a:xfrm>
            <a:off x="4717828" y="1330007"/>
            <a:ext cx="4041775" cy="370801"/>
          </a:xfrm>
        </p:spPr>
        <p:txBody>
          <a:bodyPr>
            <a:normAutofit fontScale="92500" lnSpcReduction="20000"/>
          </a:bodyPr>
          <a:lstStyle/>
          <a:p>
            <a:r>
              <a:rPr lang="ru-RU" dirty="0" smtClean="0"/>
              <a:t>Стало</a:t>
            </a:r>
            <a:endParaRPr lang="ru-RU" dirty="0"/>
          </a:p>
        </p:txBody>
      </p:sp>
      <p:sp>
        <p:nvSpPr>
          <p:cNvPr id="6" name="Объект 5"/>
          <p:cNvSpPr>
            <a:spLocks noGrp="1"/>
          </p:cNvSpPr>
          <p:nvPr>
            <p:ph sz="quarter" idx="4"/>
          </p:nvPr>
        </p:nvSpPr>
        <p:spPr>
          <a:xfrm>
            <a:off x="4572000" y="1732159"/>
            <a:ext cx="4548152" cy="5025488"/>
          </a:xfrm>
        </p:spPr>
        <p:txBody>
          <a:bodyPr/>
          <a:lstStyle/>
          <a:p>
            <a:pPr marL="0" indent="0">
              <a:buNone/>
            </a:pPr>
            <a:r>
              <a:rPr lang="ru-RU" dirty="0"/>
              <a:t>Приобретение </a:t>
            </a:r>
            <a:r>
              <a:rPr lang="ru-RU" dirty="0" smtClean="0"/>
              <a:t>опыта использования методов биологической </a:t>
            </a:r>
            <a:r>
              <a:rPr lang="ru-RU" dirty="0"/>
              <a:t>науки </a:t>
            </a:r>
            <a:r>
              <a:rPr lang="ru-RU" dirty="0" smtClean="0"/>
              <a:t>и проведения несложных биологических экспериментов для </a:t>
            </a:r>
            <a:r>
              <a:rPr lang="ru-RU" dirty="0"/>
              <a:t>изучения </a:t>
            </a:r>
            <a:r>
              <a:rPr lang="ru-RU" dirty="0" smtClean="0"/>
              <a:t>живых организмов </a:t>
            </a:r>
            <a:r>
              <a:rPr lang="ru-RU" dirty="0"/>
              <a:t>и человека</a:t>
            </a:r>
            <a:r>
              <a:rPr lang="ru-RU" dirty="0" smtClean="0"/>
              <a:t>, проведения экологического мониторинга </a:t>
            </a:r>
            <a:r>
              <a:rPr lang="ru-RU" dirty="0"/>
              <a:t>в </a:t>
            </a:r>
            <a:r>
              <a:rPr lang="ru-RU" dirty="0" smtClean="0"/>
              <a:t>окружающей среде</a:t>
            </a:r>
            <a:endParaRPr lang="ru-RU" dirty="0"/>
          </a:p>
        </p:txBody>
      </p:sp>
    </p:spTree>
    <p:extLst>
      <p:ext uri="{BB962C8B-B14F-4D97-AF65-F5344CB8AC3E}">
        <p14:creationId xmlns="" xmlns:p14="http://schemas.microsoft.com/office/powerpoint/2010/main" val="3384104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778098"/>
          </a:xfrm>
        </p:spPr>
        <p:txBody>
          <a:bodyPr>
            <a:normAutofit/>
          </a:bodyPr>
          <a:lstStyle/>
          <a:p>
            <a:r>
              <a:rPr lang="ru-RU" sz="2400" b="1" dirty="0" smtClean="0"/>
              <a:t>Результаты ОГЭ (ГИА) по биологии в Пермском крае в 2019 </a:t>
            </a:r>
            <a:r>
              <a:rPr lang="ru-RU" sz="2400" dirty="0" smtClean="0"/>
              <a:t>г.</a:t>
            </a:r>
            <a:endParaRPr lang="ru-RU" sz="2400" dirty="0"/>
          </a:p>
        </p:txBody>
      </p:sp>
      <p:graphicFrame>
        <p:nvGraphicFramePr>
          <p:cNvPr id="6" name="Содержимое 5"/>
          <p:cNvGraphicFramePr>
            <a:graphicFrameLocks noGrp="1"/>
          </p:cNvGraphicFramePr>
          <p:nvPr>
            <p:ph idx="1"/>
          </p:nvPr>
        </p:nvGraphicFramePr>
        <p:xfrm>
          <a:off x="107502" y="836615"/>
          <a:ext cx="9036497" cy="6786008"/>
        </p:xfrm>
        <a:graphic>
          <a:graphicData uri="http://schemas.openxmlformats.org/drawingml/2006/table">
            <a:tbl>
              <a:tblPr firstRow="1" bandRow="1">
                <a:tableStyleId>{7DF18680-E054-41AD-8BC1-D1AEF772440D}</a:tableStyleId>
              </a:tblPr>
              <a:tblGrid>
                <a:gridCol w="785094"/>
                <a:gridCol w="1214003"/>
                <a:gridCol w="1407480"/>
                <a:gridCol w="1407480"/>
                <a:gridCol w="1407480"/>
                <a:gridCol w="1407480"/>
                <a:gridCol w="1407480"/>
              </a:tblGrid>
              <a:tr h="711091">
                <a:tc>
                  <a:txBody>
                    <a:bodyPr/>
                    <a:lstStyle/>
                    <a:p>
                      <a:pPr algn="ctr">
                        <a:spcAft>
                          <a:spcPts val="0"/>
                        </a:spcAft>
                      </a:pPr>
                      <a:r>
                        <a:rPr lang="ru-RU" sz="2400" dirty="0">
                          <a:solidFill>
                            <a:srgbClr val="000000"/>
                          </a:solidFill>
                          <a:latin typeface="Calibri"/>
                          <a:ea typeface="Times New Roman"/>
                          <a:cs typeface="Times New Roman"/>
                        </a:rPr>
                        <a:t>Тип задания</a:t>
                      </a:r>
                      <a:endParaRPr lang="ru-RU" sz="2400" dirty="0">
                        <a:latin typeface="Times New Roman"/>
                        <a:ea typeface="Times New Roman"/>
                        <a:cs typeface="Times New Roman"/>
                      </a:endParaRPr>
                    </a:p>
                  </a:txBody>
                  <a:tcPr marL="68580" marR="68580" marT="0" marB="0" anchor="ctr"/>
                </a:tc>
                <a:tc>
                  <a:txBody>
                    <a:bodyPr/>
                    <a:lstStyle/>
                    <a:p>
                      <a:pPr algn="ctr">
                        <a:spcAft>
                          <a:spcPts val="0"/>
                        </a:spcAft>
                      </a:pPr>
                      <a:r>
                        <a:rPr lang="ru-RU" sz="2400" dirty="0">
                          <a:solidFill>
                            <a:srgbClr val="000000"/>
                          </a:solidFill>
                          <a:latin typeface="Calibri"/>
                          <a:ea typeface="Times New Roman"/>
                          <a:cs typeface="Times New Roman"/>
                        </a:rPr>
                        <a:t>Номер задания</a:t>
                      </a:r>
                      <a:endParaRPr lang="ru-RU" sz="2400" dirty="0">
                        <a:latin typeface="Times New Roman"/>
                        <a:ea typeface="Times New Roman"/>
                        <a:cs typeface="Times New Roman"/>
                      </a:endParaRPr>
                    </a:p>
                  </a:txBody>
                  <a:tcPr marL="68580" marR="68580" marT="0" marB="0" anchor="ctr"/>
                </a:tc>
                <a:tc>
                  <a:txBody>
                    <a:bodyPr/>
                    <a:lstStyle/>
                    <a:p>
                      <a:pPr algn="ctr">
                        <a:spcAft>
                          <a:spcPts val="0"/>
                        </a:spcAft>
                      </a:pPr>
                      <a:r>
                        <a:rPr lang="ru-RU" sz="2400" dirty="0">
                          <a:solidFill>
                            <a:srgbClr val="000000"/>
                          </a:solidFill>
                          <a:latin typeface="Calibri"/>
                          <a:ea typeface="Times New Roman"/>
                          <a:cs typeface="Times New Roman"/>
                        </a:rPr>
                        <a:t>Средний</a:t>
                      </a:r>
                      <a:endParaRPr lang="ru-RU" sz="2400" dirty="0">
                        <a:latin typeface="Times New Roman"/>
                        <a:ea typeface="Times New Roman"/>
                        <a:cs typeface="Times New Roman"/>
                      </a:endParaRPr>
                    </a:p>
                  </a:txBody>
                  <a:tcPr marL="68580" marR="68580" marT="0" marB="0" anchor="ctr"/>
                </a:tc>
                <a:tc>
                  <a:txBody>
                    <a:bodyPr/>
                    <a:lstStyle/>
                    <a:p>
                      <a:pPr algn="ctr">
                        <a:spcAft>
                          <a:spcPts val="0"/>
                        </a:spcAft>
                      </a:pPr>
                      <a:r>
                        <a:rPr lang="ru-RU" sz="2400" dirty="0">
                          <a:solidFill>
                            <a:srgbClr val="000000"/>
                          </a:solidFill>
                          <a:latin typeface="Calibri"/>
                          <a:ea typeface="Times New Roman"/>
                          <a:cs typeface="Times New Roman"/>
                        </a:rPr>
                        <a:t>2</a:t>
                      </a:r>
                      <a:endParaRPr lang="ru-RU" sz="2400" dirty="0">
                        <a:latin typeface="Times New Roman"/>
                        <a:ea typeface="Times New Roman"/>
                        <a:cs typeface="Times New Roman"/>
                      </a:endParaRPr>
                    </a:p>
                  </a:txBody>
                  <a:tcPr marL="68580" marR="68580" marT="0" marB="0" anchor="ctr"/>
                </a:tc>
                <a:tc>
                  <a:txBody>
                    <a:bodyPr/>
                    <a:lstStyle/>
                    <a:p>
                      <a:pPr algn="ctr">
                        <a:spcAft>
                          <a:spcPts val="0"/>
                        </a:spcAft>
                      </a:pPr>
                      <a:r>
                        <a:rPr lang="ru-RU" sz="2400" dirty="0">
                          <a:solidFill>
                            <a:srgbClr val="000000"/>
                          </a:solidFill>
                          <a:latin typeface="Calibri"/>
                          <a:ea typeface="Times New Roman"/>
                          <a:cs typeface="Times New Roman"/>
                        </a:rPr>
                        <a:t>3</a:t>
                      </a:r>
                      <a:endParaRPr lang="ru-RU" sz="2400" dirty="0">
                        <a:latin typeface="Times New Roman"/>
                        <a:ea typeface="Times New Roman"/>
                        <a:cs typeface="Times New Roman"/>
                      </a:endParaRPr>
                    </a:p>
                  </a:txBody>
                  <a:tcPr marL="68580" marR="68580" marT="0" marB="0" anchor="ctr"/>
                </a:tc>
                <a:tc>
                  <a:txBody>
                    <a:bodyPr/>
                    <a:lstStyle/>
                    <a:p>
                      <a:pPr algn="ctr">
                        <a:spcAft>
                          <a:spcPts val="0"/>
                        </a:spcAft>
                      </a:pPr>
                      <a:r>
                        <a:rPr lang="ru-RU" sz="2400" dirty="0">
                          <a:solidFill>
                            <a:srgbClr val="000000"/>
                          </a:solidFill>
                          <a:latin typeface="Calibri"/>
                          <a:ea typeface="Times New Roman"/>
                          <a:cs typeface="Times New Roman"/>
                        </a:rPr>
                        <a:t>4</a:t>
                      </a:r>
                      <a:endParaRPr lang="ru-RU" sz="2400" dirty="0">
                        <a:latin typeface="Times New Roman"/>
                        <a:ea typeface="Times New Roman"/>
                        <a:cs typeface="Times New Roman"/>
                      </a:endParaRPr>
                    </a:p>
                  </a:txBody>
                  <a:tcPr marL="68580" marR="68580" marT="0" marB="0" anchor="ctr"/>
                </a:tc>
                <a:tc>
                  <a:txBody>
                    <a:bodyPr/>
                    <a:lstStyle/>
                    <a:p>
                      <a:pPr algn="ctr">
                        <a:spcAft>
                          <a:spcPts val="0"/>
                        </a:spcAft>
                      </a:pPr>
                      <a:r>
                        <a:rPr lang="ru-RU" sz="2400" dirty="0">
                          <a:solidFill>
                            <a:srgbClr val="000000"/>
                          </a:solidFill>
                          <a:latin typeface="Calibri"/>
                          <a:ea typeface="Times New Roman"/>
                          <a:cs typeface="Times New Roman"/>
                        </a:rPr>
                        <a:t>5</a:t>
                      </a:r>
                      <a:endParaRPr lang="ru-RU" sz="2400" dirty="0">
                        <a:latin typeface="Times New Roman"/>
                        <a:ea typeface="Times New Roman"/>
                        <a:cs typeface="Times New Roman"/>
                      </a:endParaRPr>
                    </a:p>
                  </a:txBody>
                  <a:tcPr marL="68580" marR="68580" marT="0" marB="0" anchor="ctr"/>
                </a:tc>
              </a:tr>
              <a:tr h="711091">
                <a:tc>
                  <a:txBody>
                    <a:bodyPr/>
                    <a:lstStyle/>
                    <a:p>
                      <a:pPr algn="r">
                        <a:spcAft>
                          <a:spcPts val="0"/>
                        </a:spcAft>
                      </a:pPr>
                      <a:r>
                        <a:rPr lang="ru-RU" sz="2400" dirty="0">
                          <a:solidFill>
                            <a:srgbClr val="000000"/>
                          </a:solidFill>
                          <a:latin typeface="Calibri"/>
                          <a:ea typeface="Times New Roman"/>
                          <a:cs typeface="Times New Roman"/>
                        </a:rPr>
                        <a:t>1</a:t>
                      </a:r>
                      <a:endParaRPr lang="ru-RU" sz="2400" dirty="0">
                        <a:latin typeface="Times New Roman"/>
                        <a:ea typeface="Times New Roman"/>
                        <a:cs typeface="Times New Roman"/>
                      </a:endParaRPr>
                    </a:p>
                  </a:txBody>
                  <a:tcPr marL="68580" marR="68580" marT="0" marB="0" anchor="b"/>
                </a:tc>
                <a:tc>
                  <a:txBody>
                    <a:bodyPr/>
                    <a:lstStyle/>
                    <a:p>
                      <a:pPr algn="r">
                        <a:spcAft>
                          <a:spcPts val="0"/>
                        </a:spcAft>
                      </a:pPr>
                      <a:r>
                        <a:rPr lang="ru-RU" sz="2400" dirty="0">
                          <a:solidFill>
                            <a:srgbClr val="000000"/>
                          </a:solidFill>
                          <a:latin typeface="Calibri"/>
                          <a:ea typeface="Times New Roman"/>
                          <a:cs typeface="Times New Roman"/>
                        </a:rPr>
                        <a:t>1</a:t>
                      </a:r>
                      <a:endParaRPr lang="ru-RU" sz="2400" dirty="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62,6%</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20,2%</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53,4%</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75,9%</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89,9%</a:t>
                      </a:r>
                      <a:endParaRPr lang="ru-RU" sz="2400">
                        <a:latin typeface="Times New Roman"/>
                        <a:ea typeface="Times New Roman"/>
                        <a:cs typeface="Times New Roman"/>
                      </a:endParaRPr>
                    </a:p>
                  </a:txBody>
                  <a:tcPr marL="68580" marR="68580" marT="0" marB="0" anchor="b"/>
                </a:tc>
              </a:tr>
              <a:tr h="711091">
                <a:tc>
                  <a:txBody>
                    <a:bodyPr/>
                    <a:lstStyle/>
                    <a:p>
                      <a:pPr algn="r">
                        <a:spcAft>
                          <a:spcPts val="0"/>
                        </a:spcAft>
                      </a:pPr>
                      <a:r>
                        <a:rPr lang="ru-RU" sz="2400">
                          <a:solidFill>
                            <a:srgbClr val="000000"/>
                          </a:solidFill>
                          <a:latin typeface="Calibri"/>
                          <a:ea typeface="Times New Roman"/>
                          <a:cs typeface="Times New Roman"/>
                        </a:rPr>
                        <a:t>1</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dirty="0">
                          <a:solidFill>
                            <a:srgbClr val="000000"/>
                          </a:solidFill>
                          <a:latin typeface="Calibri"/>
                          <a:ea typeface="Times New Roman"/>
                          <a:cs typeface="Times New Roman"/>
                        </a:rPr>
                        <a:t>2</a:t>
                      </a:r>
                      <a:endParaRPr lang="ru-RU" sz="2400" dirty="0">
                        <a:latin typeface="Times New Roman"/>
                        <a:ea typeface="Times New Roman"/>
                        <a:cs typeface="Times New Roman"/>
                      </a:endParaRPr>
                    </a:p>
                  </a:txBody>
                  <a:tcPr marL="68580" marR="68580" marT="0" marB="0" anchor="b"/>
                </a:tc>
                <a:tc>
                  <a:txBody>
                    <a:bodyPr/>
                    <a:lstStyle/>
                    <a:p>
                      <a:pPr algn="r">
                        <a:spcAft>
                          <a:spcPts val="0"/>
                        </a:spcAft>
                      </a:pPr>
                      <a:r>
                        <a:rPr lang="ru-RU" sz="2400" dirty="0">
                          <a:solidFill>
                            <a:srgbClr val="000000"/>
                          </a:solidFill>
                          <a:latin typeface="Calibri"/>
                          <a:ea typeface="Times New Roman"/>
                          <a:cs typeface="Times New Roman"/>
                        </a:rPr>
                        <a:t>60,8%</a:t>
                      </a:r>
                      <a:endParaRPr lang="ru-RU" sz="2400" dirty="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30,0%</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49,8%</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74,0%</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93,7%</a:t>
                      </a:r>
                      <a:endParaRPr lang="ru-RU" sz="2400">
                        <a:latin typeface="Times New Roman"/>
                        <a:ea typeface="Times New Roman"/>
                        <a:cs typeface="Times New Roman"/>
                      </a:endParaRPr>
                    </a:p>
                  </a:txBody>
                  <a:tcPr marL="68580" marR="68580" marT="0" marB="0" anchor="b"/>
                </a:tc>
              </a:tr>
              <a:tr h="711091">
                <a:tc>
                  <a:txBody>
                    <a:bodyPr/>
                    <a:lstStyle/>
                    <a:p>
                      <a:pPr algn="r">
                        <a:spcAft>
                          <a:spcPts val="0"/>
                        </a:spcAft>
                      </a:pPr>
                      <a:r>
                        <a:rPr lang="ru-RU" sz="2400">
                          <a:solidFill>
                            <a:srgbClr val="000000"/>
                          </a:solidFill>
                          <a:latin typeface="Calibri"/>
                          <a:ea typeface="Times New Roman"/>
                          <a:cs typeface="Times New Roman"/>
                        </a:rPr>
                        <a:t>1</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3</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dirty="0">
                          <a:solidFill>
                            <a:srgbClr val="000000"/>
                          </a:solidFill>
                          <a:latin typeface="Calibri"/>
                          <a:ea typeface="Times New Roman"/>
                          <a:cs typeface="Times New Roman"/>
                        </a:rPr>
                        <a:t>66,8%</a:t>
                      </a:r>
                      <a:endParaRPr lang="ru-RU" sz="2400" dirty="0">
                        <a:latin typeface="Times New Roman"/>
                        <a:ea typeface="Times New Roman"/>
                        <a:cs typeface="Times New Roman"/>
                      </a:endParaRPr>
                    </a:p>
                  </a:txBody>
                  <a:tcPr marL="68580" marR="68580" marT="0" marB="0" anchor="b"/>
                </a:tc>
                <a:tc>
                  <a:txBody>
                    <a:bodyPr/>
                    <a:lstStyle/>
                    <a:p>
                      <a:pPr algn="r">
                        <a:spcAft>
                          <a:spcPts val="0"/>
                        </a:spcAft>
                      </a:pPr>
                      <a:r>
                        <a:rPr lang="ru-RU" sz="2400" dirty="0">
                          <a:solidFill>
                            <a:srgbClr val="000000"/>
                          </a:solidFill>
                          <a:latin typeface="Calibri"/>
                          <a:ea typeface="Times New Roman"/>
                          <a:cs typeface="Times New Roman"/>
                        </a:rPr>
                        <a:t>30,9%</a:t>
                      </a:r>
                      <a:endParaRPr lang="ru-RU" sz="2400" dirty="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57,5%</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79,6%</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93,4%</a:t>
                      </a:r>
                      <a:endParaRPr lang="ru-RU" sz="2400">
                        <a:latin typeface="Times New Roman"/>
                        <a:ea typeface="Times New Roman"/>
                        <a:cs typeface="Times New Roman"/>
                      </a:endParaRPr>
                    </a:p>
                  </a:txBody>
                  <a:tcPr marL="68580" marR="68580" marT="0" marB="0" anchor="b"/>
                </a:tc>
              </a:tr>
              <a:tr h="711091">
                <a:tc>
                  <a:txBody>
                    <a:bodyPr/>
                    <a:lstStyle/>
                    <a:p>
                      <a:pPr algn="r">
                        <a:spcAft>
                          <a:spcPts val="0"/>
                        </a:spcAft>
                      </a:pPr>
                      <a:r>
                        <a:rPr lang="ru-RU" sz="2400">
                          <a:solidFill>
                            <a:srgbClr val="000000"/>
                          </a:solidFill>
                          <a:latin typeface="Calibri"/>
                          <a:ea typeface="Times New Roman"/>
                          <a:cs typeface="Times New Roman"/>
                        </a:rPr>
                        <a:t>1</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4</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dirty="0">
                          <a:solidFill>
                            <a:srgbClr val="000000"/>
                          </a:solidFill>
                          <a:latin typeface="Calibri"/>
                          <a:ea typeface="Times New Roman"/>
                          <a:cs typeface="Times New Roman"/>
                        </a:rPr>
                        <a:t>71,4%</a:t>
                      </a:r>
                      <a:endParaRPr lang="ru-RU" sz="2400" dirty="0">
                        <a:latin typeface="Times New Roman"/>
                        <a:ea typeface="Times New Roman"/>
                        <a:cs typeface="Times New Roman"/>
                      </a:endParaRPr>
                    </a:p>
                  </a:txBody>
                  <a:tcPr marL="68580" marR="68580" marT="0" marB="0" anchor="b"/>
                </a:tc>
                <a:tc>
                  <a:txBody>
                    <a:bodyPr/>
                    <a:lstStyle/>
                    <a:p>
                      <a:pPr algn="r">
                        <a:spcAft>
                          <a:spcPts val="0"/>
                        </a:spcAft>
                      </a:pPr>
                      <a:r>
                        <a:rPr lang="ru-RU" sz="2400" dirty="0">
                          <a:solidFill>
                            <a:srgbClr val="000000"/>
                          </a:solidFill>
                          <a:latin typeface="Calibri"/>
                          <a:ea typeface="Times New Roman"/>
                          <a:cs typeface="Times New Roman"/>
                        </a:rPr>
                        <a:t>29,7%</a:t>
                      </a:r>
                      <a:endParaRPr lang="ru-RU" sz="2400" dirty="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63,1%</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84,3%</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93,7%</a:t>
                      </a:r>
                      <a:endParaRPr lang="ru-RU" sz="2400">
                        <a:latin typeface="Times New Roman"/>
                        <a:ea typeface="Times New Roman"/>
                        <a:cs typeface="Times New Roman"/>
                      </a:endParaRPr>
                    </a:p>
                  </a:txBody>
                  <a:tcPr marL="68580" marR="68580" marT="0" marB="0" anchor="b"/>
                </a:tc>
              </a:tr>
              <a:tr h="711091">
                <a:tc>
                  <a:txBody>
                    <a:bodyPr/>
                    <a:lstStyle/>
                    <a:p>
                      <a:pPr algn="r">
                        <a:spcAft>
                          <a:spcPts val="0"/>
                        </a:spcAft>
                      </a:pPr>
                      <a:r>
                        <a:rPr lang="ru-RU" sz="2400">
                          <a:solidFill>
                            <a:srgbClr val="000000"/>
                          </a:solidFill>
                          <a:latin typeface="Calibri"/>
                          <a:ea typeface="Times New Roman"/>
                          <a:cs typeface="Times New Roman"/>
                        </a:rPr>
                        <a:t>1</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5</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62,0%</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dirty="0">
                          <a:solidFill>
                            <a:srgbClr val="000000"/>
                          </a:solidFill>
                          <a:latin typeface="Calibri"/>
                          <a:ea typeface="Times New Roman"/>
                          <a:cs typeface="Times New Roman"/>
                        </a:rPr>
                        <a:t>35,0%</a:t>
                      </a:r>
                      <a:endParaRPr lang="ru-RU" sz="2400" dirty="0">
                        <a:latin typeface="Times New Roman"/>
                        <a:ea typeface="Times New Roman"/>
                        <a:cs typeface="Times New Roman"/>
                      </a:endParaRPr>
                    </a:p>
                  </a:txBody>
                  <a:tcPr marL="68580" marR="68580" marT="0" marB="0" anchor="b"/>
                </a:tc>
                <a:tc>
                  <a:txBody>
                    <a:bodyPr/>
                    <a:lstStyle/>
                    <a:p>
                      <a:pPr algn="r">
                        <a:spcAft>
                          <a:spcPts val="0"/>
                        </a:spcAft>
                      </a:pPr>
                      <a:r>
                        <a:rPr lang="ru-RU" sz="2400" dirty="0">
                          <a:solidFill>
                            <a:srgbClr val="000000"/>
                          </a:solidFill>
                          <a:latin typeface="Calibri"/>
                          <a:ea typeface="Times New Roman"/>
                          <a:cs typeface="Times New Roman"/>
                        </a:rPr>
                        <a:t>52,0%</a:t>
                      </a:r>
                      <a:endParaRPr lang="ru-RU" sz="2400" dirty="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74,3%</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90,6%</a:t>
                      </a:r>
                      <a:endParaRPr lang="ru-RU" sz="2400">
                        <a:latin typeface="Times New Roman"/>
                        <a:ea typeface="Times New Roman"/>
                        <a:cs typeface="Times New Roman"/>
                      </a:endParaRPr>
                    </a:p>
                  </a:txBody>
                  <a:tcPr marL="68580" marR="68580" marT="0" marB="0" anchor="b"/>
                </a:tc>
              </a:tr>
              <a:tr h="711091">
                <a:tc>
                  <a:txBody>
                    <a:bodyPr/>
                    <a:lstStyle/>
                    <a:p>
                      <a:pPr algn="r">
                        <a:spcAft>
                          <a:spcPts val="0"/>
                        </a:spcAft>
                      </a:pPr>
                      <a:r>
                        <a:rPr lang="ru-RU" sz="2400">
                          <a:solidFill>
                            <a:srgbClr val="000000"/>
                          </a:solidFill>
                          <a:latin typeface="Calibri"/>
                          <a:ea typeface="Times New Roman"/>
                          <a:cs typeface="Times New Roman"/>
                        </a:rPr>
                        <a:t>1</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6</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59,6%</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dirty="0">
                          <a:solidFill>
                            <a:srgbClr val="000000"/>
                          </a:solidFill>
                          <a:latin typeface="Calibri"/>
                          <a:ea typeface="Times New Roman"/>
                          <a:cs typeface="Times New Roman"/>
                        </a:rPr>
                        <a:t>24,9%</a:t>
                      </a:r>
                      <a:endParaRPr lang="ru-RU" sz="2400" dirty="0">
                        <a:latin typeface="Times New Roman"/>
                        <a:ea typeface="Times New Roman"/>
                        <a:cs typeface="Times New Roman"/>
                      </a:endParaRPr>
                    </a:p>
                  </a:txBody>
                  <a:tcPr marL="68580" marR="68580" marT="0" marB="0" anchor="b"/>
                </a:tc>
                <a:tc>
                  <a:txBody>
                    <a:bodyPr/>
                    <a:lstStyle/>
                    <a:p>
                      <a:pPr algn="r">
                        <a:spcAft>
                          <a:spcPts val="0"/>
                        </a:spcAft>
                      </a:pPr>
                      <a:r>
                        <a:rPr lang="ru-RU" sz="2400" dirty="0">
                          <a:solidFill>
                            <a:srgbClr val="000000"/>
                          </a:solidFill>
                          <a:latin typeface="Calibri"/>
                          <a:ea typeface="Times New Roman"/>
                          <a:cs typeface="Times New Roman"/>
                        </a:rPr>
                        <a:t>48,8%</a:t>
                      </a:r>
                      <a:endParaRPr lang="ru-RU" sz="2400" dirty="0">
                        <a:latin typeface="Times New Roman"/>
                        <a:ea typeface="Times New Roman"/>
                        <a:cs typeface="Times New Roman"/>
                      </a:endParaRPr>
                    </a:p>
                  </a:txBody>
                  <a:tcPr marL="68580" marR="68580" marT="0" marB="0" anchor="b"/>
                </a:tc>
                <a:tc>
                  <a:txBody>
                    <a:bodyPr/>
                    <a:lstStyle/>
                    <a:p>
                      <a:pPr algn="r">
                        <a:spcAft>
                          <a:spcPts val="0"/>
                        </a:spcAft>
                      </a:pPr>
                      <a:r>
                        <a:rPr lang="ru-RU" sz="2400" dirty="0">
                          <a:solidFill>
                            <a:srgbClr val="000000"/>
                          </a:solidFill>
                          <a:latin typeface="Calibri"/>
                          <a:ea typeface="Times New Roman"/>
                          <a:cs typeface="Times New Roman"/>
                        </a:rPr>
                        <a:t>73,7%</a:t>
                      </a:r>
                      <a:endParaRPr lang="ru-RU" sz="2400" dirty="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90,2%</a:t>
                      </a:r>
                      <a:endParaRPr lang="ru-RU" sz="2400">
                        <a:latin typeface="Times New Roman"/>
                        <a:ea typeface="Times New Roman"/>
                        <a:cs typeface="Times New Roman"/>
                      </a:endParaRPr>
                    </a:p>
                  </a:txBody>
                  <a:tcPr marL="68580" marR="68580" marT="0" marB="0" anchor="b"/>
                </a:tc>
              </a:tr>
              <a:tr h="711091">
                <a:tc>
                  <a:txBody>
                    <a:bodyPr/>
                    <a:lstStyle/>
                    <a:p>
                      <a:pPr algn="r">
                        <a:spcAft>
                          <a:spcPts val="0"/>
                        </a:spcAft>
                      </a:pPr>
                      <a:r>
                        <a:rPr lang="ru-RU" sz="2400">
                          <a:solidFill>
                            <a:srgbClr val="000000"/>
                          </a:solidFill>
                          <a:latin typeface="Calibri"/>
                          <a:ea typeface="Times New Roman"/>
                          <a:cs typeface="Times New Roman"/>
                        </a:rPr>
                        <a:t>1</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7</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59,1%</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29,0%</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49,7%</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dirty="0">
                          <a:solidFill>
                            <a:srgbClr val="000000"/>
                          </a:solidFill>
                          <a:latin typeface="Calibri"/>
                          <a:ea typeface="Times New Roman"/>
                          <a:cs typeface="Times New Roman"/>
                        </a:rPr>
                        <a:t>70,2%</a:t>
                      </a:r>
                      <a:endParaRPr lang="ru-RU" sz="2400" dirty="0">
                        <a:latin typeface="Times New Roman"/>
                        <a:ea typeface="Times New Roman"/>
                        <a:cs typeface="Times New Roman"/>
                      </a:endParaRPr>
                    </a:p>
                  </a:txBody>
                  <a:tcPr marL="68580" marR="68580" marT="0" marB="0" anchor="b"/>
                </a:tc>
                <a:tc>
                  <a:txBody>
                    <a:bodyPr/>
                    <a:lstStyle/>
                    <a:p>
                      <a:pPr algn="r">
                        <a:spcAft>
                          <a:spcPts val="0"/>
                        </a:spcAft>
                      </a:pPr>
                      <a:r>
                        <a:rPr lang="ru-RU" sz="2400" dirty="0">
                          <a:solidFill>
                            <a:srgbClr val="000000"/>
                          </a:solidFill>
                          <a:latin typeface="Calibri"/>
                          <a:ea typeface="Times New Roman"/>
                          <a:cs typeface="Times New Roman"/>
                        </a:rPr>
                        <a:t>91,3%</a:t>
                      </a:r>
                      <a:endParaRPr lang="ru-RU" sz="2400" dirty="0">
                        <a:latin typeface="Times New Roman"/>
                        <a:ea typeface="Times New Roman"/>
                        <a:cs typeface="Times New Roman"/>
                      </a:endParaRPr>
                    </a:p>
                  </a:txBody>
                  <a:tcPr marL="68580" marR="68580" marT="0" marB="0" anchor="b"/>
                </a:tc>
              </a:tr>
              <a:tr h="711091">
                <a:tc>
                  <a:txBody>
                    <a:bodyPr/>
                    <a:lstStyle/>
                    <a:p>
                      <a:pPr algn="r">
                        <a:spcAft>
                          <a:spcPts val="0"/>
                        </a:spcAft>
                      </a:pPr>
                      <a:r>
                        <a:rPr lang="ru-RU" sz="2400">
                          <a:solidFill>
                            <a:srgbClr val="000000"/>
                          </a:solidFill>
                          <a:latin typeface="Calibri"/>
                          <a:ea typeface="Times New Roman"/>
                          <a:cs typeface="Times New Roman"/>
                        </a:rPr>
                        <a:t>1</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8</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70,8%</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42,0%</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65,8%</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78,0%</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dirty="0">
                          <a:solidFill>
                            <a:srgbClr val="000000"/>
                          </a:solidFill>
                          <a:latin typeface="Calibri"/>
                          <a:ea typeface="Times New Roman"/>
                          <a:cs typeface="Times New Roman"/>
                        </a:rPr>
                        <a:t>88,6%</a:t>
                      </a:r>
                      <a:endParaRPr lang="ru-RU" sz="2400" dirty="0">
                        <a:latin typeface="Times New Roman"/>
                        <a:ea typeface="Times New Roman"/>
                        <a:cs typeface="Times New Roman"/>
                      </a:endParaRPr>
                    </a:p>
                  </a:txBody>
                  <a:tcPr marL="68580" marR="68580" marT="0" marB="0" anchor="b"/>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435280" cy="1224136"/>
          </a:xfrm>
        </p:spPr>
        <p:txBody>
          <a:bodyPr/>
          <a:lstStyle/>
          <a:p>
            <a:r>
              <a:rPr lang="ru-RU" sz="2400" b="1" i="1" dirty="0" smtClean="0">
                <a:solidFill>
                  <a:srgbClr val="FF0000"/>
                </a:solidFill>
              </a:rPr>
              <a:t>Кодификатор. </a:t>
            </a:r>
            <a:r>
              <a:rPr lang="ru-RU" sz="2400" b="1" dirty="0" smtClean="0"/>
              <a:t>Раздел </a:t>
            </a:r>
            <a:r>
              <a:rPr lang="ru-RU" sz="2400" b="1" dirty="0"/>
              <a:t>1. Перечень проверяемых требований к результатам освоения основной образовательной программы основного общего образования по </a:t>
            </a:r>
            <a:r>
              <a:rPr lang="ru-RU" sz="2400" b="1" dirty="0" smtClean="0"/>
              <a:t>БИОЛОГИИ</a:t>
            </a:r>
            <a:endParaRPr lang="ru-RU" sz="2400" b="1" dirty="0"/>
          </a:p>
        </p:txBody>
      </p:sp>
      <p:sp>
        <p:nvSpPr>
          <p:cNvPr id="3" name="Текст 2"/>
          <p:cNvSpPr>
            <a:spLocks noGrp="1"/>
          </p:cNvSpPr>
          <p:nvPr>
            <p:ph type="body" idx="1"/>
          </p:nvPr>
        </p:nvSpPr>
        <p:spPr>
          <a:xfrm>
            <a:off x="251520" y="1357047"/>
            <a:ext cx="4040188" cy="343761"/>
          </a:xfrm>
        </p:spPr>
        <p:txBody>
          <a:bodyPr>
            <a:normAutofit fontScale="85000" lnSpcReduction="20000"/>
          </a:bodyPr>
          <a:lstStyle/>
          <a:p>
            <a:r>
              <a:rPr lang="ru-RU" dirty="0" smtClean="0"/>
              <a:t>Было</a:t>
            </a:r>
            <a:endParaRPr lang="ru-RU" dirty="0"/>
          </a:p>
        </p:txBody>
      </p:sp>
      <p:sp>
        <p:nvSpPr>
          <p:cNvPr id="4" name="Объект 3"/>
          <p:cNvSpPr>
            <a:spLocks noGrp="1"/>
          </p:cNvSpPr>
          <p:nvPr>
            <p:ph sz="half" idx="2"/>
          </p:nvPr>
        </p:nvSpPr>
        <p:spPr>
          <a:xfrm>
            <a:off x="0" y="1732159"/>
            <a:ext cx="4572000" cy="4844911"/>
          </a:xfrm>
        </p:spPr>
        <p:txBody>
          <a:bodyPr/>
          <a:lstStyle/>
          <a:p>
            <a:pPr marL="0" indent="0">
              <a:buNone/>
            </a:pPr>
            <a:r>
              <a:rPr lang="ru-RU" dirty="0" smtClean="0"/>
              <a:t>Уметь объяснять: </a:t>
            </a:r>
          </a:p>
          <a:p>
            <a:pPr marL="0" indent="0">
              <a:buNone/>
            </a:pPr>
            <a:r>
              <a:rPr lang="ru-RU" dirty="0"/>
              <a:t>2.1.4 взаимосвязи организмов </a:t>
            </a:r>
            <a:r>
              <a:rPr lang="ru-RU" dirty="0" smtClean="0"/>
              <a:t>и окружающей среды</a:t>
            </a:r>
          </a:p>
          <a:p>
            <a:pPr marL="0" indent="0">
              <a:buNone/>
            </a:pPr>
            <a:r>
              <a:rPr lang="ru-RU" dirty="0"/>
              <a:t>2.1.5 роль </a:t>
            </a:r>
            <a:r>
              <a:rPr lang="ru-RU" dirty="0" smtClean="0"/>
              <a:t>биологического разнообразия </a:t>
            </a:r>
            <a:r>
              <a:rPr lang="ru-RU" dirty="0"/>
              <a:t>в </a:t>
            </a:r>
            <a:r>
              <a:rPr lang="ru-RU" dirty="0" smtClean="0"/>
              <a:t>сохранении биосферы</a:t>
            </a:r>
            <a:endParaRPr lang="ru-RU" dirty="0"/>
          </a:p>
        </p:txBody>
      </p:sp>
      <p:sp>
        <p:nvSpPr>
          <p:cNvPr id="5" name="Текст 4"/>
          <p:cNvSpPr>
            <a:spLocks noGrp="1"/>
          </p:cNvSpPr>
          <p:nvPr>
            <p:ph type="body" sz="quarter" idx="3"/>
          </p:nvPr>
        </p:nvSpPr>
        <p:spPr>
          <a:xfrm>
            <a:off x="4717828" y="1330007"/>
            <a:ext cx="4041775" cy="370801"/>
          </a:xfrm>
        </p:spPr>
        <p:txBody>
          <a:bodyPr>
            <a:normAutofit fontScale="92500" lnSpcReduction="20000"/>
          </a:bodyPr>
          <a:lstStyle/>
          <a:p>
            <a:r>
              <a:rPr lang="ru-RU" dirty="0" smtClean="0"/>
              <a:t>Стало</a:t>
            </a:r>
            <a:endParaRPr lang="ru-RU" dirty="0"/>
          </a:p>
        </p:txBody>
      </p:sp>
      <p:sp>
        <p:nvSpPr>
          <p:cNvPr id="6" name="Объект 5"/>
          <p:cNvSpPr>
            <a:spLocks noGrp="1"/>
          </p:cNvSpPr>
          <p:nvPr>
            <p:ph sz="quarter" idx="4"/>
          </p:nvPr>
        </p:nvSpPr>
        <p:spPr>
          <a:xfrm>
            <a:off x="4572000" y="1732159"/>
            <a:ext cx="4548152" cy="5025488"/>
          </a:xfrm>
        </p:spPr>
        <p:txBody>
          <a:bodyPr/>
          <a:lstStyle/>
          <a:p>
            <a:pPr marL="0" indent="0">
              <a:buNone/>
            </a:pPr>
            <a:r>
              <a:rPr lang="ru-RU" dirty="0"/>
              <a:t>Формирование представлений </a:t>
            </a:r>
            <a:r>
              <a:rPr lang="ru-RU" dirty="0" smtClean="0"/>
              <a:t>в решении проблем необходимости рационального природопользования в условиях </a:t>
            </a:r>
            <a:r>
              <a:rPr lang="ru-RU" dirty="0"/>
              <a:t>быстрого </a:t>
            </a:r>
            <a:r>
              <a:rPr lang="ru-RU" dirty="0" smtClean="0"/>
              <a:t>изменения экологического качества окружающей </a:t>
            </a:r>
            <a:r>
              <a:rPr lang="ru-RU" dirty="0"/>
              <a:t>среды</a:t>
            </a:r>
          </a:p>
        </p:txBody>
      </p:sp>
    </p:spTree>
    <p:extLst>
      <p:ext uri="{BB962C8B-B14F-4D97-AF65-F5344CB8AC3E}">
        <p14:creationId xmlns="" xmlns:p14="http://schemas.microsoft.com/office/powerpoint/2010/main" val="37510902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435280" cy="1224136"/>
          </a:xfrm>
        </p:spPr>
        <p:txBody>
          <a:bodyPr/>
          <a:lstStyle/>
          <a:p>
            <a:r>
              <a:rPr lang="ru-RU" sz="2400" b="1" i="1" dirty="0" smtClean="0">
                <a:solidFill>
                  <a:srgbClr val="FF0000"/>
                </a:solidFill>
              </a:rPr>
              <a:t>Кодификатор. </a:t>
            </a:r>
            <a:r>
              <a:rPr lang="ru-RU" sz="2400" b="1" dirty="0" smtClean="0"/>
              <a:t>Раздел </a:t>
            </a:r>
            <a:r>
              <a:rPr lang="ru-RU" sz="2400" b="1" dirty="0"/>
              <a:t>1. Перечень проверяемых требований к результатам освоения основной образовательной программы основного общего образования по </a:t>
            </a:r>
            <a:r>
              <a:rPr lang="ru-RU" sz="2400" b="1" dirty="0" smtClean="0"/>
              <a:t>БИОЛОГИИ</a:t>
            </a:r>
            <a:endParaRPr lang="ru-RU" sz="2400" b="1" dirty="0"/>
          </a:p>
        </p:txBody>
      </p:sp>
      <p:sp>
        <p:nvSpPr>
          <p:cNvPr id="3" name="Текст 2"/>
          <p:cNvSpPr>
            <a:spLocks noGrp="1"/>
          </p:cNvSpPr>
          <p:nvPr>
            <p:ph type="body" idx="1"/>
          </p:nvPr>
        </p:nvSpPr>
        <p:spPr>
          <a:xfrm>
            <a:off x="251520" y="1357047"/>
            <a:ext cx="4040188" cy="343761"/>
          </a:xfrm>
        </p:spPr>
        <p:txBody>
          <a:bodyPr>
            <a:normAutofit fontScale="85000" lnSpcReduction="20000"/>
          </a:bodyPr>
          <a:lstStyle/>
          <a:p>
            <a:r>
              <a:rPr lang="ru-RU" dirty="0" smtClean="0"/>
              <a:t>Было</a:t>
            </a:r>
            <a:endParaRPr lang="ru-RU" dirty="0"/>
          </a:p>
        </p:txBody>
      </p:sp>
      <p:sp>
        <p:nvSpPr>
          <p:cNvPr id="4" name="Объект 3"/>
          <p:cNvSpPr>
            <a:spLocks noGrp="1"/>
          </p:cNvSpPr>
          <p:nvPr>
            <p:ph sz="half" idx="2"/>
          </p:nvPr>
        </p:nvSpPr>
        <p:spPr>
          <a:xfrm>
            <a:off x="0" y="1732159"/>
            <a:ext cx="4572000" cy="4844911"/>
          </a:xfrm>
        </p:spPr>
        <p:txBody>
          <a:bodyPr/>
          <a:lstStyle/>
          <a:p>
            <a:pPr marL="0" indent="0">
              <a:buNone/>
            </a:pPr>
            <a:r>
              <a:rPr lang="ru-RU" dirty="0" smtClean="0"/>
              <a:t>Уметь изучать: </a:t>
            </a:r>
          </a:p>
          <a:p>
            <a:pPr marL="0" indent="0">
              <a:buNone/>
            </a:pPr>
            <a:r>
              <a:rPr lang="ru-RU" dirty="0" smtClean="0"/>
              <a:t>2.2.1 биологические объекты</a:t>
            </a:r>
          </a:p>
          <a:p>
            <a:pPr marL="0" indent="0">
              <a:buNone/>
            </a:pPr>
            <a:r>
              <a:rPr lang="ru-RU" dirty="0" smtClean="0"/>
              <a:t>2.2.2 биологические процессы</a:t>
            </a:r>
          </a:p>
          <a:p>
            <a:pPr marL="0" indent="0">
              <a:buNone/>
            </a:pPr>
            <a:r>
              <a:rPr lang="ru-RU" strike="sngStrike" dirty="0" smtClean="0">
                <a:effectLst>
                  <a:outerShdw blurRad="38100" dist="38100" dir="2700000" algn="tl">
                    <a:srgbClr val="000000">
                      <a:alpha val="43137"/>
                    </a:srgbClr>
                  </a:outerShdw>
                </a:effectLst>
              </a:rPr>
              <a:t>Уметь проводить самостоятельный поиск биологической информации </a:t>
            </a:r>
            <a:r>
              <a:rPr lang="ru-RU" dirty="0" smtClean="0">
                <a:effectLst>
                  <a:outerShdw blurRad="38100" dist="38100" dir="2700000" algn="tl">
                    <a:srgbClr val="000000">
                      <a:alpha val="43137"/>
                    </a:srgbClr>
                  </a:outerShdw>
                </a:effectLst>
              </a:rPr>
              <a:t>- удалено</a:t>
            </a:r>
            <a:endParaRPr lang="ru-RU" dirty="0">
              <a:effectLst>
                <a:outerShdw blurRad="38100" dist="38100" dir="2700000" algn="tl">
                  <a:srgbClr val="000000">
                    <a:alpha val="43137"/>
                  </a:srgbClr>
                </a:outerShdw>
              </a:effectLst>
            </a:endParaRPr>
          </a:p>
        </p:txBody>
      </p:sp>
      <p:sp>
        <p:nvSpPr>
          <p:cNvPr id="5" name="Текст 4"/>
          <p:cNvSpPr>
            <a:spLocks noGrp="1"/>
          </p:cNvSpPr>
          <p:nvPr>
            <p:ph type="body" sz="quarter" idx="3"/>
          </p:nvPr>
        </p:nvSpPr>
        <p:spPr>
          <a:xfrm>
            <a:off x="4717828" y="1330007"/>
            <a:ext cx="4041775" cy="370801"/>
          </a:xfrm>
        </p:spPr>
        <p:txBody>
          <a:bodyPr>
            <a:normAutofit fontScale="92500" lnSpcReduction="20000"/>
          </a:bodyPr>
          <a:lstStyle/>
          <a:p>
            <a:r>
              <a:rPr lang="ru-RU" dirty="0" smtClean="0"/>
              <a:t>Стало</a:t>
            </a:r>
            <a:endParaRPr lang="ru-RU" dirty="0"/>
          </a:p>
        </p:txBody>
      </p:sp>
      <p:sp>
        <p:nvSpPr>
          <p:cNvPr id="6" name="Объект 5"/>
          <p:cNvSpPr>
            <a:spLocks noGrp="1"/>
          </p:cNvSpPr>
          <p:nvPr>
            <p:ph sz="quarter" idx="4"/>
          </p:nvPr>
        </p:nvSpPr>
        <p:spPr>
          <a:xfrm>
            <a:off x="4572000" y="1732159"/>
            <a:ext cx="4548152" cy="5025488"/>
          </a:xfrm>
        </p:spPr>
        <p:txBody>
          <a:bodyPr/>
          <a:lstStyle/>
          <a:p>
            <a:pPr marL="0" indent="0">
              <a:buNone/>
            </a:pPr>
            <a:r>
              <a:rPr lang="ru-RU" dirty="0"/>
              <a:t>Приобретение </a:t>
            </a:r>
            <a:r>
              <a:rPr lang="ru-RU" dirty="0" smtClean="0"/>
              <a:t>опыта использования методов биологической </a:t>
            </a:r>
            <a:r>
              <a:rPr lang="ru-RU" dirty="0"/>
              <a:t>науки </a:t>
            </a:r>
            <a:r>
              <a:rPr lang="ru-RU" dirty="0" smtClean="0"/>
              <a:t>и проведения несложных биологических экспериментов для </a:t>
            </a:r>
            <a:r>
              <a:rPr lang="ru-RU" dirty="0"/>
              <a:t>изучения </a:t>
            </a:r>
            <a:r>
              <a:rPr lang="ru-RU" dirty="0" smtClean="0"/>
              <a:t>живых организмов </a:t>
            </a:r>
            <a:r>
              <a:rPr lang="ru-RU" dirty="0"/>
              <a:t>и человека</a:t>
            </a:r>
            <a:r>
              <a:rPr lang="ru-RU" dirty="0" smtClean="0"/>
              <a:t>, проведения экологического мониторинга </a:t>
            </a:r>
            <a:r>
              <a:rPr lang="ru-RU" dirty="0"/>
              <a:t>в </a:t>
            </a:r>
            <a:r>
              <a:rPr lang="ru-RU" dirty="0" smtClean="0"/>
              <a:t>окружающей среде</a:t>
            </a:r>
            <a:r>
              <a:rPr lang="ru-RU" dirty="0"/>
              <a:t>;</a:t>
            </a:r>
          </a:p>
        </p:txBody>
      </p:sp>
    </p:spTree>
    <p:extLst>
      <p:ext uri="{BB962C8B-B14F-4D97-AF65-F5344CB8AC3E}">
        <p14:creationId xmlns="" xmlns:p14="http://schemas.microsoft.com/office/powerpoint/2010/main" val="15902005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435280" cy="1224136"/>
          </a:xfrm>
        </p:spPr>
        <p:txBody>
          <a:bodyPr/>
          <a:lstStyle/>
          <a:p>
            <a:r>
              <a:rPr lang="ru-RU" sz="2400" b="1" i="1" dirty="0" smtClean="0">
                <a:solidFill>
                  <a:srgbClr val="FF0000"/>
                </a:solidFill>
              </a:rPr>
              <a:t>Кодификатор. </a:t>
            </a:r>
            <a:r>
              <a:rPr lang="ru-RU" sz="2400" b="1" dirty="0" smtClean="0"/>
              <a:t>Раздел </a:t>
            </a:r>
            <a:r>
              <a:rPr lang="ru-RU" sz="2400" b="1" dirty="0"/>
              <a:t>1. Перечень проверяемых требований к результатам освоения основной образовательной программы основного общего образования по </a:t>
            </a:r>
            <a:r>
              <a:rPr lang="ru-RU" sz="2400" b="1" dirty="0" smtClean="0"/>
              <a:t>БИОЛОГИИ</a:t>
            </a:r>
            <a:endParaRPr lang="ru-RU" sz="2400" b="1" dirty="0"/>
          </a:p>
        </p:txBody>
      </p:sp>
      <p:sp>
        <p:nvSpPr>
          <p:cNvPr id="3" name="Текст 2"/>
          <p:cNvSpPr>
            <a:spLocks noGrp="1"/>
          </p:cNvSpPr>
          <p:nvPr>
            <p:ph type="body" idx="1"/>
          </p:nvPr>
        </p:nvSpPr>
        <p:spPr>
          <a:xfrm>
            <a:off x="251520" y="1357047"/>
            <a:ext cx="4040188" cy="343761"/>
          </a:xfrm>
        </p:spPr>
        <p:txBody>
          <a:bodyPr>
            <a:normAutofit fontScale="85000" lnSpcReduction="20000"/>
          </a:bodyPr>
          <a:lstStyle/>
          <a:p>
            <a:r>
              <a:rPr lang="ru-RU" dirty="0" smtClean="0"/>
              <a:t>Было</a:t>
            </a:r>
            <a:endParaRPr lang="ru-RU" dirty="0"/>
          </a:p>
        </p:txBody>
      </p:sp>
      <p:sp>
        <p:nvSpPr>
          <p:cNvPr id="4" name="Объект 3"/>
          <p:cNvSpPr>
            <a:spLocks noGrp="1"/>
          </p:cNvSpPr>
          <p:nvPr>
            <p:ph sz="half" idx="2"/>
          </p:nvPr>
        </p:nvSpPr>
        <p:spPr>
          <a:xfrm>
            <a:off x="0" y="1732159"/>
            <a:ext cx="4572000" cy="5025488"/>
          </a:xfrm>
        </p:spPr>
        <p:txBody>
          <a:bodyPr>
            <a:normAutofit lnSpcReduction="10000"/>
          </a:bodyPr>
          <a:lstStyle/>
          <a:p>
            <a:pPr marL="0" indent="0">
              <a:buNone/>
            </a:pPr>
            <a:r>
              <a:rPr lang="ru-RU" dirty="0" smtClean="0"/>
              <a:t>Уметь распознавать и описывать биологические объекты и их части; </a:t>
            </a:r>
          </a:p>
          <a:p>
            <a:pPr marL="0" indent="0">
              <a:buNone/>
            </a:pPr>
            <a:r>
              <a:rPr lang="ru-RU" dirty="0" smtClean="0"/>
              <a:t>Уметь выявлять изменчивость, приспособленность, типы взаимодействия</a:t>
            </a:r>
          </a:p>
          <a:p>
            <a:pPr marL="0" indent="0">
              <a:buNone/>
            </a:pPr>
            <a:r>
              <a:rPr lang="ru-RU" dirty="0" smtClean="0"/>
              <a:t>Уметь сравнивать биологические объекты и делать выводы на основе сравнения</a:t>
            </a:r>
          </a:p>
          <a:p>
            <a:pPr marL="0" indent="0">
              <a:buNone/>
            </a:pPr>
            <a:r>
              <a:rPr lang="ru-RU" dirty="0" smtClean="0"/>
              <a:t>Уметь определять принадлежность биологических объектов к систематической группе</a:t>
            </a:r>
            <a:endParaRPr lang="ru-RU" dirty="0"/>
          </a:p>
        </p:txBody>
      </p:sp>
      <p:sp>
        <p:nvSpPr>
          <p:cNvPr id="5" name="Текст 4"/>
          <p:cNvSpPr>
            <a:spLocks noGrp="1"/>
          </p:cNvSpPr>
          <p:nvPr>
            <p:ph type="body" sz="quarter" idx="3"/>
          </p:nvPr>
        </p:nvSpPr>
        <p:spPr>
          <a:xfrm>
            <a:off x="4717828" y="1330007"/>
            <a:ext cx="4041775" cy="370801"/>
          </a:xfrm>
        </p:spPr>
        <p:txBody>
          <a:bodyPr>
            <a:normAutofit fontScale="92500" lnSpcReduction="20000"/>
          </a:bodyPr>
          <a:lstStyle/>
          <a:p>
            <a:r>
              <a:rPr lang="ru-RU" dirty="0" smtClean="0"/>
              <a:t>Стало</a:t>
            </a:r>
            <a:endParaRPr lang="ru-RU" dirty="0"/>
          </a:p>
        </p:txBody>
      </p:sp>
      <p:sp>
        <p:nvSpPr>
          <p:cNvPr id="6" name="Объект 5"/>
          <p:cNvSpPr>
            <a:spLocks noGrp="1"/>
          </p:cNvSpPr>
          <p:nvPr>
            <p:ph sz="quarter" idx="4"/>
          </p:nvPr>
        </p:nvSpPr>
        <p:spPr>
          <a:xfrm>
            <a:off x="4572000" y="1732159"/>
            <a:ext cx="4548152" cy="5025488"/>
          </a:xfrm>
        </p:spPr>
        <p:txBody>
          <a:bodyPr/>
          <a:lstStyle/>
          <a:p>
            <a:pPr marL="0" indent="0">
              <a:buNone/>
            </a:pPr>
            <a:r>
              <a:rPr lang="ru-RU" dirty="0"/>
              <a:t>Овладение </a:t>
            </a:r>
            <a:r>
              <a:rPr lang="ru-RU" dirty="0" smtClean="0"/>
              <a:t>понятийным аппаратом </a:t>
            </a:r>
            <a:r>
              <a:rPr lang="ru-RU" dirty="0"/>
              <a:t>биологии</a:t>
            </a:r>
          </a:p>
        </p:txBody>
      </p:sp>
    </p:spTree>
    <p:extLst>
      <p:ext uri="{BB962C8B-B14F-4D97-AF65-F5344CB8AC3E}">
        <p14:creationId xmlns="" xmlns:p14="http://schemas.microsoft.com/office/powerpoint/2010/main" val="36435152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936104"/>
          </a:xfrm>
        </p:spPr>
        <p:txBody>
          <a:bodyPr>
            <a:normAutofit fontScale="90000"/>
          </a:bodyPr>
          <a:lstStyle/>
          <a:p>
            <a:r>
              <a:rPr lang="ru-RU" sz="2400" b="1" i="1" dirty="0" smtClean="0">
                <a:solidFill>
                  <a:srgbClr val="FF0000"/>
                </a:solidFill>
              </a:rPr>
              <a:t>Кодификатор. </a:t>
            </a:r>
            <a:r>
              <a:rPr lang="ru-RU" sz="2400" b="1" dirty="0" smtClean="0"/>
              <a:t>Раздел 2. Перечень элементов содержания, проверяемых на основном государственном экзамене по БИОЛОГИИ</a:t>
            </a:r>
            <a:endParaRPr lang="ru-RU" sz="2400" b="1" dirty="0"/>
          </a:p>
        </p:txBody>
      </p:sp>
      <p:sp>
        <p:nvSpPr>
          <p:cNvPr id="3" name="Объект 2"/>
          <p:cNvSpPr>
            <a:spLocks noGrp="1"/>
          </p:cNvSpPr>
          <p:nvPr>
            <p:ph idx="1"/>
          </p:nvPr>
        </p:nvSpPr>
        <p:spPr>
          <a:xfrm>
            <a:off x="107504" y="1196752"/>
            <a:ext cx="8712968" cy="4929411"/>
          </a:xfrm>
        </p:spPr>
        <p:txBody>
          <a:bodyPr/>
          <a:lstStyle/>
          <a:p>
            <a:pPr marL="0" indent="0">
              <a:buNone/>
            </a:pPr>
            <a:r>
              <a:rPr lang="ru-RU" sz="2400" b="1" dirty="0" smtClean="0"/>
              <a:t>Раздел 1 : Биология как наука. Методы биологии </a:t>
            </a:r>
          </a:p>
          <a:p>
            <a:pPr marL="0" indent="0">
              <a:buNone/>
            </a:pPr>
            <a:r>
              <a:rPr lang="ru-RU" sz="2400" dirty="0" smtClean="0"/>
              <a:t>Биология как наука. </a:t>
            </a:r>
          </a:p>
          <a:p>
            <a:pPr marL="0" indent="0">
              <a:buNone/>
            </a:pPr>
            <a:r>
              <a:rPr lang="ru-RU" sz="2400" dirty="0" smtClean="0"/>
              <a:t>Методы изучения живых организмов. </a:t>
            </a:r>
          </a:p>
          <a:p>
            <a:pPr marL="0" indent="0">
              <a:buNone/>
            </a:pPr>
            <a:r>
              <a:rPr lang="ru-RU" sz="2400" dirty="0" smtClean="0"/>
              <a:t> Научные методы изучения, применяемые в биологии: наблюдение, описание, эксперимент. </a:t>
            </a:r>
          </a:p>
          <a:p>
            <a:pPr marL="0" indent="0">
              <a:buNone/>
            </a:pPr>
            <a:r>
              <a:rPr lang="ru-RU" sz="2400" dirty="0" smtClean="0"/>
              <a:t>Гипотеза, модель, теория, их значение повседневной жизни. </a:t>
            </a:r>
          </a:p>
          <a:p>
            <a:pPr marL="0" indent="0">
              <a:buNone/>
            </a:pPr>
            <a:r>
              <a:rPr lang="ru-RU" sz="2400" dirty="0" smtClean="0"/>
              <a:t>Биологические науки. Роль биологии в формировании естественнонаучной картины мира.</a:t>
            </a:r>
            <a:endParaRPr lang="ru-RU" sz="2400" dirty="0"/>
          </a:p>
        </p:txBody>
      </p:sp>
    </p:spTree>
    <p:extLst>
      <p:ext uri="{BB962C8B-B14F-4D97-AF65-F5344CB8AC3E}">
        <p14:creationId xmlns="" xmlns:p14="http://schemas.microsoft.com/office/powerpoint/2010/main" val="851697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864096"/>
          </a:xfrm>
        </p:spPr>
        <p:txBody>
          <a:bodyPr>
            <a:normAutofit fontScale="90000"/>
          </a:bodyPr>
          <a:lstStyle/>
          <a:p>
            <a:r>
              <a:rPr lang="ru-RU" sz="2400" b="1" i="1" dirty="0" smtClean="0">
                <a:solidFill>
                  <a:srgbClr val="FF0000"/>
                </a:solidFill>
              </a:rPr>
              <a:t>Кодификатор. </a:t>
            </a:r>
            <a:r>
              <a:rPr lang="ru-RU" sz="2400" b="1" dirty="0" smtClean="0"/>
              <a:t>Раздел 2. Перечень элементов содержания, проверяемых на основном государственном экзамене по БИОЛОГИИ</a:t>
            </a:r>
            <a:endParaRPr lang="ru-RU" sz="2400" b="1" dirty="0"/>
          </a:p>
        </p:txBody>
      </p:sp>
      <p:sp>
        <p:nvSpPr>
          <p:cNvPr id="3" name="Объект 2"/>
          <p:cNvSpPr>
            <a:spLocks noGrp="1"/>
          </p:cNvSpPr>
          <p:nvPr>
            <p:ph idx="1"/>
          </p:nvPr>
        </p:nvSpPr>
        <p:spPr>
          <a:xfrm>
            <a:off x="107504" y="1196752"/>
            <a:ext cx="8712968" cy="4929411"/>
          </a:xfrm>
        </p:spPr>
        <p:txBody>
          <a:bodyPr/>
          <a:lstStyle/>
          <a:p>
            <a:pPr marL="0" indent="0">
              <a:buNone/>
            </a:pPr>
            <a:r>
              <a:rPr lang="ru-RU" sz="2400" b="1" dirty="0" smtClean="0"/>
              <a:t>Раздел 2 : Признаки живых организмов </a:t>
            </a:r>
          </a:p>
          <a:p>
            <a:pPr marL="0" indent="0">
              <a:buNone/>
            </a:pPr>
            <a:r>
              <a:rPr lang="ru-RU" sz="2400" dirty="0" smtClean="0"/>
              <a:t>Клеточное строение организмов как доказательство их родства, единства живой природы. Многообразие клеток. Хромосомы и гены. Клеточные и неклеточные формы жизни. Вирусы </a:t>
            </a:r>
          </a:p>
          <a:p>
            <a:pPr marL="0" indent="0">
              <a:buNone/>
            </a:pPr>
            <a:r>
              <a:rPr lang="ru-RU" sz="2400" dirty="0" smtClean="0"/>
              <a:t>Одноклеточные и многоклеточные организмы. Наследственность и изменчивость – свойства организмов. Наследственная и ненаследственная изменчивость. Растительные ткани и органы растений. Ткани, органы и системы органов организма человека, их строение и функции. Приёмы выращивания и размножения растений и ухода за ними. </a:t>
            </a:r>
            <a:r>
              <a:rPr lang="ru-RU" sz="2400" i="1" dirty="0" smtClean="0"/>
              <a:t>Домашние птицы, приёмы выращивания и ухода за птицами. </a:t>
            </a:r>
            <a:r>
              <a:rPr lang="ru-RU" sz="2400" dirty="0" smtClean="0"/>
              <a:t>Приёмы выращивания и ухода за домашними млекопитающими</a:t>
            </a:r>
            <a:endParaRPr lang="ru-RU" sz="2400" dirty="0"/>
          </a:p>
        </p:txBody>
      </p:sp>
    </p:spTree>
    <p:extLst>
      <p:ext uri="{BB962C8B-B14F-4D97-AF65-F5344CB8AC3E}">
        <p14:creationId xmlns="" xmlns:p14="http://schemas.microsoft.com/office/powerpoint/2010/main" val="20694902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778098"/>
          </a:xfrm>
        </p:spPr>
        <p:txBody>
          <a:bodyPr>
            <a:normAutofit fontScale="90000"/>
          </a:bodyPr>
          <a:lstStyle/>
          <a:p>
            <a:r>
              <a:rPr lang="ru-RU" sz="2400" b="1" i="1" dirty="0" smtClean="0">
                <a:solidFill>
                  <a:srgbClr val="FF0000"/>
                </a:solidFill>
              </a:rPr>
              <a:t>Кодификатор. </a:t>
            </a:r>
            <a:r>
              <a:rPr lang="ru-RU" sz="2400" b="1" dirty="0" smtClean="0"/>
              <a:t>Раздел 2. Перечень элементов содержания, проверяемых на основном государственном экзамене по БИОЛОГИИ</a:t>
            </a:r>
            <a:endParaRPr lang="ru-RU" sz="2400" b="1" dirty="0"/>
          </a:p>
        </p:txBody>
      </p:sp>
      <p:sp>
        <p:nvSpPr>
          <p:cNvPr id="3" name="Объект 2"/>
          <p:cNvSpPr>
            <a:spLocks noGrp="1"/>
          </p:cNvSpPr>
          <p:nvPr>
            <p:ph idx="1"/>
          </p:nvPr>
        </p:nvSpPr>
        <p:spPr>
          <a:xfrm>
            <a:off x="107504" y="1196752"/>
            <a:ext cx="8712968" cy="4929411"/>
          </a:xfrm>
        </p:spPr>
        <p:txBody>
          <a:bodyPr/>
          <a:lstStyle/>
          <a:p>
            <a:pPr marL="0" indent="0">
              <a:buNone/>
            </a:pPr>
            <a:r>
              <a:rPr lang="ru-RU" sz="2400" b="1" dirty="0" smtClean="0"/>
              <a:t>Раздел 3 : Система, многообразие и эволюция живой природы</a:t>
            </a:r>
          </a:p>
          <a:p>
            <a:pPr marL="0" indent="0">
              <a:buNone/>
            </a:pPr>
            <a:r>
              <a:rPr lang="ru-RU" sz="2400" dirty="0" smtClean="0"/>
              <a:t>Бактерии, их строение и жизнедеятельность. Роль бактерий в природе, жизни человека. Меры профилактики заболеваний, вызываемых бактериями.</a:t>
            </a:r>
          </a:p>
          <a:p>
            <a:pPr marL="0" indent="0">
              <a:buNone/>
            </a:pPr>
            <a:r>
              <a:rPr lang="ru-RU" sz="2400" dirty="0" smtClean="0"/>
              <a:t>Отличительные особенности грибов. Многообразие грибов. Роль грибов в природе, жизни человека. Лишайники, их роль в природе и жизни человека</a:t>
            </a:r>
          </a:p>
          <a:p>
            <a:pPr marL="0" indent="0">
              <a:buNone/>
            </a:pPr>
            <a:r>
              <a:rPr lang="ru-RU" sz="2400" dirty="0" smtClean="0"/>
              <a:t>Многообразие и значение растений в природе и жизни человека. Растение – целостный организм (биосистема). Водоросли – низшие растения. Высшие споровые растения. Отдел Голосеменные. Отдел Покрытосеменные (Цветковые)</a:t>
            </a:r>
            <a:endParaRPr lang="ru-RU" sz="2400" dirty="0"/>
          </a:p>
        </p:txBody>
      </p:sp>
    </p:spTree>
    <p:extLst>
      <p:ext uri="{BB962C8B-B14F-4D97-AF65-F5344CB8AC3E}">
        <p14:creationId xmlns="" xmlns:p14="http://schemas.microsoft.com/office/powerpoint/2010/main" val="1815853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778098"/>
          </a:xfrm>
        </p:spPr>
        <p:txBody>
          <a:bodyPr>
            <a:normAutofit fontScale="90000"/>
          </a:bodyPr>
          <a:lstStyle/>
          <a:p>
            <a:r>
              <a:rPr lang="ru-RU" sz="2400" b="1" i="1" dirty="0" smtClean="0">
                <a:solidFill>
                  <a:srgbClr val="FF0000"/>
                </a:solidFill>
              </a:rPr>
              <a:t>Кодификатор. </a:t>
            </a:r>
            <a:r>
              <a:rPr lang="ru-RU" sz="2400" b="1" dirty="0" smtClean="0"/>
              <a:t>Раздел 2. Перечень элементов содержания, проверяемых на основном государственном экзамене по БИОЛОГИИ</a:t>
            </a:r>
            <a:endParaRPr lang="ru-RU" sz="2400" b="1" dirty="0"/>
          </a:p>
        </p:txBody>
      </p:sp>
      <p:sp>
        <p:nvSpPr>
          <p:cNvPr id="3" name="Объект 2"/>
          <p:cNvSpPr>
            <a:spLocks noGrp="1"/>
          </p:cNvSpPr>
          <p:nvPr>
            <p:ph idx="1"/>
          </p:nvPr>
        </p:nvSpPr>
        <p:spPr>
          <a:xfrm>
            <a:off x="107504" y="1196752"/>
            <a:ext cx="9036496" cy="5400600"/>
          </a:xfrm>
        </p:spPr>
        <p:txBody>
          <a:bodyPr/>
          <a:lstStyle/>
          <a:p>
            <a:pPr marL="0" indent="0">
              <a:buNone/>
            </a:pPr>
            <a:r>
              <a:rPr lang="ru-RU" sz="2400" b="1" dirty="0" smtClean="0"/>
              <a:t>Раздел 3 : Система, многообразие и эволюция живой природы</a:t>
            </a:r>
          </a:p>
          <a:p>
            <a:pPr marL="0" indent="0">
              <a:buNone/>
            </a:pPr>
            <a:r>
              <a:rPr lang="ru-RU" sz="2400" dirty="0" smtClean="0"/>
              <a:t>Многообразие и классификация животных. Значение простейших в природе и жизни человека. Тип Моллюски и их значение в природе и жизни человека. Общая характеристика типа Членистоногие и их значение в природе и жизни человека. Значение рыб в природе и жизни человека. Рыбоводство и охрана рыбных запасов. Значение земноводных в природе и жизни человека. Значение пресмыкающихся в природе и жизни человека. Значение птиц в природе и жизни человека.  Птицеводство. Происхождение и значение млекопитающих</a:t>
            </a:r>
          </a:p>
          <a:p>
            <a:pPr marL="0" indent="0">
              <a:buNone/>
            </a:pPr>
            <a:r>
              <a:rPr lang="ru-RU" sz="2400" dirty="0" smtClean="0"/>
              <a:t>Ч. Дарвин – основоположник учения об эволюции. Основные движущие силы эволюции в природе. Результаты эволюции: многообразие видов, приспособленность организмов к среде обитания</a:t>
            </a:r>
            <a:endParaRPr lang="ru-RU" sz="2400" dirty="0"/>
          </a:p>
        </p:txBody>
      </p:sp>
    </p:spTree>
    <p:extLst>
      <p:ext uri="{BB962C8B-B14F-4D97-AF65-F5344CB8AC3E}">
        <p14:creationId xmlns="" xmlns:p14="http://schemas.microsoft.com/office/powerpoint/2010/main" val="32775124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8928992" cy="966738"/>
          </a:xfrm>
        </p:spPr>
        <p:txBody>
          <a:bodyPr>
            <a:normAutofit fontScale="90000"/>
          </a:bodyPr>
          <a:lstStyle/>
          <a:p>
            <a:r>
              <a:rPr lang="ru-RU" sz="2400" b="1" i="1" dirty="0" smtClean="0">
                <a:solidFill>
                  <a:srgbClr val="FF0000"/>
                </a:solidFill>
              </a:rPr>
              <a:t>Кодификатор. </a:t>
            </a:r>
            <a:r>
              <a:rPr lang="ru-RU" sz="2400" b="1" dirty="0" smtClean="0"/>
              <a:t>Раздел 2. Перечень элементов содержания, проверяемых на основном государственном экзамене по БИОЛОГИИ</a:t>
            </a:r>
            <a:endParaRPr lang="ru-RU" sz="2400" b="1" dirty="0"/>
          </a:p>
        </p:txBody>
      </p:sp>
      <p:sp>
        <p:nvSpPr>
          <p:cNvPr id="3" name="Объект 2"/>
          <p:cNvSpPr>
            <a:spLocks noGrp="1"/>
          </p:cNvSpPr>
          <p:nvPr>
            <p:ph idx="1"/>
          </p:nvPr>
        </p:nvSpPr>
        <p:spPr>
          <a:xfrm>
            <a:off x="107504" y="1052736"/>
            <a:ext cx="9036496" cy="5544616"/>
          </a:xfrm>
        </p:spPr>
        <p:txBody>
          <a:bodyPr/>
          <a:lstStyle/>
          <a:p>
            <a:pPr marL="0" indent="0">
              <a:buNone/>
            </a:pPr>
            <a:r>
              <a:rPr lang="ru-RU" sz="2400" b="1" dirty="0" smtClean="0"/>
              <a:t>Раздел 4 : Человек и его здоровье (15 позиций в кодификаторе)</a:t>
            </a:r>
          </a:p>
          <a:p>
            <a:pPr marL="0" indent="0">
              <a:buNone/>
            </a:pPr>
            <a:r>
              <a:rPr lang="ru-RU" sz="2000" dirty="0" smtClean="0"/>
              <a:t>4.1. Место человека в системе животного мира. Сходства и различия человека и животных. Особенности человека как социального существа</a:t>
            </a:r>
          </a:p>
          <a:p>
            <a:pPr marL="0" indent="0">
              <a:buNone/>
            </a:pPr>
            <a:r>
              <a:rPr lang="ru-RU" sz="2000" dirty="0" smtClean="0"/>
              <a:t>4.2. Регуляция функций организма, способы регуляции. Механизмы регуляции функций. Нервная система: центральная и периферическая, соматическая и вегетативная. Рефлекторный принцип работы нервной системы. Рефлекторная  дуга. Эндокринная система. Гормоны, их роль в регуляции физиологических функций организма</a:t>
            </a:r>
          </a:p>
          <a:p>
            <a:pPr marL="0" indent="0">
              <a:buNone/>
            </a:pPr>
            <a:r>
              <a:rPr lang="ru-RU" sz="2000" dirty="0" smtClean="0"/>
              <a:t>4.3. Питание. Пищеварение. Пищеварительная система: строение и функции. Ферменты, роль ферментов в пищеварении</a:t>
            </a:r>
          </a:p>
          <a:p>
            <a:pPr marL="0" indent="0">
              <a:buNone/>
            </a:pPr>
            <a:r>
              <a:rPr lang="ru-RU" sz="2000" dirty="0" smtClean="0"/>
              <a:t>4.4. Дыхательная система: строение и функции</a:t>
            </a:r>
          </a:p>
          <a:p>
            <a:pPr marL="0" indent="0">
              <a:buNone/>
            </a:pPr>
            <a:r>
              <a:rPr lang="ru-RU" sz="2000" dirty="0" smtClean="0"/>
              <a:t>4.5. Функции крови и лимфы. Поддержание постоянства внутренней среды.  Состав крови. Группы крови. Иммунитет</a:t>
            </a:r>
          </a:p>
          <a:p>
            <a:pPr marL="0" indent="0">
              <a:buNone/>
            </a:pPr>
            <a:r>
              <a:rPr lang="ru-RU" sz="2000" dirty="0" smtClean="0"/>
              <a:t>4.6. Кровеносная и лимфатическая системы: строение, функции</a:t>
            </a:r>
          </a:p>
          <a:p>
            <a:pPr marL="0" indent="0">
              <a:buNone/>
            </a:pPr>
            <a:r>
              <a:rPr lang="ru-RU" sz="2000" dirty="0" smtClean="0"/>
              <a:t>4.7. Обмен веществ и превращение энергии. Две стороны обмена веществ и энергии. Витамины </a:t>
            </a:r>
          </a:p>
        </p:txBody>
      </p:sp>
    </p:spTree>
    <p:extLst>
      <p:ext uri="{BB962C8B-B14F-4D97-AF65-F5344CB8AC3E}">
        <p14:creationId xmlns="" xmlns:p14="http://schemas.microsoft.com/office/powerpoint/2010/main" val="33495091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8928992" cy="966738"/>
          </a:xfrm>
        </p:spPr>
        <p:txBody>
          <a:bodyPr>
            <a:normAutofit fontScale="90000"/>
          </a:bodyPr>
          <a:lstStyle/>
          <a:p>
            <a:r>
              <a:rPr lang="ru-RU" sz="2400" b="1" i="1" dirty="0" smtClean="0">
                <a:solidFill>
                  <a:srgbClr val="FF0000"/>
                </a:solidFill>
              </a:rPr>
              <a:t>Кодификатор. </a:t>
            </a:r>
            <a:r>
              <a:rPr lang="ru-RU" sz="2400" b="1" dirty="0" smtClean="0"/>
              <a:t>Раздел 2. Перечень элементов содержания, проверяемых на основном государственном экзамене по БИОЛОГИИ</a:t>
            </a:r>
            <a:endParaRPr lang="ru-RU" sz="2400" b="1" dirty="0"/>
          </a:p>
        </p:txBody>
      </p:sp>
      <p:sp>
        <p:nvSpPr>
          <p:cNvPr id="3" name="Объект 2"/>
          <p:cNvSpPr>
            <a:spLocks noGrp="1"/>
          </p:cNvSpPr>
          <p:nvPr>
            <p:ph idx="1"/>
          </p:nvPr>
        </p:nvSpPr>
        <p:spPr>
          <a:xfrm>
            <a:off x="107504" y="1052736"/>
            <a:ext cx="9036496" cy="5544616"/>
          </a:xfrm>
        </p:spPr>
        <p:txBody>
          <a:bodyPr/>
          <a:lstStyle/>
          <a:p>
            <a:pPr marL="0" indent="0">
              <a:buNone/>
            </a:pPr>
            <a:r>
              <a:rPr lang="ru-RU" sz="2400" b="1" dirty="0" smtClean="0"/>
              <a:t>Раздел 4 : Человек и его здоровье (15 позиций в кодификаторе)</a:t>
            </a:r>
          </a:p>
          <a:p>
            <a:pPr marL="0" indent="0">
              <a:buNone/>
            </a:pPr>
            <a:r>
              <a:rPr lang="ru-RU" sz="1800" dirty="0" smtClean="0"/>
              <a:t>4.8. Мочевыделительная система: строение и функции</a:t>
            </a:r>
          </a:p>
          <a:p>
            <a:pPr marL="0" indent="0">
              <a:buNone/>
            </a:pPr>
            <a:r>
              <a:rPr lang="ru-RU" sz="1800" dirty="0" smtClean="0"/>
              <a:t>4.9. Покровы тела. Роль кожи в процессах терморегуляции. Поддержание температуры тела</a:t>
            </a:r>
          </a:p>
          <a:p>
            <a:pPr marL="0" indent="0">
              <a:buNone/>
            </a:pPr>
            <a:r>
              <a:rPr lang="ru-RU" sz="1800" dirty="0" smtClean="0"/>
              <a:t>4.10. Половая система: строение и функции. Наследование признаков у человека. Наследственные болезни, их причины и предупреждение</a:t>
            </a:r>
          </a:p>
          <a:p>
            <a:pPr marL="0" indent="0">
              <a:buNone/>
            </a:pPr>
            <a:r>
              <a:rPr lang="ru-RU" sz="1800" dirty="0" smtClean="0"/>
              <a:t>4.11. Опорно-двигательная система: строение, функции. Скелет человека. Мышцы и их функции</a:t>
            </a:r>
          </a:p>
          <a:p>
            <a:pPr marL="0" indent="0">
              <a:buNone/>
            </a:pPr>
            <a:r>
              <a:rPr lang="ru-RU" sz="1800" dirty="0" smtClean="0"/>
              <a:t>4.12. Органы чувств и их значение в жизни человека. Сенсорные системы, их строение и функции</a:t>
            </a:r>
          </a:p>
          <a:p>
            <a:pPr marL="0" indent="0">
              <a:buNone/>
            </a:pPr>
            <a:r>
              <a:rPr lang="ru-RU" sz="1800" dirty="0" smtClean="0"/>
              <a:t>4.13. Высшая нервная деятельность человека. Безусловные и условные рефлексы, их значение. Познавательная деятельность мозга. Эмоции, память, мышление, речь. Сон и бодрствование. Значение сна. Предупреждение нарушений сна. Особенности психики человека: осмысленность восприятия, словесно-логическое мышление, способность к накоплению и передаче из поколения в поколение информации. Индивидуальные особенности личности: способности, темперамент, характер, одарённость. Психология и поведение человека. Цели и мотивы деятельности. Роль обучения и воспитания в развитии психики и поведения человека</a:t>
            </a:r>
          </a:p>
        </p:txBody>
      </p:sp>
    </p:spTree>
    <p:extLst>
      <p:ext uri="{BB962C8B-B14F-4D97-AF65-F5344CB8AC3E}">
        <p14:creationId xmlns="" xmlns:p14="http://schemas.microsoft.com/office/powerpoint/2010/main" val="33495091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8928992" cy="966738"/>
          </a:xfrm>
        </p:spPr>
        <p:txBody>
          <a:bodyPr>
            <a:normAutofit fontScale="90000"/>
          </a:bodyPr>
          <a:lstStyle/>
          <a:p>
            <a:r>
              <a:rPr lang="ru-RU" sz="2400" b="1" i="1" dirty="0" smtClean="0">
                <a:solidFill>
                  <a:srgbClr val="FF0000"/>
                </a:solidFill>
              </a:rPr>
              <a:t>Кодификатор. </a:t>
            </a:r>
            <a:r>
              <a:rPr lang="ru-RU" sz="2400" b="1" dirty="0" smtClean="0"/>
              <a:t>Раздел 2. Перечень элементов содержания, проверяемых на основном государственном экзамене по БИОЛОГИИ</a:t>
            </a:r>
            <a:endParaRPr lang="ru-RU" sz="2400" b="1" dirty="0"/>
          </a:p>
        </p:txBody>
      </p:sp>
      <p:sp>
        <p:nvSpPr>
          <p:cNvPr id="3" name="Объект 2"/>
          <p:cNvSpPr>
            <a:spLocks noGrp="1"/>
          </p:cNvSpPr>
          <p:nvPr>
            <p:ph idx="1"/>
          </p:nvPr>
        </p:nvSpPr>
        <p:spPr>
          <a:xfrm>
            <a:off x="107504" y="908720"/>
            <a:ext cx="9036496" cy="5688632"/>
          </a:xfrm>
        </p:spPr>
        <p:txBody>
          <a:bodyPr>
            <a:normAutofit lnSpcReduction="10000"/>
          </a:bodyPr>
          <a:lstStyle/>
          <a:p>
            <a:pPr marL="0" indent="0">
              <a:buNone/>
            </a:pPr>
            <a:r>
              <a:rPr lang="ru-RU" sz="2400" b="1" dirty="0" smtClean="0"/>
              <a:t>Раздел 4 : Человек и его здоровье (15 позиций в кодификаторе)</a:t>
            </a:r>
          </a:p>
          <a:p>
            <a:pPr marL="0" indent="0">
              <a:buNone/>
            </a:pPr>
            <a:r>
              <a:rPr lang="ru-RU" sz="2000" dirty="0" smtClean="0"/>
              <a:t>4.14. </a:t>
            </a:r>
            <a:r>
              <a:rPr lang="ru-RU" sz="1800" dirty="0" smtClean="0"/>
              <a:t>Здоровье человека. Соблюдение санитарно-гигиенических норм и правил здорового образа жизни. Укрепление здоровья: аутотренинг, закаливание, двигательная активность, сбалансированное питание. Влияние физических упражнений на органы и системы органов. Защитно-приспособительные реакции организма. Факторы, нарушающие здоровье (гиподинамия, курение, употребление алкоголя, несбалансированное питание, стресс). Значение физических упражнений для правильного формирования скелета и мышц. Гиподинамия. Профилактика травматизма. Меры профилактики заболеваний, вызываемых растениями. Гигиена </a:t>
            </a:r>
            <a:r>
              <a:rPr lang="ru-RU" sz="1800" dirty="0" err="1" smtClean="0"/>
              <a:t>сердечно-сосудистой</a:t>
            </a:r>
            <a:r>
              <a:rPr lang="ru-RU" sz="1800" dirty="0" smtClean="0"/>
              <a:t> системы. Профилактика </a:t>
            </a:r>
            <a:r>
              <a:rPr lang="ru-RU" sz="1800" dirty="0" err="1" smtClean="0"/>
              <a:t>сердечно-сосудистых</a:t>
            </a:r>
            <a:r>
              <a:rPr lang="ru-RU" sz="1800" dirty="0" smtClean="0"/>
              <a:t> заболеваний. Гигиена дыхания. Вред </a:t>
            </a:r>
            <a:r>
              <a:rPr lang="ru-RU" sz="1800" dirty="0" err="1" smtClean="0"/>
              <a:t>табакокурения</a:t>
            </a:r>
            <a:r>
              <a:rPr lang="ru-RU" sz="1800" dirty="0" smtClean="0"/>
              <a:t>. Предупреждение распространения инфекционных заболеваний и соблюдение мер профилактики для защиты собственного организма. Гигиена питания, предотвращение желудочно-кишечных заболеваний. Меры профилактики заболеваний, вызываемых грибами. Пути заражения человека и животных паразитическими простейшими. Меры профилактики заболеваний, вызываемых одноклеточными животными. Пути заражения человека и животных паразитическими червями. Меры профилактики заражения. Уход за кожей, волосами, ногтями. Заболевания органов мочевыделительной системы и меры их предупреждения. Инфекции, передающиеся половым путем, и их профилактика. ВИЧ, профилактика </a:t>
            </a:r>
            <a:r>
              <a:rPr lang="ru-RU" sz="1800" dirty="0" err="1" smtClean="0"/>
              <a:t>СПИДа</a:t>
            </a:r>
            <a:r>
              <a:rPr lang="ru-RU" sz="1800" dirty="0" smtClean="0"/>
              <a:t>. Нарушения зрения и их предупреждение. Гигиена слуха </a:t>
            </a:r>
          </a:p>
        </p:txBody>
      </p:sp>
    </p:spTree>
    <p:extLst>
      <p:ext uri="{BB962C8B-B14F-4D97-AF65-F5344CB8AC3E}">
        <p14:creationId xmlns="" xmlns:p14="http://schemas.microsoft.com/office/powerpoint/2010/main" val="3349509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normAutofit fontScale="90000"/>
          </a:bodyPr>
          <a:lstStyle/>
          <a:p>
            <a:endParaRPr lang="ru-RU" dirty="0"/>
          </a:p>
        </p:txBody>
      </p:sp>
      <p:graphicFrame>
        <p:nvGraphicFramePr>
          <p:cNvPr id="4" name="Содержимое 3"/>
          <p:cNvGraphicFramePr>
            <a:graphicFrameLocks noGrp="1"/>
          </p:cNvGraphicFramePr>
          <p:nvPr>
            <p:ph idx="1"/>
          </p:nvPr>
        </p:nvGraphicFramePr>
        <p:xfrm>
          <a:off x="457200" y="260653"/>
          <a:ext cx="8229599" cy="6765622"/>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636765">
                <a:tc>
                  <a:txBody>
                    <a:bodyPr/>
                    <a:lstStyle/>
                    <a:p>
                      <a:pPr algn="ctr">
                        <a:spcAft>
                          <a:spcPts val="0"/>
                        </a:spcAft>
                      </a:pPr>
                      <a:r>
                        <a:rPr lang="ru-RU" sz="2000" dirty="0">
                          <a:solidFill>
                            <a:srgbClr val="000000"/>
                          </a:solidFill>
                          <a:latin typeface="Calibri"/>
                          <a:ea typeface="Times New Roman"/>
                          <a:cs typeface="Times New Roman"/>
                        </a:rPr>
                        <a:t>Тип задания</a:t>
                      </a:r>
                      <a:endParaRPr lang="ru-RU" sz="2000" dirty="0">
                        <a:latin typeface="Times New Roman"/>
                        <a:ea typeface="Times New Roman"/>
                        <a:cs typeface="Times New Roman"/>
                      </a:endParaRPr>
                    </a:p>
                  </a:txBody>
                  <a:tcPr marL="68580" marR="68580" marT="0" marB="0" anchor="ctr"/>
                </a:tc>
                <a:tc>
                  <a:txBody>
                    <a:bodyPr/>
                    <a:lstStyle/>
                    <a:p>
                      <a:pPr algn="ctr">
                        <a:spcAft>
                          <a:spcPts val="0"/>
                        </a:spcAft>
                      </a:pPr>
                      <a:r>
                        <a:rPr lang="ru-RU" sz="2000" dirty="0">
                          <a:solidFill>
                            <a:srgbClr val="000000"/>
                          </a:solidFill>
                          <a:latin typeface="Calibri"/>
                          <a:ea typeface="Times New Roman"/>
                          <a:cs typeface="Times New Roman"/>
                        </a:rPr>
                        <a:t>Номер задания</a:t>
                      </a:r>
                      <a:endParaRPr lang="ru-RU" sz="2000" dirty="0">
                        <a:latin typeface="Times New Roman"/>
                        <a:ea typeface="Times New Roman"/>
                        <a:cs typeface="Times New Roman"/>
                      </a:endParaRPr>
                    </a:p>
                  </a:txBody>
                  <a:tcPr marL="68580" marR="68580" marT="0" marB="0" anchor="ctr"/>
                </a:tc>
                <a:tc>
                  <a:txBody>
                    <a:bodyPr/>
                    <a:lstStyle/>
                    <a:p>
                      <a:pPr algn="ctr">
                        <a:spcAft>
                          <a:spcPts val="0"/>
                        </a:spcAft>
                      </a:pPr>
                      <a:r>
                        <a:rPr lang="ru-RU" sz="2000" dirty="0">
                          <a:solidFill>
                            <a:srgbClr val="000000"/>
                          </a:solidFill>
                          <a:latin typeface="Calibri"/>
                          <a:ea typeface="Times New Roman"/>
                          <a:cs typeface="Times New Roman"/>
                        </a:rPr>
                        <a:t>Средний</a:t>
                      </a:r>
                      <a:endParaRPr lang="ru-RU" sz="2000" dirty="0">
                        <a:latin typeface="Times New Roman"/>
                        <a:ea typeface="Times New Roman"/>
                        <a:cs typeface="Times New Roman"/>
                      </a:endParaRPr>
                    </a:p>
                  </a:txBody>
                  <a:tcPr marL="68580" marR="68580" marT="0" marB="0" anchor="ctr"/>
                </a:tc>
                <a:tc>
                  <a:txBody>
                    <a:bodyPr/>
                    <a:lstStyle/>
                    <a:p>
                      <a:pPr algn="ctr">
                        <a:spcAft>
                          <a:spcPts val="0"/>
                        </a:spcAft>
                      </a:pPr>
                      <a:r>
                        <a:rPr lang="ru-RU" sz="2000" dirty="0">
                          <a:solidFill>
                            <a:srgbClr val="000000"/>
                          </a:solidFill>
                          <a:latin typeface="Calibri"/>
                          <a:ea typeface="Times New Roman"/>
                          <a:cs typeface="Times New Roman"/>
                        </a:rPr>
                        <a:t>2</a:t>
                      </a:r>
                      <a:endParaRPr lang="ru-RU" sz="2000" dirty="0">
                        <a:latin typeface="Times New Roman"/>
                        <a:ea typeface="Times New Roman"/>
                        <a:cs typeface="Times New Roman"/>
                      </a:endParaRPr>
                    </a:p>
                  </a:txBody>
                  <a:tcPr marL="68580" marR="68580" marT="0" marB="0" anchor="ctr"/>
                </a:tc>
                <a:tc>
                  <a:txBody>
                    <a:bodyPr/>
                    <a:lstStyle/>
                    <a:p>
                      <a:pPr algn="ctr">
                        <a:spcAft>
                          <a:spcPts val="0"/>
                        </a:spcAft>
                      </a:pPr>
                      <a:r>
                        <a:rPr lang="ru-RU" sz="2000" dirty="0">
                          <a:solidFill>
                            <a:srgbClr val="000000"/>
                          </a:solidFill>
                          <a:latin typeface="Calibri"/>
                          <a:ea typeface="Times New Roman"/>
                          <a:cs typeface="Times New Roman"/>
                        </a:rPr>
                        <a:t>3</a:t>
                      </a:r>
                      <a:endParaRPr lang="ru-RU" sz="2000" dirty="0">
                        <a:latin typeface="Times New Roman"/>
                        <a:ea typeface="Times New Roman"/>
                        <a:cs typeface="Times New Roman"/>
                      </a:endParaRPr>
                    </a:p>
                  </a:txBody>
                  <a:tcPr marL="68580" marR="68580" marT="0" marB="0" anchor="ctr"/>
                </a:tc>
                <a:tc>
                  <a:txBody>
                    <a:bodyPr/>
                    <a:lstStyle/>
                    <a:p>
                      <a:pPr algn="ctr">
                        <a:spcAft>
                          <a:spcPts val="0"/>
                        </a:spcAft>
                      </a:pPr>
                      <a:r>
                        <a:rPr lang="ru-RU" sz="2000" dirty="0">
                          <a:solidFill>
                            <a:srgbClr val="000000"/>
                          </a:solidFill>
                          <a:latin typeface="Calibri"/>
                          <a:ea typeface="Times New Roman"/>
                          <a:cs typeface="Times New Roman"/>
                        </a:rPr>
                        <a:t>4</a:t>
                      </a:r>
                      <a:endParaRPr lang="ru-RU" sz="2000" dirty="0">
                        <a:latin typeface="Times New Roman"/>
                        <a:ea typeface="Times New Roman"/>
                        <a:cs typeface="Times New Roman"/>
                      </a:endParaRPr>
                    </a:p>
                  </a:txBody>
                  <a:tcPr marL="68580" marR="68580" marT="0" marB="0" anchor="ctr"/>
                </a:tc>
                <a:tc>
                  <a:txBody>
                    <a:bodyPr/>
                    <a:lstStyle/>
                    <a:p>
                      <a:pPr algn="ctr">
                        <a:spcAft>
                          <a:spcPts val="0"/>
                        </a:spcAft>
                      </a:pPr>
                      <a:r>
                        <a:rPr lang="ru-RU" sz="2000" dirty="0">
                          <a:solidFill>
                            <a:srgbClr val="000000"/>
                          </a:solidFill>
                          <a:latin typeface="Calibri"/>
                          <a:ea typeface="Times New Roman"/>
                          <a:cs typeface="Times New Roman"/>
                        </a:rPr>
                        <a:t>5</a:t>
                      </a:r>
                      <a:endParaRPr lang="ru-RU" sz="2000" dirty="0">
                        <a:latin typeface="Times New Roman"/>
                        <a:ea typeface="Times New Roman"/>
                        <a:cs typeface="Times New Roman"/>
                      </a:endParaRPr>
                    </a:p>
                  </a:txBody>
                  <a:tcPr marL="68580" marR="68580" marT="0" marB="0" anchor="ctr"/>
                </a:tc>
              </a:tr>
              <a:tr h="387365">
                <a:tc>
                  <a:txBody>
                    <a:bodyPr/>
                    <a:lstStyle/>
                    <a:p>
                      <a:pPr algn="r">
                        <a:spcAft>
                          <a:spcPts val="0"/>
                        </a:spcAft>
                      </a:pPr>
                      <a:r>
                        <a:rPr lang="ru-RU" sz="2000" dirty="0">
                          <a:solidFill>
                            <a:srgbClr val="FF0000"/>
                          </a:solidFill>
                          <a:latin typeface="Calibri"/>
                          <a:ea typeface="Times New Roman"/>
                          <a:cs typeface="Times New Roman"/>
                        </a:rPr>
                        <a:t>1</a:t>
                      </a:r>
                      <a:endParaRPr lang="ru-RU" sz="20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000" b="1" dirty="0">
                          <a:solidFill>
                            <a:srgbClr val="FF0000"/>
                          </a:solidFill>
                          <a:latin typeface="Calibri"/>
                          <a:ea typeface="Times New Roman"/>
                          <a:cs typeface="Times New Roman"/>
                        </a:rPr>
                        <a:t>9</a:t>
                      </a:r>
                      <a:endParaRPr lang="ru-RU" sz="20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000" b="1" dirty="0">
                          <a:solidFill>
                            <a:srgbClr val="FF0000"/>
                          </a:solidFill>
                          <a:latin typeface="Calibri"/>
                          <a:ea typeface="Times New Roman"/>
                          <a:cs typeface="Times New Roman"/>
                        </a:rPr>
                        <a:t>43,4%</a:t>
                      </a:r>
                      <a:endParaRPr lang="ru-RU" sz="20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000" b="1" dirty="0">
                          <a:solidFill>
                            <a:srgbClr val="FF0000"/>
                          </a:solidFill>
                          <a:latin typeface="Calibri"/>
                          <a:ea typeface="Times New Roman"/>
                          <a:cs typeface="Times New Roman"/>
                        </a:rPr>
                        <a:t>10,7%</a:t>
                      </a:r>
                      <a:endParaRPr lang="ru-RU" sz="20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000" b="1" dirty="0">
                          <a:solidFill>
                            <a:srgbClr val="FF0000"/>
                          </a:solidFill>
                          <a:latin typeface="Calibri"/>
                          <a:ea typeface="Times New Roman"/>
                          <a:cs typeface="Times New Roman"/>
                        </a:rPr>
                        <a:t>28,4%</a:t>
                      </a:r>
                      <a:endParaRPr lang="ru-RU" sz="20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000" b="1" dirty="0">
                          <a:solidFill>
                            <a:srgbClr val="FF0000"/>
                          </a:solidFill>
                          <a:latin typeface="Calibri"/>
                          <a:ea typeface="Times New Roman"/>
                          <a:cs typeface="Times New Roman"/>
                        </a:rPr>
                        <a:t>60,2%</a:t>
                      </a:r>
                      <a:endParaRPr lang="ru-RU" sz="20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000" b="1" dirty="0">
                          <a:solidFill>
                            <a:srgbClr val="FF0000"/>
                          </a:solidFill>
                          <a:latin typeface="Calibri"/>
                          <a:ea typeface="Times New Roman"/>
                          <a:cs typeface="Times New Roman"/>
                        </a:rPr>
                        <a:t>88,4%</a:t>
                      </a:r>
                      <a:endParaRPr lang="ru-RU" sz="2000" dirty="0">
                        <a:solidFill>
                          <a:srgbClr val="FF0000"/>
                        </a:solidFill>
                        <a:latin typeface="Times New Roman"/>
                        <a:ea typeface="Times New Roman"/>
                        <a:cs typeface="Times New Roman"/>
                      </a:endParaRPr>
                    </a:p>
                  </a:txBody>
                  <a:tcPr marL="68580" marR="68580" marT="0" marB="0" anchor="b"/>
                </a:tc>
              </a:tr>
              <a:tr h="387365">
                <a:tc>
                  <a:txBody>
                    <a:bodyPr/>
                    <a:lstStyle/>
                    <a:p>
                      <a:pPr algn="r">
                        <a:spcAft>
                          <a:spcPts val="0"/>
                        </a:spcAft>
                      </a:pPr>
                      <a:r>
                        <a:rPr lang="ru-RU" sz="2000">
                          <a:solidFill>
                            <a:srgbClr val="000000"/>
                          </a:solidFill>
                          <a:latin typeface="Calibri"/>
                          <a:ea typeface="Times New Roman"/>
                          <a:cs typeface="Times New Roman"/>
                        </a:rPr>
                        <a:t>1</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dirty="0">
                          <a:solidFill>
                            <a:srgbClr val="000000"/>
                          </a:solidFill>
                          <a:latin typeface="Calibri"/>
                          <a:ea typeface="Times New Roman"/>
                          <a:cs typeface="Times New Roman"/>
                        </a:rPr>
                        <a:t>10</a:t>
                      </a:r>
                      <a:endParaRPr lang="ru-RU" sz="2000" dirty="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82,0%</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44,8%</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77,0%</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90,8%</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98,2%</a:t>
                      </a:r>
                      <a:endParaRPr lang="ru-RU" sz="2000">
                        <a:latin typeface="Times New Roman"/>
                        <a:ea typeface="Times New Roman"/>
                        <a:cs typeface="Times New Roman"/>
                      </a:endParaRPr>
                    </a:p>
                  </a:txBody>
                  <a:tcPr marL="68580" marR="68580" marT="0" marB="0" anchor="b"/>
                </a:tc>
              </a:tr>
              <a:tr h="387365">
                <a:tc>
                  <a:txBody>
                    <a:bodyPr/>
                    <a:lstStyle/>
                    <a:p>
                      <a:pPr algn="r">
                        <a:spcAft>
                          <a:spcPts val="0"/>
                        </a:spcAft>
                      </a:pPr>
                      <a:r>
                        <a:rPr lang="ru-RU" sz="2000">
                          <a:solidFill>
                            <a:srgbClr val="000000"/>
                          </a:solidFill>
                          <a:latin typeface="Calibri"/>
                          <a:ea typeface="Times New Roman"/>
                          <a:cs typeface="Times New Roman"/>
                        </a:rPr>
                        <a:t>1</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dirty="0">
                          <a:solidFill>
                            <a:srgbClr val="000000"/>
                          </a:solidFill>
                          <a:latin typeface="Calibri"/>
                          <a:ea typeface="Times New Roman"/>
                          <a:cs typeface="Times New Roman"/>
                        </a:rPr>
                        <a:t>11</a:t>
                      </a:r>
                      <a:endParaRPr lang="ru-RU" sz="2000" dirty="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63,4%</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23,3%</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50,9%</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80,2%</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dirty="0">
                          <a:solidFill>
                            <a:srgbClr val="000000"/>
                          </a:solidFill>
                          <a:latin typeface="Calibri"/>
                          <a:ea typeface="Times New Roman"/>
                          <a:cs typeface="Times New Roman"/>
                        </a:rPr>
                        <a:t>95,9%</a:t>
                      </a:r>
                      <a:endParaRPr lang="ru-RU" sz="2000" dirty="0">
                        <a:latin typeface="Times New Roman"/>
                        <a:ea typeface="Times New Roman"/>
                        <a:cs typeface="Times New Roman"/>
                      </a:endParaRPr>
                    </a:p>
                  </a:txBody>
                  <a:tcPr marL="68580" marR="68580" marT="0" marB="0" anchor="b"/>
                </a:tc>
              </a:tr>
              <a:tr h="387365">
                <a:tc>
                  <a:txBody>
                    <a:bodyPr/>
                    <a:lstStyle/>
                    <a:p>
                      <a:pPr algn="r">
                        <a:spcAft>
                          <a:spcPts val="0"/>
                        </a:spcAft>
                      </a:pPr>
                      <a:r>
                        <a:rPr lang="ru-RU" sz="2000">
                          <a:solidFill>
                            <a:srgbClr val="000000"/>
                          </a:solidFill>
                          <a:latin typeface="Calibri"/>
                          <a:ea typeface="Times New Roman"/>
                          <a:cs typeface="Times New Roman"/>
                        </a:rPr>
                        <a:t>1</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dirty="0">
                          <a:solidFill>
                            <a:srgbClr val="000000"/>
                          </a:solidFill>
                          <a:latin typeface="Calibri"/>
                          <a:ea typeface="Times New Roman"/>
                          <a:cs typeface="Times New Roman"/>
                        </a:rPr>
                        <a:t>12</a:t>
                      </a:r>
                      <a:endParaRPr lang="ru-RU" sz="2000" dirty="0">
                        <a:latin typeface="Times New Roman"/>
                        <a:ea typeface="Times New Roman"/>
                        <a:cs typeface="Times New Roman"/>
                      </a:endParaRPr>
                    </a:p>
                  </a:txBody>
                  <a:tcPr marL="68580" marR="68580" marT="0" marB="0" anchor="b"/>
                </a:tc>
                <a:tc>
                  <a:txBody>
                    <a:bodyPr/>
                    <a:lstStyle/>
                    <a:p>
                      <a:pPr algn="r">
                        <a:spcAft>
                          <a:spcPts val="0"/>
                        </a:spcAft>
                      </a:pPr>
                      <a:r>
                        <a:rPr lang="ru-RU" sz="2000" dirty="0">
                          <a:solidFill>
                            <a:srgbClr val="000000"/>
                          </a:solidFill>
                          <a:latin typeface="Calibri"/>
                          <a:ea typeface="Times New Roman"/>
                          <a:cs typeface="Times New Roman"/>
                        </a:rPr>
                        <a:t>50,8%</a:t>
                      </a:r>
                      <a:endParaRPr lang="ru-RU" sz="2000" dirty="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18,9%</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37,7%</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65,4%</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91,7%</a:t>
                      </a:r>
                      <a:endParaRPr lang="ru-RU" sz="2000">
                        <a:latin typeface="Times New Roman"/>
                        <a:ea typeface="Times New Roman"/>
                        <a:cs typeface="Times New Roman"/>
                      </a:endParaRPr>
                    </a:p>
                  </a:txBody>
                  <a:tcPr marL="68580" marR="68580" marT="0" marB="0" anchor="b"/>
                </a:tc>
              </a:tr>
              <a:tr h="318382">
                <a:tc>
                  <a:txBody>
                    <a:bodyPr/>
                    <a:lstStyle/>
                    <a:p>
                      <a:pPr algn="r">
                        <a:spcAft>
                          <a:spcPts val="0"/>
                        </a:spcAft>
                      </a:pPr>
                      <a:r>
                        <a:rPr lang="ru-RU" sz="2000" dirty="0">
                          <a:solidFill>
                            <a:srgbClr val="FF0000"/>
                          </a:solidFill>
                          <a:latin typeface="Calibri"/>
                          <a:ea typeface="Times New Roman"/>
                          <a:cs typeface="Times New Roman"/>
                        </a:rPr>
                        <a:t>1</a:t>
                      </a:r>
                      <a:endParaRPr lang="ru-RU" sz="20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000" b="1" dirty="0">
                          <a:solidFill>
                            <a:srgbClr val="FF0000"/>
                          </a:solidFill>
                          <a:latin typeface="Calibri"/>
                          <a:ea typeface="Times New Roman"/>
                          <a:cs typeface="Times New Roman"/>
                        </a:rPr>
                        <a:t>13</a:t>
                      </a:r>
                      <a:endParaRPr lang="ru-RU" sz="20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000" b="1" dirty="0">
                          <a:solidFill>
                            <a:srgbClr val="FF0000"/>
                          </a:solidFill>
                          <a:latin typeface="Calibri"/>
                          <a:ea typeface="Times New Roman"/>
                          <a:cs typeface="Times New Roman"/>
                        </a:rPr>
                        <a:t>41,1%</a:t>
                      </a:r>
                      <a:endParaRPr lang="ru-RU" sz="20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000" b="1" dirty="0">
                          <a:solidFill>
                            <a:srgbClr val="FF0000"/>
                          </a:solidFill>
                          <a:latin typeface="Calibri"/>
                          <a:ea typeface="Times New Roman"/>
                          <a:cs typeface="Times New Roman"/>
                        </a:rPr>
                        <a:t>18,6%</a:t>
                      </a:r>
                      <a:endParaRPr lang="ru-RU" sz="20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000" b="1" dirty="0">
                          <a:solidFill>
                            <a:srgbClr val="FF0000"/>
                          </a:solidFill>
                          <a:latin typeface="Calibri"/>
                          <a:ea typeface="Times New Roman"/>
                          <a:cs typeface="Times New Roman"/>
                        </a:rPr>
                        <a:t>26,9%</a:t>
                      </a:r>
                      <a:endParaRPr lang="ru-RU" sz="20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000" b="1" dirty="0">
                          <a:solidFill>
                            <a:srgbClr val="FF0000"/>
                          </a:solidFill>
                          <a:latin typeface="Calibri"/>
                          <a:ea typeface="Times New Roman"/>
                          <a:cs typeface="Times New Roman"/>
                        </a:rPr>
                        <a:t>54,9%</a:t>
                      </a:r>
                      <a:endParaRPr lang="ru-RU" sz="20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000" b="1" dirty="0">
                          <a:solidFill>
                            <a:srgbClr val="FF0000"/>
                          </a:solidFill>
                          <a:latin typeface="Calibri"/>
                          <a:ea typeface="Times New Roman"/>
                          <a:cs typeface="Times New Roman"/>
                        </a:rPr>
                        <a:t>88,7%</a:t>
                      </a:r>
                      <a:endParaRPr lang="ru-RU" sz="2000" dirty="0">
                        <a:solidFill>
                          <a:srgbClr val="FF0000"/>
                        </a:solidFill>
                        <a:latin typeface="Times New Roman"/>
                        <a:ea typeface="Times New Roman"/>
                        <a:cs typeface="Times New Roman"/>
                      </a:endParaRPr>
                    </a:p>
                  </a:txBody>
                  <a:tcPr marL="68580" marR="68580" marT="0" marB="0" anchor="b"/>
                </a:tc>
              </a:tr>
              <a:tr h="387365">
                <a:tc>
                  <a:txBody>
                    <a:bodyPr/>
                    <a:lstStyle/>
                    <a:p>
                      <a:pPr algn="r">
                        <a:spcAft>
                          <a:spcPts val="0"/>
                        </a:spcAft>
                      </a:pPr>
                      <a:r>
                        <a:rPr lang="ru-RU" sz="2000">
                          <a:solidFill>
                            <a:srgbClr val="000000"/>
                          </a:solidFill>
                          <a:latin typeface="Calibri"/>
                          <a:ea typeface="Times New Roman"/>
                          <a:cs typeface="Times New Roman"/>
                        </a:rPr>
                        <a:t>1</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14</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dirty="0">
                          <a:solidFill>
                            <a:srgbClr val="000000"/>
                          </a:solidFill>
                          <a:latin typeface="Calibri"/>
                          <a:ea typeface="Times New Roman"/>
                          <a:cs typeface="Times New Roman"/>
                        </a:rPr>
                        <a:t>56,5%</a:t>
                      </a:r>
                      <a:endParaRPr lang="ru-RU" sz="2000" dirty="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27,8%</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48,0%</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67,1%</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82,8%</a:t>
                      </a:r>
                      <a:endParaRPr lang="ru-RU" sz="2000">
                        <a:latin typeface="Times New Roman"/>
                        <a:ea typeface="Times New Roman"/>
                        <a:cs typeface="Times New Roman"/>
                      </a:endParaRPr>
                    </a:p>
                  </a:txBody>
                  <a:tcPr marL="68580" marR="68580" marT="0" marB="0" anchor="b"/>
                </a:tc>
              </a:tr>
              <a:tr h="387365">
                <a:tc>
                  <a:txBody>
                    <a:bodyPr/>
                    <a:lstStyle/>
                    <a:p>
                      <a:pPr algn="r">
                        <a:spcAft>
                          <a:spcPts val="0"/>
                        </a:spcAft>
                      </a:pPr>
                      <a:r>
                        <a:rPr lang="ru-RU" sz="2000">
                          <a:solidFill>
                            <a:srgbClr val="000000"/>
                          </a:solidFill>
                          <a:latin typeface="Calibri"/>
                          <a:ea typeface="Times New Roman"/>
                          <a:cs typeface="Times New Roman"/>
                        </a:rPr>
                        <a:t>1</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15</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dirty="0">
                          <a:solidFill>
                            <a:srgbClr val="000000"/>
                          </a:solidFill>
                          <a:latin typeface="Calibri"/>
                          <a:ea typeface="Times New Roman"/>
                          <a:cs typeface="Times New Roman"/>
                        </a:rPr>
                        <a:t>69,2%</a:t>
                      </a:r>
                      <a:endParaRPr lang="ru-RU" sz="2000" dirty="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46,4%</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63,7%</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75,6%</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91,0%</a:t>
                      </a:r>
                      <a:endParaRPr lang="ru-RU" sz="2000">
                        <a:latin typeface="Times New Roman"/>
                        <a:ea typeface="Times New Roman"/>
                        <a:cs typeface="Times New Roman"/>
                      </a:endParaRPr>
                    </a:p>
                  </a:txBody>
                  <a:tcPr marL="68580" marR="68580" marT="0" marB="0" anchor="b"/>
                </a:tc>
              </a:tr>
              <a:tr h="387365">
                <a:tc>
                  <a:txBody>
                    <a:bodyPr/>
                    <a:lstStyle/>
                    <a:p>
                      <a:pPr algn="r">
                        <a:spcAft>
                          <a:spcPts val="0"/>
                        </a:spcAft>
                      </a:pPr>
                      <a:r>
                        <a:rPr lang="ru-RU" sz="2000">
                          <a:solidFill>
                            <a:srgbClr val="000000"/>
                          </a:solidFill>
                          <a:latin typeface="Calibri"/>
                          <a:ea typeface="Times New Roman"/>
                          <a:cs typeface="Times New Roman"/>
                        </a:rPr>
                        <a:t>1</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16</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57,1%</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dirty="0">
                          <a:solidFill>
                            <a:srgbClr val="000000"/>
                          </a:solidFill>
                          <a:latin typeface="Calibri"/>
                          <a:ea typeface="Times New Roman"/>
                          <a:cs typeface="Times New Roman"/>
                        </a:rPr>
                        <a:t>47,6%</a:t>
                      </a:r>
                      <a:endParaRPr lang="ru-RU" sz="2000" dirty="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50,4%</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63,7%</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78,2%</a:t>
                      </a:r>
                      <a:endParaRPr lang="ru-RU" sz="2000">
                        <a:latin typeface="Times New Roman"/>
                        <a:ea typeface="Times New Roman"/>
                        <a:cs typeface="Times New Roman"/>
                      </a:endParaRPr>
                    </a:p>
                  </a:txBody>
                  <a:tcPr marL="68580" marR="68580" marT="0" marB="0" anchor="b"/>
                </a:tc>
              </a:tr>
              <a:tr h="387365">
                <a:tc>
                  <a:txBody>
                    <a:bodyPr/>
                    <a:lstStyle/>
                    <a:p>
                      <a:pPr algn="r">
                        <a:spcAft>
                          <a:spcPts val="0"/>
                        </a:spcAft>
                      </a:pPr>
                      <a:r>
                        <a:rPr lang="ru-RU" sz="2000">
                          <a:solidFill>
                            <a:srgbClr val="000000"/>
                          </a:solidFill>
                          <a:latin typeface="Calibri"/>
                          <a:ea typeface="Times New Roman"/>
                          <a:cs typeface="Times New Roman"/>
                        </a:rPr>
                        <a:t>1</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17</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71,7%</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dirty="0">
                          <a:solidFill>
                            <a:srgbClr val="000000"/>
                          </a:solidFill>
                          <a:latin typeface="Calibri"/>
                          <a:ea typeface="Times New Roman"/>
                          <a:cs typeface="Times New Roman"/>
                        </a:rPr>
                        <a:t>39,4%</a:t>
                      </a:r>
                      <a:endParaRPr lang="ru-RU" sz="2000" dirty="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65,4%</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80,6%</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92,3%</a:t>
                      </a:r>
                      <a:endParaRPr lang="ru-RU" sz="2000">
                        <a:latin typeface="Times New Roman"/>
                        <a:ea typeface="Times New Roman"/>
                        <a:cs typeface="Times New Roman"/>
                      </a:endParaRPr>
                    </a:p>
                  </a:txBody>
                  <a:tcPr marL="68580" marR="68580" marT="0" marB="0" anchor="b"/>
                </a:tc>
              </a:tr>
              <a:tr h="387365">
                <a:tc>
                  <a:txBody>
                    <a:bodyPr/>
                    <a:lstStyle/>
                    <a:p>
                      <a:pPr algn="r">
                        <a:spcAft>
                          <a:spcPts val="0"/>
                        </a:spcAft>
                      </a:pPr>
                      <a:r>
                        <a:rPr lang="ru-RU" sz="2000">
                          <a:solidFill>
                            <a:srgbClr val="000000"/>
                          </a:solidFill>
                          <a:latin typeface="Calibri"/>
                          <a:ea typeface="Times New Roman"/>
                          <a:cs typeface="Times New Roman"/>
                        </a:rPr>
                        <a:t>1</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18</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53,2%</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dirty="0">
                          <a:solidFill>
                            <a:srgbClr val="000000"/>
                          </a:solidFill>
                          <a:latin typeface="Calibri"/>
                          <a:ea typeface="Times New Roman"/>
                          <a:cs typeface="Times New Roman"/>
                        </a:rPr>
                        <a:t>18,3%</a:t>
                      </a:r>
                      <a:endParaRPr lang="ru-RU" sz="2000" dirty="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39,5%</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69,7%</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92,6%</a:t>
                      </a:r>
                      <a:endParaRPr lang="ru-RU" sz="2000">
                        <a:latin typeface="Times New Roman"/>
                        <a:ea typeface="Times New Roman"/>
                        <a:cs typeface="Times New Roman"/>
                      </a:endParaRPr>
                    </a:p>
                  </a:txBody>
                  <a:tcPr marL="68580" marR="68580" marT="0" marB="0" anchor="b"/>
                </a:tc>
              </a:tr>
              <a:tr h="387365">
                <a:tc>
                  <a:txBody>
                    <a:bodyPr/>
                    <a:lstStyle/>
                    <a:p>
                      <a:pPr algn="r">
                        <a:spcAft>
                          <a:spcPts val="0"/>
                        </a:spcAft>
                      </a:pPr>
                      <a:r>
                        <a:rPr lang="ru-RU" sz="2000">
                          <a:solidFill>
                            <a:srgbClr val="000000"/>
                          </a:solidFill>
                          <a:latin typeface="Calibri"/>
                          <a:ea typeface="Times New Roman"/>
                          <a:cs typeface="Times New Roman"/>
                        </a:rPr>
                        <a:t>1</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19</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66,7%</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dirty="0">
                          <a:solidFill>
                            <a:srgbClr val="000000"/>
                          </a:solidFill>
                          <a:latin typeface="Calibri"/>
                          <a:ea typeface="Times New Roman"/>
                          <a:cs typeface="Times New Roman"/>
                        </a:rPr>
                        <a:t>33,4%</a:t>
                      </a:r>
                      <a:endParaRPr lang="ru-RU" sz="2000" dirty="0">
                        <a:latin typeface="Times New Roman"/>
                        <a:ea typeface="Times New Roman"/>
                        <a:cs typeface="Times New Roman"/>
                      </a:endParaRPr>
                    </a:p>
                  </a:txBody>
                  <a:tcPr marL="68580" marR="68580" marT="0" marB="0" anchor="b"/>
                </a:tc>
                <a:tc>
                  <a:txBody>
                    <a:bodyPr/>
                    <a:lstStyle/>
                    <a:p>
                      <a:pPr algn="r">
                        <a:spcAft>
                          <a:spcPts val="0"/>
                        </a:spcAft>
                      </a:pPr>
                      <a:r>
                        <a:rPr lang="ru-RU" sz="2000" dirty="0">
                          <a:solidFill>
                            <a:srgbClr val="000000"/>
                          </a:solidFill>
                          <a:latin typeface="Calibri"/>
                          <a:ea typeface="Times New Roman"/>
                          <a:cs typeface="Times New Roman"/>
                        </a:rPr>
                        <a:t>54,7%</a:t>
                      </a:r>
                      <a:endParaRPr lang="ru-RU" sz="2000" dirty="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82,4%</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97,4%</a:t>
                      </a:r>
                      <a:endParaRPr lang="ru-RU" sz="2000">
                        <a:latin typeface="Times New Roman"/>
                        <a:ea typeface="Times New Roman"/>
                        <a:cs typeface="Times New Roman"/>
                      </a:endParaRPr>
                    </a:p>
                  </a:txBody>
                  <a:tcPr marL="68580" marR="68580" marT="0" marB="0" anchor="b"/>
                </a:tc>
              </a:tr>
              <a:tr h="387365">
                <a:tc>
                  <a:txBody>
                    <a:bodyPr/>
                    <a:lstStyle/>
                    <a:p>
                      <a:pPr algn="r">
                        <a:spcAft>
                          <a:spcPts val="0"/>
                        </a:spcAft>
                      </a:pPr>
                      <a:r>
                        <a:rPr lang="ru-RU" sz="2000">
                          <a:solidFill>
                            <a:srgbClr val="000000"/>
                          </a:solidFill>
                          <a:latin typeface="Calibri"/>
                          <a:ea typeface="Times New Roman"/>
                          <a:cs typeface="Times New Roman"/>
                        </a:rPr>
                        <a:t>1</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20</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90,9%</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79,5%</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dirty="0">
                          <a:solidFill>
                            <a:srgbClr val="000000"/>
                          </a:solidFill>
                          <a:latin typeface="Calibri"/>
                          <a:ea typeface="Times New Roman"/>
                          <a:cs typeface="Times New Roman"/>
                        </a:rPr>
                        <a:t>89,1%</a:t>
                      </a:r>
                      <a:endParaRPr lang="ru-RU" sz="2000" dirty="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94,4%</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94,5%</a:t>
                      </a:r>
                      <a:endParaRPr lang="ru-RU" sz="2000">
                        <a:latin typeface="Times New Roman"/>
                        <a:ea typeface="Times New Roman"/>
                        <a:cs typeface="Times New Roman"/>
                      </a:endParaRPr>
                    </a:p>
                  </a:txBody>
                  <a:tcPr marL="68580" marR="68580" marT="0" marB="0" anchor="b"/>
                </a:tc>
              </a:tr>
              <a:tr h="387365">
                <a:tc>
                  <a:txBody>
                    <a:bodyPr/>
                    <a:lstStyle/>
                    <a:p>
                      <a:pPr algn="r">
                        <a:spcAft>
                          <a:spcPts val="0"/>
                        </a:spcAft>
                      </a:pPr>
                      <a:r>
                        <a:rPr lang="ru-RU" sz="2000">
                          <a:solidFill>
                            <a:srgbClr val="000000"/>
                          </a:solidFill>
                          <a:latin typeface="Calibri"/>
                          <a:ea typeface="Times New Roman"/>
                          <a:cs typeface="Times New Roman"/>
                        </a:rPr>
                        <a:t>1</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21</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44,9%</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12,6%</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dirty="0">
                          <a:solidFill>
                            <a:srgbClr val="000000"/>
                          </a:solidFill>
                          <a:latin typeface="Calibri"/>
                          <a:ea typeface="Times New Roman"/>
                          <a:cs typeface="Times New Roman"/>
                        </a:rPr>
                        <a:t>33,1%</a:t>
                      </a:r>
                      <a:endParaRPr lang="ru-RU" sz="2000" dirty="0">
                        <a:latin typeface="Times New Roman"/>
                        <a:ea typeface="Times New Roman"/>
                        <a:cs typeface="Times New Roman"/>
                      </a:endParaRPr>
                    </a:p>
                  </a:txBody>
                  <a:tcPr marL="68580" marR="68580" marT="0" marB="0" anchor="b"/>
                </a:tc>
                <a:tc>
                  <a:txBody>
                    <a:bodyPr/>
                    <a:lstStyle/>
                    <a:p>
                      <a:pPr algn="r">
                        <a:spcAft>
                          <a:spcPts val="0"/>
                        </a:spcAft>
                      </a:pPr>
                      <a:r>
                        <a:rPr lang="ru-RU" sz="2000" dirty="0">
                          <a:solidFill>
                            <a:srgbClr val="000000"/>
                          </a:solidFill>
                          <a:latin typeface="Calibri"/>
                          <a:ea typeface="Times New Roman"/>
                          <a:cs typeface="Times New Roman"/>
                        </a:rPr>
                        <a:t>58,8%</a:t>
                      </a:r>
                      <a:endParaRPr lang="ru-RU" sz="2000" dirty="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81,5%</a:t>
                      </a:r>
                      <a:endParaRPr lang="ru-RU" sz="2000">
                        <a:latin typeface="Times New Roman"/>
                        <a:ea typeface="Times New Roman"/>
                        <a:cs typeface="Times New Roman"/>
                      </a:endParaRPr>
                    </a:p>
                  </a:txBody>
                  <a:tcPr marL="68580" marR="68580" marT="0" marB="0" anchor="b"/>
                </a:tc>
              </a:tr>
              <a:tr h="387365">
                <a:tc>
                  <a:txBody>
                    <a:bodyPr/>
                    <a:lstStyle/>
                    <a:p>
                      <a:pPr algn="r">
                        <a:spcAft>
                          <a:spcPts val="0"/>
                        </a:spcAft>
                      </a:pPr>
                      <a:r>
                        <a:rPr lang="ru-RU" sz="2000" dirty="0">
                          <a:solidFill>
                            <a:srgbClr val="FF0000"/>
                          </a:solidFill>
                          <a:latin typeface="Calibri"/>
                          <a:ea typeface="Times New Roman"/>
                          <a:cs typeface="Times New Roman"/>
                        </a:rPr>
                        <a:t>1</a:t>
                      </a:r>
                      <a:endParaRPr lang="ru-RU" sz="20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000" b="1" dirty="0">
                          <a:solidFill>
                            <a:srgbClr val="FF0000"/>
                          </a:solidFill>
                          <a:latin typeface="Calibri"/>
                          <a:ea typeface="Times New Roman"/>
                          <a:cs typeface="Times New Roman"/>
                        </a:rPr>
                        <a:t>22</a:t>
                      </a:r>
                      <a:endParaRPr lang="ru-RU" sz="20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000" b="1" dirty="0">
                          <a:solidFill>
                            <a:srgbClr val="FF0000"/>
                          </a:solidFill>
                          <a:latin typeface="Calibri"/>
                          <a:ea typeface="Times New Roman"/>
                          <a:cs typeface="Times New Roman"/>
                        </a:rPr>
                        <a:t>21,1%</a:t>
                      </a:r>
                      <a:endParaRPr lang="ru-RU" sz="20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000" b="1" dirty="0">
                          <a:solidFill>
                            <a:srgbClr val="FF0000"/>
                          </a:solidFill>
                          <a:latin typeface="Calibri"/>
                          <a:ea typeface="Times New Roman"/>
                          <a:cs typeface="Times New Roman"/>
                        </a:rPr>
                        <a:t>15,8%</a:t>
                      </a:r>
                      <a:endParaRPr lang="ru-RU" sz="20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000" b="1" dirty="0">
                          <a:solidFill>
                            <a:srgbClr val="FF0000"/>
                          </a:solidFill>
                          <a:latin typeface="Calibri"/>
                          <a:ea typeface="Times New Roman"/>
                          <a:cs typeface="Times New Roman"/>
                        </a:rPr>
                        <a:t>14,3%</a:t>
                      </a:r>
                      <a:endParaRPr lang="ru-RU" sz="20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000" b="1" dirty="0">
                          <a:solidFill>
                            <a:srgbClr val="FF0000"/>
                          </a:solidFill>
                          <a:latin typeface="Calibri"/>
                          <a:ea typeface="Times New Roman"/>
                          <a:cs typeface="Times New Roman"/>
                        </a:rPr>
                        <a:t>25,5%</a:t>
                      </a:r>
                      <a:endParaRPr lang="ru-RU" sz="20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000" b="1" dirty="0">
                          <a:solidFill>
                            <a:srgbClr val="FF0000"/>
                          </a:solidFill>
                          <a:latin typeface="Calibri"/>
                          <a:ea typeface="Times New Roman"/>
                          <a:cs typeface="Times New Roman"/>
                        </a:rPr>
                        <a:t>50,9%</a:t>
                      </a:r>
                      <a:endParaRPr lang="ru-RU" sz="2000" dirty="0">
                        <a:solidFill>
                          <a:srgbClr val="FF0000"/>
                        </a:solidFill>
                        <a:latin typeface="Times New Roman"/>
                        <a:ea typeface="Times New Roman"/>
                        <a:cs typeface="Times New Roman"/>
                      </a:endParaRPr>
                    </a:p>
                  </a:txBody>
                  <a:tcPr marL="68580" marR="68580" marT="0" marB="0" anchor="b"/>
                </a:tc>
              </a:tr>
              <a:tr h="387365">
                <a:tc>
                  <a:txBody>
                    <a:bodyPr/>
                    <a:lstStyle/>
                    <a:p>
                      <a:pPr algn="r">
                        <a:spcAft>
                          <a:spcPts val="0"/>
                        </a:spcAft>
                      </a:pPr>
                      <a:r>
                        <a:rPr lang="ru-RU" sz="2000">
                          <a:solidFill>
                            <a:srgbClr val="000000"/>
                          </a:solidFill>
                          <a:latin typeface="Calibri"/>
                          <a:ea typeface="Times New Roman"/>
                          <a:cs typeface="Times New Roman"/>
                        </a:rPr>
                        <a:t>1</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23</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53,1%</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25,2%</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41,2%</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dirty="0">
                          <a:solidFill>
                            <a:srgbClr val="000000"/>
                          </a:solidFill>
                          <a:latin typeface="Calibri"/>
                          <a:ea typeface="Times New Roman"/>
                          <a:cs typeface="Times New Roman"/>
                        </a:rPr>
                        <a:t>66,3%</a:t>
                      </a:r>
                      <a:endParaRPr lang="ru-RU" sz="2000" dirty="0">
                        <a:latin typeface="Times New Roman"/>
                        <a:ea typeface="Times New Roman"/>
                        <a:cs typeface="Times New Roman"/>
                      </a:endParaRPr>
                    </a:p>
                  </a:txBody>
                  <a:tcPr marL="68580" marR="68580" marT="0" marB="0" anchor="b"/>
                </a:tc>
                <a:tc>
                  <a:txBody>
                    <a:bodyPr/>
                    <a:lstStyle/>
                    <a:p>
                      <a:pPr algn="r">
                        <a:spcAft>
                          <a:spcPts val="0"/>
                        </a:spcAft>
                      </a:pPr>
                      <a:r>
                        <a:rPr lang="ru-RU" sz="2000" dirty="0">
                          <a:solidFill>
                            <a:srgbClr val="000000"/>
                          </a:solidFill>
                          <a:latin typeface="Calibri"/>
                          <a:ea typeface="Times New Roman"/>
                          <a:cs typeface="Times New Roman"/>
                        </a:rPr>
                        <a:t>91,0%</a:t>
                      </a:r>
                      <a:endParaRPr lang="ru-RU" sz="2000" dirty="0">
                        <a:latin typeface="Times New Roman"/>
                        <a:ea typeface="Times New Roman"/>
                        <a:cs typeface="Times New Roman"/>
                      </a:endParaRPr>
                    </a:p>
                  </a:txBody>
                  <a:tcPr marL="68580" marR="68580" marT="0" marB="0" anchor="b"/>
                </a:tc>
              </a:tr>
              <a:tr h="387365">
                <a:tc>
                  <a:txBody>
                    <a:bodyPr/>
                    <a:lstStyle/>
                    <a:p>
                      <a:pPr algn="r">
                        <a:spcAft>
                          <a:spcPts val="0"/>
                        </a:spcAft>
                      </a:pPr>
                      <a:r>
                        <a:rPr lang="ru-RU" sz="2000">
                          <a:solidFill>
                            <a:srgbClr val="000000"/>
                          </a:solidFill>
                          <a:latin typeface="Calibri"/>
                          <a:ea typeface="Times New Roman"/>
                          <a:cs typeface="Times New Roman"/>
                        </a:rPr>
                        <a:t>1</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24</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65,9%</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32,5%</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56,9%</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a:solidFill>
                            <a:srgbClr val="000000"/>
                          </a:solidFill>
                          <a:latin typeface="Calibri"/>
                          <a:ea typeface="Times New Roman"/>
                          <a:cs typeface="Times New Roman"/>
                        </a:rPr>
                        <a:t>77,8%</a:t>
                      </a:r>
                      <a:endParaRPr lang="ru-RU" sz="2000">
                        <a:latin typeface="Times New Roman"/>
                        <a:ea typeface="Times New Roman"/>
                        <a:cs typeface="Times New Roman"/>
                      </a:endParaRPr>
                    </a:p>
                  </a:txBody>
                  <a:tcPr marL="68580" marR="68580" marT="0" marB="0" anchor="b"/>
                </a:tc>
                <a:tc>
                  <a:txBody>
                    <a:bodyPr/>
                    <a:lstStyle/>
                    <a:p>
                      <a:pPr algn="r">
                        <a:spcAft>
                          <a:spcPts val="0"/>
                        </a:spcAft>
                      </a:pPr>
                      <a:r>
                        <a:rPr lang="ru-RU" sz="2000" dirty="0">
                          <a:solidFill>
                            <a:srgbClr val="000000"/>
                          </a:solidFill>
                          <a:latin typeface="Calibri"/>
                          <a:ea typeface="Times New Roman"/>
                          <a:cs typeface="Times New Roman"/>
                        </a:rPr>
                        <a:t>93,4%</a:t>
                      </a:r>
                      <a:endParaRPr lang="ru-RU" sz="2000" dirty="0">
                        <a:latin typeface="Times New Roman"/>
                        <a:ea typeface="Times New Roman"/>
                        <a:cs typeface="Times New Roman"/>
                      </a:endParaRPr>
                    </a:p>
                  </a:txBody>
                  <a:tcPr marL="68580" marR="68580" marT="0" marB="0" anchor="b"/>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88640"/>
            <a:ext cx="8928992" cy="1080120"/>
          </a:xfrm>
        </p:spPr>
        <p:txBody>
          <a:bodyPr>
            <a:normAutofit fontScale="90000"/>
          </a:bodyPr>
          <a:lstStyle/>
          <a:p>
            <a:r>
              <a:rPr lang="ru-RU" sz="2400" b="1" i="1" dirty="0" smtClean="0">
                <a:solidFill>
                  <a:srgbClr val="FF0000"/>
                </a:solidFill>
              </a:rPr>
              <a:t>Кодификатор. </a:t>
            </a:r>
            <a:r>
              <a:rPr lang="ru-RU" sz="2400" b="1" dirty="0" smtClean="0"/>
              <a:t>Раздел 2. Перечень элементов содержания, проверяемых на основном государственном экзамене по БИОЛОГИИ</a:t>
            </a:r>
            <a:endParaRPr lang="ru-RU" sz="2400" b="1" dirty="0"/>
          </a:p>
        </p:txBody>
      </p:sp>
      <p:sp>
        <p:nvSpPr>
          <p:cNvPr id="3" name="Объект 2"/>
          <p:cNvSpPr>
            <a:spLocks noGrp="1"/>
          </p:cNvSpPr>
          <p:nvPr>
            <p:ph idx="1"/>
          </p:nvPr>
        </p:nvSpPr>
        <p:spPr>
          <a:xfrm>
            <a:off x="107504" y="1484784"/>
            <a:ext cx="9036496" cy="5112568"/>
          </a:xfrm>
        </p:spPr>
        <p:txBody>
          <a:bodyPr>
            <a:normAutofit/>
          </a:bodyPr>
          <a:lstStyle/>
          <a:p>
            <a:pPr marL="0" indent="0">
              <a:buNone/>
            </a:pPr>
            <a:r>
              <a:rPr lang="ru-RU" sz="2400" b="1" dirty="0" smtClean="0"/>
              <a:t>Раздел 4 : Человек и его здоровье (15 позиций в кодификаторе)</a:t>
            </a:r>
          </a:p>
          <a:p>
            <a:pPr marL="0" indent="0">
              <a:buNone/>
            </a:pPr>
            <a:r>
              <a:rPr lang="ru-RU" sz="2400" dirty="0" smtClean="0"/>
              <a:t>4.15. Меры предосторожности и первая помощь при укусах животных. Виды кровотечений, приёмы оказания первой помощи при кровотечениях. Первая помощь при остановке дыхания, спасении утопающего, отравлении угарным газом. Приёмы оказания первой помощи при травмах, ожогах, обморожениях и их профилактика. Первая помощь при травмах опорно-двигательного аппарата. Первая помощь при отравлении грибами</a:t>
            </a:r>
          </a:p>
        </p:txBody>
      </p:sp>
    </p:spTree>
    <p:extLst>
      <p:ext uri="{BB962C8B-B14F-4D97-AF65-F5344CB8AC3E}">
        <p14:creationId xmlns="" xmlns:p14="http://schemas.microsoft.com/office/powerpoint/2010/main" val="33495091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Изменения в КИМ ОГЭ 2020 г.</a:t>
            </a:r>
            <a:endParaRPr lang="ru-RU" b="1" dirty="0"/>
          </a:p>
        </p:txBody>
      </p:sp>
      <p:sp>
        <p:nvSpPr>
          <p:cNvPr id="3" name="Объект 2"/>
          <p:cNvSpPr>
            <a:spLocks noGrp="1"/>
          </p:cNvSpPr>
          <p:nvPr>
            <p:ph idx="1"/>
          </p:nvPr>
        </p:nvSpPr>
        <p:spPr>
          <a:xfrm>
            <a:off x="0" y="1600200"/>
            <a:ext cx="8964488" cy="4997152"/>
          </a:xfrm>
        </p:spPr>
        <p:txBody>
          <a:bodyPr>
            <a:normAutofit/>
          </a:bodyPr>
          <a:lstStyle/>
          <a:p>
            <a:pPr marL="0" indent="0">
              <a:buNone/>
            </a:pPr>
            <a:r>
              <a:rPr lang="ru-RU" b="1" dirty="0" smtClean="0"/>
              <a:t>- Количество заданий сокращено (30 вместо 32); </a:t>
            </a:r>
          </a:p>
          <a:p>
            <a:pPr marL="0" indent="0">
              <a:buNone/>
            </a:pPr>
            <a:r>
              <a:rPr lang="ru-RU" b="1" dirty="0" smtClean="0"/>
              <a:t>- Максимальный первичный балл уменьшен (45 вместо  46); </a:t>
            </a:r>
          </a:p>
          <a:p>
            <a:pPr marL="0" indent="0">
              <a:buFontTx/>
              <a:buChar char="-"/>
            </a:pPr>
            <a:r>
              <a:rPr lang="ru-RU" b="1" dirty="0" smtClean="0"/>
              <a:t>В часть 1 включены новые модели заданий </a:t>
            </a:r>
          </a:p>
          <a:p>
            <a:pPr marL="0" indent="0">
              <a:buNone/>
            </a:pPr>
            <a:r>
              <a:rPr lang="ru-RU" b="1" dirty="0" smtClean="0"/>
              <a:t>     (линии 1; 20); </a:t>
            </a:r>
          </a:p>
          <a:p>
            <a:pPr marL="0" indent="0">
              <a:buFontTx/>
              <a:buChar char="-"/>
            </a:pPr>
            <a:r>
              <a:rPr lang="ru-RU" b="1" dirty="0" smtClean="0"/>
              <a:t> В части 2 добавлена новая линия заданий (27), переработана линия 30 (задания 31 и 32 в модели 2019 г.).</a:t>
            </a:r>
            <a:endParaRPr lang="ru-RU" b="1" dirty="0"/>
          </a:p>
        </p:txBody>
      </p:sp>
    </p:spTree>
    <p:extLst>
      <p:ext uri="{BB962C8B-B14F-4D97-AF65-F5344CB8AC3E}">
        <p14:creationId xmlns="" xmlns:p14="http://schemas.microsoft.com/office/powerpoint/2010/main" val="23335911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520" y="12675"/>
            <a:ext cx="9252520" cy="706090"/>
          </a:xfrm>
        </p:spPr>
        <p:txBody>
          <a:bodyPr>
            <a:normAutofit fontScale="90000"/>
          </a:bodyPr>
          <a:lstStyle/>
          <a:p>
            <a:r>
              <a:rPr lang="ru-RU" b="1" dirty="0" smtClean="0"/>
              <a:t>Изменения в вариантах КИМ ОГЭ 2020</a:t>
            </a:r>
            <a:endParaRPr lang="ru-RU" b="1" dirty="0"/>
          </a:p>
        </p:txBody>
      </p:sp>
      <p:sp>
        <p:nvSpPr>
          <p:cNvPr id="3" name="Объект 2"/>
          <p:cNvSpPr>
            <a:spLocks noGrp="1"/>
          </p:cNvSpPr>
          <p:nvPr>
            <p:ph idx="1"/>
          </p:nvPr>
        </p:nvSpPr>
        <p:spPr>
          <a:xfrm>
            <a:off x="179512" y="836712"/>
            <a:ext cx="8712968" cy="5760640"/>
          </a:xfrm>
        </p:spPr>
        <p:txBody>
          <a:bodyPr>
            <a:normAutofit/>
          </a:bodyPr>
          <a:lstStyle/>
          <a:p>
            <a:pPr marL="0" indent="0" algn="ctr">
              <a:buNone/>
            </a:pPr>
            <a:r>
              <a:rPr lang="ru-RU" dirty="0" smtClean="0"/>
              <a:t>Часть 1</a:t>
            </a:r>
          </a:p>
          <a:p>
            <a:pPr marL="0" indent="0">
              <a:buNone/>
            </a:pPr>
            <a:r>
              <a:rPr lang="ru-RU" dirty="0" smtClean="0"/>
              <a:t>Задание 1 (новое): ответ в виде записи слова или словосочетания.</a:t>
            </a:r>
          </a:p>
          <a:p>
            <a:pPr marL="0" indent="0">
              <a:buNone/>
            </a:pPr>
            <a:r>
              <a:rPr lang="ru-RU" dirty="0" smtClean="0"/>
              <a:t>Задание 20: преобразованное задание с графиком (выбор 2 верных ответов из 5 предложенных).</a:t>
            </a:r>
          </a:p>
          <a:p>
            <a:pPr marL="0" indent="0">
              <a:buNone/>
            </a:pPr>
            <a:r>
              <a:rPr lang="ru-RU" dirty="0" smtClean="0"/>
              <a:t>Задания 21-26 –  бывшие задания с кратким ответом 23-28, при этом задание 28 (листья, собаки, лошади) осталось под номером 26.</a:t>
            </a:r>
            <a:endParaRPr lang="ru-RU" dirty="0"/>
          </a:p>
        </p:txBody>
      </p:sp>
    </p:spTree>
    <p:extLst>
      <p:ext uri="{BB962C8B-B14F-4D97-AF65-F5344CB8AC3E}">
        <p14:creationId xmlns="" xmlns:p14="http://schemas.microsoft.com/office/powerpoint/2010/main" val="10515986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9206" y="188639"/>
            <a:ext cx="8743274" cy="504057"/>
          </a:xfrm>
        </p:spPr>
        <p:txBody>
          <a:bodyPr>
            <a:normAutofit fontScale="90000"/>
          </a:bodyPr>
          <a:lstStyle/>
          <a:p>
            <a:r>
              <a:rPr lang="ru-RU" sz="3600" b="1" dirty="0" smtClean="0"/>
              <a:t>Изменения тематики КИМ ОГЭ</a:t>
            </a:r>
            <a:endParaRPr lang="ru-RU" sz="3600" b="1" dirty="0"/>
          </a:p>
        </p:txBody>
      </p:sp>
      <p:sp>
        <p:nvSpPr>
          <p:cNvPr id="3" name="Объект 2"/>
          <p:cNvSpPr>
            <a:spLocks noGrp="1"/>
          </p:cNvSpPr>
          <p:nvPr>
            <p:ph idx="1"/>
          </p:nvPr>
        </p:nvSpPr>
        <p:spPr>
          <a:xfrm>
            <a:off x="179512" y="836712"/>
            <a:ext cx="8856984" cy="5760640"/>
          </a:xfrm>
        </p:spPr>
        <p:txBody>
          <a:bodyPr/>
          <a:lstStyle/>
          <a:p>
            <a:pPr marL="0" indent="0">
              <a:buNone/>
            </a:pPr>
            <a:r>
              <a:rPr lang="ru-RU" sz="2400" dirty="0" smtClean="0"/>
              <a:t>Часть 1 – задания с выборов 1 ответа из 4</a:t>
            </a:r>
          </a:p>
          <a:p>
            <a:pPr marL="0" indent="0">
              <a:buNone/>
            </a:pPr>
            <a:r>
              <a:rPr lang="ru-RU" sz="2400" dirty="0" smtClean="0"/>
              <a:t>Задание 1 – новое – на знание признаков биологических объектов на разных уровнях организации живого (КЭС 2.2)</a:t>
            </a:r>
          </a:p>
          <a:p>
            <a:pPr marL="0" indent="0">
              <a:buNone/>
            </a:pPr>
            <a:r>
              <a:rPr lang="ru-RU" sz="2400" dirty="0" smtClean="0"/>
              <a:t>Задание 2 – клетка (КЭС 2.1)</a:t>
            </a:r>
          </a:p>
          <a:p>
            <a:pPr marL="0" indent="0">
              <a:buNone/>
            </a:pPr>
            <a:r>
              <a:rPr lang="ru-RU" sz="2400" dirty="0" smtClean="0"/>
              <a:t>Задание 3 – бактерии или грибы (КЭС 3.1 или 3.2)</a:t>
            </a:r>
          </a:p>
          <a:p>
            <a:pPr marL="0" indent="0">
              <a:buNone/>
            </a:pPr>
            <a:r>
              <a:rPr lang="ru-RU" sz="2400" dirty="0" smtClean="0"/>
              <a:t>Задание 4 – растения (КЭС 3.3)</a:t>
            </a:r>
          </a:p>
          <a:p>
            <a:pPr marL="0" indent="0">
              <a:buNone/>
            </a:pPr>
            <a:r>
              <a:rPr lang="ru-RU" sz="2400" dirty="0" smtClean="0"/>
              <a:t>Задание 5 – животные (КЭС 3.4)</a:t>
            </a:r>
          </a:p>
          <a:p>
            <a:pPr marL="0" indent="0">
              <a:buNone/>
            </a:pPr>
            <a:r>
              <a:rPr lang="ru-RU" sz="2800" b="1" dirty="0" smtClean="0"/>
              <a:t>Задания 6-15 – человек и его здоровье – 10 заданий (КЭС 4.1-4.15)</a:t>
            </a:r>
          </a:p>
          <a:p>
            <a:pPr marL="0" indent="0">
              <a:buNone/>
            </a:pPr>
            <a:r>
              <a:rPr lang="ru-RU" sz="2400" dirty="0" smtClean="0"/>
              <a:t>Задание 16 – экология (КЭС 5.1)</a:t>
            </a:r>
          </a:p>
          <a:p>
            <a:pPr marL="0" indent="0">
              <a:buNone/>
            </a:pPr>
            <a:r>
              <a:rPr lang="ru-RU" sz="2400" dirty="0" smtClean="0"/>
              <a:t>Задание 17 – экология или эволюция (КЭС 3.5 или 5.2 или 5.3)</a:t>
            </a:r>
          </a:p>
          <a:p>
            <a:pPr marL="0" indent="0">
              <a:buNone/>
            </a:pPr>
            <a:r>
              <a:rPr lang="ru-RU" sz="2400" dirty="0" smtClean="0"/>
              <a:t>Задание 18 – аналог задания 21 в версии 2019 года</a:t>
            </a:r>
          </a:p>
          <a:p>
            <a:pPr marL="0" indent="0">
              <a:buNone/>
            </a:pPr>
            <a:r>
              <a:rPr lang="ru-RU" sz="2400" dirty="0" smtClean="0"/>
              <a:t>Задание 19 – аналог задания 22 в версии 2019 года</a:t>
            </a:r>
            <a:endParaRPr lang="ru-RU" sz="2400" dirty="0"/>
          </a:p>
        </p:txBody>
      </p:sp>
    </p:spTree>
    <p:extLst>
      <p:ext uri="{BB962C8B-B14F-4D97-AF65-F5344CB8AC3E}">
        <p14:creationId xmlns="" xmlns:p14="http://schemas.microsoft.com/office/powerpoint/2010/main" val="30756219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229600" cy="778098"/>
          </a:xfrm>
        </p:spPr>
        <p:txBody>
          <a:bodyPr>
            <a:normAutofit fontScale="90000"/>
          </a:bodyPr>
          <a:lstStyle/>
          <a:p>
            <a:r>
              <a:rPr lang="ru-RU" sz="3600" b="1" dirty="0" smtClean="0"/>
              <a:t>Примеры новых заданий: №1 из </a:t>
            </a:r>
            <a:r>
              <a:rPr lang="ru-RU" sz="3600" b="1" dirty="0" err="1" smtClean="0"/>
              <a:t>демо</a:t>
            </a:r>
            <a:r>
              <a:rPr lang="ru-RU" sz="3600" b="1" dirty="0" smtClean="0"/>
              <a:t>-варианта</a:t>
            </a:r>
            <a:endParaRPr lang="ru-RU" sz="3600" b="1" dirty="0"/>
          </a:p>
        </p:txBody>
      </p:sp>
      <p:pic>
        <p:nvPicPr>
          <p:cNvPr id="4" name="Рисунок 3"/>
          <p:cNvPicPr>
            <a:picLocks noChangeAspect="1"/>
          </p:cNvPicPr>
          <p:nvPr/>
        </p:nvPicPr>
        <p:blipFill>
          <a:blip r:embed="rId2" cstate="print"/>
          <a:stretch>
            <a:fillRect/>
          </a:stretch>
        </p:blipFill>
        <p:spPr>
          <a:xfrm>
            <a:off x="0" y="1196752"/>
            <a:ext cx="8356433" cy="5493318"/>
          </a:xfrm>
          <a:prstGeom prst="rect">
            <a:avLst/>
          </a:prstGeom>
        </p:spPr>
      </p:pic>
    </p:spTree>
    <p:extLst>
      <p:ext uri="{BB962C8B-B14F-4D97-AF65-F5344CB8AC3E}">
        <p14:creationId xmlns="" xmlns:p14="http://schemas.microsoft.com/office/powerpoint/2010/main" val="17156674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229600" cy="576064"/>
          </a:xfrm>
        </p:spPr>
        <p:txBody>
          <a:bodyPr>
            <a:normAutofit fontScale="90000"/>
          </a:bodyPr>
          <a:lstStyle/>
          <a:p>
            <a:r>
              <a:rPr lang="ru-RU" sz="3600" b="1" dirty="0" smtClean="0"/>
              <a:t>Примеры новых заданий: возможные примеры задания №1</a:t>
            </a:r>
            <a:endParaRPr lang="ru-RU" sz="3600" b="1" dirty="0"/>
          </a:p>
        </p:txBody>
      </p:sp>
      <p:pic>
        <p:nvPicPr>
          <p:cNvPr id="3" name="Рисунок 2"/>
          <p:cNvPicPr>
            <a:picLocks noChangeAspect="1"/>
          </p:cNvPicPr>
          <p:nvPr/>
        </p:nvPicPr>
        <p:blipFill>
          <a:blip r:embed="rId2" cstate="print"/>
          <a:stretch>
            <a:fillRect/>
          </a:stretch>
        </p:blipFill>
        <p:spPr>
          <a:xfrm>
            <a:off x="0" y="1001990"/>
            <a:ext cx="7822932" cy="3075082"/>
          </a:xfrm>
          <a:prstGeom prst="rect">
            <a:avLst/>
          </a:prstGeom>
        </p:spPr>
      </p:pic>
      <p:pic>
        <p:nvPicPr>
          <p:cNvPr id="5" name="Рисунок 4"/>
          <p:cNvPicPr>
            <a:picLocks noChangeAspect="1"/>
          </p:cNvPicPr>
          <p:nvPr/>
        </p:nvPicPr>
        <p:blipFill>
          <a:blip r:embed="rId3" cstate="print"/>
          <a:stretch>
            <a:fillRect/>
          </a:stretch>
        </p:blipFill>
        <p:spPr>
          <a:xfrm>
            <a:off x="467544" y="4032632"/>
            <a:ext cx="5976664" cy="2719040"/>
          </a:xfrm>
          <a:prstGeom prst="rect">
            <a:avLst/>
          </a:prstGeom>
        </p:spPr>
      </p:pic>
    </p:spTree>
    <p:extLst>
      <p:ext uri="{BB962C8B-B14F-4D97-AF65-F5344CB8AC3E}">
        <p14:creationId xmlns="" xmlns:p14="http://schemas.microsoft.com/office/powerpoint/2010/main" val="29487492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04248" y="188640"/>
            <a:ext cx="2232248" cy="5544616"/>
          </a:xfrm>
        </p:spPr>
        <p:txBody>
          <a:bodyPr>
            <a:normAutofit/>
          </a:bodyPr>
          <a:lstStyle/>
          <a:p>
            <a:r>
              <a:rPr lang="ru-RU" sz="2800" b="1" dirty="0" smtClean="0"/>
              <a:t>Примеры новых заданий: №20 из </a:t>
            </a:r>
            <a:r>
              <a:rPr lang="ru-RU" sz="2800" b="1" dirty="0" err="1" smtClean="0"/>
              <a:t>демо</a:t>
            </a:r>
            <a:r>
              <a:rPr lang="ru-RU" sz="2800" b="1" dirty="0" smtClean="0"/>
              <a:t>-варианта</a:t>
            </a:r>
            <a:endParaRPr lang="ru-RU" sz="2800" b="1" dirty="0"/>
          </a:p>
        </p:txBody>
      </p:sp>
      <p:pic>
        <p:nvPicPr>
          <p:cNvPr id="3" name="Рисунок 2"/>
          <p:cNvPicPr>
            <a:picLocks noChangeAspect="1"/>
          </p:cNvPicPr>
          <p:nvPr/>
        </p:nvPicPr>
        <p:blipFill rotWithShape="1">
          <a:blip r:embed="rId2" cstate="print"/>
          <a:srcRect l="8896"/>
          <a:stretch/>
        </p:blipFill>
        <p:spPr>
          <a:xfrm>
            <a:off x="251520" y="260648"/>
            <a:ext cx="6912768" cy="6597352"/>
          </a:xfrm>
          <a:prstGeom prst="rect">
            <a:avLst/>
          </a:prstGeom>
        </p:spPr>
      </p:pic>
    </p:spTree>
    <p:extLst>
      <p:ext uri="{BB962C8B-B14F-4D97-AF65-F5344CB8AC3E}">
        <p14:creationId xmlns="" xmlns:p14="http://schemas.microsoft.com/office/powerpoint/2010/main" val="14430799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229600" cy="576064"/>
          </a:xfrm>
        </p:spPr>
        <p:txBody>
          <a:bodyPr>
            <a:normAutofit fontScale="90000"/>
          </a:bodyPr>
          <a:lstStyle/>
          <a:p>
            <a:r>
              <a:rPr lang="ru-RU" sz="3600" b="1" dirty="0" smtClean="0"/>
              <a:t>Примеры новых заданий: задание №20</a:t>
            </a:r>
            <a:endParaRPr lang="ru-RU" sz="3600" b="1" dirty="0"/>
          </a:p>
        </p:txBody>
      </p:sp>
      <p:pic>
        <p:nvPicPr>
          <p:cNvPr id="4" name="Рисунок 3"/>
          <p:cNvPicPr>
            <a:picLocks noChangeAspect="1"/>
          </p:cNvPicPr>
          <p:nvPr/>
        </p:nvPicPr>
        <p:blipFill>
          <a:blip r:embed="rId2" cstate="print"/>
          <a:stretch>
            <a:fillRect/>
          </a:stretch>
        </p:blipFill>
        <p:spPr>
          <a:xfrm>
            <a:off x="0" y="808424"/>
            <a:ext cx="8615939" cy="6049576"/>
          </a:xfrm>
          <a:prstGeom prst="rect">
            <a:avLst/>
          </a:prstGeom>
        </p:spPr>
      </p:pic>
    </p:spTree>
    <p:extLst>
      <p:ext uri="{BB962C8B-B14F-4D97-AF65-F5344CB8AC3E}">
        <p14:creationId xmlns="" xmlns:p14="http://schemas.microsoft.com/office/powerpoint/2010/main" val="17083488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229600" cy="576064"/>
          </a:xfrm>
        </p:spPr>
        <p:txBody>
          <a:bodyPr>
            <a:normAutofit fontScale="90000"/>
          </a:bodyPr>
          <a:lstStyle/>
          <a:p>
            <a:r>
              <a:rPr lang="ru-RU" sz="3600" b="1" dirty="0" smtClean="0"/>
              <a:t>Примеры новых заданий: задание №20</a:t>
            </a:r>
            <a:endParaRPr lang="ru-RU" sz="3600" b="1" dirty="0"/>
          </a:p>
        </p:txBody>
      </p:sp>
      <p:pic>
        <p:nvPicPr>
          <p:cNvPr id="3" name="Рисунок 2"/>
          <p:cNvPicPr>
            <a:picLocks noChangeAspect="1"/>
          </p:cNvPicPr>
          <p:nvPr/>
        </p:nvPicPr>
        <p:blipFill>
          <a:blip r:embed="rId2" cstate="print"/>
          <a:stretch>
            <a:fillRect/>
          </a:stretch>
        </p:blipFill>
        <p:spPr>
          <a:xfrm>
            <a:off x="107504" y="620688"/>
            <a:ext cx="8858756" cy="6237312"/>
          </a:xfrm>
          <a:prstGeom prst="rect">
            <a:avLst/>
          </a:prstGeom>
        </p:spPr>
      </p:pic>
    </p:spTree>
    <p:extLst>
      <p:ext uri="{BB962C8B-B14F-4D97-AF65-F5344CB8AC3E}">
        <p14:creationId xmlns="" xmlns:p14="http://schemas.microsoft.com/office/powerpoint/2010/main" val="30832187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9206" y="12675"/>
            <a:ext cx="8229600" cy="706090"/>
          </a:xfrm>
        </p:spPr>
        <p:txBody>
          <a:bodyPr>
            <a:normAutofit fontScale="90000"/>
          </a:bodyPr>
          <a:lstStyle/>
          <a:p>
            <a:r>
              <a:rPr lang="ru-RU" b="1" dirty="0" smtClean="0"/>
              <a:t>Как изменился вариант КИМ</a:t>
            </a:r>
            <a:endParaRPr lang="ru-RU" b="1" dirty="0"/>
          </a:p>
        </p:txBody>
      </p:sp>
      <p:sp>
        <p:nvSpPr>
          <p:cNvPr id="3" name="Объект 2"/>
          <p:cNvSpPr>
            <a:spLocks noGrp="1"/>
          </p:cNvSpPr>
          <p:nvPr>
            <p:ph idx="1"/>
          </p:nvPr>
        </p:nvSpPr>
        <p:spPr>
          <a:xfrm>
            <a:off x="179512" y="836712"/>
            <a:ext cx="8712968" cy="5760640"/>
          </a:xfrm>
        </p:spPr>
        <p:txBody>
          <a:bodyPr>
            <a:normAutofit lnSpcReduction="10000"/>
          </a:bodyPr>
          <a:lstStyle/>
          <a:p>
            <a:pPr marL="0" indent="0">
              <a:buNone/>
            </a:pPr>
            <a:r>
              <a:rPr lang="ru-RU" dirty="0" smtClean="0"/>
              <a:t>Часть 2 – задания с развёрнутым ответом</a:t>
            </a:r>
          </a:p>
          <a:p>
            <a:pPr marL="0" indent="0">
              <a:buNone/>
            </a:pPr>
            <a:r>
              <a:rPr lang="ru-RU" dirty="0" smtClean="0"/>
              <a:t>Задание 27 – новое – биологическая задача с опорой на рисунок, оценивается в 2 балла</a:t>
            </a:r>
          </a:p>
          <a:p>
            <a:pPr marL="0" indent="0">
              <a:buNone/>
            </a:pPr>
            <a:r>
              <a:rPr lang="ru-RU" dirty="0" smtClean="0"/>
              <a:t>Задание 28 – прежнее задание на работу с текстом: текст и три вопроса к нему</a:t>
            </a:r>
          </a:p>
          <a:p>
            <a:pPr marL="0" indent="0">
              <a:buNone/>
            </a:pPr>
            <a:r>
              <a:rPr lang="ru-RU" dirty="0" smtClean="0"/>
              <a:t>Задание 29 – прежнее задание на работу с таблицей: табличная информация и три вопроса, два из которых по таблице, а третий – из общих сведений</a:t>
            </a:r>
          </a:p>
          <a:p>
            <a:pPr marL="0" indent="0">
              <a:buNone/>
            </a:pPr>
            <a:r>
              <a:rPr lang="ru-RU" dirty="0" smtClean="0"/>
              <a:t>Задание 30 – новое – преобразованная расчётная задача с биологическим вопросом</a:t>
            </a:r>
          </a:p>
        </p:txBody>
      </p:sp>
    </p:spTree>
    <p:extLst>
      <p:ext uri="{BB962C8B-B14F-4D97-AF65-F5344CB8AC3E}">
        <p14:creationId xmlns="" xmlns:p14="http://schemas.microsoft.com/office/powerpoint/2010/main" val="1113565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Содержимое 3"/>
          <p:cNvGraphicFramePr>
            <a:graphicFrameLocks noGrp="1"/>
          </p:cNvGraphicFramePr>
          <p:nvPr>
            <p:ph idx="1"/>
          </p:nvPr>
        </p:nvGraphicFramePr>
        <p:xfrm>
          <a:off x="457200" y="188640"/>
          <a:ext cx="8229599" cy="5318720"/>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527680">
                <a:tc>
                  <a:txBody>
                    <a:bodyPr/>
                    <a:lstStyle/>
                    <a:p>
                      <a:pPr algn="ctr">
                        <a:spcAft>
                          <a:spcPts val="0"/>
                        </a:spcAft>
                      </a:pPr>
                      <a:r>
                        <a:rPr lang="ru-RU" sz="2400" dirty="0">
                          <a:solidFill>
                            <a:srgbClr val="000000"/>
                          </a:solidFill>
                          <a:latin typeface="Calibri"/>
                          <a:ea typeface="Times New Roman"/>
                          <a:cs typeface="Times New Roman"/>
                        </a:rPr>
                        <a:t>Тип задания</a:t>
                      </a:r>
                      <a:endParaRPr lang="ru-RU" sz="2400" dirty="0">
                        <a:latin typeface="Times New Roman"/>
                        <a:ea typeface="Times New Roman"/>
                        <a:cs typeface="Times New Roman"/>
                      </a:endParaRPr>
                    </a:p>
                  </a:txBody>
                  <a:tcPr marL="68580" marR="68580" marT="0" marB="0" anchor="ctr"/>
                </a:tc>
                <a:tc>
                  <a:txBody>
                    <a:bodyPr/>
                    <a:lstStyle/>
                    <a:p>
                      <a:pPr algn="ctr">
                        <a:spcAft>
                          <a:spcPts val="0"/>
                        </a:spcAft>
                      </a:pPr>
                      <a:r>
                        <a:rPr lang="ru-RU" sz="2400">
                          <a:solidFill>
                            <a:srgbClr val="000000"/>
                          </a:solidFill>
                          <a:latin typeface="Calibri"/>
                          <a:ea typeface="Times New Roman"/>
                          <a:cs typeface="Times New Roman"/>
                        </a:rPr>
                        <a:t>Номер задания</a:t>
                      </a:r>
                      <a:endParaRPr lang="ru-RU" sz="2400">
                        <a:latin typeface="Times New Roman"/>
                        <a:ea typeface="Times New Roman"/>
                        <a:cs typeface="Times New Roman"/>
                      </a:endParaRPr>
                    </a:p>
                  </a:txBody>
                  <a:tcPr marL="68580" marR="68580" marT="0" marB="0" anchor="ctr"/>
                </a:tc>
                <a:tc>
                  <a:txBody>
                    <a:bodyPr/>
                    <a:lstStyle/>
                    <a:p>
                      <a:pPr algn="ctr">
                        <a:spcAft>
                          <a:spcPts val="0"/>
                        </a:spcAft>
                      </a:pPr>
                      <a:r>
                        <a:rPr lang="ru-RU" sz="2400">
                          <a:solidFill>
                            <a:srgbClr val="000000"/>
                          </a:solidFill>
                          <a:latin typeface="Calibri"/>
                          <a:ea typeface="Times New Roman"/>
                          <a:cs typeface="Times New Roman"/>
                        </a:rPr>
                        <a:t>Средний</a:t>
                      </a:r>
                      <a:endParaRPr lang="ru-RU" sz="2400">
                        <a:latin typeface="Times New Roman"/>
                        <a:ea typeface="Times New Roman"/>
                        <a:cs typeface="Times New Roman"/>
                      </a:endParaRPr>
                    </a:p>
                  </a:txBody>
                  <a:tcPr marL="68580" marR="68580" marT="0" marB="0" anchor="ctr"/>
                </a:tc>
                <a:tc>
                  <a:txBody>
                    <a:bodyPr/>
                    <a:lstStyle/>
                    <a:p>
                      <a:pPr algn="ctr">
                        <a:spcAft>
                          <a:spcPts val="0"/>
                        </a:spcAft>
                      </a:pPr>
                      <a:r>
                        <a:rPr lang="ru-RU" sz="2400">
                          <a:solidFill>
                            <a:srgbClr val="000000"/>
                          </a:solidFill>
                          <a:latin typeface="Calibri"/>
                          <a:ea typeface="Times New Roman"/>
                          <a:cs typeface="Times New Roman"/>
                        </a:rPr>
                        <a:t>2</a:t>
                      </a:r>
                      <a:endParaRPr lang="ru-RU" sz="2400">
                        <a:latin typeface="Times New Roman"/>
                        <a:ea typeface="Times New Roman"/>
                        <a:cs typeface="Times New Roman"/>
                      </a:endParaRPr>
                    </a:p>
                  </a:txBody>
                  <a:tcPr marL="68580" marR="68580" marT="0" marB="0" anchor="ctr"/>
                </a:tc>
                <a:tc>
                  <a:txBody>
                    <a:bodyPr/>
                    <a:lstStyle/>
                    <a:p>
                      <a:pPr algn="ctr">
                        <a:spcAft>
                          <a:spcPts val="0"/>
                        </a:spcAft>
                      </a:pPr>
                      <a:r>
                        <a:rPr lang="ru-RU" sz="2400">
                          <a:solidFill>
                            <a:srgbClr val="000000"/>
                          </a:solidFill>
                          <a:latin typeface="Calibri"/>
                          <a:ea typeface="Times New Roman"/>
                          <a:cs typeface="Times New Roman"/>
                        </a:rPr>
                        <a:t>3</a:t>
                      </a:r>
                      <a:endParaRPr lang="ru-RU" sz="2400">
                        <a:latin typeface="Times New Roman"/>
                        <a:ea typeface="Times New Roman"/>
                        <a:cs typeface="Times New Roman"/>
                      </a:endParaRPr>
                    </a:p>
                  </a:txBody>
                  <a:tcPr marL="68580" marR="68580" marT="0" marB="0" anchor="ctr"/>
                </a:tc>
                <a:tc>
                  <a:txBody>
                    <a:bodyPr/>
                    <a:lstStyle/>
                    <a:p>
                      <a:pPr algn="ctr">
                        <a:spcAft>
                          <a:spcPts val="0"/>
                        </a:spcAft>
                      </a:pPr>
                      <a:r>
                        <a:rPr lang="ru-RU" sz="2400">
                          <a:solidFill>
                            <a:srgbClr val="000000"/>
                          </a:solidFill>
                          <a:latin typeface="Calibri"/>
                          <a:ea typeface="Times New Roman"/>
                          <a:cs typeface="Times New Roman"/>
                        </a:rPr>
                        <a:t>4</a:t>
                      </a:r>
                      <a:endParaRPr lang="ru-RU" sz="2400">
                        <a:latin typeface="Times New Roman"/>
                        <a:ea typeface="Times New Roman"/>
                        <a:cs typeface="Times New Roman"/>
                      </a:endParaRPr>
                    </a:p>
                  </a:txBody>
                  <a:tcPr marL="68580" marR="68580" marT="0" marB="0" anchor="ctr"/>
                </a:tc>
                <a:tc>
                  <a:txBody>
                    <a:bodyPr/>
                    <a:lstStyle/>
                    <a:p>
                      <a:pPr algn="ctr">
                        <a:spcAft>
                          <a:spcPts val="0"/>
                        </a:spcAft>
                      </a:pPr>
                      <a:r>
                        <a:rPr lang="ru-RU" sz="2400" dirty="0">
                          <a:solidFill>
                            <a:srgbClr val="000000"/>
                          </a:solidFill>
                          <a:latin typeface="Calibri"/>
                          <a:ea typeface="Times New Roman"/>
                          <a:cs typeface="Times New Roman"/>
                        </a:rPr>
                        <a:t>5</a:t>
                      </a:r>
                      <a:endParaRPr lang="ru-RU" sz="2400" dirty="0">
                        <a:latin typeface="Times New Roman"/>
                        <a:ea typeface="Times New Roman"/>
                        <a:cs typeface="Times New Roman"/>
                      </a:endParaRPr>
                    </a:p>
                  </a:txBody>
                  <a:tcPr marL="68580" marR="68580" marT="0" marB="0" anchor="ctr"/>
                </a:tc>
              </a:tr>
              <a:tr h="527680">
                <a:tc>
                  <a:txBody>
                    <a:bodyPr/>
                    <a:lstStyle/>
                    <a:p>
                      <a:pPr algn="r">
                        <a:spcAft>
                          <a:spcPts val="0"/>
                        </a:spcAft>
                      </a:pPr>
                      <a:r>
                        <a:rPr lang="ru-RU" sz="2400" dirty="0">
                          <a:solidFill>
                            <a:srgbClr val="FF0000"/>
                          </a:solidFill>
                          <a:latin typeface="Calibri"/>
                          <a:ea typeface="Times New Roman"/>
                          <a:cs typeface="Times New Roman"/>
                        </a:rPr>
                        <a:t>1</a:t>
                      </a:r>
                      <a:endParaRPr lang="ru-RU" sz="24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dirty="0">
                          <a:solidFill>
                            <a:srgbClr val="FF0000"/>
                          </a:solidFill>
                          <a:latin typeface="Calibri"/>
                          <a:ea typeface="Times New Roman"/>
                          <a:cs typeface="Times New Roman"/>
                        </a:rPr>
                        <a:t>25</a:t>
                      </a:r>
                      <a:endParaRPr lang="ru-RU" sz="24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a:solidFill>
                            <a:srgbClr val="FF0000"/>
                          </a:solidFill>
                          <a:latin typeface="Calibri"/>
                          <a:ea typeface="Times New Roman"/>
                          <a:cs typeface="Times New Roman"/>
                        </a:rPr>
                        <a:t>27,0%</a:t>
                      </a:r>
                      <a:endParaRPr lang="ru-RU" sz="240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a:solidFill>
                            <a:srgbClr val="FF0000"/>
                          </a:solidFill>
                          <a:latin typeface="Calibri"/>
                          <a:ea typeface="Times New Roman"/>
                          <a:cs typeface="Times New Roman"/>
                        </a:rPr>
                        <a:t>4,9%</a:t>
                      </a:r>
                      <a:endParaRPr lang="ru-RU" sz="240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a:solidFill>
                            <a:srgbClr val="FF0000"/>
                          </a:solidFill>
                          <a:latin typeface="Calibri"/>
                          <a:ea typeface="Times New Roman"/>
                          <a:cs typeface="Times New Roman"/>
                        </a:rPr>
                        <a:t>14,7%</a:t>
                      </a:r>
                      <a:endParaRPr lang="ru-RU" sz="240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a:solidFill>
                            <a:srgbClr val="FF0000"/>
                          </a:solidFill>
                          <a:latin typeface="Calibri"/>
                          <a:ea typeface="Times New Roman"/>
                          <a:cs typeface="Times New Roman"/>
                        </a:rPr>
                        <a:t>38,3%</a:t>
                      </a:r>
                      <a:endParaRPr lang="ru-RU" sz="240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a:solidFill>
                            <a:srgbClr val="FF0000"/>
                          </a:solidFill>
                          <a:latin typeface="Calibri"/>
                          <a:ea typeface="Times New Roman"/>
                          <a:cs typeface="Times New Roman"/>
                        </a:rPr>
                        <a:t>73,5%</a:t>
                      </a:r>
                      <a:endParaRPr lang="ru-RU" sz="2400">
                        <a:solidFill>
                          <a:srgbClr val="FF0000"/>
                        </a:solidFill>
                        <a:latin typeface="Times New Roman"/>
                        <a:ea typeface="Times New Roman"/>
                        <a:cs typeface="Times New Roman"/>
                      </a:endParaRPr>
                    </a:p>
                  </a:txBody>
                  <a:tcPr marL="68580" marR="68580" marT="0" marB="0" anchor="b"/>
                </a:tc>
              </a:tr>
              <a:tr h="527680">
                <a:tc>
                  <a:txBody>
                    <a:bodyPr/>
                    <a:lstStyle/>
                    <a:p>
                      <a:pPr algn="r">
                        <a:spcAft>
                          <a:spcPts val="0"/>
                        </a:spcAft>
                      </a:pPr>
                      <a:r>
                        <a:rPr lang="ru-RU" sz="2400" dirty="0">
                          <a:solidFill>
                            <a:srgbClr val="FF0000"/>
                          </a:solidFill>
                          <a:latin typeface="Calibri"/>
                          <a:ea typeface="Times New Roman"/>
                          <a:cs typeface="Times New Roman"/>
                        </a:rPr>
                        <a:t>1</a:t>
                      </a:r>
                      <a:endParaRPr lang="ru-RU" sz="24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dirty="0">
                          <a:solidFill>
                            <a:srgbClr val="FF0000"/>
                          </a:solidFill>
                          <a:latin typeface="Calibri"/>
                          <a:ea typeface="Times New Roman"/>
                          <a:cs typeface="Times New Roman"/>
                        </a:rPr>
                        <a:t>26</a:t>
                      </a:r>
                      <a:endParaRPr lang="ru-RU" sz="24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dirty="0">
                          <a:solidFill>
                            <a:srgbClr val="FF0000"/>
                          </a:solidFill>
                          <a:latin typeface="Calibri"/>
                          <a:ea typeface="Times New Roman"/>
                          <a:cs typeface="Times New Roman"/>
                        </a:rPr>
                        <a:t>29,2%</a:t>
                      </a:r>
                      <a:endParaRPr lang="ru-RU" sz="24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a:solidFill>
                            <a:srgbClr val="FF0000"/>
                          </a:solidFill>
                          <a:latin typeface="Calibri"/>
                          <a:ea typeface="Times New Roman"/>
                          <a:cs typeface="Times New Roman"/>
                        </a:rPr>
                        <a:t>1,6%</a:t>
                      </a:r>
                      <a:endParaRPr lang="ru-RU" sz="240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a:solidFill>
                            <a:srgbClr val="FF0000"/>
                          </a:solidFill>
                          <a:latin typeface="Calibri"/>
                          <a:ea typeface="Times New Roman"/>
                          <a:cs typeface="Times New Roman"/>
                        </a:rPr>
                        <a:t>13,3%</a:t>
                      </a:r>
                      <a:endParaRPr lang="ru-RU" sz="240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a:solidFill>
                            <a:srgbClr val="FF0000"/>
                          </a:solidFill>
                          <a:latin typeface="Calibri"/>
                          <a:ea typeface="Times New Roman"/>
                          <a:cs typeface="Times New Roman"/>
                        </a:rPr>
                        <a:t>44,3%</a:t>
                      </a:r>
                      <a:endParaRPr lang="ru-RU" sz="240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a:solidFill>
                            <a:srgbClr val="FF0000"/>
                          </a:solidFill>
                          <a:latin typeface="Calibri"/>
                          <a:ea typeface="Times New Roman"/>
                          <a:cs typeface="Times New Roman"/>
                        </a:rPr>
                        <a:t>85,6%</a:t>
                      </a:r>
                      <a:endParaRPr lang="ru-RU" sz="2400">
                        <a:solidFill>
                          <a:srgbClr val="FF0000"/>
                        </a:solidFill>
                        <a:latin typeface="Times New Roman"/>
                        <a:ea typeface="Times New Roman"/>
                        <a:cs typeface="Times New Roman"/>
                      </a:endParaRPr>
                    </a:p>
                  </a:txBody>
                  <a:tcPr marL="68580" marR="68580" marT="0" marB="0" anchor="b"/>
                </a:tc>
              </a:tr>
              <a:tr h="527680">
                <a:tc>
                  <a:txBody>
                    <a:bodyPr/>
                    <a:lstStyle/>
                    <a:p>
                      <a:pPr algn="r">
                        <a:spcAft>
                          <a:spcPts val="0"/>
                        </a:spcAft>
                      </a:pPr>
                      <a:r>
                        <a:rPr lang="ru-RU" sz="2400">
                          <a:solidFill>
                            <a:srgbClr val="FF0000"/>
                          </a:solidFill>
                          <a:latin typeface="Calibri"/>
                          <a:ea typeface="Times New Roman"/>
                          <a:cs typeface="Times New Roman"/>
                        </a:rPr>
                        <a:t>1</a:t>
                      </a:r>
                      <a:endParaRPr lang="ru-RU" sz="240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a:solidFill>
                            <a:srgbClr val="FF0000"/>
                          </a:solidFill>
                          <a:latin typeface="Calibri"/>
                          <a:ea typeface="Times New Roman"/>
                          <a:cs typeface="Times New Roman"/>
                        </a:rPr>
                        <a:t>27</a:t>
                      </a:r>
                      <a:endParaRPr lang="ru-RU" sz="240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dirty="0">
                          <a:solidFill>
                            <a:srgbClr val="FF0000"/>
                          </a:solidFill>
                          <a:latin typeface="Calibri"/>
                          <a:ea typeface="Times New Roman"/>
                          <a:cs typeface="Times New Roman"/>
                        </a:rPr>
                        <a:t>33,2%</a:t>
                      </a:r>
                      <a:endParaRPr lang="ru-RU" sz="24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dirty="0">
                          <a:solidFill>
                            <a:srgbClr val="FF0000"/>
                          </a:solidFill>
                          <a:latin typeface="Calibri"/>
                          <a:ea typeface="Times New Roman"/>
                          <a:cs typeface="Times New Roman"/>
                        </a:rPr>
                        <a:t>8,2%</a:t>
                      </a:r>
                      <a:endParaRPr lang="ru-RU" sz="24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dirty="0">
                          <a:solidFill>
                            <a:srgbClr val="FF0000"/>
                          </a:solidFill>
                          <a:latin typeface="Calibri"/>
                          <a:ea typeface="Times New Roman"/>
                          <a:cs typeface="Times New Roman"/>
                        </a:rPr>
                        <a:t>20,4%</a:t>
                      </a:r>
                      <a:endParaRPr lang="ru-RU" sz="24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dirty="0">
                          <a:solidFill>
                            <a:srgbClr val="FF0000"/>
                          </a:solidFill>
                          <a:latin typeface="Calibri"/>
                          <a:ea typeface="Times New Roman"/>
                          <a:cs typeface="Times New Roman"/>
                        </a:rPr>
                        <a:t>45,8%</a:t>
                      </a:r>
                      <a:endParaRPr lang="ru-RU" sz="24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a:solidFill>
                            <a:srgbClr val="FF0000"/>
                          </a:solidFill>
                          <a:latin typeface="Calibri"/>
                          <a:ea typeface="Times New Roman"/>
                          <a:cs typeface="Times New Roman"/>
                        </a:rPr>
                        <a:t>77,7%</a:t>
                      </a:r>
                      <a:endParaRPr lang="ru-RU" sz="2400">
                        <a:solidFill>
                          <a:srgbClr val="FF0000"/>
                        </a:solidFill>
                        <a:latin typeface="Times New Roman"/>
                        <a:ea typeface="Times New Roman"/>
                        <a:cs typeface="Times New Roman"/>
                      </a:endParaRPr>
                    </a:p>
                  </a:txBody>
                  <a:tcPr marL="68580" marR="68580" marT="0" marB="0" anchor="b"/>
                </a:tc>
              </a:tr>
              <a:tr h="527680">
                <a:tc>
                  <a:txBody>
                    <a:bodyPr/>
                    <a:lstStyle/>
                    <a:p>
                      <a:pPr algn="r">
                        <a:spcAft>
                          <a:spcPts val="0"/>
                        </a:spcAft>
                      </a:pPr>
                      <a:r>
                        <a:rPr lang="ru-RU" sz="2400">
                          <a:solidFill>
                            <a:srgbClr val="FF0000"/>
                          </a:solidFill>
                          <a:latin typeface="Calibri"/>
                          <a:ea typeface="Times New Roman"/>
                          <a:cs typeface="Times New Roman"/>
                        </a:rPr>
                        <a:t>1</a:t>
                      </a:r>
                      <a:endParaRPr lang="ru-RU" sz="240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a:solidFill>
                            <a:srgbClr val="FF0000"/>
                          </a:solidFill>
                          <a:latin typeface="Calibri"/>
                          <a:ea typeface="Times New Roman"/>
                          <a:cs typeface="Times New Roman"/>
                        </a:rPr>
                        <a:t>28</a:t>
                      </a:r>
                      <a:endParaRPr lang="ru-RU" sz="240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dirty="0">
                          <a:solidFill>
                            <a:srgbClr val="FF0000"/>
                          </a:solidFill>
                          <a:latin typeface="Calibri"/>
                          <a:ea typeface="Times New Roman"/>
                          <a:cs typeface="Times New Roman"/>
                        </a:rPr>
                        <a:t>40,7%</a:t>
                      </a:r>
                      <a:endParaRPr lang="ru-RU" sz="24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dirty="0">
                          <a:solidFill>
                            <a:srgbClr val="FF0000"/>
                          </a:solidFill>
                          <a:latin typeface="Calibri"/>
                          <a:ea typeface="Times New Roman"/>
                          <a:cs typeface="Times New Roman"/>
                        </a:rPr>
                        <a:t>13,9%</a:t>
                      </a:r>
                      <a:endParaRPr lang="ru-RU" sz="24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a:solidFill>
                            <a:srgbClr val="FF0000"/>
                          </a:solidFill>
                          <a:latin typeface="Calibri"/>
                          <a:ea typeface="Times New Roman"/>
                          <a:cs typeface="Times New Roman"/>
                        </a:rPr>
                        <a:t>31,8%</a:t>
                      </a:r>
                      <a:endParaRPr lang="ru-RU" sz="240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dirty="0">
                          <a:solidFill>
                            <a:srgbClr val="FF0000"/>
                          </a:solidFill>
                          <a:latin typeface="Calibri"/>
                          <a:ea typeface="Times New Roman"/>
                          <a:cs typeface="Times New Roman"/>
                        </a:rPr>
                        <a:t>51,5%</a:t>
                      </a:r>
                      <a:endParaRPr lang="ru-RU" sz="24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dirty="0">
                          <a:solidFill>
                            <a:srgbClr val="FF0000"/>
                          </a:solidFill>
                          <a:latin typeface="Calibri"/>
                          <a:ea typeface="Times New Roman"/>
                          <a:cs typeface="Times New Roman"/>
                        </a:rPr>
                        <a:t>68,8%</a:t>
                      </a:r>
                      <a:endParaRPr lang="ru-RU" sz="2400" dirty="0">
                        <a:solidFill>
                          <a:srgbClr val="FF0000"/>
                        </a:solidFill>
                        <a:latin typeface="Times New Roman"/>
                        <a:ea typeface="Times New Roman"/>
                        <a:cs typeface="Times New Roman"/>
                      </a:endParaRPr>
                    </a:p>
                  </a:txBody>
                  <a:tcPr marL="68580" marR="68580" marT="0" marB="0" anchor="b"/>
                </a:tc>
              </a:tr>
              <a:tr h="527680">
                <a:tc>
                  <a:txBody>
                    <a:bodyPr/>
                    <a:lstStyle/>
                    <a:p>
                      <a:pPr algn="r">
                        <a:spcAft>
                          <a:spcPts val="0"/>
                        </a:spcAft>
                      </a:pPr>
                      <a:r>
                        <a:rPr lang="ru-RU" sz="2400">
                          <a:solidFill>
                            <a:srgbClr val="000000"/>
                          </a:solidFill>
                          <a:latin typeface="Calibri"/>
                          <a:ea typeface="Times New Roman"/>
                          <a:cs typeface="Times New Roman"/>
                        </a:rPr>
                        <a:t>2</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1</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80,0%</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dirty="0">
                          <a:solidFill>
                            <a:srgbClr val="000000"/>
                          </a:solidFill>
                          <a:latin typeface="Calibri"/>
                          <a:ea typeface="Times New Roman"/>
                          <a:cs typeface="Times New Roman"/>
                        </a:rPr>
                        <a:t>46,1%</a:t>
                      </a:r>
                      <a:endParaRPr lang="ru-RU" sz="2400" dirty="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74,3%</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89,3%</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96,2%</a:t>
                      </a:r>
                      <a:endParaRPr lang="ru-RU" sz="2400">
                        <a:latin typeface="Times New Roman"/>
                        <a:ea typeface="Times New Roman"/>
                        <a:cs typeface="Times New Roman"/>
                      </a:endParaRPr>
                    </a:p>
                  </a:txBody>
                  <a:tcPr marL="68580" marR="68580" marT="0" marB="0" anchor="b"/>
                </a:tc>
              </a:tr>
              <a:tr h="527680">
                <a:tc>
                  <a:txBody>
                    <a:bodyPr/>
                    <a:lstStyle/>
                    <a:p>
                      <a:pPr algn="r">
                        <a:spcAft>
                          <a:spcPts val="0"/>
                        </a:spcAft>
                      </a:pPr>
                      <a:r>
                        <a:rPr lang="ru-RU" sz="2400">
                          <a:solidFill>
                            <a:srgbClr val="000000"/>
                          </a:solidFill>
                          <a:latin typeface="Calibri"/>
                          <a:ea typeface="Times New Roman"/>
                          <a:cs typeface="Times New Roman"/>
                        </a:rPr>
                        <a:t>2</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2</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49,7%</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dirty="0">
                          <a:solidFill>
                            <a:srgbClr val="000000"/>
                          </a:solidFill>
                          <a:latin typeface="Calibri"/>
                          <a:ea typeface="Times New Roman"/>
                          <a:cs typeface="Times New Roman"/>
                        </a:rPr>
                        <a:t>10,3%</a:t>
                      </a:r>
                      <a:endParaRPr lang="ru-RU" sz="2400" dirty="0">
                        <a:latin typeface="Times New Roman"/>
                        <a:ea typeface="Times New Roman"/>
                        <a:cs typeface="Times New Roman"/>
                      </a:endParaRPr>
                    </a:p>
                  </a:txBody>
                  <a:tcPr marL="68580" marR="68580" marT="0" marB="0" anchor="b"/>
                </a:tc>
                <a:tc>
                  <a:txBody>
                    <a:bodyPr/>
                    <a:lstStyle/>
                    <a:p>
                      <a:pPr algn="r">
                        <a:spcAft>
                          <a:spcPts val="0"/>
                        </a:spcAft>
                      </a:pPr>
                      <a:r>
                        <a:rPr lang="ru-RU" sz="2400" dirty="0">
                          <a:solidFill>
                            <a:srgbClr val="000000"/>
                          </a:solidFill>
                          <a:latin typeface="Calibri"/>
                          <a:ea typeface="Times New Roman"/>
                          <a:cs typeface="Times New Roman"/>
                        </a:rPr>
                        <a:t>37,4%</a:t>
                      </a:r>
                      <a:endParaRPr lang="ru-RU" sz="2400" dirty="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65,1%</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86,4%</a:t>
                      </a:r>
                      <a:endParaRPr lang="ru-RU" sz="2400">
                        <a:latin typeface="Times New Roman"/>
                        <a:ea typeface="Times New Roman"/>
                        <a:cs typeface="Times New Roman"/>
                      </a:endParaRPr>
                    </a:p>
                  </a:txBody>
                  <a:tcPr marL="68580" marR="68580" marT="0" marB="0" anchor="b"/>
                </a:tc>
              </a:tr>
              <a:tr h="527680">
                <a:tc>
                  <a:txBody>
                    <a:bodyPr/>
                    <a:lstStyle/>
                    <a:p>
                      <a:pPr algn="r">
                        <a:spcAft>
                          <a:spcPts val="0"/>
                        </a:spcAft>
                      </a:pPr>
                      <a:r>
                        <a:rPr lang="ru-RU" sz="2400">
                          <a:solidFill>
                            <a:srgbClr val="000000"/>
                          </a:solidFill>
                          <a:latin typeface="Calibri"/>
                          <a:ea typeface="Times New Roman"/>
                          <a:cs typeface="Times New Roman"/>
                        </a:rPr>
                        <a:t>2</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3</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53,1%</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4,8%</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dirty="0">
                          <a:solidFill>
                            <a:srgbClr val="000000"/>
                          </a:solidFill>
                          <a:latin typeface="Calibri"/>
                          <a:ea typeface="Times New Roman"/>
                          <a:cs typeface="Times New Roman"/>
                        </a:rPr>
                        <a:t>36,8%</a:t>
                      </a:r>
                      <a:endParaRPr lang="ru-RU" sz="2400" dirty="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75,2%</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92,3%</a:t>
                      </a:r>
                      <a:endParaRPr lang="ru-RU" sz="2400">
                        <a:latin typeface="Times New Roman"/>
                        <a:ea typeface="Times New Roman"/>
                        <a:cs typeface="Times New Roman"/>
                      </a:endParaRPr>
                    </a:p>
                  </a:txBody>
                  <a:tcPr marL="68580" marR="68580" marT="0" marB="0" anchor="b"/>
                </a:tc>
              </a:tr>
              <a:tr h="527680">
                <a:tc>
                  <a:txBody>
                    <a:bodyPr/>
                    <a:lstStyle/>
                    <a:p>
                      <a:pPr algn="r">
                        <a:spcAft>
                          <a:spcPts val="0"/>
                        </a:spcAft>
                      </a:pPr>
                      <a:r>
                        <a:rPr lang="ru-RU" sz="2400" dirty="0">
                          <a:solidFill>
                            <a:srgbClr val="FF0000"/>
                          </a:solidFill>
                          <a:latin typeface="Calibri"/>
                          <a:ea typeface="Times New Roman"/>
                          <a:cs typeface="Times New Roman"/>
                        </a:rPr>
                        <a:t>2</a:t>
                      </a:r>
                      <a:endParaRPr lang="ru-RU" sz="24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dirty="0">
                          <a:solidFill>
                            <a:srgbClr val="FF0000"/>
                          </a:solidFill>
                          <a:latin typeface="Calibri"/>
                          <a:ea typeface="Times New Roman"/>
                          <a:cs typeface="Times New Roman"/>
                        </a:rPr>
                        <a:t>4</a:t>
                      </a:r>
                      <a:endParaRPr lang="ru-RU" sz="24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dirty="0">
                          <a:solidFill>
                            <a:srgbClr val="FF0000"/>
                          </a:solidFill>
                          <a:latin typeface="Calibri"/>
                          <a:ea typeface="Times New Roman"/>
                          <a:cs typeface="Times New Roman"/>
                        </a:rPr>
                        <a:t>16,8%</a:t>
                      </a:r>
                      <a:endParaRPr lang="ru-RU" sz="24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dirty="0">
                          <a:solidFill>
                            <a:srgbClr val="FF0000"/>
                          </a:solidFill>
                          <a:latin typeface="Calibri"/>
                          <a:ea typeface="Times New Roman"/>
                          <a:cs typeface="Times New Roman"/>
                        </a:rPr>
                        <a:t>2,5%</a:t>
                      </a:r>
                      <a:endParaRPr lang="ru-RU" sz="24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dirty="0">
                          <a:solidFill>
                            <a:srgbClr val="FF0000"/>
                          </a:solidFill>
                          <a:latin typeface="Calibri"/>
                          <a:ea typeface="Times New Roman"/>
                          <a:cs typeface="Times New Roman"/>
                        </a:rPr>
                        <a:t>9,4%</a:t>
                      </a:r>
                      <a:endParaRPr lang="ru-RU" sz="24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dirty="0">
                          <a:solidFill>
                            <a:srgbClr val="FF0000"/>
                          </a:solidFill>
                          <a:latin typeface="Calibri"/>
                          <a:ea typeface="Times New Roman"/>
                          <a:cs typeface="Times New Roman"/>
                        </a:rPr>
                        <a:t>23,1%</a:t>
                      </a:r>
                      <a:endParaRPr lang="ru-RU" sz="24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dirty="0">
                          <a:solidFill>
                            <a:srgbClr val="FF0000"/>
                          </a:solidFill>
                          <a:latin typeface="Calibri"/>
                          <a:ea typeface="Times New Roman"/>
                          <a:cs typeface="Times New Roman"/>
                        </a:rPr>
                        <a:t>47,7%</a:t>
                      </a:r>
                      <a:endParaRPr lang="ru-RU" sz="2400" dirty="0">
                        <a:solidFill>
                          <a:srgbClr val="FF0000"/>
                        </a:solidFill>
                        <a:latin typeface="Times New Roman"/>
                        <a:ea typeface="Times New Roman"/>
                        <a:cs typeface="Times New Roman"/>
                      </a:endParaRPr>
                    </a:p>
                  </a:txBody>
                  <a:tcPr marL="68580" marR="68580" marT="0" marB="0" anchor="b"/>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229600" cy="778098"/>
          </a:xfrm>
        </p:spPr>
        <p:txBody>
          <a:bodyPr>
            <a:normAutofit/>
          </a:bodyPr>
          <a:lstStyle/>
          <a:p>
            <a:r>
              <a:rPr lang="ru-RU" sz="3600" b="1" dirty="0" smtClean="0"/>
              <a:t>Примеры новых заданий: №27 </a:t>
            </a:r>
            <a:endParaRPr lang="ru-RU" sz="3600" b="1" dirty="0"/>
          </a:p>
        </p:txBody>
      </p:sp>
      <p:pic>
        <p:nvPicPr>
          <p:cNvPr id="3" name="Рисунок 2"/>
          <p:cNvPicPr>
            <a:picLocks noChangeAspect="1"/>
          </p:cNvPicPr>
          <p:nvPr/>
        </p:nvPicPr>
        <p:blipFill>
          <a:blip r:embed="rId2" cstate="print"/>
          <a:stretch>
            <a:fillRect/>
          </a:stretch>
        </p:blipFill>
        <p:spPr>
          <a:xfrm>
            <a:off x="-252536" y="836712"/>
            <a:ext cx="9396535" cy="2855027"/>
          </a:xfrm>
          <a:prstGeom prst="rect">
            <a:avLst/>
          </a:prstGeom>
        </p:spPr>
      </p:pic>
      <p:pic>
        <p:nvPicPr>
          <p:cNvPr id="5" name="Рисунок 4"/>
          <p:cNvPicPr>
            <a:picLocks noChangeAspect="1"/>
          </p:cNvPicPr>
          <p:nvPr/>
        </p:nvPicPr>
        <p:blipFill>
          <a:blip r:embed="rId3" cstate="print"/>
          <a:stretch>
            <a:fillRect/>
          </a:stretch>
        </p:blipFill>
        <p:spPr>
          <a:xfrm>
            <a:off x="179512" y="3851457"/>
            <a:ext cx="5832648" cy="2896753"/>
          </a:xfrm>
          <a:prstGeom prst="rect">
            <a:avLst/>
          </a:prstGeom>
        </p:spPr>
      </p:pic>
    </p:spTree>
    <p:extLst>
      <p:ext uri="{BB962C8B-B14F-4D97-AF65-F5344CB8AC3E}">
        <p14:creationId xmlns="" xmlns:p14="http://schemas.microsoft.com/office/powerpoint/2010/main" val="32677555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229600" cy="576064"/>
          </a:xfrm>
        </p:spPr>
        <p:txBody>
          <a:bodyPr>
            <a:normAutofit fontScale="90000"/>
          </a:bodyPr>
          <a:lstStyle/>
          <a:p>
            <a:r>
              <a:rPr lang="ru-RU" sz="3600" b="1" dirty="0" smtClean="0"/>
              <a:t>Примеры новых заданий: задание №27</a:t>
            </a:r>
            <a:endParaRPr lang="ru-RU" sz="3600" b="1" dirty="0"/>
          </a:p>
        </p:txBody>
      </p:sp>
      <p:pic>
        <p:nvPicPr>
          <p:cNvPr id="6" name="Рисунок 5"/>
          <p:cNvPicPr>
            <a:picLocks noChangeAspect="1"/>
          </p:cNvPicPr>
          <p:nvPr/>
        </p:nvPicPr>
        <p:blipFill>
          <a:blip r:embed="rId2" cstate="print"/>
          <a:stretch>
            <a:fillRect/>
          </a:stretch>
        </p:blipFill>
        <p:spPr>
          <a:xfrm>
            <a:off x="251520" y="620688"/>
            <a:ext cx="8280920" cy="6029695"/>
          </a:xfrm>
          <a:prstGeom prst="rect">
            <a:avLst/>
          </a:prstGeom>
        </p:spPr>
      </p:pic>
    </p:spTree>
    <p:extLst>
      <p:ext uri="{BB962C8B-B14F-4D97-AF65-F5344CB8AC3E}">
        <p14:creationId xmlns="" xmlns:p14="http://schemas.microsoft.com/office/powerpoint/2010/main" val="21663203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229600" cy="778098"/>
          </a:xfrm>
        </p:spPr>
        <p:txBody>
          <a:bodyPr>
            <a:normAutofit/>
          </a:bodyPr>
          <a:lstStyle/>
          <a:p>
            <a:r>
              <a:rPr lang="ru-RU" sz="3600" b="1" dirty="0" smtClean="0"/>
              <a:t>Примеры новых заданий: №30 </a:t>
            </a:r>
            <a:endParaRPr lang="ru-RU" sz="3600" b="1" dirty="0"/>
          </a:p>
        </p:txBody>
      </p:sp>
      <p:pic>
        <p:nvPicPr>
          <p:cNvPr id="4" name="Рисунок 3"/>
          <p:cNvPicPr>
            <a:picLocks noChangeAspect="1"/>
          </p:cNvPicPr>
          <p:nvPr/>
        </p:nvPicPr>
        <p:blipFill>
          <a:blip r:embed="rId2" cstate="print"/>
          <a:stretch>
            <a:fillRect/>
          </a:stretch>
        </p:blipFill>
        <p:spPr>
          <a:xfrm>
            <a:off x="125408" y="1124744"/>
            <a:ext cx="9018591" cy="4896544"/>
          </a:xfrm>
          <a:prstGeom prst="rect">
            <a:avLst/>
          </a:prstGeom>
        </p:spPr>
      </p:pic>
    </p:spTree>
    <p:extLst>
      <p:ext uri="{BB962C8B-B14F-4D97-AF65-F5344CB8AC3E}">
        <p14:creationId xmlns="" xmlns:p14="http://schemas.microsoft.com/office/powerpoint/2010/main" val="9011819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r>
              <a:rPr lang="ru-RU" b="1" dirty="0" smtClean="0"/>
              <a:t>Выводы</a:t>
            </a:r>
            <a:endParaRPr lang="ru-RU" b="1" dirty="0"/>
          </a:p>
        </p:txBody>
      </p:sp>
      <p:sp>
        <p:nvSpPr>
          <p:cNvPr id="3" name="Содержимое 2"/>
          <p:cNvSpPr>
            <a:spLocks noGrp="1"/>
          </p:cNvSpPr>
          <p:nvPr>
            <p:ph idx="1"/>
          </p:nvPr>
        </p:nvSpPr>
        <p:spPr>
          <a:xfrm>
            <a:off x="467544" y="1340768"/>
            <a:ext cx="8229600" cy="5112568"/>
          </a:xfrm>
        </p:spPr>
        <p:txBody>
          <a:bodyPr>
            <a:normAutofit/>
          </a:bodyPr>
          <a:lstStyle/>
          <a:p>
            <a:pPr>
              <a:buNone/>
            </a:pPr>
            <a:r>
              <a:rPr lang="ru-RU" dirty="0" smtClean="0"/>
              <a:t>1) Объём содержания для проверки в процессе ОГЭ по биологии в 2020 г. описан  в Кодификаторе.</a:t>
            </a:r>
          </a:p>
          <a:p>
            <a:pPr>
              <a:buNone/>
            </a:pPr>
            <a:r>
              <a:rPr lang="ru-RU" dirty="0" smtClean="0"/>
              <a:t>2) Модель ОГЭ по биологии претерпела некоторые изменения, но в целом сохранила свои содержательные основы.</a:t>
            </a:r>
          </a:p>
          <a:p>
            <a:pPr>
              <a:buNone/>
            </a:pPr>
            <a:r>
              <a:rPr lang="ru-RU" dirty="0" smtClean="0"/>
              <a:t>3) Для подготовки к ОГЭ по биологии необходимы повторительно-обобщающие занятия в конце учебного года.</a:t>
            </a:r>
            <a:endParaRPr lang="ru-RU"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84976" cy="778098"/>
          </a:xfrm>
        </p:spPr>
        <p:txBody>
          <a:bodyPr>
            <a:normAutofit/>
          </a:bodyPr>
          <a:lstStyle/>
          <a:p>
            <a:r>
              <a:rPr lang="ru-RU" sz="2800" b="1" dirty="0" smtClean="0"/>
              <a:t>Результаты ЕГЭ по биологии в Пермском крае в 2019 г</a:t>
            </a:r>
            <a:endParaRPr lang="ru-RU" sz="2800" b="1" dirty="0"/>
          </a:p>
        </p:txBody>
      </p:sp>
      <p:graphicFrame>
        <p:nvGraphicFramePr>
          <p:cNvPr id="4" name="Содержимое 3"/>
          <p:cNvGraphicFramePr>
            <a:graphicFrameLocks noGrp="1"/>
          </p:cNvGraphicFramePr>
          <p:nvPr>
            <p:ph idx="1"/>
          </p:nvPr>
        </p:nvGraphicFramePr>
        <p:xfrm>
          <a:off x="457200" y="1196969"/>
          <a:ext cx="8229600" cy="5332635"/>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511235">
                <a:tc>
                  <a:txBody>
                    <a:bodyPr/>
                    <a:lstStyle/>
                    <a:p>
                      <a:pPr algn="ctr">
                        <a:spcAft>
                          <a:spcPts val="0"/>
                        </a:spcAft>
                      </a:pPr>
                      <a:r>
                        <a:rPr lang="ru-RU" sz="2400" noProof="0">
                          <a:solidFill>
                            <a:srgbClr val="000000"/>
                          </a:solidFill>
                          <a:latin typeface="Calibri"/>
                          <a:ea typeface="Times New Roman"/>
                          <a:cs typeface="Times New Roman"/>
                        </a:rPr>
                        <a:t>Тип задания</a:t>
                      </a:r>
                      <a:endParaRPr lang="ru-RU" sz="2400" noProof="0">
                        <a:latin typeface="Times New Roman"/>
                        <a:ea typeface="Times New Roman"/>
                        <a:cs typeface="Times New Roman"/>
                      </a:endParaRPr>
                    </a:p>
                  </a:txBody>
                  <a:tcPr marL="68580" marR="68580" marT="0" marB="0" anchor="ctr"/>
                </a:tc>
                <a:tc>
                  <a:txBody>
                    <a:bodyPr/>
                    <a:lstStyle/>
                    <a:p>
                      <a:pPr algn="ctr">
                        <a:spcAft>
                          <a:spcPts val="0"/>
                        </a:spcAft>
                      </a:pPr>
                      <a:r>
                        <a:rPr lang="ru-RU" sz="2400" noProof="0">
                          <a:solidFill>
                            <a:srgbClr val="000000"/>
                          </a:solidFill>
                          <a:latin typeface="Calibri"/>
                          <a:ea typeface="Times New Roman"/>
                          <a:cs typeface="Times New Roman"/>
                        </a:rPr>
                        <a:t>Номер задания</a:t>
                      </a:r>
                      <a:endParaRPr lang="ru-RU" sz="2400" noProof="0">
                        <a:latin typeface="Times New Roman"/>
                        <a:ea typeface="Times New Roman"/>
                        <a:cs typeface="Times New Roman"/>
                      </a:endParaRPr>
                    </a:p>
                  </a:txBody>
                  <a:tcPr marL="68580" marR="68580" marT="0" marB="0" anchor="ctr"/>
                </a:tc>
                <a:tc>
                  <a:txBody>
                    <a:bodyPr/>
                    <a:lstStyle/>
                    <a:p>
                      <a:pPr algn="ctr">
                        <a:spcAft>
                          <a:spcPts val="0"/>
                        </a:spcAft>
                      </a:pPr>
                      <a:r>
                        <a:rPr lang="ru-RU" sz="2400" noProof="0">
                          <a:solidFill>
                            <a:srgbClr val="000000"/>
                          </a:solidFill>
                          <a:latin typeface="Calibri"/>
                          <a:ea typeface="Times New Roman"/>
                          <a:cs typeface="Times New Roman"/>
                        </a:rPr>
                        <a:t>Средний</a:t>
                      </a:r>
                      <a:endParaRPr lang="ru-RU" sz="2400" noProof="0">
                        <a:latin typeface="Times New Roman"/>
                        <a:ea typeface="Times New Roman"/>
                        <a:cs typeface="Times New Roman"/>
                      </a:endParaRPr>
                    </a:p>
                  </a:txBody>
                  <a:tcPr marL="68580" marR="68580" marT="0" marB="0" anchor="ctr"/>
                </a:tc>
                <a:tc>
                  <a:txBody>
                    <a:bodyPr/>
                    <a:lstStyle/>
                    <a:p>
                      <a:pPr algn="ctr">
                        <a:spcAft>
                          <a:spcPts val="0"/>
                        </a:spcAft>
                      </a:pPr>
                      <a:r>
                        <a:rPr lang="ru-RU" sz="2400" noProof="0">
                          <a:solidFill>
                            <a:srgbClr val="000000"/>
                          </a:solidFill>
                          <a:latin typeface="Calibri"/>
                          <a:ea typeface="Times New Roman"/>
                          <a:cs typeface="Times New Roman"/>
                        </a:rPr>
                        <a:t>В группе «2»</a:t>
                      </a:r>
                      <a:endParaRPr lang="ru-RU" sz="2400" noProof="0">
                        <a:latin typeface="Times New Roman"/>
                        <a:ea typeface="Times New Roman"/>
                        <a:cs typeface="Times New Roman"/>
                      </a:endParaRPr>
                    </a:p>
                  </a:txBody>
                  <a:tcPr marL="68580" marR="68580" marT="0" marB="0" anchor="ctr"/>
                </a:tc>
                <a:tc>
                  <a:txBody>
                    <a:bodyPr/>
                    <a:lstStyle/>
                    <a:p>
                      <a:pPr algn="ctr">
                        <a:spcAft>
                          <a:spcPts val="0"/>
                        </a:spcAft>
                      </a:pPr>
                      <a:r>
                        <a:rPr lang="ru-RU" sz="2400" noProof="0">
                          <a:solidFill>
                            <a:srgbClr val="000000"/>
                          </a:solidFill>
                          <a:latin typeface="Calibri"/>
                          <a:ea typeface="Times New Roman"/>
                          <a:cs typeface="Times New Roman"/>
                        </a:rPr>
                        <a:t>В группе 61-80</a:t>
                      </a:r>
                      <a:endParaRPr lang="ru-RU" sz="2400" noProof="0">
                        <a:latin typeface="Times New Roman"/>
                        <a:ea typeface="Times New Roman"/>
                        <a:cs typeface="Times New Roman"/>
                      </a:endParaRPr>
                    </a:p>
                  </a:txBody>
                  <a:tcPr marL="68580" marR="68580" marT="0" marB="0" anchor="ctr"/>
                </a:tc>
                <a:tc>
                  <a:txBody>
                    <a:bodyPr/>
                    <a:lstStyle/>
                    <a:p>
                      <a:pPr algn="ctr">
                        <a:spcAft>
                          <a:spcPts val="0"/>
                        </a:spcAft>
                      </a:pPr>
                      <a:r>
                        <a:rPr lang="ru-RU" sz="2400" noProof="0">
                          <a:solidFill>
                            <a:srgbClr val="000000"/>
                          </a:solidFill>
                          <a:latin typeface="Calibri"/>
                          <a:ea typeface="Times New Roman"/>
                          <a:cs typeface="Times New Roman"/>
                        </a:rPr>
                        <a:t>В группе 81-100</a:t>
                      </a:r>
                      <a:endParaRPr lang="ru-RU" sz="2400" noProof="0">
                        <a:latin typeface="Times New Roman"/>
                        <a:ea typeface="Times New Roman"/>
                        <a:cs typeface="Times New Roman"/>
                      </a:endParaRPr>
                    </a:p>
                  </a:txBody>
                  <a:tcPr marL="68580" marR="68580" marT="0" marB="0" anchor="ctr"/>
                </a:tc>
              </a:tr>
              <a:tr h="511235">
                <a:tc>
                  <a:txBody>
                    <a:bodyPr/>
                    <a:lstStyle/>
                    <a:p>
                      <a:pPr algn="r">
                        <a:spcAft>
                          <a:spcPts val="0"/>
                        </a:spcAft>
                      </a:pPr>
                      <a:r>
                        <a:rPr lang="ru-RU" sz="2400" noProof="0">
                          <a:solidFill>
                            <a:srgbClr val="000000"/>
                          </a:solidFill>
                          <a:latin typeface="Calibri"/>
                          <a:ea typeface="Times New Roman"/>
                          <a:cs typeface="Times New Roman"/>
                        </a:rPr>
                        <a:t>1</a:t>
                      </a:r>
                      <a:endParaRPr lang="ru-RU" sz="2400" noProof="0">
                        <a:latin typeface="Times New Roman"/>
                        <a:ea typeface="Times New Roman"/>
                        <a:cs typeface="Times New Roman"/>
                      </a:endParaRPr>
                    </a:p>
                  </a:txBody>
                  <a:tcPr marL="68580" marR="68580" marT="0" marB="0" anchor="b"/>
                </a:tc>
                <a:tc>
                  <a:txBody>
                    <a:bodyPr/>
                    <a:lstStyle/>
                    <a:p>
                      <a:pPr algn="r">
                        <a:spcAft>
                          <a:spcPts val="0"/>
                        </a:spcAft>
                      </a:pPr>
                      <a:r>
                        <a:rPr lang="ru-RU" sz="2400" noProof="0">
                          <a:solidFill>
                            <a:srgbClr val="000000"/>
                          </a:solidFill>
                          <a:latin typeface="Calibri"/>
                          <a:ea typeface="Times New Roman"/>
                          <a:cs typeface="Times New Roman"/>
                        </a:rPr>
                        <a:t>1</a:t>
                      </a:r>
                      <a:endParaRPr lang="ru-RU" sz="2400" noProof="0">
                        <a:latin typeface="Times New Roman"/>
                        <a:ea typeface="Times New Roman"/>
                        <a:cs typeface="Times New Roman"/>
                      </a:endParaRPr>
                    </a:p>
                  </a:txBody>
                  <a:tcPr marL="68580" marR="68580" marT="0" marB="0" anchor="b"/>
                </a:tc>
                <a:tc>
                  <a:txBody>
                    <a:bodyPr/>
                    <a:lstStyle/>
                    <a:p>
                      <a:pPr algn="r">
                        <a:spcAft>
                          <a:spcPts val="0"/>
                        </a:spcAft>
                      </a:pPr>
                      <a:r>
                        <a:rPr lang="ru-RU" sz="2400" noProof="0">
                          <a:solidFill>
                            <a:srgbClr val="000000"/>
                          </a:solidFill>
                          <a:latin typeface="Calibri"/>
                          <a:ea typeface="Times New Roman"/>
                          <a:cs typeface="Times New Roman"/>
                        </a:rPr>
                        <a:t>74,6%</a:t>
                      </a:r>
                      <a:endParaRPr lang="ru-RU" sz="2400" noProof="0">
                        <a:latin typeface="Times New Roman"/>
                        <a:ea typeface="Times New Roman"/>
                        <a:cs typeface="Times New Roman"/>
                      </a:endParaRPr>
                    </a:p>
                  </a:txBody>
                  <a:tcPr marL="68580" marR="68580" marT="0" marB="0" anchor="b"/>
                </a:tc>
                <a:tc>
                  <a:txBody>
                    <a:bodyPr/>
                    <a:lstStyle/>
                    <a:p>
                      <a:pPr algn="r">
                        <a:spcAft>
                          <a:spcPts val="0"/>
                        </a:spcAft>
                      </a:pPr>
                      <a:r>
                        <a:rPr lang="ru-RU" sz="2400" noProof="0">
                          <a:solidFill>
                            <a:srgbClr val="000000"/>
                          </a:solidFill>
                          <a:latin typeface="Calibri"/>
                          <a:ea typeface="Times New Roman"/>
                          <a:cs typeface="Times New Roman"/>
                        </a:rPr>
                        <a:t>32,9%</a:t>
                      </a:r>
                      <a:endParaRPr lang="ru-RU" sz="2400" noProof="0">
                        <a:latin typeface="Times New Roman"/>
                        <a:ea typeface="Times New Roman"/>
                        <a:cs typeface="Times New Roman"/>
                      </a:endParaRPr>
                    </a:p>
                  </a:txBody>
                  <a:tcPr marL="68580" marR="68580" marT="0" marB="0" anchor="b"/>
                </a:tc>
                <a:tc>
                  <a:txBody>
                    <a:bodyPr/>
                    <a:lstStyle/>
                    <a:p>
                      <a:pPr algn="r">
                        <a:spcAft>
                          <a:spcPts val="0"/>
                        </a:spcAft>
                      </a:pPr>
                      <a:r>
                        <a:rPr lang="ru-RU" sz="2400" noProof="0">
                          <a:solidFill>
                            <a:srgbClr val="000000"/>
                          </a:solidFill>
                          <a:latin typeface="Calibri"/>
                          <a:ea typeface="Times New Roman"/>
                          <a:cs typeface="Times New Roman"/>
                        </a:rPr>
                        <a:t>93,7%</a:t>
                      </a:r>
                      <a:endParaRPr lang="ru-RU" sz="2400" noProof="0">
                        <a:latin typeface="Times New Roman"/>
                        <a:ea typeface="Times New Roman"/>
                        <a:cs typeface="Times New Roman"/>
                      </a:endParaRPr>
                    </a:p>
                  </a:txBody>
                  <a:tcPr marL="68580" marR="68580" marT="0" marB="0" anchor="b"/>
                </a:tc>
                <a:tc>
                  <a:txBody>
                    <a:bodyPr/>
                    <a:lstStyle/>
                    <a:p>
                      <a:pPr algn="r">
                        <a:spcAft>
                          <a:spcPts val="0"/>
                        </a:spcAft>
                      </a:pPr>
                      <a:r>
                        <a:rPr lang="ru-RU" sz="2400" noProof="0">
                          <a:solidFill>
                            <a:srgbClr val="000000"/>
                          </a:solidFill>
                          <a:latin typeface="Calibri"/>
                          <a:ea typeface="Times New Roman"/>
                          <a:cs typeface="Times New Roman"/>
                        </a:rPr>
                        <a:t>99,0%</a:t>
                      </a:r>
                      <a:endParaRPr lang="ru-RU" sz="2400" noProof="0">
                        <a:latin typeface="Times New Roman"/>
                        <a:ea typeface="Times New Roman"/>
                        <a:cs typeface="Times New Roman"/>
                      </a:endParaRPr>
                    </a:p>
                  </a:txBody>
                  <a:tcPr marL="68580" marR="68580" marT="0" marB="0" anchor="b"/>
                </a:tc>
              </a:tr>
              <a:tr h="511235">
                <a:tc>
                  <a:txBody>
                    <a:bodyPr/>
                    <a:lstStyle/>
                    <a:p>
                      <a:pPr algn="r">
                        <a:spcAft>
                          <a:spcPts val="0"/>
                        </a:spcAft>
                      </a:pPr>
                      <a:r>
                        <a:rPr lang="ru-RU" sz="2400" noProof="0">
                          <a:solidFill>
                            <a:srgbClr val="000000"/>
                          </a:solidFill>
                          <a:latin typeface="Calibri"/>
                          <a:ea typeface="Times New Roman"/>
                          <a:cs typeface="Times New Roman"/>
                        </a:rPr>
                        <a:t>1</a:t>
                      </a:r>
                      <a:endParaRPr lang="ru-RU" sz="2400" noProof="0">
                        <a:latin typeface="Times New Roman"/>
                        <a:ea typeface="Times New Roman"/>
                        <a:cs typeface="Times New Roman"/>
                      </a:endParaRPr>
                    </a:p>
                  </a:txBody>
                  <a:tcPr marL="68580" marR="68580" marT="0" marB="0" anchor="b"/>
                </a:tc>
                <a:tc>
                  <a:txBody>
                    <a:bodyPr/>
                    <a:lstStyle/>
                    <a:p>
                      <a:pPr algn="r">
                        <a:spcAft>
                          <a:spcPts val="0"/>
                        </a:spcAft>
                      </a:pPr>
                      <a:r>
                        <a:rPr lang="ru-RU" sz="2400" noProof="0">
                          <a:solidFill>
                            <a:srgbClr val="000000"/>
                          </a:solidFill>
                          <a:latin typeface="Calibri"/>
                          <a:ea typeface="Times New Roman"/>
                          <a:cs typeface="Times New Roman"/>
                        </a:rPr>
                        <a:t>2</a:t>
                      </a:r>
                      <a:endParaRPr lang="ru-RU" sz="2400" noProof="0">
                        <a:latin typeface="Times New Roman"/>
                        <a:ea typeface="Times New Roman"/>
                        <a:cs typeface="Times New Roman"/>
                      </a:endParaRPr>
                    </a:p>
                  </a:txBody>
                  <a:tcPr marL="68580" marR="68580" marT="0" marB="0" anchor="b"/>
                </a:tc>
                <a:tc>
                  <a:txBody>
                    <a:bodyPr/>
                    <a:lstStyle/>
                    <a:p>
                      <a:pPr algn="r">
                        <a:spcAft>
                          <a:spcPts val="0"/>
                        </a:spcAft>
                      </a:pPr>
                      <a:r>
                        <a:rPr lang="ru-RU" sz="2400" noProof="0">
                          <a:solidFill>
                            <a:srgbClr val="000000"/>
                          </a:solidFill>
                          <a:latin typeface="Calibri"/>
                          <a:ea typeface="Times New Roman"/>
                          <a:cs typeface="Times New Roman"/>
                        </a:rPr>
                        <a:t>53,5%</a:t>
                      </a:r>
                      <a:endParaRPr lang="ru-RU" sz="2400" noProof="0">
                        <a:latin typeface="Times New Roman"/>
                        <a:ea typeface="Times New Roman"/>
                        <a:cs typeface="Times New Roman"/>
                      </a:endParaRPr>
                    </a:p>
                  </a:txBody>
                  <a:tcPr marL="68580" marR="68580" marT="0" marB="0" anchor="b"/>
                </a:tc>
                <a:tc>
                  <a:txBody>
                    <a:bodyPr/>
                    <a:lstStyle/>
                    <a:p>
                      <a:pPr algn="r">
                        <a:spcAft>
                          <a:spcPts val="0"/>
                        </a:spcAft>
                      </a:pPr>
                      <a:r>
                        <a:rPr lang="ru-RU" sz="2400" noProof="0">
                          <a:solidFill>
                            <a:srgbClr val="000000"/>
                          </a:solidFill>
                          <a:latin typeface="Calibri"/>
                          <a:ea typeface="Times New Roman"/>
                          <a:cs typeface="Times New Roman"/>
                        </a:rPr>
                        <a:t>19,8%</a:t>
                      </a:r>
                      <a:endParaRPr lang="ru-RU" sz="2400" noProof="0">
                        <a:latin typeface="Times New Roman"/>
                        <a:ea typeface="Times New Roman"/>
                        <a:cs typeface="Times New Roman"/>
                      </a:endParaRPr>
                    </a:p>
                  </a:txBody>
                  <a:tcPr marL="68580" marR="68580" marT="0" marB="0" anchor="b"/>
                </a:tc>
                <a:tc>
                  <a:txBody>
                    <a:bodyPr/>
                    <a:lstStyle/>
                    <a:p>
                      <a:pPr algn="r">
                        <a:spcAft>
                          <a:spcPts val="0"/>
                        </a:spcAft>
                      </a:pPr>
                      <a:r>
                        <a:rPr lang="ru-RU" sz="2400" noProof="0">
                          <a:solidFill>
                            <a:srgbClr val="000000"/>
                          </a:solidFill>
                          <a:latin typeface="Calibri"/>
                          <a:ea typeface="Times New Roman"/>
                          <a:cs typeface="Times New Roman"/>
                        </a:rPr>
                        <a:t>69,0%</a:t>
                      </a:r>
                      <a:endParaRPr lang="ru-RU" sz="2400" noProof="0">
                        <a:latin typeface="Times New Roman"/>
                        <a:ea typeface="Times New Roman"/>
                        <a:cs typeface="Times New Roman"/>
                      </a:endParaRPr>
                    </a:p>
                  </a:txBody>
                  <a:tcPr marL="68580" marR="68580" marT="0" marB="0" anchor="b"/>
                </a:tc>
                <a:tc>
                  <a:txBody>
                    <a:bodyPr/>
                    <a:lstStyle/>
                    <a:p>
                      <a:pPr algn="r">
                        <a:spcAft>
                          <a:spcPts val="0"/>
                        </a:spcAft>
                      </a:pPr>
                      <a:r>
                        <a:rPr lang="ru-RU" sz="2400" noProof="0">
                          <a:solidFill>
                            <a:srgbClr val="000000"/>
                          </a:solidFill>
                          <a:latin typeface="Calibri"/>
                          <a:ea typeface="Times New Roman"/>
                          <a:cs typeface="Times New Roman"/>
                        </a:rPr>
                        <a:t>89,8%</a:t>
                      </a:r>
                      <a:endParaRPr lang="ru-RU" sz="2400" noProof="0">
                        <a:latin typeface="Times New Roman"/>
                        <a:ea typeface="Times New Roman"/>
                        <a:cs typeface="Times New Roman"/>
                      </a:endParaRPr>
                    </a:p>
                  </a:txBody>
                  <a:tcPr marL="68580" marR="68580" marT="0" marB="0" anchor="b"/>
                </a:tc>
              </a:tr>
              <a:tr h="511235">
                <a:tc>
                  <a:txBody>
                    <a:bodyPr/>
                    <a:lstStyle/>
                    <a:p>
                      <a:pPr algn="r">
                        <a:spcAft>
                          <a:spcPts val="0"/>
                        </a:spcAft>
                      </a:pPr>
                      <a:r>
                        <a:rPr lang="ru-RU" sz="2400" noProof="0">
                          <a:solidFill>
                            <a:srgbClr val="000000"/>
                          </a:solidFill>
                          <a:latin typeface="Calibri"/>
                          <a:ea typeface="Times New Roman"/>
                          <a:cs typeface="Times New Roman"/>
                        </a:rPr>
                        <a:t>1</a:t>
                      </a:r>
                      <a:endParaRPr lang="ru-RU" sz="2400" noProof="0">
                        <a:latin typeface="Times New Roman"/>
                        <a:ea typeface="Times New Roman"/>
                        <a:cs typeface="Times New Roman"/>
                      </a:endParaRPr>
                    </a:p>
                  </a:txBody>
                  <a:tcPr marL="68580" marR="68580" marT="0" marB="0" anchor="b"/>
                </a:tc>
                <a:tc>
                  <a:txBody>
                    <a:bodyPr/>
                    <a:lstStyle/>
                    <a:p>
                      <a:pPr algn="r">
                        <a:spcAft>
                          <a:spcPts val="0"/>
                        </a:spcAft>
                      </a:pPr>
                      <a:r>
                        <a:rPr lang="ru-RU" sz="2400" noProof="0">
                          <a:solidFill>
                            <a:srgbClr val="000000"/>
                          </a:solidFill>
                          <a:latin typeface="Calibri"/>
                          <a:ea typeface="Times New Roman"/>
                          <a:cs typeface="Times New Roman"/>
                        </a:rPr>
                        <a:t>3</a:t>
                      </a:r>
                      <a:endParaRPr lang="ru-RU" sz="2400" noProof="0">
                        <a:latin typeface="Times New Roman"/>
                        <a:ea typeface="Times New Roman"/>
                        <a:cs typeface="Times New Roman"/>
                      </a:endParaRPr>
                    </a:p>
                  </a:txBody>
                  <a:tcPr marL="68580" marR="68580" marT="0" marB="0" anchor="b"/>
                </a:tc>
                <a:tc>
                  <a:txBody>
                    <a:bodyPr/>
                    <a:lstStyle/>
                    <a:p>
                      <a:pPr algn="r">
                        <a:spcAft>
                          <a:spcPts val="0"/>
                        </a:spcAft>
                      </a:pPr>
                      <a:r>
                        <a:rPr lang="ru-RU" sz="2400" noProof="0">
                          <a:solidFill>
                            <a:srgbClr val="000000"/>
                          </a:solidFill>
                          <a:latin typeface="Calibri"/>
                          <a:ea typeface="Times New Roman"/>
                          <a:cs typeface="Times New Roman"/>
                        </a:rPr>
                        <a:t>70,0%</a:t>
                      </a:r>
                      <a:endParaRPr lang="ru-RU" sz="2400" noProof="0">
                        <a:latin typeface="Times New Roman"/>
                        <a:ea typeface="Times New Roman"/>
                        <a:cs typeface="Times New Roman"/>
                      </a:endParaRPr>
                    </a:p>
                  </a:txBody>
                  <a:tcPr marL="68580" marR="68580" marT="0" marB="0" anchor="b"/>
                </a:tc>
                <a:tc>
                  <a:txBody>
                    <a:bodyPr/>
                    <a:lstStyle/>
                    <a:p>
                      <a:pPr algn="r">
                        <a:spcAft>
                          <a:spcPts val="0"/>
                        </a:spcAft>
                      </a:pPr>
                      <a:r>
                        <a:rPr lang="ru-RU" sz="2400" noProof="0">
                          <a:solidFill>
                            <a:srgbClr val="000000"/>
                          </a:solidFill>
                          <a:latin typeface="Calibri"/>
                          <a:ea typeface="Times New Roman"/>
                          <a:cs typeface="Times New Roman"/>
                        </a:rPr>
                        <a:t>28,0%</a:t>
                      </a:r>
                      <a:endParaRPr lang="ru-RU" sz="2400" noProof="0">
                        <a:latin typeface="Times New Roman"/>
                        <a:ea typeface="Times New Roman"/>
                        <a:cs typeface="Times New Roman"/>
                      </a:endParaRPr>
                    </a:p>
                  </a:txBody>
                  <a:tcPr marL="68580" marR="68580" marT="0" marB="0" anchor="b"/>
                </a:tc>
                <a:tc>
                  <a:txBody>
                    <a:bodyPr/>
                    <a:lstStyle/>
                    <a:p>
                      <a:pPr algn="r">
                        <a:spcAft>
                          <a:spcPts val="0"/>
                        </a:spcAft>
                      </a:pPr>
                      <a:r>
                        <a:rPr lang="ru-RU" sz="2400" noProof="0">
                          <a:solidFill>
                            <a:srgbClr val="000000"/>
                          </a:solidFill>
                          <a:latin typeface="Calibri"/>
                          <a:ea typeface="Times New Roman"/>
                          <a:cs typeface="Times New Roman"/>
                        </a:rPr>
                        <a:t>89,8%</a:t>
                      </a:r>
                      <a:endParaRPr lang="ru-RU" sz="2400" noProof="0">
                        <a:latin typeface="Times New Roman"/>
                        <a:ea typeface="Times New Roman"/>
                        <a:cs typeface="Times New Roman"/>
                      </a:endParaRPr>
                    </a:p>
                  </a:txBody>
                  <a:tcPr marL="68580" marR="68580" marT="0" marB="0" anchor="b"/>
                </a:tc>
                <a:tc>
                  <a:txBody>
                    <a:bodyPr/>
                    <a:lstStyle/>
                    <a:p>
                      <a:pPr algn="r">
                        <a:spcAft>
                          <a:spcPts val="0"/>
                        </a:spcAft>
                      </a:pPr>
                      <a:r>
                        <a:rPr lang="ru-RU" sz="2400" noProof="0">
                          <a:solidFill>
                            <a:srgbClr val="000000"/>
                          </a:solidFill>
                          <a:latin typeface="Calibri"/>
                          <a:ea typeface="Times New Roman"/>
                          <a:cs typeface="Times New Roman"/>
                        </a:rPr>
                        <a:t>95,9%</a:t>
                      </a:r>
                      <a:endParaRPr lang="ru-RU" sz="2400" noProof="0">
                        <a:latin typeface="Times New Roman"/>
                        <a:ea typeface="Times New Roman"/>
                        <a:cs typeface="Times New Roman"/>
                      </a:endParaRPr>
                    </a:p>
                  </a:txBody>
                  <a:tcPr marL="68580" marR="68580" marT="0" marB="0" anchor="b"/>
                </a:tc>
              </a:tr>
              <a:tr h="511235">
                <a:tc>
                  <a:txBody>
                    <a:bodyPr/>
                    <a:lstStyle/>
                    <a:p>
                      <a:pPr algn="r">
                        <a:spcAft>
                          <a:spcPts val="0"/>
                        </a:spcAft>
                      </a:pPr>
                      <a:r>
                        <a:rPr lang="ru-RU" sz="2400" noProof="0">
                          <a:solidFill>
                            <a:srgbClr val="000000"/>
                          </a:solidFill>
                          <a:latin typeface="Calibri"/>
                          <a:ea typeface="Times New Roman"/>
                          <a:cs typeface="Times New Roman"/>
                        </a:rPr>
                        <a:t>1</a:t>
                      </a:r>
                      <a:endParaRPr lang="ru-RU" sz="2400" noProof="0">
                        <a:latin typeface="Times New Roman"/>
                        <a:ea typeface="Times New Roman"/>
                        <a:cs typeface="Times New Roman"/>
                      </a:endParaRPr>
                    </a:p>
                  </a:txBody>
                  <a:tcPr marL="68580" marR="68580" marT="0" marB="0" anchor="b"/>
                </a:tc>
                <a:tc>
                  <a:txBody>
                    <a:bodyPr/>
                    <a:lstStyle/>
                    <a:p>
                      <a:pPr algn="r">
                        <a:spcAft>
                          <a:spcPts val="0"/>
                        </a:spcAft>
                      </a:pPr>
                      <a:r>
                        <a:rPr lang="ru-RU" sz="2400" noProof="0">
                          <a:solidFill>
                            <a:srgbClr val="000000"/>
                          </a:solidFill>
                          <a:latin typeface="Calibri"/>
                          <a:ea typeface="Times New Roman"/>
                          <a:cs typeface="Times New Roman"/>
                        </a:rPr>
                        <a:t>4</a:t>
                      </a:r>
                      <a:endParaRPr lang="ru-RU" sz="2400" noProof="0">
                        <a:latin typeface="Times New Roman"/>
                        <a:ea typeface="Times New Roman"/>
                        <a:cs typeface="Times New Roman"/>
                      </a:endParaRPr>
                    </a:p>
                  </a:txBody>
                  <a:tcPr marL="68580" marR="68580" marT="0" marB="0" anchor="b"/>
                </a:tc>
                <a:tc>
                  <a:txBody>
                    <a:bodyPr/>
                    <a:lstStyle/>
                    <a:p>
                      <a:pPr algn="r">
                        <a:spcAft>
                          <a:spcPts val="0"/>
                        </a:spcAft>
                      </a:pPr>
                      <a:r>
                        <a:rPr lang="ru-RU" sz="2400" noProof="0">
                          <a:solidFill>
                            <a:srgbClr val="000000"/>
                          </a:solidFill>
                          <a:latin typeface="Calibri"/>
                          <a:ea typeface="Times New Roman"/>
                          <a:cs typeface="Times New Roman"/>
                        </a:rPr>
                        <a:t>71,4%</a:t>
                      </a:r>
                      <a:endParaRPr lang="ru-RU" sz="2400" noProof="0">
                        <a:latin typeface="Times New Roman"/>
                        <a:ea typeface="Times New Roman"/>
                        <a:cs typeface="Times New Roman"/>
                      </a:endParaRPr>
                    </a:p>
                  </a:txBody>
                  <a:tcPr marL="68580" marR="68580" marT="0" marB="0" anchor="b"/>
                </a:tc>
                <a:tc>
                  <a:txBody>
                    <a:bodyPr/>
                    <a:lstStyle/>
                    <a:p>
                      <a:pPr algn="r">
                        <a:spcAft>
                          <a:spcPts val="0"/>
                        </a:spcAft>
                      </a:pPr>
                      <a:r>
                        <a:rPr lang="ru-RU" sz="2400" noProof="0">
                          <a:solidFill>
                            <a:srgbClr val="000000"/>
                          </a:solidFill>
                          <a:latin typeface="Calibri"/>
                          <a:ea typeface="Times New Roman"/>
                          <a:cs typeface="Times New Roman"/>
                        </a:rPr>
                        <a:t>40,3%</a:t>
                      </a:r>
                      <a:endParaRPr lang="ru-RU" sz="2400" noProof="0">
                        <a:latin typeface="Times New Roman"/>
                        <a:ea typeface="Times New Roman"/>
                        <a:cs typeface="Times New Roman"/>
                      </a:endParaRPr>
                    </a:p>
                  </a:txBody>
                  <a:tcPr marL="68580" marR="68580" marT="0" marB="0" anchor="b"/>
                </a:tc>
                <a:tc>
                  <a:txBody>
                    <a:bodyPr/>
                    <a:lstStyle/>
                    <a:p>
                      <a:pPr algn="r">
                        <a:spcAft>
                          <a:spcPts val="0"/>
                        </a:spcAft>
                      </a:pPr>
                      <a:r>
                        <a:rPr lang="ru-RU" sz="2400" noProof="0">
                          <a:solidFill>
                            <a:srgbClr val="000000"/>
                          </a:solidFill>
                          <a:latin typeface="Calibri"/>
                          <a:ea typeface="Times New Roman"/>
                          <a:cs typeface="Times New Roman"/>
                        </a:rPr>
                        <a:t>88,2%</a:t>
                      </a:r>
                      <a:endParaRPr lang="ru-RU" sz="2400" noProof="0">
                        <a:latin typeface="Times New Roman"/>
                        <a:ea typeface="Times New Roman"/>
                        <a:cs typeface="Times New Roman"/>
                      </a:endParaRPr>
                    </a:p>
                  </a:txBody>
                  <a:tcPr marL="68580" marR="68580" marT="0" marB="0" anchor="b"/>
                </a:tc>
                <a:tc>
                  <a:txBody>
                    <a:bodyPr/>
                    <a:lstStyle/>
                    <a:p>
                      <a:pPr algn="r">
                        <a:spcAft>
                          <a:spcPts val="0"/>
                        </a:spcAft>
                      </a:pPr>
                      <a:r>
                        <a:rPr lang="ru-RU" sz="2400" noProof="0">
                          <a:solidFill>
                            <a:srgbClr val="000000"/>
                          </a:solidFill>
                          <a:latin typeface="Calibri"/>
                          <a:ea typeface="Times New Roman"/>
                          <a:cs typeface="Times New Roman"/>
                        </a:rPr>
                        <a:t>94,9%</a:t>
                      </a:r>
                      <a:endParaRPr lang="ru-RU" sz="2400" noProof="0">
                        <a:latin typeface="Times New Roman"/>
                        <a:ea typeface="Times New Roman"/>
                        <a:cs typeface="Times New Roman"/>
                      </a:endParaRPr>
                    </a:p>
                  </a:txBody>
                  <a:tcPr marL="68580" marR="68580" marT="0" marB="0" anchor="b"/>
                </a:tc>
              </a:tr>
              <a:tr h="511235">
                <a:tc>
                  <a:txBody>
                    <a:bodyPr/>
                    <a:lstStyle/>
                    <a:p>
                      <a:pPr algn="r">
                        <a:spcAft>
                          <a:spcPts val="0"/>
                        </a:spcAft>
                      </a:pPr>
                      <a:r>
                        <a:rPr lang="ru-RU" sz="2400" noProof="0">
                          <a:solidFill>
                            <a:srgbClr val="000000"/>
                          </a:solidFill>
                          <a:latin typeface="Calibri"/>
                          <a:ea typeface="Times New Roman"/>
                          <a:cs typeface="Times New Roman"/>
                        </a:rPr>
                        <a:t>1</a:t>
                      </a:r>
                      <a:endParaRPr lang="ru-RU" sz="2400" noProof="0">
                        <a:latin typeface="Times New Roman"/>
                        <a:ea typeface="Times New Roman"/>
                        <a:cs typeface="Times New Roman"/>
                      </a:endParaRPr>
                    </a:p>
                  </a:txBody>
                  <a:tcPr marL="68580" marR="68580" marT="0" marB="0" anchor="b"/>
                </a:tc>
                <a:tc>
                  <a:txBody>
                    <a:bodyPr/>
                    <a:lstStyle/>
                    <a:p>
                      <a:pPr algn="r">
                        <a:spcAft>
                          <a:spcPts val="0"/>
                        </a:spcAft>
                      </a:pPr>
                      <a:r>
                        <a:rPr lang="ru-RU" sz="2400" noProof="0">
                          <a:solidFill>
                            <a:srgbClr val="000000"/>
                          </a:solidFill>
                          <a:latin typeface="Calibri"/>
                          <a:ea typeface="Times New Roman"/>
                          <a:cs typeface="Times New Roman"/>
                        </a:rPr>
                        <a:t>5</a:t>
                      </a:r>
                      <a:endParaRPr lang="ru-RU" sz="2400" noProof="0">
                        <a:latin typeface="Times New Roman"/>
                        <a:ea typeface="Times New Roman"/>
                        <a:cs typeface="Times New Roman"/>
                      </a:endParaRPr>
                    </a:p>
                  </a:txBody>
                  <a:tcPr marL="68580" marR="68580" marT="0" marB="0" anchor="b"/>
                </a:tc>
                <a:tc>
                  <a:txBody>
                    <a:bodyPr/>
                    <a:lstStyle/>
                    <a:p>
                      <a:pPr algn="r">
                        <a:spcAft>
                          <a:spcPts val="0"/>
                        </a:spcAft>
                      </a:pPr>
                      <a:r>
                        <a:rPr lang="ru-RU" sz="2400" noProof="0">
                          <a:solidFill>
                            <a:srgbClr val="000000"/>
                          </a:solidFill>
                          <a:latin typeface="Calibri"/>
                          <a:ea typeface="Times New Roman"/>
                          <a:cs typeface="Times New Roman"/>
                        </a:rPr>
                        <a:t>55,9%</a:t>
                      </a:r>
                      <a:endParaRPr lang="ru-RU" sz="2400" noProof="0">
                        <a:latin typeface="Times New Roman"/>
                        <a:ea typeface="Times New Roman"/>
                        <a:cs typeface="Times New Roman"/>
                      </a:endParaRPr>
                    </a:p>
                  </a:txBody>
                  <a:tcPr marL="68580" marR="68580" marT="0" marB="0" anchor="b"/>
                </a:tc>
                <a:tc>
                  <a:txBody>
                    <a:bodyPr/>
                    <a:lstStyle/>
                    <a:p>
                      <a:pPr algn="r">
                        <a:spcAft>
                          <a:spcPts val="0"/>
                        </a:spcAft>
                      </a:pPr>
                      <a:r>
                        <a:rPr lang="ru-RU" sz="2400" noProof="0">
                          <a:solidFill>
                            <a:srgbClr val="000000"/>
                          </a:solidFill>
                          <a:latin typeface="Calibri"/>
                          <a:ea typeface="Times New Roman"/>
                          <a:cs typeface="Times New Roman"/>
                        </a:rPr>
                        <a:t>15,0%</a:t>
                      </a:r>
                      <a:endParaRPr lang="ru-RU" sz="2400" noProof="0">
                        <a:latin typeface="Times New Roman"/>
                        <a:ea typeface="Times New Roman"/>
                        <a:cs typeface="Times New Roman"/>
                      </a:endParaRPr>
                    </a:p>
                  </a:txBody>
                  <a:tcPr marL="68580" marR="68580" marT="0" marB="0" anchor="b"/>
                </a:tc>
                <a:tc>
                  <a:txBody>
                    <a:bodyPr/>
                    <a:lstStyle/>
                    <a:p>
                      <a:pPr algn="r">
                        <a:spcAft>
                          <a:spcPts val="0"/>
                        </a:spcAft>
                      </a:pPr>
                      <a:r>
                        <a:rPr lang="ru-RU" sz="2400" noProof="0">
                          <a:solidFill>
                            <a:srgbClr val="000000"/>
                          </a:solidFill>
                          <a:latin typeface="Calibri"/>
                          <a:ea typeface="Times New Roman"/>
                          <a:cs typeface="Times New Roman"/>
                        </a:rPr>
                        <a:t>85,4%</a:t>
                      </a:r>
                      <a:endParaRPr lang="ru-RU" sz="2400" noProof="0">
                        <a:latin typeface="Times New Roman"/>
                        <a:ea typeface="Times New Roman"/>
                        <a:cs typeface="Times New Roman"/>
                      </a:endParaRPr>
                    </a:p>
                  </a:txBody>
                  <a:tcPr marL="68580" marR="68580" marT="0" marB="0" anchor="b"/>
                </a:tc>
                <a:tc>
                  <a:txBody>
                    <a:bodyPr/>
                    <a:lstStyle/>
                    <a:p>
                      <a:pPr algn="r">
                        <a:spcAft>
                          <a:spcPts val="0"/>
                        </a:spcAft>
                      </a:pPr>
                      <a:r>
                        <a:rPr lang="ru-RU" sz="2400" noProof="0">
                          <a:solidFill>
                            <a:srgbClr val="000000"/>
                          </a:solidFill>
                          <a:latin typeface="Calibri"/>
                          <a:ea typeface="Times New Roman"/>
                          <a:cs typeface="Times New Roman"/>
                        </a:rPr>
                        <a:t>99,0%</a:t>
                      </a:r>
                      <a:endParaRPr lang="ru-RU" sz="2400" noProof="0">
                        <a:latin typeface="Times New Roman"/>
                        <a:ea typeface="Times New Roman"/>
                        <a:cs typeface="Times New Roman"/>
                      </a:endParaRPr>
                    </a:p>
                  </a:txBody>
                  <a:tcPr marL="68580" marR="68580" marT="0" marB="0" anchor="b"/>
                </a:tc>
              </a:tr>
              <a:tr h="511235">
                <a:tc>
                  <a:txBody>
                    <a:bodyPr/>
                    <a:lstStyle/>
                    <a:p>
                      <a:pPr algn="r">
                        <a:spcAft>
                          <a:spcPts val="0"/>
                        </a:spcAft>
                      </a:pPr>
                      <a:r>
                        <a:rPr lang="ru-RU" sz="2400" noProof="0">
                          <a:solidFill>
                            <a:srgbClr val="000000"/>
                          </a:solidFill>
                          <a:latin typeface="Calibri"/>
                          <a:ea typeface="Times New Roman"/>
                          <a:cs typeface="Times New Roman"/>
                        </a:rPr>
                        <a:t>1</a:t>
                      </a:r>
                      <a:endParaRPr lang="ru-RU" sz="2400" noProof="0">
                        <a:latin typeface="Times New Roman"/>
                        <a:ea typeface="Times New Roman"/>
                        <a:cs typeface="Times New Roman"/>
                      </a:endParaRPr>
                    </a:p>
                  </a:txBody>
                  <a:tcPr marL="68580" marR="68580" marT="0" marB="0" anchor="b"/>
                </a:tc>
                <a:tc>
                  <a:txBody>
                    <a:bodyPr/>
                    <a:lstStyle/>
                    <a:p>
                      <a:pPr algn="r">
                        <a:spcAft>
                          <a:spcPts val="0"/>
                        </a:spcAft>
                      </a:pPr>
                      <a:r>
                        <a:rPr lang="ru-RU" sz="2400" noProof="0">
                          <a:solidFill>
                            <a:srgbClr val="000000"/>
                          </a:solidFill>
                          <a:latin typeface="Calibri"/>
                          <a:ea typeface="Times New Roman"/>
                          <a:cs typeface="Times New Roman"/>
                        </a:rPr>
                        <a:t>6</a:t>
                      </a:r>
                      <a:endParaRPr lang="ru-RU" sz="2400" noProof="0">
                        <a:latin typeface="Times New Roman"/>
                        <a:ea typeface="Times New Roman"/>
                        <a:cs typeface="Times New Roman"/>
                      </a:endParaRPr>
                    </a:p>
                  </a:txBody>
                  <a:tcPr marL="68580" marR="68580" marT="0" marB="0" anchor="b"/>
                </a:tc>
                <a:tc>
                  <a:txBody>
                    <a:bodyPr/>
                    <a:lstStyle/>
                    <a:p>
                      <a:pPr algn="r">
                        <a:spcAft>
                          <a:spcPts val="0"/>
                        </a:spcAft>
                      </a:pPr>
                      <a:r>
                        <a:rPr lang="ru-RU" sz="2400" noProof="0">
                          <a:solidFill>
                            <a:srgbClr val="000000"/>
                          </a:solidFill>
                          <a:latin typeface="Calibri"/>
                          <a:ea typeface="Times New Roman"/>
                          <a:cs typeface="Times New Roman"/>
                        </a:rPr>
                        <a:t>75,6%</a:t>
                      </a:r>
                      <a:endParaRPr lang="ru-RU" sz="2400" noProof="0">
                        <a:latin typeface="Times New Roman"/>
                        <a:ea typeface="Times New Roman"/>
                        <a:cs typeface="Times New Roman"/>
                      </a:endParaRPr>
                    </a:p>
                  </a:txBody>
                  <a:tcPr marL="68580" marR="68580" marT="0" marB="0" anchor="b"/>
                </a:tc>
                <a:tc>
                  <a:txBody>
                    <a:bodyPr/>
                    <a:lstStyle/>
                    <a:p>
                      <a:pPr algn="r">
                        <a:spcAft>
                          <a:spcPts val="0"/>
                        </a:spcAft>
                      </a:pPr>
                      <a:r>
                        <a:rPr lang="ru-RU" sz="2400" noProof="0">
                          <a:solidFill>
                            <a:srgbClr val="000000"/>
                          </a:solidFill>
                          <a:latin typeface="Calibri"/>
                          <a:ea typeface="Times New Roman"/>
                          <a:cs typeface="Times New Roman"/>
                        </a:rPr>
                        <a:t>40,1%</a:t>
                      </a:r>
                      <a:endParaRPr lang="ru-RU" sz="2400" noProof="0">
                        <a:latin typeface="Times New Roman"/>
                        <a:ea typeface="Times New Roman"/>
                        <a:cs typeface="Times New Roman"/>
                      </a:endParaRPr>
                    </a:p>
                  </a:txBody>
                  <a:tcPr marL="68580" marR="68580" marT="0" marB="0" anchor="b"/>
                </a:tc>
                <a:tc>
                  <a:txBody>
                    <a:bodyPr/>
                    <a:lstStyle/>
                    <a:p>
                      <a:pPr algn="r">
                        <a:spcAft>
                          <a:spcPts val="0"/>
                        </a:spcAft>
                      </a:pPr>
                      <a:r>
                        <a:rPr lang="ru-RU" sz="2400" noProof="0">
                          <a:solidFill>
                            <a:srgbClr val="000000"/>
                          </a:solidFill>
                          <a:latin typeface="Calibri"/>
                          <a:ea typeface="Times New Roman"/>
                          <a:cs typeface="Times New Roman"/>
                        </a:rPr>
                        <a:t>92,1%</a:t>
                      </a:r>
                      <a:endParaRPr lang="ru-RU" sz="2400" noProof="0">
                        <a:latin typeface="Times New Roman"/>
                        <a:ea typeface="Times New Roman"/>
                        <a:cs typeface="Times New Roman"/>
                      </a:endParaRPr>
                    </a:p>
                  </a:txBody>
                  <a:tcPr marL="68580" marR="68580" marT="0" marB="0" anchor="b"/>
                </a:tc>
                <a:tc>
                  <a:txBody>
                    <a:bodyPr/>
                    <a:lstStyle/>
                    <a:p>
                      <a:pPr algn="r">
                        <a:spcAft>
                          <a:spcPts val="0"/>
                        </a:spcAft>
                      </a:pPr>
                      <a:r>
                        <a:rPr lang="ru-RU" sz="2400" noProof="0">
                          <a:solidFill>
                            <a:srgbClr val="000000"/>
                          </a:solidFill>
                          <a:latin typeface="Calibri"/>
                          <a:ea typeface="Times New Roman"/>
                          <a:cs typeface="Times New Roman"/>
                        </a:rPr>
                        <a:t>98,0%</a:t>
                      </a:r>
                      <a:endParaRPr lang="ru-RU" sz="2400" noProof="0">
                        <a:latin typeface="Times New Roman"/>
                        <a:ea typeface="Times New Roman"/>
                        <a:cs typeface="Times New Roman"/>
                      </a:endParaRPr>
                    </a:p>
                  </a:txBody>
                  <a:tcPr marL="68580" marR="68580" marT="0" marB="0" anchor="b"/>
                </a:tc>
              </a:tr>
              <a:tr h="511235">
                <a:tc>
                  <a:txBody>
                    <a:bodyPr/>
                    <a:lstStyle/>
                    <a:p>
                      <a:pPr algn="r">
                        <a:spcAft>
                          <a:spcPts val="0"/>
                        </a:spcAft>
                      </a:pPr>
                      <a:r>
                        <a:rPr lang="ru-RU" sz="2400" noProof="0">
                          <a:solidFill>
                            <a:srgbClr val="000000"/>
                          </a:solidFill>
                          <a:latin typeface="Calibri"/>
                          <a:ea typeface="Times New Roman"/>
                          <a:cs typeface="Times New Roman"/>
                        </a:rPr>
                        <a:t>1</a:t>
                      </a:r>
                      <a:endParaRPr lang="ru-RU" sz="2400" noProof="0">
                        <a:latin typeface="Times New Roman"/>
                        <a:ea typeface="Times New Roman"/>
                        <a:cs typeface="Times New Roman"/>
                      </a:endParaRPr>
                    </a:p>
                  </a:txBody>
                  <a:tcPr marL="68580" marR="68580" marT="0" marB="0" anchor="b"/>
                </a:tc>
                <a:tc>
                  <a:txBody>
                    <a:bodyPr/>
                    <a:lstStyle/>
                    <a:p>
                      <a:pPr algn="r">
                        <a:spcAft>
                          <a:spcPts val="0"/>
                        </a:spcAft>
                      </a:pPr>
                      <a:r>
                        <a:rPr lang="ru-RU" sz="2400" noProof="0">
                          <a:solidFill>
                            <a:srgbClr val="000000"/>
                          </a:solidFill>
                          <a:latin typeface="Calibri"/>
                          <a:ea typeface="Times New Roman"/>
                          <a:cs typeface="Times New Roman"/>
                        </a:rPr>
                        <a:t>7</a:t>
                      </a:r>
                      <a:endParaRPr lang="ru-RU" sz="2400" noProof="0">
                        <a:latin typeface="Times New Roman"/>
                        <a:ea typeface="Times New Roman"/>
                        <a:cs typeface="Times New Roman"/>
                      </a:endParaRPr>
                    </a:p>
                  </a:txBody>
                  <a:tcPr marL="68580" marR="68580" marT="0" marB="0" anchor="b"/>
                </a:tc>
                <a:tc>
                  <a:txBody>
                    <a:bodyPr/>
                    <a:lstStyle/>
                    <a:p>
                      <a:pPr algn="r">
                        <a:spcAft>
                          <a:spcPts val="0"/>
                        </a:spcAft>
                      </a:pPr>
                      <a:r>
                        <a:rPr lang="ru-RU" sz="2400" noProof="0">
                          <a:solidFill>
                            <a:srgbClr val="000000"/>
                          </a:solidFill>
                          <a:latin typeface="Calibri"/>
                          <a:ea typeface="Times New Roman"/>
                          <a:cs typeface="Times New Roman"/>
                        </a:rPr>
                        <a:t>75,2%</a:t>
                      </a:r>
                      <a:endParaRPr lang="ru-RU" sz="2400" noProof="0">
                        <a:latin typeface="Times New Roman"/>
                        <a:ea typeface="Times New Roman"/>
                        <a:cs typeface="Times New Roman"/>
                      </a:endParaRPr>
                    </a:p>
                  </a:txBody>
                  <a:tcPr marL="68580" marR="68580" marT="0" marB="0" anchor="b"/>
                </a:tc>
                <a:tc>
                  <a:txBody>
                    <a:bodyPr/>
                    <a:lstStyle/>
                    <a:p>
                      <a:pPr algn="r">
                        <a:spcAft>
                          <a:spcPts val="0"/>
                        </a:spcAft>
                      </a:pPr>
                      <a:r>
                        <a:rPr lang="ru-RU" sz="2400" noProof="0">
                          <a:solidFill>
                            <a:srgbClr val="000000"/>
                          </a:solidFill>
                          <a:latin typeface="Calibri"/>
                          <a:ea typeface="Times New Roman"/>
                          <a:cs typeface="Times New Roman"/>
                        </a:rPr>
                        <a:t>56,8%</a:t>
                      </a:r>
                      <a:endParaRPr lang="ru-RU" sz="2400" noProof="0">
                        <a:latin typeface="Times New Roman"/>
                        <a:ea typeface="Times New Roman"/>
                        <a:cs typeface="Times New Roman"/>
                      </a:endParaRPr>
                    </a:p>
                  </a:txBody>
                  <a:tcPr marL="68580" marR="68580" marT="0" marB="0" anchor="b"/>
                </a:tc>
                <a:tc>
                  <a:txBody>
                    <a:bodyPr/>
                    <a:lstStyle/>
                    <a:p>
                      <a:pPr algn="r">
                        <a:spcAft>
                          <a:spcPts val="0"/>
                        </a:spcAft>
                      </a:pPr>
                      <a:r>
                        <a:rPr lang="ru-RU" sz="2400" noProof="0">
                          <a:solidFill>
                            <a:srgbClr val="000000"/>
                          </a:solidFill>
                          <a:latin typeface="Calibri"/>
                          <a:ea typeface="Times New Roman"/>
                          <a:cs typeface="Times New Roman"/>
                        </a:rPr>
                        <a:t>89,2%</a:t>
                      </a:r>
                      <a:endParaRPr lang="ru-RU" sz="2400" noProof="0">
                        <a:latin typeface="Times New Roman"/>
                        <a:ea typeface="Times New Roman"/>
                        <a:cs typeface="Times New Roman"/>
                      </a:endParaRPr>
                    </a:p>
                  </a:txBody>
                  <a:tcPr marL="68580" marR="68580" marT="0" marB="0" anchor="b"/>
                </a:tc>
                <a:tc>
                  <a:txBody>
                    <a:bodyPr/>
                    <a:lstStyle/>
                    <a:p>
                      <a:pPr algn="r">
                        <a:spcAft>
                          <a:spcPts val="0"/>
                        </a:spcAft>
                      </a:pPr>
                      <a:r>
                        <a:rPr lang="ru-RU" sz="2400" noProof="0">
                          <a:solidFill>
                            <a:srgbClr val="000000"/>
                          </a:solidFill>
                          <a:latin typeface="Calibri"/>
                          <a:ea typeface="Times New Roman"/>
                          <a:cs typeface="Times New Roman"/>
                        </a:rPr>
                        <a:t>99,5%</a:t>
                      </a:r>
                      <a:endParaRPr lang="ru-RU" sz="2400" noProof="0">
                        <a:latin typeface="Times New Roman"/>
                        <a:ea typeface="Times New Roman"/>
                        <a:cs typeface="Times New Roman"/>
                      </a:endParaRPr>
                    </a:p>
                  </a:txBody>
                  <a:tcPr marL="68580" marR="68580" marT="0" marB="0" anchor="b"/>
                </a:tc>
              </a:tr>
              <a:tr h="511235">
                <a:tc>
                  <a:txBody>
                    <a:bodyPr/>
                    <a:lstStyle/>
                    <a:p>
                      <a:pPr algn="r">
                        <a:spcAft>
                          <a:spcPts val="0"/>
                        </a:spcAft>
                      </a:pPr>
                      <a:r>
                        <a:rPr lang="ru-RU" sz="2400" noProof="0">
                          <a:solidFill>
                            <a:srgbClr val="FF0000"/>
                          </a:solidFill>
                          <a:latin typeface="Calibri"/>
                          <a:ea typeface="Times New Roman"/>
                          <a:cs typeface="Times New Roman"/>
                        </a:rPr>
                        <a:t>1</a:t>
                      </a:r>
                      <a:endParaRPr lang="ru-RU" sz="2400" noProof="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noProof="0">
                          <a:solidFill>
                            <a:srgbClr val="FF0000"/>
                          </a:solidFill>
                          <a:latin typeface="Calibri"/>
                          <a:ea typeface="Times New Roman"/>
                          <a:cs typeface="Times New Roman"/>
                        </a:rPr>
                        <a:t>8</a:t>
                      </a:r>
                      <a:endParaRPr lang="ru-RU" sz="2400" noProof="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noProof="0">
                          <a:solidFill>
                            <a:srgbClr val="FF0000"/>
                          </a:solidFill>
                          <a:latin typeface="Calibri"/>
                          <a:ea typeface="Times New Roman"/>
                          <a:cs typeface="Times New Roman"/>
                        </a:rPr>
                        <a:t>41,5%</a:t>
                      </a:r>
                      <a:endParaRPr lang="ru-RU" sz="2400" noProof="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noProof="0">
                          <a:solidFill>
                            <a:srgbClr val="FF0000"/>
                          </a:solidFill>
                          <a:latin typeface="Calibri"/>
                          <a:ea typeface="Times New Roman"/>
                          <a:cs typeface="Times New Roman"/>
                        </a:rPr>
                        <a:t>10,4%</a:t>
                      </a:r>
                      <a:endParaRPr lang="ru-RU" sz="2400" noProof="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noProof="0">
                          <a:solidFill>
                            <a:srgbClr val="FF0000"/>
                          </a:solidFill>
                          <a:latin typeface="Calibri"/>
                          <a:ea typeface="Times New Roman"/>
                          <a:cs typeface="Times New Roman"/>
                        </a:rPr>
                        <a:t>67,8%</a:t>
                      </a:r>
                      <a:endParaRPr lang="ru-RU" sz="2400" noProof="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noProof="0">
                          <a:solidFill>
                            <a:srgbClr val="FF0000"/>
                          </a:solidFill>
                          <a:latin typeface="Calibri"/>
                          <a:ea typeface="Times New Roman"/>
                          <a:cs typeface="Times New Roman"/>
                        </a:rPr>
                        <a:t>91,8%</a:t>
                      </a:r>
                      <a:endParaRPr lang="ru-RU" sz="2400" noProof="0">
                        <a:solidFill>
                          <a:srgbClr val="FF0000"/>
                        </a:solidFill>
                        <a:latin typeface="Times New Roman"/>
                        <a:ea typeface="Times New Roman"/>
                        <a:cs typeface="Times New Roman"/>
                      </a:endParaRPr>
                    </a:p>
                  </a:txBody>
                  <a:tcPr marL="68580" marR="68580" marT="0" marB="0" anchor="b"/>
                </a:tc>
              </a:tr>
              <a:tr h="511235">
                <a:tc>
                  <a:txBody>
                    <a:bodyPr/>
                    <a:lstStyle/>
                    <a:p>
                      <a:pPr algn="r">
                        <a:spcAft>
                          <a:spcPts val="0"/>
                        </a:spcAft>
                      </a:pPr>
                      <a:r>
                        <a:rPr lang="ru-RU" sz="2400" noProof="0">
                          <a:solidFill>
                            <a:srgbClr val="000000"/>
                          </a:solidFill>
                          <a:latin typeface="Calibri"/>
                          <a:ea typeface="Times New Roman"/>
                          <a:cs typeface="Times New Roman"/>
                        </a:rPr>
                        <a:t>1</a:t>
                      </a:r>
                      <a:endParaRPr lang="ru-RU" sz="2400" noProof="0">
                        <a:latin typeface="Times New Roman"/>
                        <a:ea typeface="Times New Roman"/>
                        <a:cs typeface="Times New Roman"/>
                      </a:endParaRPr>
                    </a:p>
                  </a:txBody>
                  <a:tcPr marL="68580" marR="68580" marT="0" marB="0" anchor="b"/>
                </a:tc>
                <a:tc>
                  <a:txBody>
                    <a:bodyPr/>
                    <a:lstStyle/>
                    <a:p>
                      <a:pPr algn="r">
                        <a:spcAft>
                          <a:spcPts val="0"/>
                        </a:spcAft>
                      </a:pPr>
                      <a:r>
                        <a:rPr lang="ru-RU" sz="2400" noProof="0">
                          <a:solidFill>
                            <a:srgbClr val="000000"/>
                          </a:solidFill>
                          <a:latin typeface="Calibri"/>
                          <a:ea typeface="Times New Roman"/>
                          <a:cs typeface="Times New Roman"/>
                        </a:rPr>
                        <a:t>9</a:t>
                      </a:r>
                      <a:endParaRPr lang="ru-RU" sz="2400" noProof="0">
                        <a:latin typeface="Times New Roman"/>
                        <a:ea typeface="Times New Roman"/>
                        <a:cs typeface="Times New Roman"/>
                      </a:endParaRPr>
                    </a:p>
                  </a:txBody>
                  <a:tcPr marL="68580" marR="68580" marT="0" marB="0" anchor="b"/>
                </a:tc>
                <a:tc>
                  <a:txBody>
                    <a:bodyPr/>
                    <a:lstStyle/>
                    <a:p>
                      <a:pPr algn="r">
                        <a:spcAft>
                          <a:spcPts val="0"/>
                        </a:spcAft>
                      </a:pPr>
                      <a:r>
                        <a:rPr lang="ru-RU" sz="2400" noProof="0">
                          <a:solidFill>
                            <a:srgbClr val="000000"/>
                          </a:solidFill>
                          <a:latin typeface="Calibri"/>
                          <a:ea typeface="Times New Roman"/>
                          <a:cs typeface="Times New Roman"/>
                        </a:rPr>
                        <a:t>59,5%</a:t>
                      </a:r>
                      <a:endParaRPr lang="ru-RU" sz="2400" noProof="0">
                        <a:latin typeface="Times New Roman"/>
                        <a:ea typeface="Times New Roman"/>
                        <a:cs typeface="Times New Roman"/>
                      </a:endParaRPr>
                    </a:p>
                  </a:txBody>
                  <a:tcPr marL="68580" marR="68580" marT="0" marB="0" anchor="b"/>
                </a:tc>
                <a:tc>
                  <a:txBody>
                    <a:bodyPr/>
                    <a:lstStyle/>
                    <a:p>
                      <a:pPr algn="r">
                        <a:spcAft>
                          <a:spcPts val="0"/>
                        </a:spcAft>
                      </a:pPr>
                      <a:r>
                        <a:rPr lang="ru-RU" sz="2400" noProof="0">
                          <a:solidFill>
                            <a:srgbClr val="000000"/>
                          </a:solidFill>
                          <a:latin typeface="Calibri"/>
                          <a:ea typeface="Times New Roman"/>
                          <a:cs typeface="Times New Roman"/>
                        </a:rPr>
                        <a:t>32,6%</a:t>
                      </a:r>
                      <a:endParaRPr lang="ru-RU" sz="2400" noProof="0">
                        <a:latin typeface="Times New Roman"/>
                        <a:ea typeface="Times New Roman"/>
                        <a:cs typeface="Times New Roman"/>
                      </a:endParaRPr>
                    </a:p>
                  </a:txBody>
                  <a:tcPr marL="68580" marR="68580" marT="0" marB="0" anchor="b"/>
                </a:tc>
                <a:tc>
                  <a:txBody>
                    <a:bodyPr/>
                    <a:lstStyle/>
                    <a:p>
                      <a:pPr algn="r">
                        <a:spcAft>
                          <a:spcPts val="0"/>
                        </a:spcAft>
                      </a:pPr>
                      <a:r>
                        <a:rPr lang="ru-RU" sz="2400" noProof="0">
                          <a:solidFill>
                            <a:srgbClr val="000000"/>
                          </a:solidFill>
                          <a:latin typeface="Calibri"/>
                          <a:ea typeface="Times New Roman"/>
                          <a:cs typeface="Times New Roman"/>
                        </a:rPr>
                        <a:t>79,7%</a:t>
                      </a:r>
                      <a:endParaRPr lang="ru-RU" sz="2400" noProof="0">
                        <a:latin typeface="Times New Roman"/>
                        <a:ea typeface="Times New Roman"/>
                        <a:cs typeface="Times New Roman"/>
                      </a:endParaRPr>
                    </a:p>
                  </a:txBody>
                  <a:tcPr marL="68580" marR="68580" marT="0" marB="0" anchor="b"/>
                </a:tc>
                <a:tc>
                  <a:txBody>
                    <a:bodyPr/>
                    <a:lstStyle/>
                    <a:p>
                      <a:pPr algn="r">
                        <a:spcAft>
                          <a:spcPts val="0"/>
                        </a:spcAft>
                      </a:pPr>
                      <a:r>
                        <a:rPr lang="ru-RU" sz="2400" noProof="0" dirty="0">
                          <a:solidFill>
                            <a:srgbClr val="000000"/>
                          </a:solidFill>
                          <a:latin typeface="Calibri"/>
                          <a:ea typeface="Times New Roman"/>
                          <a:cs typeface="Times New Roman"/>
                        </a:rPr>
                        <a:t>93,9%</a:t>
                      </a:r>
                      <a:endParaRPr lang="ru-RU" sz="2400" noProof="0" dirty="0">
                        <a:latin typeface="Times New Roman"/>
                        <a:ea typeface="Times New Roman"/>
                        <a:cs typeface="Times New Roman"/>
                      </a:endParaRPr>
                    </a:p>
                  </a:txBody>
                  <a:tcPr marL="68580" marR="68580" marT="0" marB="0" anchor="b"/>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normAutofit fontScale="90000"/>
          </a:bodyPr>
          <a:lstStyle/>
          <a:p>
            <a:endParaRPr lang="ru-RU" dirty="0"/>
          </a:p>
        </p:txBody>
      </p:sp>
      <p:graphicFrame>
        <p:nvGraphicFramePr>
          <p:cNvPr id="4" name="Содержимое 3"/>
          <p:cNvGraphicFramePr>
            <a:graphicFrameLocks noGrp="1"/>
          </p:cNvGraphicFramePr>
          <p:nvPr>
            <p:ph idx="1"/>
          </p:nvPr>
        </p:nvGraphicFramePr>
        <p:xfrm>
          <a:off x="457200" y="908050"/>
          <a:ext cx="8229600" cy="5527854"/>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532926">
                <a:tc>
                  <a:txBody>
                    <a:bodyPr/>
                    <a:lstStyle/>
                    <a:p>
                      <a:pPr algn="ctr">
                        <a:spcAft>
                          <a:spcPts val="0"/>
                        </a:spcAft>
                      </a:pPr>
                      <a:r>
                        <a:rPr lang="ru-RU" sz="2400" dirty="0">
                          <a:solidFill>
                            <a:srgbClr val="000000"/>
                          </a:solidFill>
                          <a:latin typeface="Calibri"/>
                          <a:ea typeface="Times New Roman"/>
                          <a:cs typeface="Times New Roman"/>
                        </a:rPr>
                        <a:t>Тип задания</a:t>
                      </a:r>
                      <a:endParaRPr lang="ru-RU" sz="2400" dirty="0">
                        <a:latin typeface="Times New Roman"/>
                        <a:ea typeface="Times New Roman"/>
                        <a:cs typeface="Times New Roman"/>
                      </a:endParaRPr>
                    </a:p>
                  </a:txBody>
                  <a:tcPr marL="68580" marR="68580" marT="0" marB="0" anchor="ctr"/>
                </a:tc>
                <a:tc>
                  <a:txBody>
                    <a:bodyPr/>
                    <a:lstStyle/>
                    <a:p>
                      <a:pPr algn="ctr">
                        <a:spcAft>
                          <a:spcPts val="0"/>
                        </a:spcAft>
                      </a:pPr>
                      <a:r>
                        <a:rPr lang="ru-RU" sz="2400" dirty="0">
                          <a:solidFill>
                            <a:srgbClr val="000000"/>
                          </a:solidFill>
                          <a:latin typeface="Calibri"/>
                          <a:ea typeface="Times New Roman"/>
                          <a:cs typeface="Times New Roman"/>
                        </a:rPr>
                        <a:t>Номер задания</a:t>
                      </a:r>
                      <a:endParaRPr lang="ru-RU" sz="2400" dirty="0">
                        <a:latin typeface="Times New Roman"/>
                        <a:ea typeface="Times New Roman"/>
                        <a:cs typeface="Times New Roman"/>
                      </a:endParaRPr>
                    </a:p>
                  </a:txBody>
                  <a:tcPr marL="68580" marR="68580" marT="0" marB="0" anchor="ctr"/>
                </a:tc>
                <a:tc>
                  <a:txBody>
                    <a:bodyPr/>
                    <a:lstStyle/>
                    <a:p>
                      <a:pPr algn="ctr">
                        <a:spcAft>
                          <a:spcPts val="0"/>
                        </a:spcAft>
                      </a:pPr>
                      <a:r>
                        <a:rPr lang="ru-RU" sz="2400">
                          <a:solidFill>
                            <a:srgbClr val="000000"/>
                          </a:solidFill>
                          <a:latin typeface="Calibri"/>
                          <a:ea typeface="Times New Roman"/>
                          <a:cs typeface="Times New Roman"/>
                        </a:rPr>
                        <a:t>Средний</a:t>
                      </a:r>
                      <a:endParaRPr lang="ru-RU" sz="2400">
                        <a:latin typeface="Times New Roman"/>
                        <a:ea typeface="Times New Roman"/>
                        <a:cs typeface="Times New Roman"/>
                      </a:endParaRPr>
                    </a:p>
                  </a:txBody>
                  <a:tcPr marL="68580" marR="68580" marT="0" marB="0" anchor="ctr"/>
                </a:tc>
                <a:tc>
                  <a:txBody>
                    <a:bodyPr/>
                    <a:lstStyle/>
                    <a:p>
                      <a:pPr algn="ctr">
                        <a:spcAft>
                          <a:spcPts val="0"/>
                        </a:spcAft>
                      </a:pPr>
                      <a:r>
                        <a:rPr lang="ru-RU" sz="2400">
                          <a:solidFill>
                            <a:srgbClr val="000000"/>
                          </a:solidFill>
                          <a:latin typeface="Calibri"/>
                          <a:ea typeface="Times New Roman"/>
                          <a:cs typeface="Times New Roman"/>
                        </a:rPr>
                        <a:t>В группе «2»</a:t>
                      </a:r>
                      <a:endParaRPr lang="ru-RU" sz="2400">
                        <a:latin typeface="Times New Roman"/>
                        <a:ea typeface="Times New Roman"/>
                        <a:cs typeface="Times New Roman"/>
                      </a:endParaRPr>
                    </a:p>
                  </a:txBody>
                  <a:tcPr marL="68580" marR="68580" marT="0" marB="0" anchor="ctr"/>
                </a:tc>
                <a:tc>
                  <a:txBody>
                    <a:bodyPr/>
                    <a:lstStyle/>
                    <a:p>
                      <a:pPr algn="ctr">
                        <a:spcAft>
                          <a:spcPts val="0"/>
                        </a:spcAft>
                      </a:pPr>
                      <a:r>
                        <a:rPr lang="ru-RU" sz="2400">
                          <a:solidFill>
                            <a:srgbClr val="000000"/>
                          </a:solidFill>
                          <a:latin typeface="Calibri"/>
                          <a:ea typeface="Times New Roman"/>
                          <a:cs typeface="Times New Roman"/>
                        </a:rPr>
                        <a:t>В группе 61-80</a:t>
                      </a:r>
                      <a:endParaRPr lang="ru-RU" sz="2400">
                        <a:latin typeface="Times New Roman"/>
                        <a:ea typeface="Times New Roman"/>
                        <a:cs typeface="Times New Roman"/>
                      </a:endParaRPr>
                    </a:p>
                  </a:txBody>
                  <a:tcPr marL="68580" marR="68580" marT="0" marB="0" anchor="ctr"/>
                </a:tc>
                <a:tc>
                  <a:txBody>
                    <a:bodyPr/>
                    <a:lstStyle/>
                    <a:p>
                      <a:pPr algn="ctr">
                        <a:spcAft>
                          <a:spcPts val="0"/>
                        </a:spcAft>
                      </a:pPr>
                      <a:r>
                        <a:rPr lang="ru-RU" sz="2400" dirty="0">
                          <a:solidFill>
                            <a:srgbClr val="000000"/>
                          </a:solidFill>
                          <a:latin typeface="Calibri"/>
                          <a:ea typeface="Times New Roman"/>
                          <a:cs typeface="Times New Roman"/>
                        </a:rPr>
                        <a:t>В группе 81-100</a:t>
                      </a:r>
                      <a:endParaRPr lang="ru-RU" sz="2400" dirty="0">
                        <a:latin typeface="Times New Roman"/>
                        <a:ea typeface="Times New Roman"/>
                        <a:cs typeface="Times New Roman"/>
                      </a:endParaRPr>
                    </a:p>
                  </a:txBody>
                  <a:tcPr marL="68580" marR="68580" marT="0" marB="0" anchor="ctr"/>
                </a:tc>
              </a:tr>
              <a:tr h="532926">
                <a:tc>
                  <a:txBody>
                    <a:bodyPr/>
                    <a:lstStyle/>
                    <a:p>
                      <a:pPr algn="r">
                        <a:spcAft>
                          <a:spcPts val="0"/>
                        </a:spcAft>
                      </a:pPr>
                      <a:r>
                        <a:rPr lang="ru-RU" sz="2400" dirty="0">
                          <a:solidFill>
                            <a:srgbClr val="FF0000"/>
                          </a:solidFill>
                          <a:latin typeface="Calibri"/>
                          <a:ea typeface="Times New Roman"/>
                          <a:cs typeface="Times New Roman"/>
                        </a:rPr>
                        <a:t>1</a:t>
                      </a:r>
                      <a:endParaRPr lang="ru-RU" sz="24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dirty="0">
                          <a:solidFill>
                            <a:srgbClr val="FF0000"/>
                          </a:solidFill>
                          <a:latin typeface="Calibri"/>
                          <a:ea typeface="Times New Roman"/>
                          <a:cs typeface="Times New Roman"/>
                        </a:rPr>
                        <a:t>10</a:t>
                      </a:r>
                      <a:endParaRPr lang="ru-RU" sz="24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dirty="0">
                          <a:solidFill>
                            <a:srgbClr val="FF0000"/>
                          </a:solidFill>
                          <a:latin typeface="Calibri"/>
                          <a:ea typeface="Times New Roman"/>
                          <a:cs typeface="Times New Roman"/>
                        </a:rPr>
                        <a:t>42,6%</a:t>
                      </a:r>
                      <a:endParaRPr lang="ru-RU" sz="24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dirty="0">
                          <a:solidFill>
                            <a:srgbClr val="FF0000"/>
                          </a:solidFill>
                          <a:latin typeface="Calibri"/>
                          <a:ea typeface="Times New Roman"/>
                          <a:cs typeface="Times New Roman"/>
                        </a:rPr>
                        <a:t>10,6%</a:t>
                      </a:r>
                      <a:endParaRPr lang="ru-RU" sz="24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dirty="0">
                          <a:solidFill>
                            <a:srgbClr val="FF0000"/>
                          </a:solidFill>
                          <a:latin typeface="Calibri"/>
                          <a:ea typeface="Times New Roman"/>
                          <a:cs typeface="Times New Roman"/>
                        </a:rPr>
                        <a:t>63,5%</a:t>
                      </a:r>
                      <a:endParaRPr lang="ru-RU" sz="24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dirty="0">
                          <a:solidFill>
                            <a:srgbClr val="FF0000"/>
                          </a:solidFill>
                          <a:latin typeface="Calibri"/>
                          <a:ea typeface="Times New Roman"/>
                          <a:cs typeface="Times New Roman"/>
                        </a:rPr>
                        <a:t>97,4%</a:t>
                      </a:r>
                      <a:endParaRPr lang="ru-RU" sz="2400" dirty="0">
                        <a:solidFill>
                          <a:srgbClr val="FF0000"/>
                        </a:solidFill>
                        <a:latin typeface="Times New Roman"/>
                        <a:ea typeface="Times New Roman"/>
                        <a:cs typeface="Times New Roman"/>
                      </a:endParaRPr>
                    </a:p>
                  </a:txBody>
                  <a:tcPr marL="68580" marR="68580" marT="0" marB="0" anchor="b"/>
                </a:tc>
              </a:tr>
              <a:tr h="532926">
                <a:tc>
                  <a:txBody>
                    <a:bodyPr/>
                    <a:lstStyle/>
                    <a:p>
                      <a:pPr algn="r">
                        <a:spcAft>
                          <a:spcPts val="0"/>
                        </a:spcAft>
                      </a:pPr>
                      <a:r>
                        <a:rPr lang="ru-RU" sz="2400" dirty="0">
                          <a:solidFill>
                            <a:srgbClr val="000000"/>
                          </a:solidFill>
                          <a:latin typeface="Calibri"/>
                          <a:ea typeface="Times New Roman"/>
                          <a:cs typeface="Times New Roman"/>
                        </a:rPr>
                        <a:t>1</a:t>
                      </a:r>
                      <a:endParaRPr lang="ru-RU" sz="2400" dirty="0">
                        <a:latin typeface="Times New Roman"/>
                        <a:ea typeface="Times New Roman"/>
                        <a:cs typeface="Times New Roman"/>
                      </a:endParaRPr>
                    </a:p>
                  </a:txBody>
                  <a:tcPr marL="68580" marR="68580" marT="0" marB="0" anchor="b"/>
                </a:tc>
                <a:tc>
                  <a:txBody>
                    <a:bodyPr/>
                    <a:lstStyle/>
                    <a:p>
                      <a:pPr algn="r">
                        <a:spcAft>
                          <a:spcPts val="0"/>
                        </a:spcAft>
                      </a:pPr>
                      <a:r>
                        <a:rPr lang="ru-RU" sz="2400" dirty="0">
                          <a:solidFill>
                            <a:srgbClr val="000000"/>
                          </a:solidFill>
                          <a:latin typeface="Calibri"/>
                          <a:ea typeface="Times New Roman"/>
                          <a:cs typeface="Times New Roman"/>
                        </a:rPr>
                        <a:t>11</a:t>
                      </a:r>
                      <a:endParaRPr lang="ru-RU" sz="2400" dirty="0">
                        <a:latin typeface="Times New Roman"/>
                        <a:ea typeface="Times New Roman"/>
                        <a:cs typeface="Times New Roman"/>
                      </a:endParaRPr>
                    </a:p>
                  </a:txBody>
                  <a:tcPr marL="68580" marR="68580" marT="0" marB="0" anchor="b"/>
                </a:tc>
                <a:tc>
                  <a:txBody>
                    <a:bodyPr/>
                    <a:lstStyle/>
                    <a:p>
                      <a:pPr algn="r">
                        <a:spcAft>
                          <a:spcPts val="0"/>
                        </a:spcAft>
                      </a:pPr>
                      <a:r>
                        <a:rPr lang="ru-RU" sz="2400" dirty="0">
                          <a:solidFill>
                            <a:srgbClr val="000000"/>
                          </a:solidFill>
                          <a:latin typeface="Calibri"/>
                          <a:ea typeface="Times New Roman"/>
                          <a:cs typeface="Times New Roman"/>
                        </a:rPr>
                        <a:t>81,4%</a:t>
                      </a:r>
                      <a:endParaRPr lang="ru-RU" sz="2400" dirty="0">
                        <a:latin typeface="Times New Roman"/>
                        <a:ea typeface="Times New Roman"/>
                        <a:cs typeface="Times New Roman"/>
                      </a:endParaRPr>
                    </a:p>
                  </a:txBody>
                  <a:tcPr marL="68580" marR="68580" marT="0" marB="0" anchor="b"/>
                </a:tc>
                <a:tc>
                  <a:txBody>
                    <a:bodyPr/>
                    <a:lstStyle/>
                    <a:p>
                      <a:pPr algn="r">
                        <a:spcAft>
                          <a:spcPts val="0"/>
                        </a:spcAft>
                      </a:pPr>
                      <a:r>
                        <a:rPr lang="ru-RU" sz="2400" dirty="0">
                          <a:solidFill>
                            <a:srgbClr val="000000"/>
                          </a:solidFill>
                          <a:latin typeface="Calibri"/>
                          <a:ea typeface="Times New Roman"/>
                          <a:cs typeface="Times New Roman"/>
                        </a:rPr>
                        <a:t>36,0%</a:t>
                      </a:r>
                      <a:endParaRPr lang="ru-RU" sz="2400" dirty="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96,1%</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100,0%</a:t>
                      </a:r>
                      <a:endParaRPr lang="ru-RU" sz="2400">
                        <a:latin typeface="Times New Roman"/>
                        <a:ea typeface="Times New Roman"/>
                        <a:cs typeface="Times New Roman"/>
                      </a:endParaRPr>
                    </a:p>
                  </a:txBody>
                  <a:tcPr marL="68580" marR="68580" marT="0" marB="0" anchor="b"/>
                </a:tc>
              </a:tr>
              <a:tr h="532926">
                <a:tc>
                  <a:txBody>
                    <a:bodyPr/>
                    <a:lstStyle/>
                    <a:p>
                      <a:pPr algn="r">
                        <a:spcAft>
                          <a:spcPts val="0"/>
                        </a:spcAft>
                      </a:pPr>
                      <a:r>
                        <a:rPr lang="ru-RU" sz="2400" dirty="0">
                          <a:solidFill>
                            <a:srgbClr val="000000"/>
                          </a:solidFill>
                          <a:latin typeface="Calibri"/>
                          <a:ea typeface="Times New Roman"/>
                          <a:cs typeface="Times New Roman"/>
                        </a:rPr>
                        <a:t>1</a:t>
                      </a:r>
                      <a:endParaRPr lang="ru-RU" sz="2400" dirty="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12</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dirty="0">
                          <a:solidFill>
                            <a:srgbClr val="000000"/>
                          </a:solidFill>
                          <a:latin typeface="Calibri"/>
                          <a:ea typeface="Times New Roman"/>
                          <a:cs typeface="Times New Roman"/>
                        </a:rPr>
                        <a:t>63,0%</a:t>
                      </a:r>
                      <a:endParaRPr lang="ru-RU" sz="2400" dirty="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31,9%</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79,0%</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93,9%</a:t>
                      </a:r>
                      <a:endParaRPr lang="ru-RU" sz="2400">
                        <a:latin typeface="Times New Roman"/>
                        <a:ea typeface="Times New Roman"/>
                        <a:cs typeface="Times New Roman"/>
                      </a:endParaRPr>
                    </a:p>
                  </a:txBody>
                  <a:tcPr marL="68580" marR="68580" marT="0" marB="0" anchor="b"/>
                </a:tc>
              </a:tr>
              <a:tr h="532926">
                <a:tc>
                  <a:txBody>
                    <a:bodyPr/>
                    <a:lstStyle/>
                    <a:p>
                      <a:pPr algn="r">
                        <a:spcAft>
                          <a:spcPts val="0"/>
                        </a:spcAft>
                      </a:pPr>
                      <a:r>
                        <a:rPr lang="ru-RU" sz="2400" dirty="0">
                          <a:solidFill>
                            <a:srgbClr val="FF0000"/>
                          </a:solidFill>
                          <a:latin typeface="Calibri"/>
                          <a:ea typeface="Times New Roman"/>
                          <a:cs typeface="Times New Roman"/>
                        </a:rPr>
                        <a:t>1</a:t>
                      </a:r>
                      <a:endParaRPr lang="ru-RU" sz="24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dirty="0">
                          <a:solidFill>
                            <a:srgbClr val="FF0000"/>
                          </a:solidFill>
                          <a:latin typeface="Calibri"/>
                          <a:ea typeface="Times New Roman"/>
                          <a:cs typeface="Times New Roman"/>
                        </a:rPr>
                        <a:t>13</a:t>
                      </a:r>
                      <a:endParaRPr lang="ru-RU" sz="24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dirty="0">
                          <a:solidFill>
                            <a:srgbClr val="FF0000"/>
                          </a:solidFill>
                          <a:latin typeface="Calibri"/>
                          <a:ea typeface="Times New Roman"/>
                          <a:cs typeface="Times New Roman"/>
                        </a:rPr>
                        <a:t>43,2%</a:t>
                      </a:r>
                      <a:endParaRPr lang="ru-RU" sz="24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dirty="0">
                          <a:solidFill>
                            <a:srgbClr val="FF0000"/>
                          </a:solidFill>
                          <a:latin typeface="Calibri"/>
                          <a:ea typeface="Times New Roman"/>
                          <a:cs typeface="Times New Roman"/>
                        </a:rPr>
                        <a:t>17,6%</a:t>
                      </a:r>
                      <a:endParaRPr lang="ru-RU" sz="24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dirty="0">
                          <a:solidFill>
                            <a:srgbClr val="FF0000"/>
                          </a:solidFill>
                          <a:latin typeface="Calibri"/>
                          <a:ea typeface="Times New Roman"/>
                          <a:cs typeface="Times New Roman"/>
                        </a:rPr>
                        <a:t>59,3%</a:t>
                      </a:r>
                      <a:endParaRPr lang="ru-RU" sz="24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dirty="0">
                          <a:solidFill>
                            <a:srgbClr val="FF0000"/>
                          </a:solidFill>
                          <a:latin typeface="Calibri"/>
                          <a:ea typeface="Times New Roman"/>
                          <a:cs typeface="Times New Roman"/>
                        </a:rPr>
                        <a:t>93,4%</a:t>
                      </a:r>
                      <a:endParaRPr lang="ru-RU" sz="2400" dirty="0">
                        <a:solidFill>
                          <a:srgbClr val="FF0000"/>
                        </a:solidFill>
                        <a:latin typeface="Times New Roman"/>
                        <a:ea typeface="Times New Roman"/>
                        <a:cs typeface="Times New Roman"/>
                      </a:endParaRPr>
                    </a:p>
                  </a:txBody>
                  <a:tcPr marL="68580" marR="68580" marT="0" marB="0" anchor="b"/>
                </a:tc>
              </a:tr>
              <a:tr h="532926">
                <a:tc>
                  <a:txBody>
                    <a:bodyPr/>
                    <a:lstStyle/>
                    <a:p>
                      <a:pPr algn="r">
                        <a:spcAft>
                          <a:spcPts val="0"/>
                        </a:spcAft>
                      </a:pPr>
                      <a:r>
                        <a:rPr lang="ru-RU" sz="2400">
                          <a:solidFill>
                            <a:srgbClr val="000000"/>
                          </a:solidFill>
                          <a:latin typeface="Calibri"/>
                          <a:ea typeface="Times New Roman"/>
                          <a:cs typeface="Times New Roman"/>
                        </a:rPr>
                        <a:t>1</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14</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dirty="0">
                          <a:solidFill>
                            <a:srgbClr val="000000"/>
                          </a:solidFill>
                          <a:latin typeface="Calibri"/>
                          <a:ea typeface="Times New Roman"/>
                          <a:cs typeface="Times New Roman"/>
                        </a:rPr>
                        <a:t>55,9%</a:t>
                      </a:r>
                      <a:endParaRPr lang="ru-RU" sz="2400" dirty="0">
                        <a:latin typeface="Times New Roman"/>
                        <a:ea typeface="Times New Roman"/>
                        <a:cs typeface="Times New Roman"/>
                      </a:endParaRPr>
                    </a:p>
                  </a:txBody>
                  <a:tcPr marL="68580" marR="68580" marT="0" marB="0" anchor="b"/>
                </a:tc>
                <a:tc>
                  <a:txBody>
                    <a:bodyPr/>
                    <a:lstStyle/>
                    <a:p>
                      <a:pPr algn="r">
                        <a:spcAft>
                          <a:spcPts val="0"/>
                        </a:spcAft>
                      </a:pPr>
                      <a:r>
                        <a:rPr lang="ru-RU" sz="2400" dirty="0">
                          <a:solidFill>
                            <a:srgbClr val="000000"/>
                          </a:solidFill>
                          <a:latin typeface="Calibri"/>
                          <a:ea typeface="Times New Roman"/>
                          <a:cs typeface="Times New Roman"/>
                        </a:rPr>
                        <a:t>18,8%</a:t>
                      </a:r>
                      <a:endParaRPr lang="ru-RU" sz="2400" dirty="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76,8%</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96,9%</a:t>
                      </a:r>
                      <a:endParaRPr lang="ru-RU" sz="2400">
                        <a:latin typeface="Times New Roman"/>
                        <a:ea typeface="Times New Roman"/>
                        <a:cs typeface="Times New Roman"/>
                      </a:endParaRPr>
                    </a:p>
                  </a:txBody>
                  <a:tcPr marL="68580" marR="68580" marT="0" marB="0" anchor="b"/>
                </a:tc>
              </a:tr>
              <a:tr h="532926">
                <a:tc>
                  <a:txBody>
                    <a:bodyPr/>
                    <a:lstStyle/>
                    <a:p>
                      <a:pPr algn="r">
                        <a:spcAft>
                          <a:spcPts val="0"/>
                        </a:spcAft>
                      </a:pPr>
                      <a:r>
                        <a:rPr lang="ru-RU" sz="2400">
                          <a:solidFill>
                            <a:srgbClr val="000000"/>
                          </a:solidFill>
                          <a:latin typeface="Calibri"/>
                          <a:ea typeface="Times New Roman"/>
                          <a:cs typeface="Times New Roman"/>
                        </a:rPr>
                        <a:t>1</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15</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83,3%</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dirty="0">
                          <a:solidFill>
                            <a:srgbClr val="000000"/>
                          </a:solidFill>
                          <a:latin typeface="Calibri"/>
                          <a:ea typeface="Times New Roman"/>
                          <a:cs typeface="Times New Roman"/>
                        </a:rPr>
                        <a:t>54,3%</a:t>
                      </a:r>
                      <a:endParaRPr lang="ru-RU" sz="2400" dirty="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93,9%</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99,5%</a:t>
                      </a:r>
                      <a:endParaRPr lang="ru-RU" sz="2400">
                        <a:latin typeface="Times New Roman"/>
                        <a:ea typeface="Times New Roman"/>
                        <a:cs typeface="Times New Roman"/>
                      </a:endParaRPr>
                    </a:p>
                  </a:txBody>
                  <a:tcPr marL="68580" marR="68580" marT="0" marB="0" anchor="b"/>
                </a:tc>
              </a:tr>
              <a:tr h="532926">
                <a:tc>
                  <a:txBody>
                    <a:bodyPr/>
                    <a:lstStyle/>
                    <a:p>
                      <a:pPr algn="r">
                        <a:spcAft>
                          <a:spcPts val="0"/>
                        </a:spcAft>
                      </a:pPr>
                      <a:r>
                        <a:rPr lang="ru-RU" sz="2400">
                          <a:solidFill>
                            <a:srgbClr val="000000"/>
                          </a:solidFill>
                          <a:latin typeface="Calibri"/>
                          <a:ea typeface="Times New Roman"/>
                          <a:cs typeface="Times New Roman"/>
                        </a:rPr>
                        <a:t>1</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16</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66,4%</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dirty="0">
                          <a:solidFill>
                            <a:srgbClr val="000000"/>
                          </a:solidFill>
                          <a:latin typeface="Calibri"/>
                          <a:ea typeface="Times New Roman"/>
                          <a:cs typeface="Times New Roman"/>
                        </a:rPr>
                        <a:t>30,0%</a:t>
                      </a:r>
                      <a:endParaRPr lang="ru-RU" sz="2400" dirty="0">
                        <a:latin typeface="Times New Roman"/>
                        <a:ea typeface="Times New Roman"/>
                        <a:cs typeface="Times New Roman"/>
                      </a:endParaRPr>
                    </a:p>
                  </a:txBody>
                  <a:tcPr marL="68580" marR="68580" marT="0" marB="0" anchor="b"/>
                </a:tc>
                <a:tc>
                  <a:txBody>
                    <a:bodyPr/>
                    <a:lstStyle/>
                    <a:p>
                      <a:pPr algn="r">
                        <a:spcAft>
                          <a:spcPts val="0"/>
                        </a:spcAft>
                      </a:pPr>
                      <a:r>
                        <a:rPr lang="ru-RU" sz="2400" dirty="0">
                          <a:solidFill>
                            <a:srgbClr val="000000"/>
                          </a:solidFill>
                          <a:latin typeface="Calibri"/>
                          <a:ea typeface="Times New Roman"/>
                          <a:cs typeface="Times New Roman"/>
                        </a:rPr>
                        <a:t>83,4%</a:t>
                      </a:r>
                      <a:endParaRPr lang="ru-RU" sz="2400" dirty="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91,3%</a:t>
                      </a:r>
                      <a:endParaRPr lang="ru-RU" sz="2400">
                        <a:latin typeface="Times New Roman"/>
                        <a:ea typeface="Times New Roman"/>
                        <a:cs typeface="Times New Roman"/>
                      </a:endParaRPr>
                    </a:p>
                  </a:txBody>
                  <a:tcPr marL="68580" marR="68580" marT="0" marB="0" anchor="b"/>
                </a:tc>
              </a:tr>
              <a:tr h="532926">
                <a:tc>
                  <a:txBody>
                    <a:bodyPr/>
                    <a:lstStyle/>
                    <a:p>
                      <a:pPr algn="r">
                        <a:spcAft>
                          <a:spcPts val="0"/>
                        </a:spcAft>
                      </a:pPr>
                      <a:r>
                        <a:rPr lang="ru-RU" sz="2400">
                          <a:solidFill>
                            <a:srgbClr val="000000"/>
                          </a:solidFill>
                          <a:latin typeface="Calibri"/>
                          <a:ea typeface="Times New Roman"/>
                          <a:cs typeface="Times New Roman"/>
                        </a:rPr>
                        <a:t>1</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17</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63,7%</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dirty="0">
                          <a:solidFill>
                            <a:srgbClr val="000000"/>
                          </a:solidFill>
                          <a:latin typeface="Calibri"/>
                          <a:ea typeface="Times New Roman"/>
                          <a:cs typeface="Times New Roman"/>
                        </a:rPr>
                        <a:t>37,7%</a:t>
                      </a:r>
                      <a:endParaRPr lang="ru-RU" sz="2400" dirty="0">
                        <a:latin typeface="Times New Roman"/>
                        <a:ea typeface="Times New Roman"/>
                        <a:cs typeface="Times New Roman"/>
                      </a:endParaRPr>
                    </a:p>
                  </a:txBody>
                  <a:tcPr marL="68580" marR="68580" marT="0" marB="0" anchor="b"/>
                </a:tc>
                <a:tc>
                  <a:txBody>
                    <a:bodyPr/>
                    <a:lstStyle/>
                    <a:p>
                      <a:pPr algn="r">
                        <a:spcAft>
                          <a:spcPts val="0"/>
                        </a:spcAft>
                      </a:pPr>
                      <a:r>
                        <a:rPr lang="ru-RU" sz="2400" dirty="0">
                          <a:solidFill>
                            <a:srgbClr val="000000"/>
                          </a:solidFill>
                          <a:latin typeface="Calibri"/>
                          <a:ea typeface="Times New Roman"/>
                          <a:cs typeface="Times New Roman"/>
                        </a:rPr>
                        <a:t>76,9%</a:t>
                      </a:r>
                      <a:endParaRPr lang="ru-RU" sz="2400" dirty="0">
                        <a:latin typeface="Times New Roman"/>
                        <a:ea typeface="Times New Roman"/>
                        <a:cs typeface="Times New Roman"/>
                      </a:endParaRPr>
                    </a:p>
                  </a:txBody>
                  <a:tcPr marL="68580" marR="68580" marT="0" marB="0" anchor="b"/>
                </a:tc>
                <a:tc>
                  <a:txBody>
                    <a:bodyPr/>
                    <a:lstStyle/>
                    <a:p>
                      <a:pPr algn="r">
                        <a:spcAft>
                          <a:spcPts val="0"/>
                        </a:spcAft>
                      </a:pPr>
                      <a:r>
                        <a:rPr lang="ru-RU" sz="2400" dirty="0">
                          <a:solidFill>
                            <a:srgbClr val="000000"/>
                          </a:solidFill>
                          <a:latin typeface="Calibri"/>
                          <a:ea typeface="Times New Roman"/>
                          <a:cs typeface="Times New Roman"/>
                        </a:rPr>
                        <a:t>93,4%</a:t>
                      </a:r>
                      <a:endParaRPr lang="ru-RU" sz="2400" dirty="0">
                        <a:latin typeface="Times New Roman"/>
                        <a:ea typeface="Times New Roman"/>
                        <a:cs typeface="Times New Roman"/>
                      </a:endParaRPr>
                    </a:p>
                  </a:txBody>
                  <a:tcPr marL="68580" marR="68580" marT="0" marB="0" anchor="b"/>
                </a:tc>
              </a:tr>
              <a:tr h="532926">
                <a:tc>
                  <a:txBody>
                    <a:bodyPr/>
                    <a:lstStyle/>
                    <a:p>
                      <a:pPr algn="r">
                        <a:spcAft>
                          <a:spcPts val="0"/>
                        </a:spcAft>
                      </a:pPr>
                      <a:r>
                        <a:rPr lang="ru-RU" sz="2400">
                          <a:solidFill>
                            <a:srgbClr val="000000"/>
                          </a:solidFill>
                          <a:latin typeface="Calibri"/>
                          <a:ea typeface="Times New Roman"/>
                          <a:cs typeface="Times New Roman"/>
                        </a:rPr>
                        <a:t>1</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18</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61,9%</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14,0%</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85,7%</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dirty="0">
                          <a:solidFill>
                            <a:srgbClr val="000000"/>
                          </a:solidFill>
                          <a:latin typeface="Calibri"/>
                          <a:ea typeface="Times New Roman"/>
                          <a:cs typeface="Times New Roman"/>
                        </a:rPr>
                        <a:t>93,4%</a:t>
                      </a:r>
                      <a:endParaRPr lang="ru-RU" sz="2400" dirty="0">
                        <a:latin typeface="Times New Roman"/>
                        <a:ea typeface="Times New Roman"/>
                        <a:cs typeface="Times New Roman"/>
                      </a:endParaRPr>
                    </a:p>
                  </a:txBody>
                  <a:tcPr marL="68580" marR="68580" marT="0" marB="0" anchor="b"/>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0026"/>
          </a:xfrm>
        </p:spPr>
        <p:txBody>
          <a:bodyPr>
            <a:normAutofit fontScale="90000"/>
          </a:bodyPr>
          <a:lstStyle/>
          <a:p>
            <a:endParaRPr lang="ru-RU" dirty="0"/>
          </a:p>
        </p:txBody>
      </p:sp>
      <p:graphicFrame>
        <p:nvGraphicFramePr>
          <p:cNvPr id="4" name="Содержимое 3"/>
          <p:cNvGraphicFramePr>
            <a:graphicFrameLocks noGrp="1"/>
          </p:cNvGraphicFramePr>
          <p:nvPr>
            <p:ph idx="1"/>
          </p:nvPr>
        </p:nvGraphicFramePr>
        <p:xfrm>
          <a:off x="457200" y="549275"/>
          <a:ext cx="8229600" cy="443992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pPr algn="ctr">
                        <a:spcAft>
                          <a:spcPts val="0"/>
                        </a:spcAft>
                      </a:pPr>
                      <a:r>
                        <a:rPr lang="ru-RU" sz="2400" dirty="0">
                          <a:solidFill>
                            <a:schemeClr val="tx1"/>
                          </a:solidFill>
                          <a:latin typeface="Calibri"/>
                          <a:ea typeface="Times New Roman"/>
                          <a:cs typeface="Times New Roman"/>
                        </a:rPr>
                        <a:t>Тип задания</a:t>
                      </a:r>
                      <a:endParaRPr lang="ru-RU" sz="2400" dirty="0">
                        <a:solidFill>
                          <a:schemeClr val="tx1"/>
                        </a:solidFill>
                        <a:latin typeface="Times New Roman"/>
                        <a:ea typeface="Times New Roman"/>
                        <a:cs typeface="Times New Roman"/>
                      </a:endParaRPr>
                    </a:p>
                  </a:txBody>
                  <a:tcPr marL="68580" marR="68580" marT="0" marB="0" anchor="ctr"/>
                </a:tc>
                <a:tc>
                  <a:txBody>
                    <a:bodyPr/>
                    <a:lstStyle/>
                    <a:p>
                      <a:pPr algn="ctr">
                        <a:spcAft>
                          <a:spcPts val="0"/>
                        </a:spcAft>
                      </a:pPr>
                      <a:r>
                        <a:rPr lang="ru-RU" sz="2400" dirty="0">
                          <a:solidFill>
                            <a:schemeClr val="tx1"/>
                          </a:solidFill>
                          <a:latin typeface="Calibri"/>
                          <a:ea typeface="Times New Roman"/>
                          <a:cs typeface="Times New Roman"/>
                        </a:rPr>
                        <a:t>Номер задания</a:t>
                      </a:r>
                      <a:endParaRPr lang="ru-RU" sz="2400" dirty="0">
                        <a:solidFill>
                          <a:schemeClr val="tx1"/>
                        </a:solidFill>
                        <a:latin typeface="Times New Roman"/>
                        <a:ea typeface="Times New Roman"/>
                        <a:cs typeface="Times New Roman"/>
                      </a:endParaRPr>
                    </a:p>
                  </a:txBody>
                  <a:tcPr marL="68580" marR="68580" marT="0" marB="0" anchor="ctr"/>
                </a:tc>
                <a:tc>
                  <a:txBody>
                    <a:bodyPr/>
                    <a:lstStyle/>
                    <a:p>
                      <a:pPr algn="ctr">
                        <a:spcAft>
                          <a:spcPts val="0"/>
                        </a:spcAft>
                      </a:pPr>
                      <a:r>
                        <a:rPr lang="ru-RU" sz="2400" dirty="0">
                          <a:solidFill>
                            <a:schemeClr val="tx1"/>
                          </a:solidFill>
                          <a:latin typeface="Calibri"/>
                          <a:ea typeface="Times New Roman"/>
                          <a:cs typeface="Times New Roman"/>
                        </a:rPr>
                        <a:t>Средний</a:t>
                      </a:r>
                      <a:endParaRPr lang="ru-RU" sz="2400" dirty="0">
                        <a:solidFill>
                          <a:schemeClr val="tx1"/>
                        </a:solidFill>
                        <a:latin typeface="Times New Roman"/>
                        <a:ea typeface="Times New Roman"/>
                        <a:cs typeface="Times New Roman"/>
                      </a:endParaRPr>
                    </a:p>
                  </a:txBody>
                  <a:tcPr marL="68580" marR="68580" marT="0" marB="0" anchor="ctr"/>
                </a:tc>
                <a:tc>
                  <a:txBody>
                    <a:bodyPr/>
                    <a:lstStyle/>
                    <a:p>
                      <a:pPr algn="ctr">
                        <a:spcAft>
                          <a:spcPts val="0"/>
                        </a:spcAft>
                      </a:pPr>
                      <a:r>
                        <a:rPr lang="ru-RU" sz="2400" dirty="0">
                          <a:solidFill>
                            <a:schemeClr val="tx1"/>
                          </a:solidFill>
                          <a:latin typeface="Calibri"/>
                          <a:ea typeface="Times New Roman"/>
                          <a:cs typeface="Times New Roman"/>
                        </a:rPr>
                        <a:t>В группе «2»</a:t>
                      </a:r>
                      <a:endParaRPr lang="ru-RU" sz="2400" dirty="0">
                        <a:solidFill>
                          <a:schemeClr val="tx1"/>
                        </a:solidFill>
                        <a:latin typeface="Times New Roman"/>
                        <a:ea typeface="Times New Roman"/>
                        <a:cs typeface="Times New Roman"/>
                      </a:endParaRPr>
                    </a:p>
                  </a:txBody>
                  <a:tcPr marL="68580" marR="68580" marT="0" marB="0" anchor="ctr"/>
                </a:tc>
                <a:tc>
                  <a:txBody>
                    <a:bodyPr/>
                    <a:lstStyle/>
                    <a:p>
                      <a:pPr algn="ctr">
                        <a:spcAft>
                          <a:spcPts val="0"/>
                        </a:spcAft>
                      </a:pPr>
                      <a:r>
                        <a:rPr lang="ru-RU" sz="2400" dirty="0">
                          <a:solidFill>
                            <a:schemeClr val="tx1"/>
                          </a:solidFill>
                          <a:latin typeface="Calibri"/>
                          <a:ea typeface="Times New Roman"/>
                          <a:cs typeface="Times New Roman"/>
                        </a:rPr>
                        <a:t>В группе 61-80</a:t>
                      </a:r>
                      <a:endParaRPr lang="ru-RU" sz="2400" dirty="0">
                        <a:solidFill>
                          <a:schemeClr val="tx1"/>
                        </a:solidFill>
                        <a:latin typeface="Times New Roman"/>
                        <a:ea typeface="Times New Roman"/>
                        <a:cs typeface="Times New Roman"/>
                      </a:endParaRPr>
                    </a:p>
                  </a:txBody>
                  <a:tcPr marL="68580" marR="68580" marT="0" marB="0" anchor="ctr"/>
                </a:tc>
                <a:tc>
                  <a:txBody>
                    <a:bodyPr/>
                    <a:lstStyle/>
                    <a:p>
                      <a:pPr algn="ctr">
                        <a:spcAft>
                          <a:spcPts val="0"/>
                        </a:spcAft>
                      </a:pPr>
                      <a:r>
                        <a:rPr lang="ru-RU" sz="2400" dirty="0">
                          <a:solidFill>
                            <a:schemeClr val="tx1"/>
                          </a:solidFill>
                          <a:latin typeface="Calibri"/>
                          <a:ea typeface="Times New Roman"/>
                          <a:cs typeface="Times New Roman"/>
                        </a:rPr>
                        <a:t>В группе 81-100</a:t>
                      </a:r>
                      <a:endParaRPr lang="ru-RU" sz="2400" dirty="0">
                        <a:solidFill>
                          <a:schemeClr val="tx1"/>
                        </a:solidFill>
                        <a:latin typeface="Times New Roman"/>
                        <a:ea typeface="Times New Roman"/>
                        <a:cs typeface="Times New Roman"/>
                      </a:endParaRPr>
                    </a:p>
                  </a:txBody>
                  <a:tcPr marL="68580" marR="68580" marT="0" marB="0" anchor="ctr"/>
                </a:tc>
              </a:tr>
              <a:tr h="370840">
                <a:tc>
                  <a:txBody>
                    <a:bodyPr/>
                    <a:lstStyle/>
                    <a:p>
                      <a:pPr algn="r">
                        <a:spcAft>
                          <a:spcPts val="0"/>
                        </a:spcAft>
                      </a:pPr>
                      <a:r>
                        <a:rPr lang="ru-RU" sz="2400" dirty="0">
                          <a:solidFill>
                            <a:srgbClr val="FF0000"/>
                          </a:solidFill>
                          <a:latin typeface="Calibri"/>
                          <a:ea typeface="Times New Roman"/>
                          <a:cs typeface="Times New Roman"/>
                        </a:rPr>
                        <a:t>1</a:t>
                      </a:r>
                      <a:endParaRPr lang="ru-RU" sz="24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dirty="0">
                          <a:solidFill>
                            <a:srgbClr val="FF0000"/>
                          </a:solidFill>
                          <a:latin typeface="Calibri"/>
                          <a:ea typeface="Times New Roman"/>
                          <a:cs typeface="Times New Roman"/>
                        </a:rPr>
                        <a:t>19</a:t>
                      </a:r>
                      <a:endParaRPr lang="ru-RU" sz="24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dirty="0">
                          <a:solidFill>
                            <a:srgbClr val="FF0000"/>
                          </a:solidFill>
                          <a:latin typeface="Calibri"/>
                          <a:ea typeface="Times New Roman"/>
                          <a:cs typeface="Times New Roman"/>
                        </a:rPr>
                        <a:t>45,9%</a:t>
                      </a:r>
                      <a:endParaRPr lang="ru-RU" sz="24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dirty="0">
                          <a:solidFill>
                            <a:srgbClr val="FF0000"/>
                          </a:solidFill>
                          <a:latin typeface="Calibri"/>
                          <a:ea typeface="Times New Roman"/>
                          <a:cs typeface="Times New Roman"/>
                        </a:rPr>
                        <a:t>16,9%</a:t>
                      </a:r>
                      <a:endParaRPr lang="ru-RU" sz="24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dirty="0">
                          <a:solidFill>
                            <a:srgbClr val="FF0000"/>
                          </a:solidFill>
                          <a:latin typeface="Calibri"/>
                          <a:ea typeface="Times New Roman"/>
                          <a:cs typeface="Times New Roman"/>
                        </a:rPr>
                        <a:t>64,7%</a:t>
                      </a:r>
                      <a:endParaRPr lang="ru-RU" sz="24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dirty="0">
                          <a:solidFill>
                            <a:srgbClr val="FF0000"/>
                          </a:solidFill>
                          <a:latin typeface="Calibri"/>
                          <a:ea typeface="Times New Roman"/>
                          <a:cs typeface="Times New Roman"/>
                        </a:rPr>
                        <a:t>88,3%</a:t>
                      </a:r>
                      <a:endParaRPr lang="ru-RU" sz="2400" dirty="0">
                        <a:solidFill>
                          <a:srgbClr val="FF0000"/>
                        </a:solidFill>
                        <a:latin typeface="Times New Roman"/>
                        <a:ea typeface="Times New Roman"/>
                        <a:cs typeface="Times New Roman"/>
                      </a:endParaRPr>
                    </a:p>
                  </a:txBody>
                  <a:tcPr marL="68580" marR="68580" marT="0" marB="0" anchor="b"/>
                </a:tc>
              </a:tr>
              <a:tr h="370840">
                <a:tc>
                  <a:txBody>
                    <a:bodyPr/>
                    <a:lstStyle/>
                    <a:p>
                      <a:pPr algn="r">
                        <a:spcAft>
                          <a:spcPts val="0"/>
                        </a:spcAft>
                      </a:pPr>
                      <a:r>
                        <a:rPr lang="ru-RU" sz="2400">
                          <a:solidFill>
                            <a:srgbClr val="000000"/>
                          </a:solidFill>
                          <a:latin typeface="Calibri"/>
                          <a:ea typeface="Times New Roman"/>
                          <a:cs typeface="Times New Roman"/>
                        </a:rPr>
                        <a:t>1</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20</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58,0%</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22,5%</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79,8%</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95,4%</a:t>
                      </a:r>
                      <a:endParaRPr lang="ru-RU" sz="2400">
                        <a:latin typeface="Times New Roman"/>
                        <a:ea typeface="Times New Roman"/>
                        <a:cs typeface="Times New Roman"/>
                      </a:endParaRPr>
                    </a:p>
                  </a:txBody>
                  <a:tcPr marL="68580" marR="68580" marT="0" marB="0" anchor="b"/>
                </a:tc>
              </a:tr>
              <a:tr h="370840">
                <a:tc>
                  <a:txBody>
                    <a:bodyPr/>
                    <a:lstStyle/>
                    <a:p>
                      <a:pPr algn="r">
                        <a:spcAft>
                          <a:spcPts val="0"/>
                        </a:spcAft>
                      </a:pPr>
                      <a:r>
                        <a:rPr lang="ru-RU" sz="2400">
                          <a:solidFill>
                            <a:srgbClr val="000000"/>
                          </a:solidFill>
                          <a:latin typeface="Calibri"/>
                          <a:ea typeface="Times New Roman"/>
                          <a:cs typeface="Times New Roman"/>
                        </a:rPr>
                        <a:t>1</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21</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82,4%</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63,8%</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91,7%</a:t>
                      </a:r>
                      <a:endParaRPr lang="ru-RU" sz="2400">
                        <a:latin typeface="Times New Roman"/>
                        <a:ea typeface="Times New Roman"/>
                        <a:cs typeface="Times New Roman"/>
                      </a:endParaRPr>
                    </a:p>
                  </a:txBody>
                  <a:tcPr marL="68580" marR="68580" marT="0" marB="0" anchor="b"/>
                </a:tc>
                <a:tc>
                  <a:txBody>
                    <a:bodyPr/>
                    <a:lstStyle/>
                    <a:p>
                      <a:pPr algn="r">
                        <a:spcAft>
                          <a:spcPts val="0"/>
                        </a:spcAft>
                      </a:pPr>
                      <a:r>
                        <a:rPr lang="ru-RU" sz="2400">
                          <a:solidFill>
                            <a:srgbClr val="000000"/>
                          </a:solidFill>
                          <a:latin typeface="Calibri"/>
                          <a:ea typeface="Times New Roman"/>
                          <a:cs typeface="Times New Roman"/>
                        </a:rPr>
                        <a:t>97,4%</a:t>
                      </a:r>
                      <a:endParaRPr lang="ru-RU" sz="2400">
                        <a:latin typeface="Times New Roman"/>
                        <a:ea typeface="Times New Roman"/>
                        <a:cs typeface="Times New Roman"/>
                      </a:endParaRPr>
                    </a:p>
                  </a:txBody>
                  <a:tcPr marL="68580" marR="68580" marT="0" marB="0" anchor="b"/>
                </a:tc>
              </a:tr>
              <a:tr h="370840">
                <a:tc>
                  <a:txBody>
                    <a:bodyPr/>
                    <a:lstStyle/>
                    <a:p>
                      <a:pPr algn="r">
                        <a:spcAft>
                          <a:spcPts val="0"/>
                        </a:spcAft>
                      </a:pPr>
                      <a:r>
                        <a:rPr lang="ru-RU" sz="2400" dirty="0">
                          <a:solidFill>
                            <a:srgbClr val="FF0000"/>
                          </a:solidFill>
                          <a:latin typeface="Calibri"/>
                          <a:ea typeface="Times New Roman"/>
                          <a:cs typeface="Times New Roman"/>
                        </a:rPr>
                        <a:t>2</a:t>
                      </a:r>
                      <a:endParaRPr lang="ru-RU" sz="24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a:solidFill>
                            <a:srgbClr val="FF0000"/>
                          </a:solidFill>
                          <a:latin typeface="Calibri"/>
                          <a:ea typeface="Times New Roman"/>
                          <a:cs typeface="Times New Roman"/>
                        </a:rPr>
                        <a:t>1</a:t>
                      </a:r>
                      <a:endParaRPr lang="ru-RU" sz="240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a:solidFill>
                            <a:srgbClr val="FF0000"/>
                          </a:solidFill>
                          <a:latin typeface="Calibri"/>
                          <a:ea typeface="Times New Roman"/>
                          <a:cs typeface="Times New Roman"/>
                        </a:rPr>
                        <a:t>29,8%</a:t>
                      </a:r>
                      <a:endParaRPr lang="ru-RU" sz="240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a:solidFill>
                            <a:srgbClr val="FF0000"/>
                          </a:solidFill>
                          <a:latin typeface="Calibri"/>
                          <a:ea typeface="Times New Roman"/>
                          <a:cs typeface="Times New Roman"/>
                        </a:rPr>
                        <a:t>5,3%</a:t>
                      </a:r>
                      <a:endParaRPr lang="ru-RU" sz="240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a:solidFill>
                            <a:srgbClr val="FF0000"/>
                          </a:solidFill>
                          <a:latin typeface="Calibri"/>
                          <a:ea typeface="Times New Roman"/>
                          <a:cs typeface="Times New Roman"/>
                        </a:rPr>
                        <a:t>45,4%</a:t>
                      </a:r>
                      <a:endParaRPr lang="ru-RU" sz="240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a:solidFill>
                            <a:srgbClr val="FF0000"/>
                          </a:solidFill>
                          <a:latin typeface="Calibri"/>
                          <a:ea typeface="Times New Roman"/>
                          <a:cs typeface="Times New Roman"/>
                        </a:rPr>
                        <a:t>76,0%</a:t>
                      </a:r>
                      <a:endParaRPr lang="ru-RU" sz="2400">
                        <a:solidFill>
                          <a:srgbClr val="FF0000"/>
                        </a:solidFill>
                        <a:latin typeface="Times New Roman"/>
                        <a:ea typeface="Times New Roman"/>
                        <a:cs typeface="Times New Roman"/>
                      </a:endParaRPr>
                    </a:p>
                  </a:txBody>
                  <a:tcPr marL="68580" marR="68580" marT="0" marB="0" anchor="b"/>
                </a:tc>
              </a:tr>
              <a:tr h="370840">
                <a:tc>
                  <a:txBody>
                    <a:bodyPr/>
                    <a:lstStyle/>
                    <a:p>
                      <a:pPr algn="r">
                        <a:spcAft>
                          <a:spcPts val="0"/>
                        </a:spcAft>
                      </a:pPr>
                      <a:r>
                        <a:rPr lang="ru-RU" sz="2400" dirty="0">
                          <a:solidFill>
                            <a:srgbClr val="FF0000"/>
                          </a:solidFill>
                          <a:latin typeface="Calibri"/>
                          <a:ea typeface="Times New Roman"/>
                          <a:cs typeface="Times New Roman"/>
                        </a:rPr>
                        <a:t>2</a:t>
                      </a:r>
                      <a:endParaRPr lang="ru-RU" sz="24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dirty="0">
                          <a:solidFill>
                            <a:srgbClr val="FF0000"/>
                          </a:solidFill>
                          <a:latin typeface="Calibri"/>
                          <a:ea typeface="Times New Roman"/>
                          <a:cs typeface="Times New Roman"/>
                        </a:rPr>
                        <a:t>2</a:t>
                      </a:r>
                      <a:endParaRPr lang="ru-RU" sz="24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a:solidFill>
                            <a:srgbClr val="FF0000"/>
                          </a:solidFill>
                          <a:latin typeface="Calibri"/>
                          <a:ea typeface="Times New Roman"/>
                          <a:cs typeface="Times New Roman"/>
                        </a:rPr>
                        <a:t>37,6%</a:t>
                      </a:r>
                      <a:endParaRPr lang="ru-RU" sz="240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a:solidFill>
                            <a:srgbClr val="FF0000"/>
                          </a:solidFill>
                          <a:latin typeface="Calibri"/>
                          <a:ea typeface="Times New Roman"/>
                          <a:cs typeface="Times New Roman"/>
                        </a:rPr>
                        <a:t>6,1%</a:t>
                      </a:r>
                      <a:endParaRPr lang="ru-RU" sz="240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a:solidFill>
                            <a:srgbClr val="FF0000"/>
                          </a:solidFill>
                          <a:latin typeface="Calibri"/>
                          <a:ea typeface="Times New Roman"/>
                          <a:cs typeface="Times New Roman"/>
                        </a:rPr>
                        <a:t>60,8%</a:t>
                      </a:r>
                      <a:endParaRPr lang="ru-RU" sz="240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a:solidFill>
                            <a:srgbClr val="FF0000"/>
                          </a:solidFill>
                          <a:latin typeface="Calibri"/>
                          <a:ea typeface="Times New Roman"/>
                          <a:cs typeface="Times New Roman"/>
                        </a:rPr>
                        <a:t>89,5%</a:t>
                      </a:r>
                      <a:endParaRPr lang="ru-RU" sz="2400">
                        <a:solidFill>
                          <a:srgbClr val="FF0000"/>
                        </a:solidFill>
                        <a:latin typeface="Times New Roman"/>
                        <a:ea typeface="Times New Roman"/>
                        <a:cs typeface="Times New Roman"/>
                      </a:endParaRPr>
                    </a:p>
                  </a:txBody>
                  <a:tcPr marL="68580" marR="68580" marT="0" marB="0" anchor="b"/>
                </a:tc>
              </a:tr>
              <a:tr h="370840">
                <a:tc>
                  <a:txBody>
                    <a:bodyPr/>
                    <a:lstStyle/>
                    <a:p>
                      <a:pPr algn="r">
                        <a:spcAft>
                          <a:spcPts val="0"/>
                        </a:spcAft>
                      </a:pPr>
                      <a:r>
                        <a:rPr lang="ru-RU" sz="2400">
                          <a:solidFill>
                            <a:srgbClr val="FF0000"/>
                          </a:solidFill>
                          <a:latin typeface="Calibri"/>
                          <a:ea typeface="Times New Roman"/>
                          <a:cs typeface="Times New Roman"/>
                        </a:rPr>
                        <a:t>2</a:t>
                      </a:r>
                      <a:endParaRPr lang="ru-RU" sz="240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dirty="0">
                          <a:solidFill>
                            <a:srgbClr val="FF0000"/>
                          </a:solidFill>
                          <a:latin typeface="Calibri"/>
                          <a:ea typeface="Times New Roman"/>
                          <a:cs typeface="Times New Roman"/>
                        </a:rPr>
                        <a:t>3</a:t>
                      </a:r>
                      <a:endParaRPr lang="ru-RU" sz="24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a:solidFill>
                            <a:srgbClr val="FF0000"/>
                          </a:solidFill>
                          <a:latin typeface="Calibri"/>
                          <a:ea typeface="Times New Roman"/>
                          <a:cs typeface="Times New Roman"/>
                        </a:rPr>
                        <a:t>28,1%</a:t>
                      </a:r>
                      <a:endParaRPr lang="ru-RU" sz="240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a:solidFill>
                            <a:srgbClr val="FF0000"/>
                          </a:solidFill>
                          <a:latin typeface="Calibri"/>
                          <a:ea typeface="Times New Roman"/>
                          <a:cs typeface="Times New Roman"/>
                        </a:rPr>
                        <a:t>2,4%</a:t>
                      </a:r>
                      <a:endParaRPr lang="ru-RU" sz="240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a:solidFill>
                            <a:srgbClr val="FF0000"/>
                          </a:solidFill>
                          <a:latin typeface="Calibri"/>
                          <a:ea typeface="Times New Roman"/>
                          <a:cs typeface="Times New Roman"/>
                        </a:rPr>
                        <a:t>48,0%</a:t>
                      </a:r>
                      <a:endParaRPr lang="ru-RU" sz="240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a:solidFill>
                            <a:srgbClr val="FF0000"/>
                          </a:solidFill>
                          <a:latin typeface="Calibri"/>
                          <a:ea typeface="Times New Roman"/>
                          <a:cs typeface="Times New Roman"/>
                        </a:rPr>
                        <a:t>80,6%</a:t>
                      </a:r>
                      <a:endParaRPr lang="ru-RU" sz="2400">
                        <a:solidFill>
                          <a:srgbClr val="FF0000"/>
                        </a:solidFill>
                        <a:latin typeface="Times New Roman"/>
                        <a:ea typeface="Times New Roman"/>
                        <a:cs typeface="Times New Roman"/>
                      </a:endParaRPr>
                    </a:p>
                  </a:txBody>
                  <a:tcPr marL="68580" marR="68580" marT="0" marB="0" anchor="b"/>
                </a:tc>
              </a:tr>
              <a:tr h="370840">
                <a:tc>
                  <a:txBody>
                    <a:bodyPr/>
                    <a:lstStyle/>
                    <a:p>
                      <a:pPr algn="r">
                        <a:spcAft>
                          <a:spcPts val="0"/>
                        </a:spcAft>
                      </a:pPr>
                      <a:r>
                        <a:rPr lang="ru-RU" sz="2400">
                          <a:solidFill>
                            <a:srgbClr val="FF0000"/>
                          </a:solidFill>
                          <a:latin typeface="Calibri"/>
                          <a:ea typeface="Times New Roman"/>
                          <a:cs typeface="Times New Roman"/>
                        </a:rPr>
                        <a:t>2</a:t>
                      </a:r>
                      <a:endParaRPr lang="ru-RU" sz="240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dirty="0">
                          <a:solidFill>
                            <a:srgbClr val="FF0000"/>
                          </a:solidFill>
                          <a:latin typeface="Calibri"/>
                          <a:ea typeface="Times New Roman"/>
                          <a:cs typeface="Times New Roman"/>
                        </a:rPr>
                        <a:t>4</a:t>
                      </a:r>
                      <a:endParaRPr lang="ru-RU" sz="24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dirty="0">
                          <a:solidFill>
                            <a:srgbClr val="FF0000"/>
                          </a:solidFill>
                          <a:latin typeface="Calibri"/>
                          <a:ea typeface="Times New Roman"/>
                          <a:cs typeface="Times New Roman"/>
                        </a:rPr>
                        <a:t>18,6%</a:t>
                      </a:r>
                      <a:endParaRPr lang="ru-RU" sz="24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a:solidFill>
                            <a:srgbClr val="FF0000"/>
                          </a:solidFill>
                          <a:latin typeface="Calibri"/>
                          <a:ea typeface="Times New Roman"/>
                          <a:cs typeface="Times New Roman"/>
                        </a:rPr>
                        <a:t>2,6%</a:t>
                      </a:r>
                      <a:endParaRPr lang="ru-RU" sz="240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a:solidFill>
                            <a:srgbClr val="FF0000"/>
                          </a:solidFill>
                          <a:latin typeface="Calibri"/>
                          <a:ea typeface="Times New Roman"/>
                          <a:cs typeface="Times New Roman"/>
                        </a:rPr>
                        <a:t>32,1%</a:t>
                      </a:r>
                      <a:endParaRPr lang="ru-RU" sz="240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a:solidFill>
                            <a:srgbClr val="FF0000"/>
                          </a:solidFill>
                          <a:latin typeface="Calibri"/>
                          <a:ea typeface="Times New Roman"/>
                          <a:cs typeface="Times New Roman"/>
                        </a:rPr>
                        <a:t>68,4%</a:t>
                      </a:r>
                      <a:endParaRPr lang="ru-RU" sz="2400">
                        <a:solidFill>
                          <a:srgbClr val="FF0000"/>
                        </a:solidFill>
                        <a:latin typeface="Times New Roman"/>
                        <a:ea typeface="Times New Roman"/>
                        <a:cs typeface="Times New Roman"/>
                      </a:endParaRPr>
                    </a:p>
                  </a:txBody>
                  <a:tcPr marL="68580" marR="68580" marT="0" marB="0" anchor="b"/>
                </a:tc>
              </a:tr>
              <a:tr h="370840">
                <a:tc>
                  <a:txBody>
                    <a:bodyPr/>
                    <a:lstStyle/>
                    <a:p>
                      <a:pPr algn="r">
                        <a:spcAft>
                          <a:spcPts val="0"/>
                        </a:spcAft>
                      </a:pPr>
                      <a:r>
                        <a:rPr lang="ru-RU" sz="2400">
                          <a:solidFill>
                            <a:srgbClr val="FF0000"/>
                          </a:solidFill>
                          <a:latin typeface="Calibri"/>
                          <a:ea typeface="Times New Roman"/>
                          <a:cs typeface="Times New Roman"/>
                        </a:rPr>
                        <a:t>2</a:t>
                      </a:r>
                      <a:endParaRPr lang="ru-RU" sz="240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a:solidFill>
                            <a:srgbClr val="FF0000"/>
                          </a:solidFill>
                          <a:latin typeface="Calibri"/>
                          <a:ea typeface="Times New Roman"/>
                          <a:cs typeface="Times New Roman"/>
                        </a:rPr>
                        <a:t>5</a:t>
                      </a:r>
                      <a:endParaRPr lang="ru-RU" sz="240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dirty="0">
                          <a:solidFill>
                            <a:srgbClr val="FF0000"/>
                          </a:solidFill>
                          <a:latin typeface="Calibri"/>
                          <a:ea typeface="Times New Roman"/>
                          <a:cs typeface="Times New Roman"/>
                        </a:rPr>
                        <a:t>24,3%</a:t>
                      </a:r>
                      <a:endParaRPr lang="ru-RU" sz="24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dirty="0">
                          <a:solidFill>
                            <a:srgbClr val="FF0000"/>
                          </a:solidFill>
                          <a:latin typeface="Calibri"/>
                          <a:ea typeface="Times New Roman"/>
                          <a:cs typeface="Times New Roman"/>
                        </a:rPr>
                        <a:t>2,6%</a:t>
                      </a:r>
                      <a:endParaRPr lang="ru-RU" sz="24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a:solidFill>
                            <a:srgbClr val="FF0000"/>
                          </a:solidFill>
                          <a:latin typeface="Calibri"/>
                          <a:ea typeface="Times New Roman"/>
                          <a:cs typeface="Times New Roman"/>
                        </a:rPr>
                        <a:t>43,3%</a:t>
                      </a:r>
                      <a:endParaRPr lang="ru-RU" sz="240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a:solidFill>
                            <a:srgbClr val="FF0000"/>
                          </a:solidFill>
                          <a:latin typeface="Calibri"/>
                          <a:ea typeface="Times New Roman"/>
                          <a:cs typeface="Times New Roman"/>
                        </a:rPr>
                        <a:t>73,5%</a:t>
                      </a:r>
                      <a:endParaRPr lang="ru-RU" sz="2400">
                        <a:solidFill>
                          <a:srgbClr val="FF0000"/>
                        </a:solidFill>
                        <a:latin typeface="Times New Roman"/>
                        <a:ea typeface="Times New Roman"/>
                        <a:cs typeface="Times New Roman"/>
                      </a:endParaRPr>
                    </a:p>
                  </a:txBody>
                  <a:tcPr marL="68580" marR="68580" marT="0" marB="0" anchor="b"/>
                </a:tc>
              </a:tr>
              <a:tr h="370840">
                <a:tc>
                  <a:txBody>
                    <a:bodyPr/>
                    <a:lstStyle/>
                    <a:p>
                      <a:pPr algn="r">
                        <a:spcAft>
                          <a:spcPts val="0"/>
                        </a:spcAft>
                      </a:pPr>
                      <a:r>
                        <a:rPr lang="ru-RU" sz="2400">
                          <a:solidFill>
                            <a:srgbClr val="FF0000"/>
                          </a:solidFill>
                          <a:latin typeface="Calibri"/>
                          <a:ea typeface="Times New Roman"/>
                          <a:cs typeface="Times New Roman"/>
                        </a:rPr>
                        <a:t>2</a:t>
                      </a:r>
                      <a:endParaRPr lang="ru-RU" sz="240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a:solidFill>
                            <a:srgbClr val="FF0000"/>
                          </a:solidFill>
                          <a:latin typeface="Calibri"/>
                          <a:ea typeface="Times New Roman"/>
                          <a:cs typeface="Times New Roman"/>
                        </a:rPr>
                        <a:t>6</a:t>
                      </a:r>
                      <a:endParaRPr lang="ru-RU" sz="240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a:solidFill>
                            <a:srgbClr val="FF0000"/>
                          </a:solidFill>
                          <a:latin typeface="Calibri"/>
                          <a:ea typeface="Times New Roman"/>
                          <a:cs typeface="Times New Roman"/>
                        </a:rPr>
                        <a:t>35,6%</a:t>
                      </a:r>
                      <a:endParaRPr lang="ru-RU" sz="240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dirty="0">
                          <a:solidFill>
                            <a:srgbClr val="FF0000"/>
                          </a:solidFill>
                          <a:latin typeface="Calibri"/>
                          <a:ea typeface="Times New Roman"/>
                          <a:cs typeface="Times New Roman"/>
                        </a:rPr>
                        <a:t>3,9%</a:t>
                      </a:r>
                      <a:endParaRPr lang="ru-RU" sz="24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dirty="0">
                          <a:solidFill>
                            <a:srgbClr val="FF0000"/>
                          </a:solidFill>
                          <a:latin typeface="Calibri"/>
                          <a:ea typeface="Times New Roman"/>
                          <a:cs typeface="Times New Roman"/>
                        </a:rPr>
                        <a:t>64,0%</a:t>
                      </a:r>
                      <a:endParaRPr lang="ru-RU" sz="2400" dirty="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dirty="0">
                          <a:solidFill>
                            <a:srgbClr val="FF0000"/>
                          </a:solidFill>
                          <a:latin typeface="Calibri"/>
                          <a:ea typeface="Times New Roman"/>
                          <a:cs typeface="Times New Roman"/>
                        </a:rPr>
                        <a:t>94,6%</a:t>
                      </a:r>
                      <a:endParaRPr lang="ru-RU" sz="2400" dirty="0">
                        <a:solidFill>
                          <a:srgbClr val="FF0000"/>
                        </a:solidFill>
                        <a:latin typeface="Times New Roman"/>
                        <a:ea typeface="Times New Roman"/>
                        <a:cs typeface="Times New Roman"/>
                      </a:endParaRPr>
                    </a:p>
                  </a:txBody>
                  <a:tcPr marL="68580" marR="68580" marT="0" marB="0" anchor="b"/>
                </a:tc>
              </a:tr>
              <a:tr h="370840">
                <a:tc>
                  <a:txBody>
                    <a:bodyPr/>
                    <a:lstStyle/>
                    <a:p>
                      <a:pPr algn="r">
                        <a:spcAft>
                          <a:spcPts val="0"/>
                        </a:spcAft>
                      </a:pPr>
                      <a:r>
                        <a:rPr lang="ru-RU" sz="2400">
                          <a:solidFill>
                            <a:srgbClr val="FF0000"/>
                          </a:solidFill>
                          <a:latin typeface="Calibri"/>
                          <a:ea typeface="Times New Roman"/>
                          <a:cs typeface="Times New Roman"/>
                        </a:rPr>
                        <a:t>2</a:t>
                      </a:r>
                      <a:endParaRPr lang="ru-RU" sz="240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a:solidFill>
                            <a:srgbClr val="FF0000"/>
                          </a:solidFill>
                          <a:latin typeface="Calibri"/>
                          <a:ea typeface="Times New Roman"/>
                          <a:cs typeface="Times New Roman"/>
                        </a:rPr>
                        <a:t>7</a:t>
                      </a:r>
                      <a:endParaRPr lang="ru-RU" sz="240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a:solidFill>
                            <a:srgbClr val="FF0000"/>
                          </a:solidFill>
                          <a:latin typeface="Calibri"/>
                          <a:ea typeface="Times New Roman"/>
                          <a:cs typeface="Times New Roman"/>
                        </a:rPr>
                        <a:t>33,4%</a:t>
                      </a:r>
                      <a:endParaRPr lang="ru-RU" sz="240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a:solidFill>
                            <a:srgbClr val="FF0000"/>
                          </a:solidFill>
                          <a:latin typeface="Calibri"/>
                          <a:ea typeface="Times New Roman"/>
                          <a:cs typeface="Times New Roman"/>
                        </a:rPr>
                        <a:t>1,6%</a:t>
                      </a:r>
                      <a:endParaRPr lang="ru-RU" sz="240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a:solidFill>
                            <a:srgbClr val="FF0000"/>
                          </a:solidFill>
                          <a:latin typeface="Calibri"/>
                          <a:ea typeface="Times New Roman"/>
                          <a:cs typeface="Times New Roman"/>
                        </a:rPr>
                        <a:t>56,6%</a:t>
                      </a:r>
                      <a:endParaRPr lang="ru-RU" sz="2400">
                        <a:solidFill>
                          <a:srgbClr val="FF0000"/>
                        </a:solidFill>
                        <a:latin typeface="Times New Roman"/>
                        <a:ea typeface="Times New Roman"/>
                        <a:cs typeface="Times New Roman"/>
                      </a:endParaRPr>
                    </a:p>
                  </a:txBody>
                  <a:tcPr marL="68580" marR="68580" marT="0" marB="0" anchor="b"/>
                </a:tc>
                <a:tc>
                  <a:txBody>
                    <a:bodyPr/>
                    <a:lstStyle/>
                    <a:p>
                      <a:pPr algn="r">
                        <a:spcAft>
                          <a:spcPts val="0"/>
                        </a:spcAft>
                      </a:pPr>
                      <a:r>
                        <a:rPr lang="ru-RU" sz="2400" b="1" dirty="0">
                          <a:solidFill>
                            <a:srgbClr val="FF0000"/>
                          </a:solidFill>
                          <a:latin typeface="Calibri"/>
                          <a:ea typeface="Times New Roman"/>
                          <a:cs typeface="Times New Roman"/>
                        </a:rPr>
                        <a:t>89,5%</a:t>
                      </a:r>
                      <a:endParaRPr lang="ru-RU" sz="2400" dirty="0">
                        <a:solidFill>
                          <a:srgbClr val="FF0000"/>
                        </a:solidFill>
                        <a:latin typeface="Times New Roman"/>
                        <a:ea typeface="Times New Roman"/>
                        <a:cs typeface="Times New Roman"/>
                      </a:endParaRPr>
                    </a:p>
                  </a:txBody>
                  <a:tcPr marL="68580" marR="68580" marT="0" marB="0" anchor="b"/>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pPr algn="l"/>
            <a:r>
              <a:rPr lang="ru-RU" sz="2400" dirty="0" smtClean="0"/>
              <a:t>Задание  8.  (41,5%)</a:t>
            </a:r>
            <a:endParaRPr lang="ru-RU" sz="2400" dirty="0"/>
          </a:p>
        </p:txBody>
      </p:sp>
      <p:sp>
        <p:nvSpPr>
          <p:cNvPr id="3" name="Содержимое 2"/>
          <p:cNvSpPr>
            <a:spLocks noGrp="1"/>
          </p:cNvSpPr>
          <p:nvPr>
            <p:ph idx="1"/>
          </p:nvPr>
        </p:nvSpPr>
        <p:spPr>
          <a:xfrm>
            <a:off x="0" y="836712"/>
            <a:ext cx="9144000" cy="5289451"/>
          </a:xfrm>
        </p:spPr>
        <p:txBody>
          <a:bodyPr>
            <a:noAutofit/>
          </a:bodyPr>
          <a:lstStyle/>
          <a:p>
            <a:pPr>
              <a:buNone/>
            </a:pPr>
            <a:r>
              <a:rPr lang="ru-RU" sz="2000" dirty="0" smtClean="0"/>
              <a:t>      Установите соответствие между примерами биологических явлений и формами изменчивости, которые эти примеры иллюстрируют: к каждой позиции, данной в первом столбце, подберите соответствующую позицию из второго столбца.</a:t>
            </a:r>
          </a:p>
          <a:p>
            <a:pPr>
              <a:buNone/>
            </a:pPr>
            <a:r>
              <a:rPr lang="ru-RU" sz="1600" dirty="0" smtClean="0"/>
              <a:t>      </a:t>
            </a:r>
          </a:p>
          <a:p>
            <a:pPr>
              <a:buNone/>
            </a:pPr>
            <a:r>
              <a:rPr lang="ru-RU" sz="1600" dirty="0" smtClean="0"/>
              <a:t>         </a:t>
            </a:r>
            <a:r>
              <a:rPr lang="ru-RU" sz="1600" b="1" dirty="0" smtClean="0"/>
              <a:t>ПРИМЕРЫ ЯВЛЕНИЙ                                                                                           ФОРМЫ ИЗМЕНЧИВОСТИ </a:t>
            </a:r>
          </a:p>
          <a:p>
            <a:pPr>
              <a:buNone/>
            </a:pPr>
            <a:r>
              <a:rPr lang="ru-RU" sz="1600" dirty="0" smtClean="0"/>
              <a:t>                                                                                                                                                   </a:t>
            </a:r>
            <a:r>
              <a:rPr lang="ru-RU" sz="1600" b="1" dirty="0" smtClean="0"/>
              <a:t>1)наследственная</a:t>
            </a:r>
          </a:p>
          <a:p>
            <a:pPr>
              <a:buNone/>
            </a:pPr>
            <a:r>
              <a:rPr lang="ru-RU" sz="1600" dirty="0" smtClean="0"/>
              <a:t>А) появление </a:t>
            </a:r>
            <a:r>
              <a:rPr lang="ru-RU" sz="1600" dirty="0" err="1" smtClean="0"/>
              <a:t>белоглазых</a:t>
            </a:r>
            <a:r>
              <a:rPr lang="ru-RU" sz="1600" dirty="0" smtClean="0"/>
              <a:t> мух дрозофил у красноглазых родителей                      </a:t>
            </a:r>
            <a:r>
              <a:rPr lang="ru-RU" sz="1600" b="1" dirty="0" smtClean="0"/>
              <a:t>2)ненаследственная</a:t>
            </a:r>
          </a:p>
          <a:p>
            <a:pPr>
              <a:buNone/>
            </a:pPr>
            <a:r>
              <a:rPr lang="ru-RU" sz="1600" dirty="0" smtClean="0"/>
              <a:t>Б)появление мыши-альбиноса у серых родителей</a:t>
            </a:r>
          </a:p>
          <a:p>
            <a:pPr>
              <a:buNone/>
            </a:pPr>
            <a:r>
              <a:rPr lang="ru-RU" sz="1600" dirty="0" smtClean="0"/>
              <a:t>В)формирование у стрелолиста листьев разных форм в воде и на воздухе</a:t>
            </a:r>
          </a:p>
          <a:p>
            <a:pPr>
              <a:buNone/>
            </a:pPr>
            <a:r>
              <a:rPr lang="ru-RU" sz="1600" dirty="0" smtClean="0"/>
              <a:t>Г)появление у ребёнка цвета глаз одного из родителей</a:t>
            </a:r>
          </a:p>
          <a:p>
            <a:pPr>
              <a:buNone/>
            </a:pPr>
            <a:r>
              <a:rPr lang="ru-RU" sz="1600" dirty="0" smtClean="0"/>
              <a:t>Д)уменьшение размера кочана капусты при недостатке влаги</a:t>
            </a:r>
          </a:p>
          <a:p>
            <a:pPr>
              <a:buNone/>
            </a:pPr>
            <a:r>
              <a:rPr lang="ru-RU" sz="1600" dirty="0" smtClean="0"/>
              <a:t>Запишите в таблицу выбранные цифры под соответствующими буквами.</a:t>
            </a:r>
          </a:p>
          <a:p>
            <a:pPr>
              <a:buNone/>
            </a:pPr>
            <a:r>
              <a:rPr lang="ru-RU" sz="1600" dirty="0" smtClean="0"/>
              <a:t>А Б В Г </a:t>
            </a:r>
            <a:r>
              <a:rPr lang="ru-RU" sz="1600" dirty="0" smtClean="0"/>
              <a:t>Д</a:t>
            </a:r>
          </a:p>
          <a:p>
            <a:pPr>
              <a:buNone/>
            </a:pPr>
            <a:r>
              <a:rPr lang="ru-RU" sz="1600" dirty="0" smtClean="0"/>
              <a:t>11212</a:t>
            </a:r>
            <a:endParaRPr lang="ru-RU" sz="16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fontScale="90000"/>
          </a:bodyPr>
          <a:lstStyle/>
          <a:p>
            <a:r>
              <a:rPr lang="ru-RU" dirty="0" smtClean="0"/>
              <a:t>ИЛИ</a:t>
            </a:r>
            <a:endParaRPr lang="ru-RU" dirty="0"/>
          </a:p>
        </p:txBody>
      </p:sp>
      <p:sp>
        <p:nvSpPr>
          <p:cNvPr id="3" name="Содержимое 2"/>
          <p:cNvSpPr>
            <a:spLocks noGrp="1"/>
          </p:cNvSpPr>
          <p:nvPr>
            <p:ph idx="1"/>
          </p:nvPr>
        </p:nvSpPr>
        <p:spPr>
          <a:xfrm>
            <a:off x="179512" y="1196752"/>
            <a:ext cx="8507288" cy="4929411"/>
          </a:xfrm>
        </p:spPr>
        <p:txBody>
          <a:bodyPr>
            <a:normAutofit fontScale="92500" lnSpcReduction="20000"/>
          </a:bodyPr>
          <a:lstStyle/>
          <a:p>
            <a:pPr>
              <a:buNone/>
            </a:pPr>
            <a:r>
              <a:rPr lang="ru-RU" sz="2600" b="1" dirty="0" smtClean="0"/>
              <a:t>Установите соответствие между структурами и</a:t>
            </a:r>
          </a:p>
          <a:p>
            <a:pPr>
              <a:buNone/>
            </a:pPr>
            <a:r>
              <a:rPr lang="ru-RU" sz="2600" b="1" dirty="0" smtClean="0"/>
              <a:t>зародышевыми листками, обозначенными на</a:t>
            </a:r>
          </a:p>
          <a:p>
            <a:pPr>
              <a:buNone/>
            </a:pPr>
            <a:r>
              <a:rPr lang="ru-RU" sz="2600" b="1" dirty="0" smtClean="0"/>
              <a:t>рисунке цифрами 1, 2: к каждой позиции, данной в</a:t>
            </a:r>
          </a:p>
          <a:p>
            <a:pPr>
              <a:buNone/>
            </a:pPr>
            <a:r>
              <a:rPr lang="ru-RU" sz="2600" b="1" dirty="0" smtClean="0"/>
              <a:t>первом столбце, подберите соответствующую</a:t>
            </a:r>
          </a:p>
          <a:p>
            <a:pPr>
              <a:buNone/>
            </a:pPr>
            <a:r>
              <a:rPr lang="ru-RU" sz="2600" b="1" dirty="0" smtClean="0"/>
              <a:t>позицию из второго столбца</a:t>
            </a:r>
            <a:r>
              <a:rPr lang="ru-RU" sz="2000" dirty="0" smtClean="0"/>
              <a:t>.</a:t>
            </a:r>
          </a:p>
          <a:p>
            <a:pPr>
              <a:buNone/>
            </a:pPr>
            <a:endParaRPr lang="ru-RU" sz="2000" dirty="0" smtClean="0"/>
          </a:p>
          <a:p>
            <a:pPr>
              <a:buNone/>
            </a:pPr>
            <a:r>
              <a:rPr lang="ru-RU" sz="2000" dirty="0" smtClean="0"/>
              <a:t>СТРУКТУРЫ                             ЗАРОДЫШЕВЫЕ ЛИСТКИ </a:t>
            </a:r>
          </a:p>
          <a:p>
            <a:pPr>
              <a:buNone/>
            </a:pPr>
            <a:r>
              <a:rPr lang="ru-RU" sz="2000" dirty="0" smtClean="0"/>
              <a:t>А)нервная ткань                         1) - 1</a:t>
            </a:r>
          </a:p>
          <a:p>
            <a:pPr>
              <a:buNone/>
            </a:pPr>
            <a:r>
              <a:rPr lang="ru-RU" sz="2000" dirty="0" smtClean="0"/>
              <a:t>Б)кровь                                          2) -2</a:t>
            </a:r>
          </a:p>
          <a:p>
            <a:pPr>
              <a:buNone/>
            </a:pPr>
            <a:r>
              <a:rPr lang="ru-RU" sz="2000" dirty="0" smtClean="0"/>
              <a:t>В)скелет</a:t>
            </a:r>
          </a:p>
          <a:p>
            <a:pPr>
              <a:buNone/>
            </a:pPr>
            <a:r>
              <a:rPr lang="ru-RU" sz="2000" dirty="0" smtClean="0"/>
              <a:t>Г)гладкая мышечная ткань</a:t>
            </a:r>
          </a:p>
          <a:p>
            <a:pPr>
              <a:buNone/>
            </a:pPr>
            <a:r>
              <a:rPr lang="ru-RU" sz="2000" dirty="0" smtClean="0"/>
              <a:t>Д)кожный эпидермис</a:t>
            </a:r>
          </a:p>
          <a:p>
            <a:pPr>
              <a:buNone/>
            </a:pPr>
            <a:endParaRPr lang="ru-RU" sz="2000" dirty="0" smtClean="0"/>
          </a:p>
          <a:p>
            <a:r>
              <a:rPr lang="ru-RU" sz="2000" dirty="0" smtClean="0"/>
              <a:t>Запишите в таблицу выбранные цифры под соответствующими </a:t>
            </a:r>
            <a:r>
              <a:rPr lang="ru-RU" sz="2000" dirty="0" smtClean="0"/>
              <a:t>буквами</a:t>
            </a:r>
          </a:p>
          <a:p>
            <a:pPr>
              <a:buNone/>
            </a:pPr>
            <a:r>
              <a:rPr lang="ru-RU" sz="2000" dirty="0" smtClean="0"/>
              <a:t>12221</a:t>
            </a:r>
            <a:endParaRPr lang="ru-RU" sz="2000" dirty="0"/>
          </a:p>
        </p:txBody>
      </p:sp>
      <p:pic>
        <p:nvPicPr>
          <p:cNvPr id="1027" name="Picture 3"/>
          <p:cNvPicPr>
            <a:picLocks noChangeAspect="1" noChangeArrowheads="1"/>
          </p:cNvPicPr>
          <p:nvPr/>
        </p:nvPicPr>
        <p:blipFill>
          <a:blip r:embed="rId2" cstate="print"/>
          <a:srcRect/>
          <a:stretch>
            <a:fillRect/>
          </a:stretch>
        </p:blipFill>
        <p:spPr bwMode="auto">
          <a:xfrm>
            <a:off x="5694040" y="1628800"/>
            <a:ext cx="3449960" cy="3724275"/>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pPr algn="l"/>
            <a:r>
              <a:rPr lang="ru-RU" sz="2400" dirty="0" smtClean="0"/>
              <a:t>Задание  10. (42,6%; Б)</a:t>
            </a:r>
            <a:endParaRPr lang="ru-RU" sz="2400" dirty="0"/>
          </a:p>
        </p:txBody>
      </p:sp>
      <p:sp>
        <p:nvSpPr>
          <p:cNvPr id="3" name="Содержимое 2"/>
          <p:cNvSpPr>
            <a:spLocks noGrp="1"/>
          </p:cNvSpPr>
          <p:nvPr>
            <p:ph idx="1"/>
          </p:nvPr>
        </p:nvSpPr>
        <p:spPr>
          <a:xfrm>
            <a:off x="457200" y="980728"/>
            <a:ext cx="8229600" cy="5544616"/>
          </a:xfrm>
        </p:spPr>
        <p:txBody>
          <a:bodyPr>
            <a:normAutofit/>
          </a:bodyPr>
          <a:lstStyle/>
          <a:p>
            <a:pPr>
              <a:buNone/>
            </a:pPr>
            <a:r>
              <a:rPr lang="ru-RU" sz="2000" b="1" dirty="0" smtClean="0"/>
              <a:t>Установите соответствие между функциями и органами растения: к каждой позиции, данной в первом столбце, подберите соответствующую позицию из второго столбца.</a:t>
            </a:r>
          </a:p>
          <a:p>
            <a:pPr>
              <a:buNone/>
            </a:pPr>
            <a:endParaRPr lang="ru-RU" sz="2000" dirty="0" smtClean="0"/>
          </a:p>
          <a:p>
            <a:pPr>
              <a:buNone/>
            </a:pPr>
            <a:r>
              <a:rPr lang="ru-RU" sz="2000" b="1" dirty="0" smtClean="0"/>
              <a:t>                 ФУНКЦИИ                                                              ОРГАНЫ РАСТЕНИЯ </a:t>
            </a:r>
          </a:p>
          <a:p>
            <a:pPr>
              <a:buNone/>
            </a:pPr>
            <a:r>
              <a:rPr lang="ru-RU" sz="2000" dirty="0" smtClean="0"/>
              <a:t>                                                                                                          1)корень</a:t>
            </a:r>
          </a:p>
          <a:p>
            <a:pPr>
              <a:buNone/>
            </a:pPr>
            <a:r>
              <a:rPr lang="ru-RU" sz="2000" dirty="0" smtClean="0"/>
              <a:t>                                                                                                          2)лист</a:t>
            </a:r>
          </a:p>
          <a:p>
            <a:pPr>
              <a:buNone/>
            </a:pPr>
            <a:r>
              <a:rPr lang="ru-RU" sz="2000" dirty="0" smtClean="0"/>
              <a:t>А)осуществление минерального питания</a:t>
            </a:r>
          </a:p>
          <a:p>
            <a:pPr>
              <a:buNone/>
            </a:pPr>
            <a:r>
              <a:rPr lang="ru-RU" sz="2000" dirty="0" smtClean="0"/>
              <a:t>Б)поглощение воды</a:t>
            </a:r>
          </a:p>
          <a:p>
            <a:pPr>
              <a:buNone/>
            </a:pPr>
            <a:r>
              <a:rPr lang="ru-RU" sz="2000" dirty="0" smtClean="0"/>
              <a:t>В)синтез органических веществ из неорганических </a:t>
            </a:r>
          </a:p>
          <a:p>
            <a:pPr>
              <a:buNone/>
            </a:pPr>
            <a:r>
              <a:rPr lang="ru-RU" sz="2000" dirty="0" smtClean="0"/>
              <a:t>Г)транспирация</a:t>
            </a:r>
          </a:p>
          <a:p>
            <a:pPr>
              <a:buNone/>
            </a:pPr>
            <a:r>
              <a:rPr lang="ru-RU" sz="2000" dirty="0" smtClean="0"/>
              <a:t>Д)образование микоризы</a:t>
            </a:r>
          </a:p>
          <a:p>
            <a:pPr>
              <a:buNone/>
            </a:pPr>
            <a:r>
              <a:rPr lang="ru-RU" sz="2000" dirty="0" smtClean="0"/>
              <a:t>Е)поглощение углекислого газа и выделение кислорода</a:t>
            </a:r>
          </a:p>
          <a:p>
            <a:r>
              <a:rPr lang="ru-RU" sz="2000" dirty="0" smtClean="0"/>
              <a:t>Запишите в таблицу выбранные цифры под соответствующими буквами</a:t>
            </a:r>
            <a:endParaRPr lang="ru-RU"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ru-RU" sz="3200" b="1" dirty="0" smtClean="0"/>
              <a:t>9. Нейрогуморальная регуляция процессов жизнедеятельности организма (Б; 43,4%).</a:t>
            </a:r>
            <a:endParaRPr lang="ru-RU" sz="3200" b="1" dirty="0"/>
          </a:p>
        </p:txBody>
      </p:sp>
      <p:sp>
        <p:nvSpPr>
          <p:cNvPr id="3" name="Содержимое 2"/>
          <p:cNvSpPr>
            <a:spLocks noGrp="1"/>
          </p:cNvSpPr>
          <p:nvPr>
            <p:ph idx="1"/>
          </p:nvPr>
        </p:nvSpPr>
        <p:spPr/>
        <p:txBody>
          <a:bodyPr/>
          <a:lstStyle/>
          <a:p>
            <a:pPr>
              <a:buNone/>
            </a:pPr>
            <a:r>
              <a:rPr lang="ru-RU" dirty="0" smtClean="0"/>
              <a:t>Нервные узлы в нервной системе человека относят к её</a:t>
            </a:r>
          </a:p>
          <a:p>
            <a:pPr>
              <a:buNone/>
            </a:pPr>
            <a:r>
              <a:rPr lang="ru-RU" dirty="0" smtClean="0"/>
              <a:t>1) периферическому отделу</a:t>
            </a:r>
          </a:p>
          <a:p>
            <a:pPr>
              <a:buNone/>
            </a:pPr>
            <a:r>
              <a:rPr lang="ru-RU" dirty="0" smtClean="0"/>
              <a:t>2) центральному отделу</a:t>
            </a:r>
          </a:p>
          <a:p>
            <a:pPr>
              <a:buNone/>
            </a:pPr>
            <a:r>
              <a:rPr lang="ru-RU" dirty="0" smtClean="0"/>
              <a:t>3) коре больших полушарий</a:t>
            </a:r>
          </a:p>
          <a:p>
            <a:pPr>
              <a:buNone/>
            </a:pPr>
            <a:r>
              <a:rPr lang="ru-RU" dirty="0" smtClean="0"/>
              <a:t>4) подкорковым ядрам</a:t>
            </a:r>
            <a:endParaRPr lang="ru-RU"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ru-RU" sz="2400" dirty="0" smtClean="0"/>
              <a:t>Задание  13.   (43,2%)</a:t>
            </a:r>
            <a:endParaRPr lang="ru-RU" sz="2400" dirty="0"/>
          </a:p>
        </p:txBody>
      </p:sp>
      <p:sp>
        <p:nvSpPr>
          <p:cNvPr id="3" name="Содержимое 2"/>
          <p:cNvSpPr>
            <a:spLocks noGrp="1"/>
          </p:cNvSpPr>
          <p:nvPr>
            <p:ph idx="1"/>
          </p:nvPr>
        </p:nvSpPr>
        <p:spPr>
          <a:xfrm>
            <a:off x="457200" y="1340768"/>
            <a:ext cx="8229600" cy="5256584"/>
          </a:xfrm>
        </p:spPr>
        <p:txBody>
          <a:bodyPr>
            <a:normAutofit fontScale="92500" lnSpcReduction="20000"/>
          </a:bodyPr>
          <a:lstStyle/>
          <a:p>
            <a:pPr>
              <a:buNone/>
            </a:pPr>
            <a:r>
              <a:rPr lang="ru-RU" sz="2000" dirty="0" smtClean="0"/>
              <a:t>Установите соответствие между характеристиками и типами ткани человека: к каждой позиции, данной в первом столбце, подберите соответствующую позицию из второго столбца.</a:t>
            </a:r>
          </a:p>
          <a:p>
            <a:pPr>
              <a:buNone/>
            </a:pPr>
            <a:endParaRPr lang="ru-RU" sz="2000" dirty="0" smtClean="0"/>
          </a:p>
          <a:p>
            <a:pPr>
              <a:buNone/>
            </a:pPr>
            <a:r>
              <a:rPr lang="ru-RU" sz="2000" b="1" dirty="0" smtClean="0"/>
              <a:t>                   ХАРАКТЕРИСТИКИ                                          ТИПЫ ТКАНИ </a:t>
            </a:r>
          </a:p>
          <a:p>
            <a:pPr>
              <a:buNone/>
            </a:pPr>
            <a:r>
              <a:rPr lang="ru-RU" sz="2000" b="1" dirty="0" smtClean="0"/>
              <a:t>                                                                                                1)эпителиальная</a:t>
            </a:r>
          </a:p>
          <a:p>
            <a:pPr>
              <a:buNone/>
            </a:pPr>
            <a:r>
              <a:rPr lang="ru-RU" sz="2000" b="1" dirty="0" smtClean="0"/>
              <a:t>                                                                                                2)соединительная</a:t>
            </a:r>
          </a:p>
          <a:p>
            <a:pPr>
              <a:buNone/>
            </a:pPr>
            <a:r>
              <a:rPr lang="ru-RU" sz="2000" b="1" dirty="0" smtClean="0"/>
              <a:t>                                                                                                3) нервная</a:t>
            </a:r>
          </a:p>
          <a:p>
            <a:pPr>
              <a:buNone/>
            </a:pPr>
            <a:r>
              <a:rPr lang="ru-RU" sz="2000" dirty="0" smtClean="0"/>
              <a:t>А)обладает проводимостью</a:t>
            </a:r>
          </a:p>
          <a:p>
            <a:pPr>
              <a:buNone/>
            </a:pPr>
            <a:r>
              <a:rPr lang="ru-RU" sz="2000" dirty="0" smtClean="0"/>
              <a:t>Б)выполняет функцию опоры</a:t>
            </a:r>
          </a:p>
          <a:p>
            <a:pPr>
              <a:buNone/>
            </a:pPr>
            <a:r>
              <a:rPr lang="ru-RU" sz="2000" dirty="0" smtClean="0"/>
              <a:t>В)образует наружный покров кожи</a:t>
            </a:r>
          </a:p>
          <a:p>
            <a:pPr>
              <a:buNone/>
            </a:pPr>
            <a:r>
              <a:rPr lang="ru-RU" sz="2000" dirty="0" smtClean="0"/>
              <a:t>Г)вырабатывает антитела</a:t>
            </a:r>
          </a:p>
          <a:p>
            <a:pPr>
              <a:buNone/>
            </a:pPr>
            <a:r>
              <a:rPr lang="ru-RU" sz="2000" dirty="0" smtClean="0"/>
              <a:t>Д)состоит из тесно прилегающих клеток</a:t>
            </a:r>
          </a:p>
          <a:p>
            <a:pPr>
              <a:buNone/>
            </a:pPr>
            <a:r>
              <a:rPr lang="ru-RU" sz="2000" dirty="0" smtClean="0"/>
              <a:t>Е)образует серое вещество спинного мозга</a:t>
            </a:r>
          </a:p>
          <a:p>
            <a:pPr>
              <a:buNone/>
            </a:pPr>
            <a:endParaRPr lang="ru-RU" sz="2000" dirty="0" smtClean="0"/>
          </a:p>
          <a:p>
            <a:pPr>
              <a:buNone/>
            </a:pPr>
            <a:r>
              <a:rPr lang="ru-RU" sz="2000" dirty="0" smtClean="0"/>
              <a:t>Запишите в таблицу выбранные цифры под соответствующими буквами.</a:t>
            </a:r>
          </a:p>
          <a:p>
            <a:r>
              <a:rPr lang="ru-RU" sz="2000" dirty="0" smtClean="0"/>
              <a:t>А Б В Г Д </a:t>
            </a:r>
            <a:r>
              <a:rPr lang="ru-RU" sz="2000" dirty="0" smtClean="0"/>
              <a:t>Е</a:t>
            </a:r>
          </a:p>
          <a:p>
            <a:r>
              <a:rPr lang="ru-RU" sz="2000" dirty="0" smtClean="0"/>
              <a:t>321213</a:t>
            </a:r>
            <a:endParaRPr lang="ru-RU" sz="20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pPr algn="l"/>
            <a:r>
              <a:rPr lang="ru-RU" sz="2400" dirty="0" smtClean="0"/>
              <a:t>Задание  </a:t>
            </a:r>
            <a:r>
              <a:rPr lang="ru-RU" sz="2400" dirty="0" smtClean="0"/>
              <a:t>19.  (45,9%).</a:t>
            </a:r>
            <a:endParaRPr lang="ru-RU" sz="2400" dirty="0"/>
          </a:p>
        </p:txBody>
      </p:sp>
      <p:sp>
        <p:nvSpPr>
          <p:cNvPr id="3" name="Содержимое 2"/>
          <p:cNvSpPr>
            <a:spLocks noGrp="1"/>
          </p:cNvSpPr>
          <p:nvPr>
            <p:ph idx="1"/>
          </p:nvPr>
        </p:nvSpPr>
        <p:spPr>
          <a:xfrm>
            <a:off x="457200" y="908720"/>
            <a:ext cx="8229600" cy="5217443"/>
          </a:xfrm>
        </p:spPr>
        <p:txBody>
          <a:bodyPr>
            <a:normAutofit/>
          </a:bodyPr>
          <a:lstStyle/>
          <a:p>
            <a:pPr>
              <a:buNone/>
            </a:pPr>
            <a:r>
              <a:rPr lang="ru-RU" sz="2400" dirty="0" smtClean="0"/>
              <a:t>Установите последовательность эволюционных процессов, </a:t>
            </a:r>
            <a:r>
              <a:rPr lang="ru-RU" sz="2400" dirty="0" smtClean="0"/>
              <a:t>происходивших на </a:t>
            </a:r>
            <a:r>
              <a:rPr lang="ru-RU" sz="2400" dirty="0" smtClean="0"/>
              <a:t>Земле, в хронологическом порядке. Запишите в </a:t>
            </a:r>
            <a:r>
              <a:rPr lang="ru-RU" sz="2400" dirty="0" smtClean="0"/>
              <a:t>таблицу соответствующую </a:t>
            </a:r>
            <a:r>
              <a:rPr lang="ru-RU" sz="2400" dirty="0" smtClean="0"/>
              <a:t>последовательность </a:t>
            </a:r>
            <a:r>
              <a:rPr lang="ru-RU" sz="2400" b="1" dirty="0" smtClean="0"/>
              <a:t>цифр.</a:t>
            </a:r>
          </a:p>
          <a:p>
            <a:r>
              <a:rPr lang="ru-RU" sz="2400" dirty="0" smtClean="0"/>
              <a:t>1)выход </a:t>
            </a:r>
            <a:r>
              <a:rPr lang="ru-RU" sz="2400" dirty="0" smtClean="0"/>
              <a:t>организмов на сушу</a:t>
            </a:r>
          </a:p>
          <a:p>
            <a:r>
              <a:rPr lang="ru-RU" sz="2400" dirty="0" smtClean="0"/>
              <a:t>2)возникновение </a:t>
            </a:r>
            <a:r>
              <a:rPr lang="ru-RU" sz="2400" dirty="0" smtClean="0"/>
              <a:t>фотосинтеза</a:t>
            </a:r>
          </a:p>
          <a:p>
            <a:r>
              <a:rPr lang="ru-RU" sz="2400" dirty="0" smtClean="0"/>
              <a:t>3)формирование </a:t>
            </a:r>
            <a:r>
              <a:rPr lang="ru-RU" sz="2400" dirty="0" smtClean="0"/>
              <a:t>озонового экрана</a:t>
            </a:r>
          </a:p>
          <a:p>
            <a:r>
              <a:rPr lang="ru-RU" sz="2400" dirty="0" smtClean="0"/>
              <a:t>4)появление </a:t>
            </a:r>
            <a:r>
              <a:rPr lang="ru-RU" sz="2400" dirty="0" smtClean="0"/>
              <a:t>абиогенного синтеза органических веществ</a:t>
            </a:r>
          </a:p>
          <a:p>
            <a:r>
              <a:rPr lang="ru-RU" sz="2400" dirty="0" smtClean="0"/>
              <a:t>5)появление </a:t>
            </a:r>
            <a:r>
              <a:rPr lang="ru-RU" sz="2400" dirty="0" smtClean="0"/>
              <a:t>клеточных форм жизни</a:t>
            </a:r>
            <a:endParaRPr lang="ru-RU" sz="2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fontScale="90000"/>
          </a:bodyPr>
          <a:lstStyle/>
          <a:p>
            <a:pPr algn="l"/>
            <a:r>
              <a:rPr lang="ru-RU" sz="2400" dirty="0" smtClean="0"/>
              <a:t>Часть 2. </a:t>
            </a:r>
            <a:r>
              <a:rPr lang="ru-RU" sz="2400" dirty="0" smtClean="0"/>
              <a:t>Задания </a:t>
            </a:r>
            <a:r>
              <a:rPr lang="ru-RU" sz="2400" dirty="0" smtClean="0"/>
              <a:t>требуют </a:t>
            </a:r>
            <a:r>
              <a:rPr lang="ru-RU" sz="2400" dirty="0" smtClean="0"/>
              <a:t>полного ответа (дать объяснение,</a:t>
            </a:r>
            <a:br>
              <a:rPr lang="ru-RU" sz="2400" dirty="0" smtClean="0"/>
            </a:br>
            <a:r>
              <a:rPr lang="ru-RU" sz="2400" dirty="0" smtClean="0"/>
              <a:t>описание или обоснование; высказать и </a:t>
            </a:r>
            <a:r>
              <a:rPr lang="ru-RU" sz="2400" dirty="0" smtClean="0"/>
              <a:t>аргументировать собственное мнение</a:t>
            </a:r>
            <a:r>
              <a:rPr lang="ru-RU" sz="2400" dirty="0" smtClean="0"/>
              <a:t>).</a:t>
            </a:r>
            <a:r>
              <a:rPr lang="ru-RU" sz="2400" dirty="0" smtClean="0"/>
              <a:t>Задание  22. (29.8%)</a:t>
            </a:r>
            <a:endParaRPr lang="ru-RU" sz="2400" dirty="0"/>
          </a:p>
        </p:txBody>
      </p:sp>
      <p:sp>
        <p:nvSpPr>
          <p:cNvPr id="3" name="Содержимое 2"/>
          <p:cNvSpPr>
            <a:spLocks noGrp="1"/>
          </p:cNvSpPr>
          <p:nvPr>
            <p:ph idx="1"/>
          </p:nvPr>
        </p:nvSpPr>
        <p:spPr>
          <a:xfrm>
            <a:off x="107504" y="1412776"/>
            <a:ext cx="9036496" cy="5145435"/>
          </a:xfrm>
        </p:spPr>
        <p:txBody>
          <a:bodyPr>
            <a:normAutofit/>
          </a:bodyPr>
          <a:lstStyle/>
          <a:p>
            <a:r>
              <a:rPr lang="ru-RU" sz="2000" b="1" dirty="0" smtClean="0"/>
              <a:t>     </a:t>
            </a:r>
          </a:p>
          <a:p>
            <a:endParaRPr lang="ru-RU" sz="2000" b="1" dirty="0" smtClean="0"/>
          </a:p>
          <a:p>
            <a:endParaRPr lang="ru-RU" sz="2000" b="1" dirty="0" smtClean="0"/>
          </a:p>
          <a:p>
            <a:r>
              <a:rPr lang="ru-RU" sz="2000" b="1" dirty="0" smtClean="0"/>
              <a:t> Известно</a:t>
            </a:r>
            <a:r>
              <a:rPr lang="ru-RU" sz="2000" b="1" dirty="0" smtClean="0"/>
              <a:t>, что в плазме крови концентрация солей в норме </a:t>
            </a:r>
            <a:r>
              <a:rPr lang="ru-RU" sz="2000" b="1" dirty="0" smtClean="0"/>
              <a:t>соответствует концентрации </a:t>
            </a:r>
            <a:r>
              <a:rPr lang="ru-RU" sz="2000" b="1" dirty="0" smtClean="0"/>
              <a:t>хлорида натрия 0,9%. В стеклянный стакан, </a:t>
            </a:r>
            <a:r>
              <a:rPr lang="ru-RU" sz="2000" b="1" dirty="0" smtClean="0"/>
              <a:t>заполненный раствором </a:t>
            </a:r>
            <a:r>
              <a:rPr lang="ru-RU" sz="2000" b="1" dirty="0" smtClean="0"/>
              <a:t>поваренной соли, поместили эритроциты. Сравните </a:t>
            </a:r>
            <a:r>
              <a:rPr lang="ru-RU" sz="2000" b="1" dirty="0" smtClean="0"/>
              <a:t>изображение нормального </a:t>
            </a:r>
            <a:r>
              <a:rPr lang="ru-RU" sz="2000" b="1" dirty="0" smtClean="0"/>
              <a:t>эритроцита в плазме (рис. А) и эритроцита в растворе (рис. Б</a:t>
            </a:r>
            <a:r>
              <a:rPr lang="ru-RU" sz="2000" b="1" dirty="0" smtClean="0"/>
              <a:t>). Объясните </a:t>
            </a:r>
            <a:r>
              <a:rPr lang="ru-RU" sz="2000" b="1" dirty="0" smtClean="0"/>
              <a:t>наблюдаемое явление. Определите концентрацию соли в </a:t>
            </a:r>
            <a:r>
              <a:rPr lang="ru-RU" sz="2000" b="1" dirty="0" smtClean="0"/>
              <a:t>стакане с </a:t>
            </a:r>
            <a:r>
              <a:rPr lang="ru-RU" sz="2000" b="1" dirty="0" smtClean="0"/>
              <a:t>раствором (более 0,9%, менее 0,9%, равна 0,9</a:t>
            </a:r>
            <a:r>
              <a:rPr lang="ru-RU" sz="2000" b="1" dirty="0" smtClean="0"/>
              <a:t>%).</a:t>
            </a:r>
            <a:r>
              <a:rPr lang="ru-RU" sz="2000" dirty="0" smtClean="0"/>
              <a:t> Элементы ответа:</a:t>
            </a:r>
          </a:p>
          <a:p>
            <a:pPr>
              <a:buNone/>
            </a:pPr>
            <a:r>
              <a:rPr lang="ru-RU" sz="2000" dirty="0" smtClean="0"/>
              <a:t>1) эритроцит в растворе сморщился из-за потери воды, которая по</a:t>
            </a:r>
          </a:p>
          <a:p>
            <a:pPr>
              <a:buNone/>
            </a:pPr>
            <a:r>
              <a:rPr lang="ru-RU" sz="2000" dirty="0" smtClean="0"/>
              <a:t>закону диффузии (осмоса) поступила из эритроцита в раствор;</a:t>
            </a:r>
          </a:p>
          <a:p>
            <a:pPr>
              <a:buNone/>
            </a:pPr>
            <a:r>
              <a:rPr lang="ru-RU" sz="2000" dirty="0" smtClean="0"/>
              <a:t>2) концентрация раствора соли в стакане – более 0,9%</a:t>
            </a:r>
          </a:p>
          <a:p>
            <a:pPr>
              <a:buNone/>
            </a:pPr>
            <a:endParaRPr lang="ru-RU" sz="2000" b="1" dirty="0" smtClean="0"/>
          </a:p>
          <a:p>
            <a:pPr>
              <a:buNone/>
            </a:pPr>
            <a:endParaRPr lang="ru-RU" sz="2000" b="1" dirty="0"/>
          </a:p>
        </p:txBody>
      </p:sp>
      <p:pic>
        <p:nvPicPr>
          <p:cNvPr id="1026" name="Picture 2"/>
          <p:cNvPicPr>
            <a:picLocks noChangeAspect="1" noChangeArrowheads="1"/>
          </p:cNvPicPr>
          <p:nvPr/>
        </p:nvPicPr>
        <p:blipFill>
          <a:blip r:embed="rId2" cstate="print"/>
          <a:srcRect/>
          <a:stretch>
            <a:fillRect/>
          </a:stretch>
        </p:blipFill>
        <p:spPr bwMode="auto">
          <a:xfrm>
            <a:off x="7596336" y="548680"/>
            <a:ext cx="2686050" cy="2075681"/>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ru-RU" sz="2400" dirty="0" smtClean="0"/>
              <a:t>ИЛИ</a:t>
            </a:r>
            <a:endParaRPr lang="ru-RU" sz="2400" dirty="0"/>
          </a:p>
        </p:txBody>
      </p:sp>
      <p:sp>
        <p:nvSpPr>
          <p:cNvPr id="3" name="Содержимое 2"/>
          <p:cNvSpPr>
            <a:spLocks noGrp="1"/>
          </p:cNvSpPr>
          <p:nvPr>
            <p:ph idx="1"/>
          </p:nvPr>
        </p:nvSpPr>
        <p:spPr>
          <a:xfrm>
            <a:off x="457200" y="980728"/>
            <a:ext cx="8229600" cy="5145435"/>
          </a:xfrm>
        </p:spPr>
        <p:txBody>
          <a:bodyPr>
            <a:normAutofit fontScale="92500" lnSpcReduction="10000"/>
          </a:bodyPr>
          <a:lstStyle/>
          <a:p>
            <a:pPr>
              <a:buNone/>
            </a:pPr>
            <a:r>
              <a:rPr lang="ru-RU" sz="2000" dirty="0" smtClean="0"/>
              <a:t>Известно</a:t>
            </a:r>
            <a:r>
              <a:rPr lang="ru-RU" sz="2000" dirty="0" smtClean="0"/>
              <a:t>, что в растительных клетках присутствует два вида хлорофилла:</a:t>
            </a:r>
          </a:p>
          <a:p>
            <a:pPr>
              <a:buNone/>
            </a:pPr>
            <a:r>
              <a:rPr lang="ru-RU" sz="2000" dirty="0" smtClean="0"/>
              <a:t>хлорофилл </a:t>
            </a:r>
            <a:r>
              <a:rPr lang="ru-RU" sz="2000" i="1" dirty="0" err="1" smtClean="0"/>
              <a:t>a</a:t>
            </a:r>
            <a:r>
              <a:rPr lang="ru-RU" sz="2000" i="1" dirty="0" smtClean="0"/>
              <a:t> и хлорофилл </a:t>
            </a:r>
            <a:r>
              <a:rPr lang="ru-RU" sz="2000" i="1" dirty="0" err="1" smtClean="0"/>
              <a:t>b</a:t>
            </a:r>
            <a:r>
              <a:rPr lang="ru-RU" sz="2000" i="1" dirty="0" smtClean="0"/>
              <a:t>. Учёному для изучения их структуры</a:t>
            </a:r>
          </a:p>
          <a:p>
            <a:pPr>
              <a:buNone/>
            </a:pPr>
            <a:r>
              <a:rPr lang="ru-RU" sz="2000" dirty="0" smtClean="0"/>
              <a:t>необходимо разделить эти пигменты. Какой метод он должен использовать</a:t>
            </a:r>
          </a:p>
          <a:p>
            <a:pPr>
              <a:buNone/>
            </a:pPr>
            <a:r>
              <a:rPr lang="ru-RU" sz="2000" dirty="0" smtClean="0"/>
              <a:t>для их разделения? На чём основан этот метод?</a:t>
            </a:r>
          </a:p>
          <a:p>
            <a:pPr>
              <a:buNone/>
            </a:pPr>
            <a:r>
              <a:rPr lang="ru-RU" sz="2000" b="1" dirty="0" smtClean="0"/>
              <a:t>                                                                              ИЛИ</a:t>
            </a:r>
            <a:endParaRPr lang="ru-RU" sz="2000" b="1" dirty="0" smtClean="0"/>
          </a:p>
          <a:p>
            <a:pPr>
              <a:buNone/>
            </a:pPr>
            <a:r>
              <a:rPr lang="ru-RU" sz="2000" dirty="0" smtClean="0"/>
              <a:t>Анализ результатов нарушения сцепленного наследования генов позволяет</a:t>
            </a:r>
          </a:p>
          <a:p>
            <a:pPr>
              <a:buNone/>
            </a:pPr>
            <a:r>
              <a:rPr lang="ru-RU" sz="2000" dirty="0" smtClean="0"/>
              <a:t>определить последовательность расположения генов в хромосоме</a:t>
            </a:r>
          </a:p>
          <a:p>
            <a:pPr>
              <a:buNone/>
            </a:pPr>
            <a:r>
              <a:rPr lang="ru-RU" sz="2000" dirty="0" smtClean="0"/>
              <a:t>и составить генетические карты. Результаты многочисленных скрещиваний</a:t>
            </a:r>
          </a:p>
          <a:p>
            <a:pPr>
              <a:buNone/>
            </a:pPr>
            <a:r>
              <a:rPr lang="ru-RU" sz="2000" dirty="0" smtClean="0"/>
              <a:t>мух дрозофил показали, что частота нарушения сцепления между генами </a:t>
            </a:r>
            <a:r>
              <a:rPr lang="ru-RU" sz="2000" i="1" dirty="0" smtClean="0"/>
              <a:t>А</a:t>
            </a:r>
          </a:p>
          <a:p>
            <a:pPr>
              <a:buNone/>
            </a:pPr>
            <a:r>
              <a:rPr lang="ru-RU" sz="2000" dirty="0" smtClean="0"/>
              <a:t>и </a:t>
            </a:r>
            <a:r>
              <a:rPr lang="ru-RU" sz="2000" i="1" dirty="0" smtClean="0"/>
              <a:t>В составляет 5%, между генами А и С – 11%, между генами С и В – 6%.</a:t>
            </a:r>
          </a:p>
          <a:p>
            <a:pPr>
              <a:buNone/>
            </a:pPr>
            <a:r>
              <a:rPr lang="ru-RU" sz="2000" dirty="0" smtClean="0"/>
              <a:t>Перерисуйте предложенную схему фрагмента хромосомы на лист ответа,</a:t>
            </a:r>
          </a:p>
          <a:p>
            <a:pPr>
              <a:buNone/>
            </a:pPr>
            <a:r>
              <a:rPr lang="ru-RU" sz="2000" dirty="0" smtClean="0"/>
              <a:t>отметьте на ней взаимное расположение генов </a:t>
            </a:r>
            <a:r>
              <a:rPr lang="ru-RU" sz="2000" i="1" dirty="0" smtClean="0"/>
              <a:t>А, В, С и </a:t>
            </a:r>
            <a:r>
              <a:rPr lang="ru-RU" sz="2000" i="1" dirty="0" smtClean="0"/>
              <a:t>укажите расстояние </a:t>
            </a:r>
            <a:r>
              <a:rPr lang="ru-RU" sz="2000" dirty="0" smtClean="0"/>
              <a:t>между </a:t>
            </a:r>
            <a:r>
              <a:rPr lang="ru-RU" sz="2000" dirty="0" smtClean="0"/>
              <a:t>ними. Какая величина принята за единицу расстояния между генами</a:t>
            </a:r>
            <a:r>
              <a:rPr lang="ru-RU" sz="2000" dirty="0" smtClean="0"/>
              <a:t>?</a:t>
            </a:r>
            <a:r>
              <a:rPr lang="ru-RU" sz="2000" dirty="0" smtClean="0"/>
              <a:t> Элементы ответа:</a:t>
            </a:r>
          </a:p>
          <a:p>
            <a:pPr>
              <a:buNone/>
            </a:pPr>
            <a:r>
              <a:rPr lang="ru-RU" sz="2000" dirty="0" smtClean="0"/>
              <a:t>1)А </a:t>
            </a:r>
            <a:r>
              <a:rPr lang="ru-RU" sz="2000" dirty="0" smtClean="0"/>
              <a:t>5 В 6 </a:t>
            </a:r>
            <a:r>
              <a:rPr lang="ru-RU" sz="2000" dirty="0" smtClean="0"/>
              <a:t>С11</a:t>
            </a:r>
            <a:endParaRPr lang="ru-RU" sz="2000" dirty="0" smtClean="0"/>
          </a:p>
          <a:p>
            <a:pPr>
              <a:buNone/>
            </a:pPr>
            <a:r>
              <a:rPr lang="ru-RU" sz="2000" dirty="0" smtClean="0"/>
              <a:t>2) за единицу расстояния между генами принят 1% кроссинговера</a:t>
            </a:r>
            <a:endParaRPr lang="ru-RU" sz="2000" dirty="0" smtClean="0"/>
          </a:p>
          <a:p>
            <a:pPr>
              <a:buNone/>
            </a:pPr>
            <a:endParaRPr lang="ru-RU" sz="20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4638"/>
            <a:ext cx="8363272" cy="1426170"/>
          </a:xfrm>
        </p:spPr>
        <p:txBody>
          <a:bodyPr>
            <a:normAutofit fontScale="90000"/>
          </a:bodyPr>
          <a:lstStyle/>
          <a:p>
            <a:pPr algn="l"/>
            <a:r>
              <a:rPr lang="ru-RU" sz="2400" dirty="0" smtClean="0"/>
              <a:t>Часть 2. Задание  </a:t>
            </a:r>
            <a:r>
              <a:rPr lang="ru-RU" sz="2400" dirty="0" smtClean="0"/>
              <a:t>23.  (37,8%)</a:t>
            </a:r>
            <a:br>
              <a:rPr lang="ru-RU" sz="2400" dirty="0" smtClean="0"/>
            </a:br>
            <a:r>
              <a:rPr lang="ru-RU" sz="2400" dirty="0" smtClean="0"/>
              <a:t>Какие процессы изображены на рисунках А и Б? Назовите структуру клетки</a:t>
            </a:r>
            <a:r>
              <a:rPr lang="ru-RU" sz="2400" dirty="0" smtClean="0"/>
              <a:t>, участвующую </a:t>
            </a:r>
            <a:r>
              <a:rPr lang="ru-RU" sz="2400" dirty="0" smtClean="0"/>
              <a:t>в этих процессах. Какие преобразования далее </a:t>
            </a:r>
            <a:r>
              <a:rPr lang="ru-RU" sz="2400" dirty="0" smtClean="0"/>
              <a:t>произойдут с </a:t>
            </a:r>
            <a:r>
              <a:rPr lang="ru-RU" sz="2400" dirty="0" smtClean="0"/>
              <a:t>бактерией на рисунке А в процессе внутриклеточного </a:t>
            </a:r>
            <a:r>
              <a:rPr lang="ru-RU" sz="2400" dirty="0" smtClean="0"/>
              <a:t>пищеварения?</a:t>
            </a:r>
            <a:br>
              <a:rPr lang="ru-RU" sz="2400" dirty="0" smtClean="0"/>
            </a:br>
            <a:endParaRPr lang="ru-RU" sz="2400" dirty="0"/>
          </a:p>
        </p:txBody>
      </p:sp>
      <p:pic>
        <p:nvPicPr>
          <p:cNvPr id="2054" name="Picture 6"/>
          <p:cNvPicPr>
            <a:picLocks noGrp="1" noChangeAspect="1" noChangeArrowheads="1"/>
          </p:cNvPicPr>
          <p:nvPr>
            <p:ph idx="1"/>
          </p:nvPr>
        </p:nvPicPr>
        <p:blipFill>
          <a:blip r:embed="rId2" cstate="print"/>
          <a:srcRect/>
          <a:stretch>
            <a:fillRect/>
          </a:stretch>
        </p:blipFill>
        <p:spPr bwMode="auto">
          <a:xfrm>
            <a:off x="899592" y="1988840"/>
            <a:ext cx="7560840" cy="2634423"/>
          </a:xfrm>
          <a:prstGeom prst="rect">
            <a:avLst/>
          </a:prstGeom>
          <a:noFill/>
          <a:ln w="9525">
            <a:noFill/>
            <a:miter lim="800000"/>
            <a:headEnd/>
            <a:tailEnd/>
          </a:ln>
        </p:spPr>
      </p:pic>
      <p:sp>
        <p:nvSpPr>
          <p:cNvPr id="11" name="Прямоугольник 10"/>
          <p:cNvSpPr/>
          <p:nvPr/>
        </p:nvSpPr>
        <p:spPr>
          <a:xfrm>
            <a:off x="0" y="4941168"/>
            <a:ext cx="9144000" cy="2031325"/>
          </a:xfrm>
          <a:prstGeom prst="rect">
            <a:avLst/>
          </a:prstGeom>
        </p:spPr>
        <p:txBody>
          <a:bodyPr wrap="square">
            <a:spAutoFit/>
          </a:bodyPr>
          <a:lstStyle/>
          <a:p>
            <a:r>
              <a:rPr lang="ru-RU" dirty="0" smtClean="0"/>
              <a:t>Элементы ответа:</a:t>
            </a:r>
          </a:p>
          <a:p>
            <a:r>
              <a:rPr lang="ru-RU" dirty="0" smtClean="0"/>
              <a:t>1) А – фагоцитоз (захват клеткой твёрдых частиц); Б – </a:t>
            </a:r>
            <a:r>
              <a:rPr lang="ru-RU" dirty="0" err="1" smtClean="0"/>
              <a:t>пиноцитоз</a:t>
            </a:r>
            <a:endParaRPr lang="ru-RU" dirty="0" smtClean="0"/>
          </a:p>
          <a:p>
            <a:r>
              <a:rPr lang="ru-RU" dirty="0" smtClean="0"/>
              <a:t>(захват молекул белка);</a:t>
            </a:r>
          </a:p>
          <a:p>
            <a:r>
              <a:rPr lang="ru-RU" dirty="0" smtClean="0"/>
              <a:t>2) плазматическая мембрана клетки;</a:t>
            </a:r>
          </a:p>
          <a:p>
            <a:r>
              <a:rPr lang="ru-RU" dirty="0" smtClean="0"/>
              <a:t>3) </a:t>
            </a:r>
            <a:r>
              <a:rPr lang="ru-RU" dirty="0" err="1" smtClean="0"/>
              <a:t>фагоцитозный</a:t>
            </a:r>
            <a:r>
              <a:rPr lang="ru-RU" dirty="0" smtClean="0"/>
              <a:t> пузырёк сольётся с лизосомой, его </a:t>
            </a:r>
            <a:r>
              <a:rPr lang="ru-RU" dirty="0" smtClean="0"/>
              <a:t>содержимое подвергнется </a:t>
            </a:r>
            <a:r>
              <a:rPr lang="ru-RU" dirty="0" smtClean="0"/>
              <a:t>расщеплению (лизису), образовавшиеся </a:t>
            </a:r>
            <a:r>
              <a:rPr lang="ru-RU" dirty="0" smtClean="0"/>
              <a:t>мономеры поступят </a:t>
            </a:r>
            <a:r>
              <a:rPr lang="ru-RU" dirty="0" smtClean="0"/>
              <a:t>в цитоплазму</a:t>
            </a:r>
          </a:p>
          <a:p>
            <a:endParaRPr lang="ru-RU"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ru-RU" sz="2400" dirty="0" smtClean="0"/>
              <a:t>Часть 2. Задание </a:t>
            </a:r>
            <a:r>
              <a:rPr lang="ru-RU" sz="2400" dirty="0" smtClean="0"/>
              <a:t> 24 . (28,1%)</a:t>
            </a:r>
            <a:endParaRPr lang="ru-RU" sz="2400" dirty="0"/>
          </a:p>
        </p:txBody>
      </p:sp>
      <p:sp>
        <p:nvSpPr>
          <p:cNvPr id="3" name="Содержимое 2"/>
          <p:cNvSpPr>
            <a:spLocks noGrp="1"/>
          </p:cNvSpPr>
          <p:nvPr>
            <p:ph idx="1"/>
          </p:nvPr>
        </p:nvSpPr>
        <p:spPr>
          <a:xfrm>
            <a:off x="179512" y="1268760"/>
            <a:ext cx="9217024" cy="5328592"/>
          </a:xfrm>
        </p:spPr>
        <p:txBody>
          <a:bodyPr>
            <a:normAutofit fontScale="92500" lnSpcReduction="20000"/>
          </a:bodyPr>
          <a:lstStyle/>
          <a:p>
            <a:pPr>
              <a:buNone/>
            </a:pPr>
            <a:r>
              <a:rPr lang="ru-RU" sz="2000" dirty="0" smtClean="0"/>
              <a:t>Найдите три ошибки в приведённом тексте «Железы человека». </a:t>
            </a:r>
            <a:r>
              <a:rPr lang="ru-RU" sz="2000" dirty="0" smtClean="0"/>
              <a:t>Укажите номера </a:t>
            </a:r>
            <a:r>
              <a:rPr lang="ru-RU" sz="2000" dirty="0" smtClean="0"/>
              <a:t>предложений, в которых сделаны ошибки, исправьте их. </a:t>
            </a:r>
            <a:r>
              <a:rPr lang="ru-RU" sz="2000" dirty="0" smtClean="0"/>
              <a:t>Дайте правильную </a:t>
            </a:r>
            <a:r>
              <a:rPr lang="ru-RU" sz="2000" dirty="0" smtClean="0"/>
              <a:t>формулировку.</a:t>
            </a:r>
          </a:p>
          <a:p>
            <a:pPr>
              <a:buNone/>
            </a:pPr>
            <a:r>
              <a:rPr lang="ru-RU" sz="2000" dirty="0" smtClean="0"/>
              <a:t>(1)Все железы организма человека делятся на три группы: железы внешней</a:t>
            </a:r>
            <a:r>
              <a:rPr lang="ru-RU" sz="2000" dirty="0" smtClean="0"/>
              <a:t>, внутренней </a:t>
            </a:r>
            <a:r>
              <a:rPr lang="ru-RU" sz="2000" dirty="0" smtClean="0"/>
              <a:t>и смешанной секреции. (2)Секреты, образующиеся во </a:t>
            </a:r>
            <a:r>
              <a:rPr lang="ru-RU" sz="2000" dirty="0" smtClean="0"/>
              <a:t>всех железах </a:t>
            </a:r>
            <a:r>
              <a:rPr lang="ru-RU" sz="2000" dirty="0" smtClean="0"/>
              <a:t>внешней секреции, через выводные протоки поступают </a:t>
            </a:r>
            <a:r>
              <a:rPr lang="ru-RU" sz="2000" dirty="0" smtClean="0"/>
              <a:t>на поверхность </a:t>
            </a:r>
            <a:r>
              <a:rPr lang="ru-RU" sz="2000" dirty="0" smtClean="0"/>
              <a:t>тела. (3)Секреты желёз внутренней секреции по </a:t>
            </a:r>
            <a:r>
              <a:rPr lang="ru-RU" sz="2000" dirty="0" smtClean="0"/>
              <a:t>протокам поступают </a:t>
            </a:r>
            <a:r>
              <a:rPr lang="ru-RU" sz="2000" dirty="0" smtClean="0"/>
              <a:t>в кровь. (4)Железы </a:t>
            </a:r>
            <a:r>
              <a:rPr lang="ru-RU" sz="2000" dirty="0" smtClean="0"/>
              <a:t>внутренней </a:t>
            </a:r>
            <a:r>
              <a:rPr lang="ru-RU" sz="2000" dirty="0" smtClean="0"/>
              <a:t>секреции – </a:t>
            </a:r>
            <a:r>
              <a:rPr lang="ru-RU" sz="2000" dirty="0" smtClean="0"/>
              <a:t>эндокринные железы </a:t>
            </a:r>
            <a:r>
              <a:rPr lang="ru-RU" sz="2000" dirty="0" smtClean="0"/>
              <a:t>– выделяют биологически активные регуляторные вещества </a:t>
            </a:r>
            <a:r>
              <a:rPr lang="ru-RU" sz="2000" dirty="0" smtClean="0"/>
              <a:t>–гормоны</a:t>
            </a:r>
            <a:r>
              <a:rPr lang="ru-RU" sz="2000" dirty="0" smtClean="0"/>
              <a:t>. (5)Гормоны регулируют обмен веществ, влияют на рост и </a:t>
            </a:r>
            <a:r>
              <a:rPr lang="ru-RU" sz="2000" dirty="0" smtClean="0"/>
              <a:t>развитие организма</a:t>
            </a:r>
            <a:r>
              <a:rPr lang="ru-RU" sz="2000" dirty="0" smtClean="0"/>
              <a:t>, участвуют в регуляции работы всех органов и систем органов</a:t>
            </a:r>
            <a:r>
              <a:rPr lang="ru-RU" sz="2000" dirty="0" smtClean="0"/>
              <a:t>, процессов</a:t>
            </a:r>
            <a:r>
              <a:rPr lang="ru-RU" sz="2000" dirty="0" smtClean="0"/>
              <a:t>, протекающих на клеточном уровне. (6)Гормон </a:t>
            </a:r>
            <a:r>
              <a:rPr lang="ru-RU" sz="2000" dirty="0" smtClean="0"/>
              <a:t>поджелудочной железы </a:t>
            </a:r>
            <a:r>
              <a:rPr lang="ru-RU" sz="2000" dirty="0" smtClean="0"/>
              <a:t>– инсулин – регулирует содержание глюкозы в крови. (7)Гормон</a:t>
            </a:r>
          </a:p>
          <a:p>
            <a:pPr>
              <a:buNone/>
            </a:pPr>
            <a:r>
              <a:rPr lang="ru-RU" sz="2000" dirty="0" smtClean="0"/>
              <a:t>щитовидной железы – адреналин – учащает сердечные сокращения</a:t>
            </a:r>
            <a:r>
              <a:rPr lang="ru-RU" sz="2000" dirty="0" smtClean="0"/>
              <a:t>.</a:t>
            </a:r>
            <a:r>
              <a:rPr lang="ru-RU" sz="2000" dirty="0" smtClean="0"/>
              <a:t> </a:t>
            </a:r>
            <a:endParaRPr lang="ru-RU" sz="2000" dirty="0" smtClean="0"/>
          </a:p>
          <a:p>
            <a:pPr>
              <a:buNone/>
            </a:pPr>
            <a:r>
              <a:rPr lang="ru-RU" sz="2000" dirty="0" smtClean="0"/>
              <a:t>Ошибки </a:t>
            </a:r>
            <a:r>
              <a:rPr lang="ru-RU" sz="2000" dirty="0" smtClean="0"/>
              <a:t>допущены в предложениях:</a:t>
            </a:r>
          </a:p>
          <a:p>
            <a:pPr>
              <a:buNone/>
            </a:pPr>
            <a:r>
              <a:rPr lang="ru-RU" sz="2000" dirty="0" smtClean="0"/>
              <a:t>1) 2 – секреты, образующиеся во всех железах внешней секреции</a:t>
            </a:r>
            <a:r>
              <a:rPr lang="ru-RU" sz="2000" dirty="0" smtClean="0"/>
              <a:t>, через </a:t>
            </a:r>
            <a:r>
              <a:rPr lang="ru-RU" sz="2000" dirty="0" smtClean="0"/>
              <a:t>выводные протоки поступают не только на поверхность тела</a:t>
            </a:r>
            <a:r>
              <a:rPr lang="ru-RU" sz="2000" dirty="0" smtClean="0"/>
              <a:t>, но </a:t>
            </a:r>
            <a:r>
              <a:rPr lang="ru-RU" sz="2000" dirty="0" smtClean="0"/>
              <a:t>и в полости внутренних органов;</a:t>
            </a:r>
          </a:p>
          <a:p>
            <a:pPr>
              <a:buNone/>
            </a:pPr>
            <a:r>
              <a:rPr lang="ru-RU" sz="2000" dirty="0" smtClean="0"/>
              <a:t>2) 3 – железы внутренней секреции не имеют протоков, </a:t>
            </a:r>
            <a:r>
              <a:rPr lang="ru-RU" sz="2000" dirty="0" smtClean="0"/>
              <a:t>поэтому секреты </a:t>
            </a:r>
            <a:r>
              <a:rPr lang="ru-RU" sz="2000" dirty="0" smtClean="0"/>
              <a:t>поступают непосредственно в кровь;</a:t>
            </a:r>
          </a:p>
          <a:p>
            <a:pPr>
              <a:buNone/>
            </a:pPr>
            <a:r>
              <a:rPr lang="ru-RU" sz="2000" dirty="0" smtClean="0"/>
              <a:t>3) 7 – гормон щитовидной железы – тироксин, а адреналин – </a:t>
            </a:r>
            <a:r>
              <a:rPr lang="ru-RU" sz="2000" dirty="0" smtClean="0"/>
              <a:t>это гормон </a:t>
            </a:r>
            <a:r>
              <a:rPr lang="ru-RU" sz="2000" dirty="0" smtClean="0"/>
              <a:t>надпочечников</a:t>
            </a:r>
            <a:endParaRPr lang="ru-RU" sz="20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ru-RU" sz="2400" dirty="0" smtClean="0"/>
              <a:t>Часть 2. Задание  </a:t>
            </a:r>
            <a:r>
              <a:rPr lang="ru-RU" sz="2400" dirty="0" smtClean="0"/>
              <a:t>25. (18,6%)</a:t>
            </a:r>
            <a:endParaRPr lang="ru-RU" sz="2400" dirty="0"/>
          </a:p>
        </p:txBody>
      </p:sp>
      <p:sp>
        <p:nvSpPr>
          <p:cNvPr id="3" name="Содержимое 2"/>
          <p:cNvSpPr>
            <a:spLocks noGrp="1"/>
          </p:cNvSpPr>
          <p:nvPr>
            <p:ph idx="1"/>
          </p:nvPr>
        </p:nvSpPr>
        <p:spPr/>
        <p:txBody>
          <a:bodyPr>
            <a:normAutofit fontScale="55000" lnSpcReduction="20000"/>
          </a:bodyPr>
          <a:lstStyle/>
          <a:p>
            <a:pPr>
              <a:buNone/>
            </a:pPr>
            <a:r>
              <a:rPr lang="ru-RU" dirty="0" smtClean="0"/>
              <a:t>В 1724 г. английский исследователь Стивен </a:t>
            </a:r>
            <a:r>
              <a:rPr lang="ru-RU" dirty="0" err="1" smtClean="0"/>
              <a:t>Гейлз</a:t>
            </a:r>
            <a:r>
              <a:rPr lang="ru-RU" dirty="0" smtClean="0"/>
              <a:t> провёл эксперимент</a:t>
            </a:r>
            <a:r>
              <a:rPr lang="ru-RU" dirty="0" smtClean="0"/>
              <a:t>, в </a:t>
            </a:r>
            <a:r>
              <a:rPr lang="ru-RU" dirty="0" smtClean="0"/>
              <a:t>котором использовал одинаковые ветки одного растения, сосуды </a:t>
            </a:r>
            <a:r>
              <a:rPr lang="ru-RU" dirty="0" smtClean="0"/>
              <a:t>с одинаковым </a:t>
            </a:r>
            <a:r>
              <a:rPr lang="ru-RU" dirty="0" smtClean="0"/>
              <a:t>количеством воды и измерительный инструмент – линейку. </a:t>
            </a:r>
            <a:r>
              <a:rPr lang="ru-RU" dirty="0" smtClean="0"/>
              <a:t>Он удалил </a:t>
            </a:r>
            <a:r>
              <a:rPr lang="ru-RU" dirty="0" smtClean="0"/>
              <a:t>с веток разное количество листьев и поместил ветки в эти сосуды, </a:t>
            </a:r>
            <a:r>
              <a:rPr lang="ru-RU" dirty="0" smtClean="0"/>
              <a:t>а затем </a:t>
            </a:r>
            <a:r>
              <a:rPr lang="ru-RU" dirty="0" smtClean="0"/>
              <a:t>постоянно измерял уровень воды. Через некоторое время С. </a:t>
            </a:r>
            <a:r>
              <a:rPr lang="ru-RU" dirty="0" err="1" smtClean="0"/>
              <a:t>Гейлз</a:t>
            </a:r>
            <a:r>
              <a:rPr lang="ru-RU" dirty="0" smtClean="0"/>
              <a:t> обнаружил</a:t>
            </a:r>
            <a:r>
              <a:rPr lang="ru-RU" dirty="0" smtClean="0"/>
              <a:t>, что уровень воды в разных сосудах изменился неодинаково.</a:t>
            </a:r>
          </a:p>
          <a:p>
            <a:pPr>
              <a:buNone/>
            </a:pPr>
            <a:r>
              <a:rPr lang="ru-RU" dirty="0" smtClean="0"/>
              <a:t>Почему уровень воды в сосудах изменился неодинаково</a:t>
            </a:r>
            <a:r>
              <a:rPr lang="ru-RU" dirty="0" smtClean="0"/>
              <a:t>?</a:t>
            </a:r>
          </a:p>
          <a:p>
            <a:pPr>
              <a:buNone/>
            </a:pPr>
            <a:r>
              <a:rPr lang="ru-RU" dirty="0" smtClean="0"/>
              <a:t> </a:t>
            </a:r>
            <a:r>
              <a:rPr lang="ru-RU" dirty="0" smtClean="0"/>
              <a:t>В результате </a:t>
            </a:r>
            <a:r>
              <a:rPr lang="ru-RU" dirty="0" smtClean="0"/>
              <a:t>каких процессов </a:t>
            </a:r>
            <a:r>
              <a:rPr lang="ru-RU" dirty="0" smtClean="0"/>
              <a:t>произошло изменение уровня воды</a:t>
            </a:r>
            <a:r>
              <a:rPr lang="ru-RU" dirty="0" smtClean="0"/>
              <a:t>?</a:t>
            </a:r>
          </a:p>
          <a:p>
            <a:pPr>
              <a:buNone/>
            </a:pPr>
            <a:r>
              <a:rPr lang="ru-RU" dirty="0" smtClean="0"/>
              <a:t>Какие </a:t>
            </a:r>
            <a:r>
              <a:rPr lang="ru-RU" dirty="0" smtClean="0"/>
              <a:t>структуры </a:t>
            </a:r>
            <a:r>
              <a:rPr lang="ru-RU" dirty="0" smtClean="0"/>
              <a:t>листа обеспечивают </a:t>
            </a:r>
            <a:r>
              <a:rPr lang="ru-RU" dirty="0" smtClean="0"/>
              <a:t>эти процессы</a:t>
            </a:r>
            <a:r>
              <a:rPr lang="ru-RU" dirty="0" smtClean="0"/>
              <a:t>?</a:t>
            </a:r>
            <a:r>
              <a:rPr lang="ru-RU" dirty="0" smtClean="0"/>
              <a:t> Элементы ответа:</a:t>
            </a:r>
          </a:p>
          <a:p>
            <a:pPr>
              <a:buNone/>
            </a:pPr>
            <a:r>
              <a:rPr lang="ru-RU" dirty="0" smtClean="0"/>
              <a:t>1) уровень воды изменился в зависимости от количества листьев </a:t>
            </a:r>
            <a:r>
              <a:rPr lang="ru-RU" dirty="0" smtClean="0"/>
              <a:t>на ветке</a:t>
            </a:r>
            <a:r>
              <a:rPr lang="ru-RU" dirty="0" smtClean="0"/>
              <a:t>: чем больше листьев на ветке, тем меньше воды </a:t>
            </a:r>
            <a:r>
              <a:rPr lang="ru-RU" dirty="0" smtClean="0"/>
              <a:t>оставалось в </a:t>
            </a:r>
            <a:r>
              <a:rPr lang="ru-RU" dirty="0" smtClean="0"/>
              <a:t>сосуде;</a:t>
            </a:r>
          </a:p>
          <a:p>
            <a:pPr>
              <a:buNone/>
            </a:pPr>
            <a:r>
              <a:rPr lang="ru-RU" dirty="0" smtClean="0"/>
              <a:t>2) изменение уровня воды связано с процессами </a:t>
            </a:r>
            <a:r>
              <a:rPr lang="ru-RU" dirty="0" smtClean="0"/>
              <a:t>поглощения и </a:t>
            </a:r>
            <a:r>
              <a:rPr lang="ru-RU" dirty="0" smtClean="0"/>
              <a:t>испарения воды растением;</a:t>
            </a:r>
          </a:p>
          <a:p>
            <a:pPr>
              <a:buNone/>
            </a:pPr>
            <a:r>
              <a:rPr lang="ru-RU" dirty="0" smtClean="0"/>
              <a:t>3) устьица обеспечивают испарение, а сосуды – </a:t>
            </a:r>
            <a:r>
              <a:rPr lang="ru-RU" dirty="0" smtClean="0"/>
              <a:t>поглощение и </a:t>
            </a:r>
            <a:r>
              <a:rPr lang="ru-RU" dirty="0" smtClean="0"/>
              <a:t>транспорт воды</a:t>
            </a:r>
            <a:endParaRPr lang="ru-RU"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ru-RU" sz="2400" dirty="0" smtClean="0"/>
              <a:t>Часть 2. Задание  </a:t>
            </a:r>
            <a:r>
              <a:rPr lang="ru-RU" sz="2400" dirty="0" smtClean="0"/>
              <a:t>26. (24,3%)</a:t>
            </a:r>
            <a:endParaRPr lang="ru-RU" sz="2400" dirty="0"/>
          </a:p>
        </p:txBody>
      </p:sp>
      <p:sp>
        <p:nvSpPr>
          <p:cNvPr id="3" name="Содержимое 2"/>
          <p:cNvSpPr>
            <a:spLocks noGrp="1"/>
          </p:cNvSpPr>
          <p:nvPr>
            <p:ph idx="1"/>
          </p:nvPr>
        </p:nvSpPr>
        <p:spPr>
          <a:xfrm>
            <a:off x="251520" y="1412776"/>
            <a:ext cx="8892480" cy="4929411"/>
          </a:xfrm>
        </p:spPr>
        <p:txBody>
          <a:bodyPr>
            <a:normAutofit fontScale="70000" lnSpcReduction="20000"/>
          </a:bodyPr>
          <a:lstStyle/>
          <a:p>
            <a:pPr>
              <a:buNone/>
            </a:pPr>
            <a:r>
              <a:rPr lang="ru-RU" dirty="0" smtClean="0"/>
              <a:t>Какие процессы живого вещества биосферы обеспечивают </a:t>
            </a:r>
            <a:r>
              <a:rPr lang="ru-RU" dirty="0" smtClean="0"/>
              <a:t>относительное постоянство </a:t>
            </a:r>
            <a:r>
              <a:rPr lang="ru-RU" dirty="0" smtClean="0"/>
              <a:t>газового состава атмосферы (кислорода, углекислого газа</a:t>
            </a:r>
            <a:r>
              <a:rPr lang="ru-RU" dirty="0" smtClean="0"/>
              <a:t>, азота</a:t>
            </a:r>
            <a:r>
              <a:rPr lang="ru-RU" dirty="0" smtClean="0"/>
              <a:t>)? Укажите не менее трёх процессов и поясните их</a:t>
            </a:r>
            <a:r>
              <a:rPr lang="ru-RU" dirty="0" smtClean="0"/>
              <a:t>.</a:t>
            </a:r>
            <a:r>
              <a:rPr lang="ru-RU" dirty="0" smtClean="0"/>
              <a:t> Элементы ответа:</a:t>
            </a:r>
          </a:p>
          <a:p>
            <a:pPr>
              <a:buNone/>
            </a:pPr>
            <a:r>
              <a:rPr lang="ru-RU" dirty="0" smtClean="0"/>
              <a:t>1) при фотосинтезе регулируется концентрация кислорода и</a:t>
            </a:r>
          </a:p>
          <a:p>
            <a:pPr>
              <a:buNone/>
            </a:pPr>
            <a:r>
              <a:rPr lang="ru-RU" dirty="0" smtClean="0"/>
              <a:t>углекислого газа: выделяется кислород, и поглощается углекислый</a:t>
            </a:r>
          </a:p>
          <a:p>
            <a:pPr>
              <a:buNone/>
            </a:pPr>
            <a:r>
              <a:rPr lang="ru-RU" dirty="0" smtClean="0"/>
              <a:t>газ;</a:t>
            </a:r>
          </a:p>
          <a:p>
            <a:pPr>
              <a:buNone/>
            </a:pPr>
            <a:r>
              <a:rPr lang="ru-RU" dirty="0" smtClean="0"/>
              <a:t>2) при дыхании регулируется концентрация кислорода и</a:t>
            </a:r>
          </a:p>
          <a:p>
            <a:pPr>
              <a:buNone/>
            </a:pPr>
            <a:r>
              <a:rPr lang="ru-RU" dirty="0" smtClean="0"/>
              <a:t>углекислого газа: поглощается кислород, и выделяется углекислый</a:t>
            </a:r>
          </a:p>
          <a:p>
            <a:pPr>
              <a:buNone/>
            </a:pPr>
            <a:r>
              <a:rPr lang="ru-RU" dirty="0" smtClean="0"/>
              <a:t>газ;</a:t>
            </a:r>
          </a:p>
          <a:p>
            <a:pPr>
              <a:buNone/>
            </a:pPr>
            <a:r>
              <a:rPr lang="ru-RU" dirty="0" smtClean="0"/>
              <a:t>3) в результате </a:t>
            </a:r>
            <a:r>
              <a:rPr lang="ru-RU" dirty="0" err="1" smtClean="0"/>
              <a:t>азотфиксации</a:t>
            </a:r>
            <a:r>
              <a:rPr lang="ru-RU" dirty="0" smtClean="0"/>
              <a:t> бактериями поглощается азот из</a:t>
            </a:r>
          </a:p>
          <a:p>
            <a:pPr>
              <a:buNone/>
            </a:pPr>
            <a:r>
              <a:rPr lang="ru-RU" dirty="0" smtClean="0"/>
              <a:t>атмосферы, а в результате денитрификации азот выделяется в</a:t>
            </a:r>
          </a:p>
          <a:p>
            <a:pPr>
              <a:buNone/>
            </a:pPr>
            <a:r>
              <a:rPr lang="ru-RU" dirty="0" smtClean="0"/>
              <a:t>атмосферу</a:t>
            </a:r>
            <a:endParaRPr lang="ru-RU"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ru-RU" sz="2400" dirty="0" smtClean="0"/>
              <a:t>Часть 2. Задание  </a:t>
            </a:r>
            <a:r>
              <a:rPr lang="ru-RU" sz="2400" dirty="0" smtClean="0"/>
              <a:t>27. (35,6%)</a:t>
            </a:r>
            <a:endParaRPr lang="ru-RU" sz="2400" dirty="0"/>
          </a:p>
        </p:txBody>
      </p:sp>
      <p:sp>
        <p:nvSpPr>
          <p:cNvPr id="3" name="Содержимое 2"/>
          <p:cNvSpPr>
            <a:spLocks noGrp="1"/>
          </p:cNvSpPr>
          <p:nvPr>
            <p:ph idx="1"/>
          </p:nvPr>
        </p:nvSpPr>
        <p:spPr>
          <a:xfrm>
            <a:off x="457200" y="1124744"/>
            <a:ext cx="8229600" cy="5733256"/>
          </a:xfrm>
        </p:spPr>
        <p:txBody>
          <a:bodyPr>
            <a:normAutofit fontScale="70000" lnSpcReduction="20000"/>
          </a:bodyPr>
          <a:lstStyle/>
          <a:p>
            <a:pPr>
              <a:buNone/>
            </a:pPr>
            <a:r>
              <a:rPr lang="ru-RU" dirty="0" smtClean="0"/>
              <a:t>Известно, что все виды РНК синтезируются на ДНК-матрице. </a:t>
            </a:r>
            <a:r>
              <a:rPr lang="ru-RU" dirty="0" smtClean="0"/>
              <a:t>Фрагмент молекулы </a:t>
            </a:r>
            <a:r>
              <a:rPr lang="ru-RU" dirty="0" smtClean="0"/>
              <a:t>ДНК, на которой синтезируется участок </a:t>
            </a:r>
            <a:r>
              <a:rPr lang="ru-RU" dirty="0" smtClean="0"/>
              <a:t>центральной петли </a:t>
            </a:r>
            <a:r>
              <a:rPr lang="ru-RU" dirty="0" err="1" smtClean="0"/>
              <a:t>тРНК</a:t>
            </a:r>
            <a:r>
              <a:rPr lang="ru-RU" dirty="0" smtClean="0"/>
              <a:t>, имеет следующую последовательность нуклеотидов</a:t>
            </a:r>
            <a:r>
              <a:rPr lang="ru-RU" dirty="0" smtClean="0"/>
              <a:t>: ГЦТТЦЦАЦТГТТАЦА</a:t>
            </a:r>
            <a:r>
              <a:rPr lang="ru-RU" dirty="0" smtClean="0"/>
              <a:t>. Установите нуклеотидную </a:t>
            </a:r>
            <a:r>
              <a:rPr lang="ru-RU" dirty="0" smtClean="0"/>
              <a:t>последовательность участка </a:t>
            </a:r>
            <a:r>
              <a:rPr lang="ru-RU" dirty="0" err="1" smtClean="0"/>
              <a:t>тРНК</a:t>
            </a:r>
            <a:r>
              <a:rPr lang="ru-RU" dirty="0" smtClean="0"/>
              <a:t>, который синтезируется на данном фрагменте, и </a:t>
            </a:r>
            <a:r>
              <a:rPr lang="ru-RU" dirty="0" smtClean="0"/>
              <a:t>аминокислоту, которую </a:t>
            </a:r>
            <a:r>
              <a:rPr lang="ru-RU" dirty="0" smtClean="0"/>
              <a:t>будет переносить эта </a:t>
            </a:r>
            <a:r>
              <a:rPr lang="ru-RU" dirty="0" err="1" smtClean="0"/>
              <a:t>тРНК</a:t>
            </a:r>
            <a:r>
              <a:rPr lang="ru-RU" dirty="0" smtClean="0"/>
              <a:t> в процессе биосинтеза белка, </a:t>
            </a:r>
            <a:r>
              <a:rPr lang="ru-RU" dirty="0" smtClean="0"/>
              <a:t>если третий </a:t>
            </a:r>
            <a:r>
              <a:rPr lang="ru-RU" dirty="0" smtClean="0"/>
              <a:t>триплет соответствует антикодону </a:t>
            </a:r>
            <a:r>
              <a:rPr lang="ru-RU" dirty="0" err="1" smtClean="0"/>
              <a:t>тРНК</a:t>
            </a:r>
            <a:r>
              <a:rPr lang="ru-RU" dirty="0" smtClean="0"/>
              <a:t>. Ответ поясните</a:t>
            </a:r>
            <a:r>
              <a:rPr lang="ru-RU" dirty="0" smtClean="0"/>
              <a:t>.</a:t>
            </a:r>
          </a:p>
          <a:p>
            <a:pPr>
              <a:buNone/>
            </a:pPr>
            <a:r>
              <a:rPr lang="ru-RU" dirty="0" smtClean="0"/>
              <a:t> Для решения </a:t>
            </a:r>
            <a:r>
              <a:rPr lang="ru-RU" dirty="0" smtClean="0"/>
              <a:t>задания используйте таблицу генетического </a:t>
            </a:r>
            <a:r>
              <a:rPr lang="ru-RU" dirty="0" smtClean="0"/>
              <a:t>кода.</a:t>
            </a:r>
          </a:p>
          <a:p>
            <a:pPr>
              <a:buNone/>
            </a:pPr>
            <a:r>
              <a:rPr lang="ru-RU" dirty="0" smtClean="0"/>
              <a:t>Схема </a:t>
            </a:r>
            <a:r>
              <a:rPr lang="ru-RU" dirty="0" smtClean="0"/>
              <a:t>решения задачи включает:</a:t>
            </a:r>
          </a:p>
          <a:p>
            <a:pPr>
              <a:buNone/>
            </a:pPr>
            <a:r>
              <a:rPr lang="ru-RU" dirty="0" smtClean="0"/>
              <a:t>1) нуклеотидная последовательность участка </a:t>
            </a:r>
            <a:r>
              <a:rPr lang="ru-RU" dirty="0" err="1" smtClean="0"/>
              <a:t>тРНК</a:t>
            </a:r>
            <a:r>
              <a:rPr lang="ru-RU" dirty="0" smtClean="0"/>
              <a:t>:</a:t>
            </a:r>
          </a:p>
          <a:p>
            <a:r>
              <a:rPr lang="ru-RU" dirty="0" smtClean="0"/>
              <a:t>ЦГААГГУГАЦААУГУ;</a:t>
            </a:r>
          </a:p>
          <a:p>
            <a:pPr>
              <a:buNone/>
            </a:pPr>
            <a:r>
              <a:rPr lang="ru-RU" dirty="0" smtClean="0"/>
              <a:t>2) нуклеотидная последовательность антикодона УГА (третий</a:t>
            </a:r>
          </a:p>
          <a:p>
            <a:pPr>
              <a:buNone/>
            </a:pPr>
            <a:r>
              <a:rPr lang="ru-RU" dirty="0" smtClean="0"/>
              <a:t>триплет) соответствует кодону на </a:t>
            </a:r>
            <a:r>
              <a:rPr lang="ru-RU" dirty="0" err="1" smtClean="0"/>
              <a:t>иРНК</a:t>
            </a:r>
            <a:r>
              <a:rPr lang="ru-RU" dirty="0" smtClean="0"/>
              <a:t> АЦУ;</a:t>
            </a:r>
          </a:p>
          <a:p>
            <a:pPr>
              <a:buNone/>
            </a:pPr>
            <a:r>
              <a:rPr lang="ru-RU" dirty="0" smtClean="0"/>
              <a:t>3) по таблице генетического кода этому кодону соответствует</a:t>
            </a:r>
          </a:p>
          <a:p>
            <a:pPr>
              <a:buNone/>
            </a:pPr>
            <a:r>
              <a:rPr lang="ru-RU" dirty="0" smtClean="0"/>
              <a:t>аминокислота -</a:t>
            </a:r>
            <a:r>
              <a:rPr lang="ru-RU" dirty="0" err="1" smtClean="0"/>
              <a:t>Тре</a:t>
            </a:r>
            <a:r>
              <a:rPr lang="ru-RU" dirty="0" smtClean="0"/>
              <a:t>-, которую будет переносить данная </a:t>
            </a:r>
            <a:r>
              <a:rPr lang="ru-RU" dirty="0" err="1" smtClean="0"/>
              <a:t>тРНК</a:t>
            </a:r>
            <a:r>
              <a:rPr lang="ru-RU" dirty="0" smtClean="0"/>
              <a:t>.</a:t>
            </a:r>
            <a:endParaRPr lang="ru-RU"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ru-RU" sz="2400" dirty="0" smtClean="0"/>
              <a:t>Часть 2. Задание  </a:t>
            </a:r>
            <a:r>
              <a:rPr lang="ru-RU" sz="2400" dirty="0" smtClean="0"/>
              <a:t>28. (33,4%).</a:t>
            </a:r>
            <a:endParaRPr lang="ru-RU" sz="2400" dirty="0"/>
          </a:p>
        </p:txBody>
      </p:sp>
      <p:sp>
        <p:nvSpPr>
          <p:cNvPr id="3" name="Содержимое 2"/>
          <p:cNvSpPr>
            <a:spLocks noGrp="1"/>
          </p:cNvSpPr>
          <p:nvPr>
            <p:ph idx="1"/>
          </p:nvPr>
        </p:nvSpPr>
        <p:spPr/>
        <p:txBody>
          <a:bodyPr>
            <a:normAutofit fontScale="70000" lnSpcReduction="20000"/>
          </a:bodyPr>
          <a:lstStyle/>
          <a:p>
            <a:pPr>
              <a:buNone/>
            </a:pPr>
            <a:r>
              <a:rPr lang="ru-RU" dirty="0" smtClean="0"/>
              <a:t>У </a:t>
            </a:r>
            <a:r>
              <a:rPr lang="ru-RU" dirty="0" smtClean="0"/>
              <a:t>уток признаки </a:t>
            </a:r>
            <a:r>
              <a:rPr lang="ru-RU" dirty="0" err="1" smtClean="0"/>
              <a:t>хохлатости</a:t>
            </a:r>
            <a:r>
              <a:rPr lang="ru-RU" dirty="0" smtClean="0"/>
              <a:t> и качества оперения </a:t>
            </a:r>
            <a:r>
              <a:rPr lang="ru-RU" dirty="0" err="1" smtClean="0"/>
              <a:t>аутосомные</a:t>
            </a:r>
            <a:r>
              <a:rPr lang="ru-RU" dirty="0" smtClean="0"/>
              <a:t> </a:t>
            </a:r>
            <a:r>
              <a:rPr lang="ru-RU" dirty="0" err="1" smtClean="0"/>
              <a:t>несцепленные</a:t>
            </a:r>
            <a:r>
              <a:rPr lang="ru-RU" dirty="0" smtClean="0"/>
              <a:t>.</a:t>
            </a:r>
          </a:p>
          <a:p>
            <a:pPr>
              <a:buNone/>
            </a:pPr>
            <a:r>
              <a:rPr lang="ru-RU" dirty="0" smtClean="0"/>
              <a:t>В гомозиготном доминантном состоянии ген </a:t>
            </a:r>
            <a:r>
              <a:rPr lang="ru-RU" dirty="0" err="1" smtClean="0"/>
              <a:t>хохлатости</a:t>
            </a:r>
            <a:r>
              <a:rPr lang="ru-RU" dirty="0" smtClean="0"/>
              <a:t> вызывает </a:t>
            </a:r>
            <a:r>
              <a:rPr lang="ru-RU" dirty="0" smtClean="0"/>
              <a:t>гибель эмбрионов. В </a:t>
            </a:r>
            <a:r>
              <a:rPr lang="ru-RU" dirty="0" smtClean="0"/>
              <a:t>скрещивании хохлатых с нормальным оперением уток и </a:t>
            </a:r>
            <a:r>
              <a:rPr lang="ru-RU" dirty="0" smtClean="0"/>
              <a:t>хохлатых с </a:t>
            </a:r>
            <a:r>
              <a:rPr lang="ru-RU" dirty="0" smtClean="0"/>
              <a:t>нормальным оперением селезней часть потомства получилась без </a:t>
            </a:r>
            <a:r>
              <a:rPr lang="ru-RU" dirty="0" smtClean="0"/>
              <a:t>хохолка и </a:t>
            </a:r>
            <a:r>
              <a:rPr lang="ru-RU" dirty="0" smtClean="0"/>
              <a:t>с шелковистым оперением. При скрещивании полученных в </a:t>
            </a:r>
            <a:r>
              <a:rPr lang="ru-RU" dirty="0" smtClean="0"/>
              <a:t>первом поколении </a:t>
            </a:r>
            <a:r>
              <a:rPr lang="ru-RU" dirty="0" smtClean="0"/>
              <a:t>хохлатых уток с нормальным оперением (гомозиготных) </a:t>
            </a:r>
            <a:r>
              <a:rPr lang="ru-RU" dirty="0" smtClean="0"/>
              <a:t>и селезней </a:t>
            </a:r>
            <a:r>
              <a:rPr lang="ru-RU" dirty="0" smtClean="0"/>
              <a:t>с таким же генотипом, получилось две фенотипические </a:t>
            </a:r>
            <a:r>
              <a:rPr lang="ru-RU" dirty="0" smtClean="0"/>
              <a:t>группы потомков</a:t>
            </a:r>
            <a:r>
              <a:rPr lang="ru-RU" dirty="0" smtClean="0"/>
              <a:t>. Составьте схему решения задачи. Определите </a:t>
            </a:r>
            <a:r>
              <a:rPr lang="ru-RU" dirty="0" smtClean="0"/>
              <a:t>генотипы родительских </a:t>
            </a:r>
            <a:r>
              <a:rPr lang="ru-RU" dirty="0" smtClean="0"/>
              <a:t>особей, генотипы и фенотипы полученного потомства </a:t>
            </a:r>
            <a:r>
              <a:rPr lang="ru-RU" dirty="0" smtClean="0"/>
              <a:t>в первом </a:t>
            </a:r>
            <a:r>
              <a:rPr lang="ru-RU" dirty="0" smtClean="0"/>
              <a:t>и во втором скрещиваниях. Определите и поясните </a:t>
            </a:r>
            <a:r>
              <a:rPr lang="ru-RU" dirty="0" smtClean="0"/>
              <a:t>фенотипическое расщепление </a:t>
            </a:r>
            <a:r>
              <a:rPr lang="ru-RU" dirty="0" smtClean="0"/>
              <a:t>в первом и во втором скрещиваниях.</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ru-RU" sz="2800" b="1" dirty="0" smtClean="0"/>
              <a:t>13. Питание. Дыхание (Б; 41,1)</a:t>
            </a:r>
            <a:endParaRPr lang="ru-RU" sz="2800" b="1" dirty="0"/>
          </a:p>
        </p:txBody>
      </p:sp>
      <p:sp>
        <p:nvSpPr>
          <p:cNvPr id="3" name="Содержимое 2"/>
          <p:cNvSpPr>
            <a:spLocks noGrp="1"/>
          </p:cNvSpPr>
          <p:nvPr>
            <p:ph idx="1"/>
          </p:nvPr>
        </p:nvSpPr>
        <p:spPr/>
        <p:txBody>
          <a:bodyPr>
            <a:normAutofit/>
          </a:bodyPr>
          <a:lstStyle/>
          <a:p>
            <a:pPr>
              <a:buNone/>
            </a:pPr>
            <a:r>
              <a:rPr lang="ru-RU" sz="2400" dirty="0" smtClean="0"/>
              <a:t>Какую функцию выполняют кишечные ворсинки в пищеварительном канале человека?</a:t>
            </a:r>
          </a:p>
          <a:p>
            <a:pPr>
              <a:buNone/>
            </a:pPr>
            <a:r>
              <a:rPr lang="ru-RU" sz="2400" dirty="0" smtClean="0"/>
              <a:t>1) участвуют в образовании </a:t>
            </a:r>
            <a:r>
              <a:rPr lang="ru-RU" sz="2400" dirty="0" err="1" smtClean="0"/>
              <a:t>водорастворимых</a:t>
            </a:r>
            <a:r>
              <a:rPr lang="ru-RU" sz="2400" dirty="0" smtClean="0"/>
              <a:t> витаминов</a:t>
            </a:r>
          </a:p>
          <a:p>
            <a:pPr>
              <a:buNone/>
            </a:pPr>
            <a:r>
              <a:rPr lang="ru-RU" sz="2400" dirty="0" smtClean="0"/>
              <a:t>2) повышают скорость продвижения пищи во время переваривания</a:t>
            </a:r>
          </a:p>
          <a:p>
            <a:pPr>
              <a:buNone/>
            </a:pPr>
            <a:r>
              <a:rPr lang="ru-RU" sz="2400" dirty="0" smtClean="0"/>
              <a:t>3) нейтрализуют поступающие с пищей вредные вещества</a:t>
            </a:r>
          </a:p>
          <a:p>
            <a:pPr>
              <a:buNone/>
            </a:pPr>
            <a:r>
              <a:rPr lang="ru-RU" sz="2400" dirty="0" smtClean="0"/>
              <a:t>4) увеличивают площадь поверхности соприкосновения пищи со стенкой кишечника</a:t>
            </a:r>
            <a:endParaRPr lang="ru-RU" sz="24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04664"/>
            <a:ext cx="8229600" cy="706090"/>
          </a:xfrm>
        </p:spPr>
        <p:txBody>
          <a:bodyPr>
            <a:normAutofit fontScale="90000"/>
          </a:bodyPr>
          <a:lstStyle/>
          <a:p>
            <a:r>
              <a:rPr lang="ru-RU" sz="3200" b="1" dirty="0" smtClean="0"/>
              <a:t>Результаты ЕГЭ по биологии в Пермском крае в 2019 г.</a:t>
            </a:r>
            <a:r>
              <a:rPr lang="ru-RU" sz="3200" b="1" dirty="0" smtClean="0"/>
              <a:t/>
            </a:r>
            <a:br>
              <a:rPr lang="ru-RU" sz="3200" b="1" dirty="0" smtClean="0"/>
            </a:br>
            <a:r>
              <a:rPr lang="ru-RU" sz="2200" b="1" dirty="0" smtClean="0"/>
              <a:t>Максимальный первичный балл -58</a:t>
            </a:r>
            <a:r>
              <a:rPr lang="ru-RU" sz="3200" dirty="0" smtClean="0"/>
              <a:t/>
            </a:r>
            <a:br>
              <a:rPr lang="ru-RU" sz="3200" dirty="0" smtClean="0"/>
            </a:br>
            <a:endParaRPr lang="ru-RU" sz="3200" dirty="0"/>
          </a:p>
        </p:txBody>
      </p:sp>
      <p:sp>
        <p:nvSpPr>
          <p:cNvPr id="3" name="Содержимое 2"/>
          <p:cNvSpPr>
            <a:spLocks noGrp="1"/>
          </p:cNvSpPr>
          <p:nvPr>
            <p:ph idx="1"/>
          </p:nvPr>
        </p:nvSpPr>
        <p:spPr>
          <a:xfrm>
            <a:off x="457200" y="1196752"/>
            <a:ext cx="8435280" cy="4929411"/>
          </a:xfrm>
        </p:spPr>
        <p:txBody>
          <a:bodyPr>
            <a:normAutofit/>
          </a:bodyPr>
          <a:lstStyle/>
          <a:p>
            <a:r>
              <a:rPr lang="ru-RU" sz="2400" dirty="0" smtClean="0"/>
              <a:t>МБОУ "</a:t>
            </a:r>
            <a:r>
              <a:rPr lang="ru-RU" sz="2400" dirty="0" err="1" smtClean="0"/>
              <a:t>Кыласовская</a:t>
            </a:r>
            <a:r>
              <a:rPr lang="ru-RU" sz="2400" dirty="0" smtClean="0"/>
              <a:t> СОШ" </a:t>
            </a:r>
            <a:r>
              <a:rPr lang="ru-RU" sz="2400" dirty="0" err="1" smtClean="0"/>
              <a:t>Кунгурский</a:t>
            </a:r>
            <a:r>
              <a:rPr lang="ru-RU" sz="2400" dirty="0" smtClean="0"/>
              <a:t>  район	 (1 чел.; 52 б.)</a:t>
            </a:r>
          </a:p>
          <a:p>
            <a:r>
              <a:rPr lang="ru-RU" sz="2400" dirty="0" smtClean="0"/>
              <a:t>МБОУ "</a:t>
            </a:r>
            <a:r>
              <a:rPr lang="ru-RU" sz="2400" dirty="0" err="1" smtClean="0"/>
              <a:t>Гайнская</a:t>
            </a:r>
            <a:r>
              <a:rPr lang="ru-RU" sz="2400" dirty="0" smtClean="0"/>
              <a:t> СОШ" (2 чел.; 51 б.)</a:t>
            </a:r>
          </a:p>
          <a:p>
            <a:r>
              <a:rPr lang="ru-RU" sz="2400" dirty="0" smtClean="0"/>
              <a:t>МАОУ "СОШ № 60" г.Перми (43 чел., 41 б.)</a:t>
            </a:r>
          </a:p>
          <a:p>
            <a:r>
              <a:rPr lang="ru-RU" sz="2400" dirty="0" smtClean="0"/>
              <a:t>МАОУ "СОШ № 32" г.Перми (20 чел.; 38,3 б.) </a:t>
            </a:r>
          </a:p>
          <a:p>
            <a:r>
              <a:rPr lang="ru-RU" sz="2400" dirty="0" smtClean="0"/>
              <a:t>МАОУ лицей № 1 города Кунгура (24 чел., 37,3 б.)</a:t>
            </a:r>
          </a:p>
          <a:p>
            <a:r>
              <a:rPr lang="ru-RU" sz="2400" dirty="0" smtClean="0"/>
              <a:t>МБОУ "</a:t>
            </a:r>
            <a:r>
              <a:rPr lang="ru-RU" sz="2400" dirty="0" err="1" smtClean="0"/>
              <a:t>Кочёвская</a:t>
            </a:r>
            <a:r>
              <a:rPr lang="ru-RU" sz="2400" dirty="0" smtClean="0"/>
              <a:t> СОШ" (21 чел.; 33,3 б.)</a:t>
            </a:r>
          </a:p>
          <a:p>
            <a:r>
              <a:rPr lang="ru-RU" sz="2400" dirty="0" smtClean="0"/>
              <a:t>МБОУ "СОШ № 5" Чусовской район (21 чел.; 30,4 б.)</a:t>
            </a:r>
          </a:p>
          <a:p>
            <a:pPr>
              <a:buNone/>
            </a:pPr>
            <a:r>
              <a:rPr lang="ru-RU" sz="2400" dirty="0" err="1" smtClean="0"/>
              <a:t>Высокобалльники</a:t>
            </a:r>
            <a:r>
              <a:rPr lang="ru-RU" sz="2400" dirty="0" smtClean="0"/>
              <a:t> </a:t>
            </a:r>
            <a:r>
              <a:rPr lang="ru-RU" sz="2400" dirty="0" smtClean="0"/>
              <a:t> (</a:t>
            </a:r>
            <a:r>
              <a:rPr lang="ru-RU" sz="2400" dirty="0" smtClean="0"/>
              <a:t>81-100%):  </a:t>
            </a:r>
          </a:p>
          <a:p>
            <a:pPr>
              <a:buNone/>
            </a:pPr>
            <a:r>
              <a:rPr lang="ru-RU" sz="2400" dirty="0" smtClean="0"/>
              <a:t> 2017 - 7,8%;	2018 - 4,0%;	     2019 - 5,5%</a:t>
            </a:r>
          </a:p>
          <a:p>
            <a:pPr>
              <a:buNone/>
            </a:pPr>
            <a:r>
              <a:rPr lang="ru-RU" sz="2400" dirty="0" smtClean="0"/>
              <a:t>Не преодолели минимальную границу: </a:t>
            </a:r>
          </a:p>
          <a:p>
            <a:pPr>
              <a:buNone/>
            </a:pPr>
            <a:r>
              <a:rPr lang="ru-RU" sz="2400" dirty="0" smtClean="0"/>
              <a:t>2017 - 7,8%;	2018 - 4,0%;	     2019 - 5,5%</a:t>
            </a:r>
            <a:endParaRPr lang="ru-RU" sz="24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88913"/>
            <a:ext cx="7772400" cy="71437"/>
          </a:xfrm>
        </p:spPr>
        <p:txBody>
          <a:bodyPr rtlCol="0">
            <a:normAutofit fontScale="90000"/>
          </a:bodyPr>
          <a:lstStyle/>
          <a:p>
            <a:pPr fontAlgn="auto">
              <a:spcAft>
                <a:spcPts val="0"/>
              </a:spcAft>
              <a:defRPr/>
            </a:pPr>
            <a:endParaRPr lang="ru-RU" dirty="0"/>
          </a:p>
        </p:txBody>
      </p:sp>
      <p:sp>
        <p:nvSpPr>
          <p:cNvPr id="3" name="Подзаголовок 2"/>
          <p:cNvSpPr>
            <a:spLocks noGrp="1"/>
          </p:cNvSpPr>
          <p:nvPr>
            <p:ph type="subTitle" idx="1"/>
          </p:nvPr>
        </p:nvSpPr>
        <p:spPr>
          <a:xfrm>
            <a:off x="179388" y="476250"/>
            <a:ext cx="8569325" cy="6121400"/>
          </a:xfrm>
        </p:spPr>
        <p:txBody>
          <a:bodyPr>
            <a:normAutofit/>
          </a:bodyPr>
          <a:lstStyle/>
          <a:p>
            <a:pPr algn="l">
              <a:lnSpc>
                <a:spcPct val="90000"/>
              </a:lnSpc>
            </a:pPr>
            <a:r>
              <a:rPr lang="ru-RU" sz="1800" dirty="0" smtClean="0">
                <a:solidFill>
                  <a:schemeClr val="tx1"/>
                </a:solidFill>
              </a:rPr>
              <a:t>Для повышения качества предметной подготовки  обучающих и </a:t>
            </a:r>
            <a:r>
              <a:rPr lang="ru-RU" sz="1800" dirty="0" smtClean="0">
                <a:solidFill>
                  <a:schemeClr val="tx1"/>
                </a:solidFill>
              </a:rPr>
              <a:t>результатов контрольных </a:t>
            </a:r>
            <a:r>
              <a:rPr lang="ru-RU" sz="1800" dirty="0" smtClean="0">
                <a:solidFill>
                  <a:schemeClr val="tx1"/>
                </a:solidFill>
              </a:rPr>
              <a:t>мероприятий  нужно сокращать количество заданий репродуктивного характера (на воспроизведение биологических фактов),  увеличивать количество заданий на проверку следующих умений: </a:t>
            </a:r>
          </a:p>
          <a:p>
            <a:pPr algn="l">
              <a:lnSpc>
                <a:spcPct val="90000"/>
              </a:lnSpc>
              <a:buFontTx/>
              <a:buChar char="-"/>
            </a:pPr>
            <a:r>
              <a:rPr lang="ru-RU" sz="1800" dirty="0" smtClean="0">
                <a:solidFill>
                  <a:schemeClr val="tx1"/>
                </a:solidFill>
              </a:rPr>
              <a:t>определять биологические понятия, устанавливать объем и соотношение понятий;</a:t>
            </a:r>
          </a:p>
          <a:p>
            <a:pPr algn="l">
              <a:lnSpc>
                <a:spcPct val="90000"/>
              </a:lnSpc>
              <a:buFontTx/>
              <a:buChar char="-"/>
            </a:pPr>
            <a:r>
              <a:rPr lang="ru-RU" sz="1800" dirty="0" smtClean="0">
                <a:solidFill>
                  <a:schemeClr val="tx1"/>
                </a:solidFill>
              </a:rPr>
              <a:t>сравнивать и классифицировать биологические объекты, явления и процессы, определять основание для классификации; </a:t>
            </a:r>
          </a:p>
          <a:p>
            <a:pPr algn="l">
              <a:lnSpc>
                <a:spcPct val="90000"/>
              </a:lnSpc>
              <a:buFontTx/>
              <a:buChar char="-"/>
            </a:pPr>
            <a:r>
              <a:rPr lang="ru-RU" sz="1800" dirty="0" smtClean="0">
                <a:solidFill>
                  <a:schemeClr val="tx1"/>
                </a:solidFill>
              </a:rPr>
              <a:t> применять биологические знания, т.е. подтверждать, конкретизировать теоретические положения примерами, биологическими фактами; </a:t>
            </a:r>
          </a:p>
          <a:p>
            <a:pPr algn="l">
              <a:lnSpc>
                <a:spcPct val="90000"/>
              </a:lnSpc>
              <a:buFontTx/>
              <a:buChar char="-"/>
            </a:pPr>
            <a:r>
              <a:rPr lang="ru-RU" sz="1800" dirty="0" smtClean="0">
                <a:solidFill>
                  <a:schemeClr val="tx1"/>
                </a:solidFill>
              </a:rPr>
              <a:t> обосновывать биологические явления и процессы; </a:t>
            </a:r>
          </a:p>
          <a:p>
            <a:pPr algn="l">
              <a:lnSpc>
                <a:spcPct val="90000"/>
              </a:lnSpc>
              <a:buFontTx/>
              <a:buChar char="-"/>
            </a:pPr>
            <a:r>
              <a:rPr lang="ru-RU" sz="1800" dirty="0" smtClean="0">
                <a:solidFill>
                  <a:schemeClr val="tx1"/>
                </a:solidFill>
              </a:rPr>
              <a:t> анализировать, т.е. устанавливать взаимосвязи между биологическими объектами и процессами (часть-целое, временные, пространственные, причинно-следственные связи); </a:t>
            </a:r>
          </a:p>
          <a:p>
            <a:pPr algn="l">
              <a:lnSpc>
                <a:spcPct val="90000"/>
              </a:lnSpc>
              <a:buFontTx/>
              <a:buChar char="-"/>
            </a:pPr>
            <a:r>
              <a:rPr lang="ru-RU" sz="1800" dirty="0" smtClean="0">
                <a:solidFill>
                  <a:schemeClr val="tx1"/>
                </a:solidFill>
              </a:rPr>
              <a:t>прогнозировать и обосновывать прогнозы. </a:t>
            </a:r>
          </a:p>
          <a:p>
            <a:pPr algn="l">
              <a:lnSpc>
                <a:spcPct val="90000"/>
              </a:lnSpc>
            </a:pPr>
            <a:r>
              <a:rPr lang="ru-RU" sz="1800" dirty="0" smtClean="0">
                <a:solidFill>
                  <a:schemeClr val="tx1"/>
                </a:solidFill>
              </a:rPr>
              <a:t>Для проверки уровня </a:t>
            </a:r>
            <a:r>
              <a:rPr lang="ru-RU" sz="1800" dirty="0" err="1" smtClean="0">
                <a:solidFill>
                  <a:schemeClr val="tx1"/>
                </a:solidFill>
              </a:rPr>
              <a:t>сформированности</a:t>
            </a:r>
            <a:r>
              <a:rPr lang="ru-RU" sz="1800" dirty="0" smtClean="0">
                <a:solidFill>
                  <a:schemeClr val="tx1"/>
                </a:solidFill>
              </a:rPr>
              <a:t> общих учебных умений (универсальных учебных действий), а также на этапе их развития необходимо широко использовать задания, для выполнения которых не требуется специальных биологических знаний, а вся необходимая биологическая информация представлена в содержании (тексте, таблице, графике, схеме, рисунке и проч.) Для развития исследовательских навыков учащихся необходимо применять задания на анализ результатов реальных биологических наблюдений, исследований и экспериментов, выдвижение гипотез, прогнозирование их возможных результатов и  формулировку выводов</a:t>
            </a:r>
            <a:r>
              <a:rPr lang="ru-RU" sz="1800" dirty="0" smtClean="0">
                <a:solidFill>
                  <a:srgbClr val="898989"/>
                </a:solidFill>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507288" cy="1143000"/>
          </a:xfrm>
        </p:spPr>
        <p:txBody>
          <a:bodyPr>
            <a:normAutofit/>
          </a:bodyPr>
          <a:lstStyle/>
          <a:p>
            <a:r>
              <a:rPr lang="ru-RU" sz="2400" b="1" dirty="0" smtClean="0"/>
              <a:t>22. Умение оценивать правильность биологических суждений</a:t>
            </a:r>
            <a:br>
              <a:rPr lang="ru-RU" sz="2400" b="1" dirty="0" smtClean="0"/>
            </a:br>
            <a:r>
              <a:rPr lang="ru-RU" sz="2400" b="1" dirty="0" smtClean="0"/>
              <a:t>(Б;21,1%)</a:t>
            </a:r>
            <a:endParaRPr lang="ru-RU" sz="2400" b="1" dirty="0"/>
          </a:p>
        </p:txBody>
      </p:sp>
      <p:sp>
        <p:nvSpPr>
          <p:cNvPr id="3" name="Содержимое 2"/>
          <p:cNvSpPr>
            <a:spLocks noGrp="1"/>
          </p:cNvSpPr>
          <p:nvPr>
            <p:ph idx="1"/>
          </p:nvPr>
        </p:nvSpPr>
        <p:spPr/>
        <p:txBody>
          <a:bodyPr>
            <a:normAutofit fontScale="92500" lnSpcReduction="20000"/>
          </a:bodyPr>
          <a:lstStyle/>
          <a:p>
            <a:pPr>
              <a:buNone/>
            </a:pPr>
            <a:r>
              <a:rPr lang="ru-RU" dirty="0" smtClean="0"/>
              <a:t>Верны ли следующие суждения о цепях питания?</a:t>
            </a:r>
          </a:p>
          <a:p>
            <a:pPr>
              <a:buNone/>
            </a:pPr>
            <a:r>
              <a:rPr lang="ru-RU" dirty="0" smtClean="0"/>
              <a:t>А. При переходе с одного трофического уровня на другой количество энергии увеличивается.</a:t>
            </a:r>
          </a:p>
          <a:p>
            <a:pPr>
              <a:buNone/>
            </a:pPr>
            <a:r>
              <a:rPr lang="ru-RU" dirty="0" smtClean="0"/>
              <a:t>Б. Цепи питания могут начинаться с органических остатков.</a:t>
            </a:r>
          </a:p>
          <a:p>
            <a:pPr>
              <a:buNone/>
            </a:pPr>
            <a:r>
              <a:rPr lang="ru-RU" dirty="0" smtClean="0"/>
              <a:t>1) верно только А</a:t>
            </a:r>
          </a:p>
          <a:p>
            <a:pPr>
              <a:buNone/>
            </a:pPr>
            <a:r>
              <a:rPr lang="ru-RU" dirty="0" smtClean="0"/>
              <a:t>2) верно только Б</a:t>
            </a:r>
          </a:p>
          <a:p>
            <a:pPr>
              <a:buNone/>
            </a:pPr>
            <a:r>
              <a:rPr lang="ru-RU" dirty="0" smtClean="0"/>
              <a:t>3) верны оба суждения</a:t>
            </a:r>
          </a:p>
          <a:p>
            <a:pPr>
              <a:buNone/>
            </a:pPr>
            <a:r>
              <a:rPr lang="ru-RU" dirty="0" smtClean="0"/>
              <a:t>4) оба суждения неверны</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pPr algn="l"/>
            <a:r>
              <a:rPr lang="ru-RU" sz="2400" b="1" dirty="0" smtClean="0"/>
              <a:t>25. Умение устанавливать соответствие (27,0 %; П)</a:t>
            </a:r>
            <a:endParaRPr lang="ru-RU" sz="2400" b="1" dirty="0"/>
          </a:p>
        </p:txBody>
      </p:sp>
      <p:sp>
        <p:nvSpPr>
          <p:cNvPr id="3" name="Содержимое 2"/>
          <p:cNvSpPr>
            <a:spLocks noGrp="1"/>
          </p:cNvSpPr>
          <p:nvPr>
            <p:ph idx="1"/>
          </p:nvPr>
        </p:nvSpPr>
        <p:spPr>
          <a:xfrm>
            <a:off x="107504" y="1340768"/>
            <a:ext cx="9036496" cy="4785395"/>
          </a:xfrm>
        </p:spPr>
        <p:txBody>
          <a:bodyPr>
            <a:normAutofit/>
          </a:bodyPr>
          <a:lstStyle/>
          <a:p>
            <a:pPr>
              <a:buNone/>
            </a:pPr>
            <a:r>
              <a:rPr lang="ru-RU" sz="1800" b="1" dirty="0" smtClean="0"/>
              <a:t>Установите соответствие между признаками и классами животных, для</a:t>
            </a:r>
          </a:p>
          <a:p>
            <a:pPr>
              <a:buNone/>
            </a:pPr>
            <a:r>
              <a:rPr lang="ru-RU" sz="1800" b="1" dirty="0" smtClean="0"/>
              <a:t>которых эти признаки характерны: к каждому элементу первого столбца</a:t>
            </a:r>
          </a:p>
          <a:p>
            <a:pPr>
              <a:buNone/>
            </a:pPr>
            <a:r>
              <a:rPr lang="ru-RU" sz="1800" b="1" dirty="0" smtClean="0"/>
              <a:t>подберите соответствующий элемент из второго столбца.</a:t>
            </a:r>
          </a:p>
          <a:p>
            <a:pPr>
              <a:buNone/>
            </a:pPr>
            <a:r>
              <a:rPr lang="ru-RU" sz="1800" b="1" dirty="0" smtClean="0"/>
              <a:t>                                       ПРИЗНАКИ                                                             КЛАССЫ</a:t>
            </a:r>
          </a:p>
          <a:p>
            <a:pPr>
              <a:buNone/>
            </a:pPr>
            <a:r>
              <a:rPr lang="ru-RU" sz="1800" b="1" dirty="0" smtClean="0"/>
              <a:t>А) У части представителей в развитии имеется стадия куколки            1) Насекомые</a:t>
            </a:r>
          </a:p>
          <a:p>
            <a:pPr>
              <a:buNone/>
            </a:pPr>
            <a:r>
              <a:rPr lang="ru-RU" sz="1800" b="1" dirty="0" smtClean="0"/>
              <a:t>Б) Подавляющее большинство представителей –хищники.                   2) Паукообразные</a:t>
            </a:r>
          </a:p>
          <a:p>
            <a:pPr>
              <a:buNone/>
            </a:pPr>
            <a:r>
              <a:rPr lang="ru-RU" sz="1800" b="1" dirty="0" smtClean="0"/>
              <a:t>В) Тело животных состоит из головы, груди и брюшка.</a:t>
            </a:r>
          </a:p>
          <a:p>
            <a:pPr>
              <a:buNone/>
            </a:pPr>
            <a:r>
              <a:rPr lang="ru-RU" sz="1800" b="1" dirty="0" smtClean="0"/>
              <a:t>Г) Животные способны поглощать только жидкую пищу.</a:t>
            </a:r>
          </a:p>
          <a:p>
            <a:pPr>
              <a:buNone/>
            </a:pPr>
            <a:r>
              <a:rPr lang="ru-RU" sz="1800" b="1" dirty="0" smtClean="0"/>
              <a:t>Д) Животные имеют четыре пары ходильных ног.</a:t>
            </a:r>
          </a:p>
          <a:p>
            <a:pPr>
              <a:buNone/>
            </a:pPr>
            <a:r>
              <a:rPr lang="ru-RU" sz="1800" b="1" dirty="0" smtClean="0"/>
              <a:t>Е) На голове могут располагаться простые и сложные глаза.</a:t>
            </a:r>
          </a:p>
          <a:p>
            <a:pPr>
              <a:buNone/>
            </a:pPr>
            <a:r>
              <a:rPr lang="ru-RU" sz="1800" b="1" dirty="0" smtClean="0"/>
              <a:t>Запишите в таблицу выбранные цифры под соответствующими буквами</a:t>
            </a:r>
            <a:endParaRPr lang="ru-RU" sz="18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ru-RU" sz="2400" b="1" dirty="0" smtClean="0"/>
              <a:t>26. Умение определять последовательности биологических процессов, явлений, объектов (П; 29,2%)</a:t>
            </a:r>
            <a:endParaRPr lang="ru-RU" sz="2400" b="1" dirty="0"/>
          </a:p>
        </p:txBody>
      </p:sp>
      <p:sp>
        <p:nvSpPr>
          <p:cNvPr id="3" name="Содержимое 2"/>
          <p:cNvSpPr>
            <a:spLocks noGrp="1"/>
          </p:cNvSpPr>
          <p:nvPr>
            <p:ph idx="1"/>
          </p:nvPr>
        </p:nvSpPr>
        <p:spPr/>
        <p:txBody>
          <a:bodyPr>
            <a:normAutofit fontScale="92500"/>
          </a:bodyPr>
          <a:lstStyle/>
          <a:p>
            <a:pPr>
              <a:buNone/>
            </a:pPr>
            <a:r>
              <a:rPr lang="ru-RU" sz="2000" b="1" dirty="0" smtClean="0"/>
              <a:t>Расположите в правильном порядке пункты инструкции по проращиванию</a:t>
            </a:r>
          </a:p>
          <a:p>
            <a:pPr>
              <a:buNone/>
            </a:pPr>
            <a:r>
              <a:rPr lang="ru-RU" sz="2000" b="1" dirty="0" smtClean="0"/>
              <a:t>семян. Запишите цифры, которыми обозначены пункты инструкции,</a:t>
            </a:r>
          </a:p>
          <a:p>
            <a:pPr>
              <a:buNone/>
            </a:pPr>
            <a:r>
              <a:rPr lang="ru-RU" sz="2000" b="1" dirty="0" smtClean="0"/>
              <a:t>в правильной последовательности в таблицу.</a:t>
            </a:r>
          </a:p>
          <a:p>
            <a:pPr>
              <a:buNone/>
            </a:pPr>
            <a:r>
              <a:rPr lang="ru-RU" sz="2000" b="1" dirty="0" smtClean="0"/>
              <a:t>1) На влажную бумагу положите 10 предварительно замоченных (в течение</a:t>
            </a:r>
          </a:p>
          <a:p>
            <a:pPr>
              <a:buNone/>
            </a:pPr>
            <a:r>
              <a:rPr lang="ru-RU" sz="2000" b="1" dirty="0" smtClean="0"/>
              <a:t>8–10 ч) семян огурцов.</a:t>
            </a:r>
          </a:p>
          <a:p>
            <a:pPr>
              <a:buNone/>
            </a:pPr>
            <a:r>
              <a:rPr lang="ru-RU" sz="2000" b="1" dirty="0" smtClean="0"/>
              <a:t>2) Закройте тарелку полиэтиленовой плёнкой.</a:t>
            </a:r>
          </a:p>
          <a:p>
            <a:pPr>
              <a:buNone/>
            </a:pPr>
            <a:r>
              <a:rPr lang="ru-RU" sz="2000" b="1" dirty="0" smtClean="0"/>
              <a:t>3) Смочите фильтровальную бумагу водой и следите, чтобы во время опыта</a:t>
            </a:r>
          </a:p>
          <a:p>
            <a:pPr>
              <a:buNone/>
            </a:pPr>
            <a:r>
              <a:rPr lang="ru-RU" sz="2000" b="1" dirty="0" smtClean="0"/>
              <a:t>она была постоянно влажной.</a:t>
            </a:r>
          </a:p>
          <a:p>
            <a:pPr>
              <a:buNone/>
            </a:pPr>
            <a:r>
              <a:rPr lang="ru-RU" sz="2000" b="1" dirty="0" smtClean="0"/>
              <a:t>4) Через сутки обследуйте семена, результаты занесите в дневник</a:t>
            </a:r>
          </a:p>
          <a:p>
            <a:pPr>
              <a:buNone/>
            </a:pPr>
            <a:r>
              <a:rPr lang="ru-RU" sz="2000" b="1" dirty="0" smtClean="0"/>
              <a:t>наблюдений.</a:t>
            </a:r>
          </a:p>
          <a:p>
            <a:pPr>
              <a:buNone/>
            </a:pPr>
            <a:r>
              <a:rPr lang="ru-RU" sz="2000" b="1" dirty="0" smtClean="0"/>
              <a:t>5) Возьмите тарелку и уложите на её дно сухую фильтровальную бумагу.</a:t>
            </a:r>
          </a:p>
          <a:p>
            <a:pPr>
              <a:buNone/>
            </a:pPr>
            <a:r>
              <a:rPr lang="ru-RU" sz="2000" b="1" dirty="0" smtClean="0"/>
              <a:t>6) Поставьте тарелку в тёплое место.</a:t>
            </a:r>
            <a:endParaRPr lang="ru-RU" sz="2000" b="1"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TotalTime>
  <Words>5354</Words>
  <Application>Microsoft Office PowerPoint</Application>
  <PresentationFormat>Экран (4:3)</PresentationFormat>
  <Paragraphs>841</Paragraphs>
  <Slides>61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61</vt:i4>
      </vt:variant>
    </vt:vector>
  </HeadingPairs>
  <TitlesOfParts>
    <vt:vector size="62" baseType="lpstr">
      <vt:lpstr>Тема Office</vt:lpstr>
      <vt:lpstr>Результаты итоговой аттестации по биологии в Пермском крае в 2019 г. Новая модель ОГЭ-2020  Методический семинар учителей биологии общеобразовательных организаций Пермского края 10.09.2019</vt:lpstr>
      <vt:lpstr>Результаты ОГЭ (ГИА) по биологии в Пермском крае в 2019 г.</vt:lpstr>
      <vt:lpstr>Слайд 3</vt:lpstr>
      <vt:lpstr>Слайд 4</vt:lpstr>
      <vt:lpstr>9. Нейрогуморальная регуляция процессов жизнедеятельности организма (Б; 43,4%).</vt:lpstr>
      <vt:lpstr>13. Питание. Дыхание (Б; 41,1)</vt:lpstr>
      <vt:lpstr>22. Умение оценивать правильность биологических суждений (Б;21,1%)</vt:lpstr>
      <vt:lpstr>25. Умение устанавливать соответствие (27,0 %; П)</vt:lpstr>
      <vt:lpstr>26. Умение определять последовательности биологических процессов, явлений, объектов (П; 29,2%)</vt:lpstr>
      <vt:lpstr>27. Умение включать в биологический текст пропущенные термины и понятия из числа предложенных (33,2%; П)</vt:lpstr>
      <vt:lpstr>28. Умение соотносить морфологические признаки организма или его отдельных органов с предложенными моделями по заданному алгоритму (40,7%; П)</vt:lpstr>
      <vt:lpstr>32. Умение обосновывать необходимость рационального и здорового питания (16,8 %; В)</vt:lpstr>
      <vt:lpstr>Изменения в модели основного государственного экзамена по биологии в 2020 г.*</vt:lpstr>
      <vt:lpstr>Кодификатор. Раздел 1. Перечень проверяемых требований к результатам освоения основной образовательной программы основного общего образования по БИОЛОГИИ</vt:lpstr>
      <vt:lpstr>Кодификатор. Раздел 1. Перечень проверяемых требований к результатам освоения основной образовательной программы основного общего образования по БИОЛОГИИ</vt:lpstr>
      <vt:lpstr>Кодификатор. Раздел 1. Перечень проверяемых требований к результатам освоения основной образовательной программы основного общего образования по БИОЛОГИИ</vt:lpstr>
      <vt:lpstr>Кодификатор. Раздел 1. Перечень проверяемых требований к результатам освоения основной образовательной программы основного общего образования по БИОЛОГИИ</vt:lpstr>
      <vt:lpstr>Кодификатор. Раздел 1. Перечень проверяемых требований к результатам освоения основной образовательной программы основного общего образования по БИОЛОГИИ</vt:lpstr>
      <vt:lpstr>Кодификатор. Раздел 1. Перечень проверяемых требований к результатам освоения основной образовательной программы основного общего образования по БИОЛОГИИ</vt:lpstr>
      <vt:lpstr>Кодификатор. Раздел 1. Перечень проверяемых требований к результатам освоения основной образовательной программы основного общего образования по БИОЛОГИИ</vt:lpstr>
      <vt:lpstr>Кодификатор. Раздел 1. Перечень проверяемых требований к результатам освоения основной образовательной программы основного общего образования по БИОЛОГИИ</vt:lpstr>
      <vt:lpstr>Кодификатор. Раздел 1. Перечень проверяемых требований к результатам освоения основной образовательной программы основного общего образования по БИОЛОГИИ</vt:lpstr>
      <vt:lpstr>Кодификатор. Раздел 2. Перечень элементов содержания, проверяемых на основном государственном экзамене по БИОЛОГИИ</vt:lpstr>
      <vt:lpstr>Кодификатор. Раздел 2. Перечень элементов содержания, проверяемых на основном государственном экзамене по БИОЛОГИИ</vt:lpstr>
      <vt:lpstr>Кодификатор. Раздел 2. Перечень элементов содержания, проверяемых на основном государственном экзамене по БИОЛОГИИ</vt:lpstr>
      <vt:lpstr>Кодификатор. Раздел 2. Перечень элементов содержания, проверяемых на основном государственном экзамене по БИОЛОГИИ</vt:lpstr>
      <vt:lpstr>Кодификатор. Раздел 2. Перечень элементов содержания, проверяемых на основном государственном экзамене по БИОЛОГИИ</vt:lpstr>
      <vt:lpstr>Кодификатор. Раздел 2. Перечень элементов содержания, проверяемых на основном государственном экзамене по БИОЛОГИИ</vt:lpstr>
      <vt:lpstr>Кодификатор. Раздел 2. Перечень элементов содержания, проверяемых на основном государственном экзамене по БИОЛОГИИ</vt:lpstr>
      <vt:lpstr>Кодификатор. Раздел 2. Перечень элементов содержания, проверяемых на основном государственном экзамене по БИОЛОГИИ</vt:lpstr>
      <vt:lpstr>Изменения в КИМ ОГЭ 2020 г.</vt:lpstr>
      <vt:lpstr>Изменения в вариантах КИМ ОГЭ 2020</vt:lpstr>
      <vt:lpstr>Изменения тематики КИМ ОГЭ</vt:lpstr>
      <vt:lpstr>Примеры новых заданий: №1 из демо-варианта</vt:lpstr>
      <vt:lpstr>Примеры новых заданий: возможные примеры задания №1</vt:lpstr>
      <vt:lpstr>Примеры новых заданий: №20 из демо-варианта</vt:lpstr>
      <vt:lpstr>Примеры новых заданий: задание №20</vt:lpstr>
      <vt:lpstr>Примеры новых заданий: задание №20</vt:lpstr>
      <vt:lpstr>Как изменился вариант КИМ</vt:lpstr>
      <vt:lpstr>Примеры новых заданий: №27 </vt:lpstr>
      <vt:lpstr>Примеры новых заданий: задание №27</vt:lpstr>
      <vt:lpstr>Примеры новых заданий: №30 </vt:lpstr>
      <vt:lpstr>Выводы</vt:lpstr>
      <vt:lpstr>Результаты ЕГЭ по биологии в Пермском крае в 2019 г</vt:lpstr>
      <vt:lpstr>Слайд 45</vt:lpstr>
      <vt:lpstr>Слайд 46</vt:lpstr>
      <vt:lpstr>Задание  8.  (41,5%)</vt:lpstr>
      <vt:lpstr>ИЛИ</vt:lpstr>
      <vt:lpstr>Задание  10. (42,6%; Б)</vt:lpstr>
      <vt:lpstr>Задание  13.   (43,2%)</vt:lpstr>
      <vt:lpstr>Задание  19.  (45,9%).</vt:lpstr>
      <vt:lpstr>Часть 2. Задания требуют полного ответа (дать объяснение, описание или обоснование; высказать и аргументировать собственное мнение).Задание  22. (29.8%)</vt:lpstr>
      <vt:lpstr>ИЛИ</vt:lpstr>
      <vt:lpstr>Часть 2. Задание  23.  (37,8%) Какие процессы изображены на рисунках А и Б? Назовите структуру клетки, участвующую в этих процессах. Какие преобразования далее произойдут с бактерией на рисунке А в процессе внутриклеточного пищеварения? </vt:lpstr>
      <vt:lpstr>Часть 2. Задание  24 . (28,1%)</vt:lpstr>
      <vt:lpstr>Часть 2. Задание  25. (18,6%)</vt:lpstr>
      <vt:lpstr>Часть 2. Задание  26. (24,3%)</vt:lpstr>
      <vt:lpstr>Часть 2. Задание  27. (35,6%)</vt:lpstr>
      <vt:lpstr>Часть 2. Задание  28. (33,4%).</vt:lpstr>
      <vt:lpstr>Результаты ЕГЭ по биологии в Пермском крае в 2019 г. Максимальный первичный балл -58 </vt:lpstr>
      <vt:lpstr>Слайд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Методический семинар учителей биологии общеобразовательных организаций Пермского края 10.09.2019</dc:title>
  <dc:creator>User</dc:creator>
  <cp:lastModifiedBy>User</cp:lastModifiedBy>
  <cp:revision>58</cp:revision>
  <dcterms:created xsi:type="dcterms:W3CDTF">2019-09-08T15:34:58Z</dcterms:created>
  <dcterms:modified xsi:type="dcterms:W3CDTF">2019-09-09T18:09:51Z</dcterms:modified>
</cp:coreProperties>
</file>