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93" r:id="rId2"/>
    <p:sldId id="295" r:id="rId3"/>
    <p:sldId id="300" r:id="rId4"/>
    <p:sldId id="288" r:id="rId5"/>
    <p:sldId id="256" r:id="rId6"/>
    <p:sldId id="290" r:id="rId7"/>
    <p:sldId id="289" r:id="rId8"/>
    <p:sldId id="299" r:id="rId9"/>
    <p:sldId id="291" r:id="rId10"/>
    <p:sldId id="296" r:id="rId11"/>
    <p:sldId id="298" r:id="rId12"/>
    <p:sldId id="301" r:id="rId13"/>
    <p:sldId id="258" r:id="rId14"/>
    <p:sldId id="305" r:id="rId15"/>
    <p:sldId id="294" r:id="rId16"/>
    <p:sldId id="325" r:id="rId17"/>
    <p:sldId id="326" r:id="rId18"/>
    <p:sldId id="329" r:id="rId19"/>
    <p:sldId id="302" r:id="rId20"/>
    <p:sldId id="334" r:id="rId21"/>
    <p:sldId id="328" r:id="rId22"/>
    <p:sldId id="351" r:id="rId23"/>
    <p:sldId id="330" r:id="rId24"/>
    <p:sldId id="331" r:id="rId25"/>
    <p:sldId id="332" r:id="rId26"/>
    <p:sldId id="336" r:id="rId27"/>
    <p:sldId id="337" r:id="rId28"/>
    <p:sldId id="335" r:id="rId29"/>
    <p:sldId id="340" r:id="rId30"/>
    <p:sldId id="341" r:id="rId31"/>
    <p:sldId id="343" r:id="rId32"/>
    <p:sldId id="354" r:id="rId33"/>
    <p:sldId id="342" r:id="rId34"/>
    <p:sldId id="353" r:id="rId35"/>
    <p:sldId id="344" r:id="rId36"/>
    <p:sldId id="358" r:id="rId37"/>
    <p:sldId id="352" r:id="rId38"/>
    <p:sldId id="359" r:id="rId39"/>
    <p:sldId id="345" r:id="rId40"/>
    <p:sldId id="346" r:id="rId41"/>
    <p:sldId id="347" r:id="rId42"/>
    <p:sldId id="357" r:id="rId43"/>
    <p:sldId id="348" r:id="rId44"/>
    <p:sldId id="349" r:id="rId45"/>
    <p:sldId id="316" r:id="rId46"/>
    <p:sldId id="317" r:id="rId47"/>
    <p:sldId id="318" r:id="rId48"/>
    <p:sldId id="319" r:id="rId49"/>
    <p:sldId id="320" r:id="rId50"/>
    <p:sldId id="333" r:id="rId51"/>
    <p:sldId id="303" r:id="rId52"/>
    <p:sldId id="304" r:id="rId53"/>
    <p:sldId id="259" r:id="rId54"/>
    <p:sldId id="356" r:id="rId55"/>
    <p:sldId id="355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0033"/>
    <a:srgbClr val="001848"/>
    <a:srgbClr val="008000"/>
    <a:srgbClr val="BF3768"/>
    <a:srgbClr val="4F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0089E-3881-4809-9077-C0E74672C84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D1061A-A534-406E-A9A0-FEE1F7B15108}" type="pres">
      <dgm:prSet presAssocID="{41C0089E-3881-4809-9077-C0E74672C8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4A565-DC2E-4C2D-8BC5-823FAF7C1EEA}" type="presOf" srcId="{41C0089E-3881-4809-9077-C0E74672C84F}" destId="{7ED1061A-A534-406E-A9A0-FEE1F7B151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55006-66DB-4D6C-9C94-52779E54DAE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A797572-E520-456A-A23A-B924A90A7DC2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Поиск информации и понимание прочитанного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1805E9-B118-45E4-9919-9DAEC5EB19CB}" type="parTrans" cxnId="{845D027D-7FCD-42B8-9D1E-FE6167363CE9}">
      <dgm:prSet/>
      <dgm:spPr/>
      <dgm:t>
        <a:bodyPr/>
        <a:lstStyle/>
        <a:p>
          <a:endParaRPr lang="ru-RU" sz="2400" b="1">
            <a:effectLst/>
          </a:endParaRPr>
        </a:p>
      </dgm:t>
    </dgm:pt>
    <dgm:pt modelId="{50299470-66CB-469C-AC58-523F9A8727AF}" type="sibTrans" cxnId="{845D027D-7FCD-42B8-9D1E-FE6167363CE9}">
      <dgm:prSet/>
      <dgm:spPr/>
      <dgm:t>
        <a:bodyPr/>
        <a:lstStyle/>
        <a:p>
          <a:endParaRPr lang="ru-RU" sz="2400" b="1">
            <a:effectLst/>
          </a:endParaRPr>
        </a:p>
      </dgm:t>
    </dgm:pt>
    <dgm:pt modelId="{473CF2C9-6F3E-43B6-849A-5BE37983DA8B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Преобразование и интерпретация информации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7D1C9F-EB55-4919-BA14-BA521F9EE11D}" type="parTrans" cxnId="{5C30D696-77F1-42C0-85D8-A8A9E4853A66}">
      <dgm:prSet/>
      <dgm:spPr/>
      <dgm:t>
        <a:bodyPr/>
        <a:lstStyle/>
        <a:p>
          <a:endParaRPr lang="ru-RU" sz="2400" b="1">
            <a:effectLst/>
          </a:endParaRPr>
        </a:p>
      </dgm:t>
    </dgm:pt>
    <dgm:pt modelId="{10393A56-03E2-40C5-9534-4D670B6A3606}" type="sibTrans" cxnId="{5C30D696-77F1-42C0-85D8-A8A9E4853A66}">
      <dgm:prSet/>
      <dgm:spPr/>
      <dgm:t>
        <a:bodyPr/>
        <a:lstStyle/>
        <a:p>
          <a:endParaRPr lang="ru-RU" sz="2400" b="1">
            <a:effectLst/>
          </a:endParaRPr>
        </a:p>
      </dgm:t>
    </dgm:pt>
    <dgm:pt modelId="{3A2CB4BD-33D5-4B61-B89A-D82D84E072CF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информации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E33313-0CEF-4CBF-A2C0-80807E6CEF9B}" type="parTrans" cxnId="{D9811958-AABE-4998-8492-4209BB7CED5A}">
      <dgm:prSet/>
      <dgm:spPr/>
      <dgm:t>
        <a:bodyPr/>
        <a:lstStyle/>
        <a:p>
          <a:endParaRPr lang="ru-RU" sz="2400" b="1">
            <a:effectLst/>
          </a:endParaRPr>
        </a:p>
      </dgm:t>
    </dgm:pt>
    <dgm:pt modelId="{A6BB3A4E-7A1D-41AB-BE02-9094BBD02761}" type="sibTrans" cxnId="{D9811958-AABE-4998-8492-4209BB7CED5A}">
      <dgm:prSet/>
      <dgm:spPr/>
      <dgm:t>
        <a:bodyPr/>
        <a:lstStyle/>
        <a:p>
          <a:endParaRPr lang="ru-RU" sz="2400" b="1">
            <a:effectLst/>
          </a:endParaRPr>
        </a:p>
      </dgm:t>
    </dgm:pt>
    <dgm:pt modelId="{81E7D4BA-8169-43BA-9925-A1D5D8EC0B7F}" type="pres">
      <dgm:prSet presAssocID="{78955006-66DB-4D6C-9C94-52779E54DA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E23EA0-BAF0-4917-8AAD-7C33828E3D4A}" type="pres">
      <dgm:prSet presAssocID="{78955006-66DB-4D6C-9C94-52779E54DAE5}" presName="Name1" presStyleCnt="0"/>
      <dgm:spPr/>
    </dgm:pt>
    <dgm:pt modelId="{F270A465-9177-4287-A76D-2B2196CED413}" type="pres">
      <dgm:prSet presAssocID="{78955006-66DB-4D6C-9C94-52779E54DAE5}" presName="cycle" presStyleCnt="0"/>
      <dgm:spPr/>
    </dgm:pt>
    <dgm:pt modelId="{63DC26E5-017E-4608-82D5-5922B43BA121}" type="pres">
      <dgm:prSet presAssocID="{78955006-66DB-4D6C-9C94-52779E54DAE5}" presName="srcNode" presStyleLbl="node1" presStyleIdx="0" presStyleCnt="3"/>
      <dgm:spPr/>
    </dgm:pt>
    <dgm:pt modelId="{0E3D3366-B370-4228-AB3C-265578DD45D7}" type="pres">
      <dgm:prSet presAssocID="{78955006-66DB-4D6C-9C94-52779E54DAE5}" presName="conn" presStyleLbl="parChTrans1D2" presStyleIdx="0" presStyleCnt="1"/>
      <dgm:spPr/>
      <dgm:t>
        <a:bodyPr/>
        <a:lstStyle/>
        <a:p>
          <a:endParaRPr lang="ru-RU"/>
        </a:p>
      </dgm:t>
    </dgm:pt>
    <dgm:pt modelId="{EEC2C05A-24A4-4E1E-BC29-CF2D986594DE}" type="pres">
      <dgm:prSet presAssocID="{78955006-66DB-4D6C-9C94-52779E54DAE5}" presName="extraNode" presStyleLbl="node1" presStyleIdx="0" presStyleCnt="3"/>
      <dgm:spPr/>
    </dgm:pt>
    <dgm:pt modelId="{5DC780FB-53F2-4BCF-ABE5-18DDF263B6E0}" type="pres">
      <dgm:prSet presAssocID="{78955006-66DB-4D6C-9C94-52779E54DAE5}" presName="dstNode" presStyleLbl="node1" presStyleIdx="0" presStyleCnt="3"/>
      <dgm:spPr/>
    </dgm:pt>
    <dgm:pt modelId="{7B1567E7-46DA-4DC0-9C20-9EF13D6B222D}" type="pres">
      <dgm:prSet presAssocID="{EA797572-E520-456A-A23A-B924A90A7DC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26233-F378-4F84-8521-A63DC82E9BF8}" type="pres">
      <dgm:prSet presAssocID="{EA797572-E520-456A-A23A-B924A90A7DC2}" presName="accent_1" presStyleCnt="0"/>
      <dgm:spPr/>
    </dgm:pt>
    <dgm:pt modelId="{6B323B7B-1484-4743-8DB2-E079E943E62F}" type="pres">
      <dgm:prSet presAssocID="{EA797572-E520-456A-A23A-B924A90A7DC2}" presName="accentRepeatNode" presStyleLbl="solidFgAcc1" presStyleIdx="0" presStyleCnt="3" custLinFactNeighborX="-1051"/>
      <dgm:spPr/>
    </dgm:pt>
    <dgm:pt modelId="{97CEFC0C-F98E-4869-A998-007129DACF66}" type="pres">
      <dgm:prSet presAssocID="{473CF2C9-6F3E-43B6-849A-5BE37983DA8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954DB-A7EA-4D37-989E-D40448698E29}" type="pres">
      <dgm:prSet presAssocID="{473CF2C9-6F3E-43B6-849A-5BE37983DA8B}" presName="accent_2" presStyleCnt="0"/>
      <dgm:spPr/>
    </dgm:pt>
    <dgm:pt modelId="{A5DFB8D1-6D28-45D3-A402-B439528FE430}" type="pres">
      <dgm:prSet presAssocID="{473CF2C9-6F3E-43B6-849A-5BE37983DA8B}" presName="accentRepeatNode" presStyleLbl="solidFgAcc1" presStyleIdx="1" presStyleCnt="3"/>
      <dgm:spPr/>
    </dgm:pt>
    <dgm:pt modelId="{399604FB-D914-4B86-86B8-E2A6124F841A}" type="pres">
      <dgm:prSet presAssocID="{3A2CB4BD-33D5-4B61-B89A-D82D84E072C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AE2BD-C119-4E5A-89C7-D371598FF527}" type="pres">
      <dgm:prSet presAssocID="{3A2CB4BD-33D5-4B61-B89A-D82D84E072CF}" presName="accent_3" presStyleCnt="0"/>
      <dgm:spPr/>
    </dgm:pt>
    <dgm:pt modelId="{539CC2AC-9C58-4847-B39E-006C63F44EC9}" type="pres">
      <dgm:prSet presAssocID="{3A2CB4BD-33D5-4B61-B89A-D82D84E072CF}" presName="accentRepeatNode" presStyleLbl="solidFgAcc1" presStyleIdx="2" presStyleCnt="3"/>
      <dgm:spPr/>
    </dgm:pt>
  </dgm:ptLst>
  <dgm:cxnLst>
    <dgm:cxn modelId="{6A85EF74-8CD7-4066-9CDF-F254AE3CB9A3}" type="presOf" srcId="{EA797572-E520-456A-A23A-B924A90A7DC2}" destId="{7B1567E7-46DA-4DC0-9C20-9EF13D6B222D}" srcOrd="0" destOrd="0" presId="urn:microsoft.com/office/officeart/2008/layout/VerticalCurvedList"/>
    <dgm:cxn modelId="{7A56BDFC-41D5-4ABF-9C67-9BF12E243922}" type="presOf" srcId="{78955006-66DB-4D6C-9C94-52779E54DAE5}" destId="{81E7D4BA-8169-43BA-9925-A1D5D8EC0B7F}" srcOrd="0" destOrd="0" presId="urn:microsoft.com/office/officeart/2008/layout/VerticalCurvedList"/>
    <dgm:cxn modelId="{D9811958-AABE-4998-8492-4209BB7CED5A}" srcId="{78955006-66DB-4D6C-9C94-52779E54DAE5}" destId="{3A2CB4BD-33D5-4B61-B89A-D82D84E072CF}" srcOrd="2" destOrd="0" parTransId="{B5E33313-0CEF-4CBF-A2C0-80807E6CEF9B}" sibTransId="{A6BB3A4E-7A1D-41AB-BE02-9094BBD02761}"/>
    <dgm:cxn modelId="{2C749E90-57A8-48B5-BAA2-63A8A3590B33}" type="presOf" srcId="{50299470-66CB-469C-AC58-523F9A8727AF}" destId="{0E3D3366-B370-4228-AB3C-265578DD45D7}" srcOrd="0" destOrd="0" presId="urn:microsoft.com/office/officeart/2008/layout/VerticalCurvedList"/>
    <dgm:cxn modelId="{45D53BC6-723E-4B7F-9C0F-2110941074AC}" type="presOf" srcId="{473CF2C9-6F3E-43B6-849A-5BE37983DA8B}" destId="{97CEFC0C-F98E-4869-A998-007129DACF66}" srcOrd="0" destOrd="0" presId="urn:microsoft.com/office/officeart/2008/layout/VerticalCurvedList"/>
    <dgm:cxn modelId="{E01765AF-21B5-4B77-B3EC-ECB4B93CEB9D}" type="presOf" srcId="{3A2CB4BD-33D5-4B61-B89A-D82D84E072CF}" destId="{399604FB-D914-4B86-86B8-E2A6124F841A}" srcOrd="0" destOrd="0" presId="urn:microsoft.com/office/officeart/2008/layout/VerticalCurvedList"/>
    <dgm:cxn modelId="{5C30D696-77F1-42C0-85D8-A8A9E4853A66}" srcId="{78955006-66DB-4D6C-9C94-52779E54DAE5}" destId="{473CF2C9-6F3E-43B6-849A-5BE37983DA8B}" srcOrd="1" destOrd="0" parTransId="{557D1C9F-EB55-4919-BA14-BA521F9EE11D}" sibTransId="{10393A56-03E2-40C5-9534-4D670B6A3606}"/>
    <dgm:cxn modelId="{845D027D-7FCD-42B8-9D1E-FE6167363CE9}" srcId="{78955006-66DB-4D6C-9C94-52779E54DAE5}" destId="{EA797572-E520-456A-A23A-B924A90A7DC2}" srcOrd="0" destOrd="0" parTransId="{0E1805E9-B118-45E4-9919-9DAEC5EB19CB}" sibTransId="{50299470-66CB-469C-AC58-523F9A8727AF}"/>
    <dgm:cxn modelId="{87CE761B-F2A0-403B-BBD6-01B836C65AD1}" type="presParOf" srcId="{81E7D4BA-8169-43BA-9925-A1D5D8EC0B7F}" destId="{4EE23EA0-BAF0-4917-8AAD-7C33828E3D4A}" srcOrd="0" destOrd="0" presId="urn:microsoft.com/office/officeart/2008/layout/VerticalCurvedList"/>
    <dgm:cxn modelId="{35F11FEB-F1A8-4F48-98BE-F67031FD0F5D}" type="presParOf" srcId="{4EE23EA0-BAF0-4917-8AAD-7C33828E3D4A}" destId="{F270A465-9177-4287-A76D-2B2196CED413}" srcOrd="0" destOrd="0" presId="urn:microsoft.com/office/officeart/2008/layout/VerticalCurvedList"/>
    <dgm:cxn modelId="{4E952291-AF3E-42BA-BB13-CCE3B0D79BCB}" type="presParOf" srcId="{F270A465-9177-4287-A76D-2B2196CED413}" destId="{63DC26E5-017E-4608-82D5-5922B43BA121}" srcOrd="0" destOrd="0" presId="urn:microsoft.com/office/officeart/2008/layout/VerticalCurvedList"/>
    <dgm:cxn modelId="{82D1CB4F-DF82-44E2-AD4A-A7D8BD4A8887}" type="presParOf" srcId="{F270A465-9177-4287-A76D-2B2196CED413}" destId="{0E3D3366-B370-4228-AB3C-265578DD45D7}" srcOrd="1" destOrd="0" presId="urn:microsoft.com/office/officeart/2008/layout/VerticalCurvedList"/>
    <dgm:cxn modelId="{DF9AF9FE-F9B3-42B2-AAAE-8DB891201E8F}" type="presParOf" srcId="{F270A465-9177-4287-A76D-2B2196CED413}" destId="{EEC2C05A-24A4-4E1E-BC29-CF2D986594DE}" srcOrd="2" destOrd="0" presId="urn:microsoft.com/office/officeart/2008/layout/VerticalCurvedList"/>
    <dgm:cxn modelId="{6E231602-9FE6-416C-AF1E-99EB660B56AF}" type="presParOf" srcId="{F270A465-9177-4287-A76D-2B2196CED413}" destId="{5DC780FB-53F2-4BCF-ABE5-18DDF263B6E0}" srcOrd="3" destOrd="0" presId="urn:microsoft.com/office/officeart/2008/layout/VerticalCurvedList"/>
    <dgm:cxn modelId="{356DD267-04A4-4B08-855C-1E42C27F2983}" type="presParOf" srcId="{4EE23EA0-BAF0-4917-8AAD-7C33828E3D4A}" destId="{7B1567E7-46DA-4DC0-9C20-9EF13D6B222D}" srcOrd="1" destOrd="0" presId="urn:microsoft.com/office/officeart/2008/layout/VerticalCurvedList"/>
    <dgm:cxn modelId="{64230827-8567-4F24-9A89-78A85DB7C910}" type="presParOf" srcId="{4EE23EA0-BAF0-4917-8AAD-7C33828E3D4A}" destId="{90C26233-F378-4F84-8521-A63DC82E9BF8}" srcOrd="2" destOrd="0" presId="urn:microsoft.com/office/officeart/2008/layout/VerticalCurvedList"/>
    <dgm:cxn modelId="{26BB920A-71D7-4ACC-AE88-F85F54EC902F}" type="presParOf" srcId="{90C26233-F378-4F84-8521-A63DC82E9BF8}" destId="{6B323B7B-1484-4743-8DB2-E079E943E62F}" srcOrd="0" destOrd="0" presId="urn:microsoft.com/office/officeart/2008/layout/VerticalCurvedList"/>
    <dgm:cxn modelId="{C3EC3923-AC7D-4D47-A0DB-1EDCAFA052C6}" type="presParOf" srcId="{4EE23EA0-BAF0-4917-8AAD-7C33828E3D4A}" destId="{97CEFC0C-F98E-4869-A998-007129DACF66}" srcOrd="3" destOrd="0" presId="urn:microsoft.com/office/officeart/2008/layout/VerticalCurvedList"/>
    <dgm:cxn modelId="{7E3B53C4-01DC-400E-AF68-023B7250442C}" type="presParOf" srcId="{4EE23EA0-BAF0-4917-8AAD-7C33828E3D4A}" destId="{990954DB-A7EA-4D37-989E-D40448698E29}" srcOrd="4" destOrd="0" presId="urn:microsoft.com/office/officeart/2008/layout/VerticalCurvedList"/>
    <dgm:cxn modelId="{E551A12B-A8F8-4409-BDB4-407B5B9558DF}" type="presParOf" srcId="{990954DB-A7EA-4D37-989E-D40448698E29}" destId="{A5DFB8D1-6D28-45D3-A402-B439528FE430}" srcOrd="0" destOrd="0" presId="urn:microsoft.com/office/officeart/2008/layout/VerticalCurvedList"/>
    <dgm:cxn modelId="{D1A8B2E4-9E46-4D76-8FAC-F7E566016B3C}" type="presParOf" srcId="{4EE23EA0-BAF0-4917-8AAD-7C33828E3D4A}" destId="{399604FB-D914-4B86-86B8-E2A6124F841A}" srcOrd="5" destOrd="0" presId="urn:microsoft.com/office/officeart/2008/layout/VerticalCurvedList"/>
    <dgm:cxn modelId="{0F4BF068-5DD1-4E98-A174-1250CF411263}" type="presParOf" srcId="{4EE23EA0-BAF0-4917-8AAD-7C33828E3D4A}" destId="{E6FAE2BD-C119-4E5A-89C7-D371598FF527}" srcOrd="6" destOrd="0" presId="urn:microsoft.com/office/officeart/2008/layout/VerticalCurvedList"/>
    <dgm:cxn modelId="{95CD37B0-5B93-4D58-A4E9-AF5DC9B5620D}" type="presParOf" srcId="{E6FAE2BD-C119-4E5A-89C7-D371598FF527}" destId="{539CC2AC-9C58-4847-B39E-006C63F44E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7E141-6775-4D1F-AB25-7E0DDEFF018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66B15E-714B-427D-A51B-3CDEC4CEDF35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Стратегии СЧ</a:t>
          </a:r>
          <a:endParaRPr lang="ru-RU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45479F-FE26-4E0A-B420-99BE3F1576D5}" type="parTrans" cxnId="{76494BB3-65A0-4C50-8CD2-4CB9B55553E8}">
      <dgm:prSet/>
      <dgm:spPr/>
      <dgm:t>
        <a:bodyPr/>
        <a:lstStyle/>
        <a:p>
          <a:pPr algn="ctr"/>
          <a:endParaRPr lang="ru-RU" b="1"/>
        </a:p>
      </dgm:t>
    </dgm:pt>
    <dgm:pt modelId="{8FEF66E0-EE7D-4C60-A041-CEB8FC239FC9}" type="sibTrans" cxnId="{76494BB3-65A0-4C50-8CD2-4CB9B55553E8}">
      <dgm:prSet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(«наборы» приемов)</a:t>
          </a:r>
          <a:endParaRPr lang="ru-RU" b="1" dirty="0">
            <a:solidFill>
              <a:srgbClr val="002060"/>
            </a:solidFill>
          </a:endParaRPr>
        </a:p>
      </dgm:t>
    </dgm:pt>
    <dgm:pt modelId="{BDCF8484-6CD8-40DE-9F49-556C1F69CA7E}">
      <dgm:prSet phldrT="[Текст]" custT="1"/>
      <dgm:spPr/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Предтекстовые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5EE2AF-DAA2-41BE-AD7F-01D6CA28DB77}" type="parTrans" cxnId="{B84C113B-CF5F-450A-8684-09A21EC49539}">
      <dgm:prSet/>
      <dgm:spPr/>
      <dgm:t>
        <a:bodyPr/>
        <a:lstStyle/>
        <a:p>
          <a:pPr algn="ctr"/>
          <a:endParaRPr lang="ru-RU" b="1"/>
        </a:p>
      </dgm:t>
    </dgm:pt>
    <dgm:pt modelId="{2684F302-5841-480A-9257-F0059F697BB8}" type="sibTrans" cxnId="{B84C113B-CF5F-450A-8684-09A21EC49539}">
      <dgm:prSet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Работа с текстом до его чтения</a:t>
          </a:r>
          <a:endParaRPr lang="ru-RU" b="1" dirty="0">
            <a:solidFill>
              <a:srgbClr val="002060"/>
            </a:solidFill>
          </a:endParaRPr>
        </a:p>
      </dgm:t>
    </dgm:pt>
    <dgm:pt modelId="{333DFB59-F8D9-4C3E-823A-2D026C4F397D}">
      <dgm:prSet phldrT="[Текст]" custT="1"/>
      <dgm:spPr/>
      <dgm:t>
        <a:bodyPr/>
        <a:lstStyle/>
        <a:p>
          <a:pPr algn="ctr"/>
          <a:r>
            <a:rPr lang="ru-RU" sz="2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Текстовые </a:t>
          </a:r>
          <a:endParaRPr lang="ru-RU" sz="24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B0BA4E-6E97-462D-BCC5-F7F7C6273741}" type="parTrans" cxnId="{B6AAC71D-6724-4E01-9160-4EA9B5A72E62}">
      <dgm:prSet/>
      <dgm:spPr/>
      <dgm:t>
        <a:bodyPr/>
        <a:lstStyle/>
        <a:p>
          <a:pPr algn="ctr"/>
          <a:endParaRPr lang="ru-RU" b="1"/>
        </a:p>
      </dgm:t>
    </dgm:pt>
    <dgm:pt modelId="{1E452DDC-BA47-4166-8F82-7A81157C3FD9}" type="sibTrans" cxnId="{B6AAC71D-6724-4E01-9160-4EA9B5A72E62}">
      <dgm:prSet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Работа с текстом во время его чтения</a:t>
          </a:r>
          <a:endParaRPr lang="ru-RU" b="1" dirty="0">
            <a:solidFill>
              <a:srgbClr val="002060"/>
            </a:solidFill>
          </a:endParaRPr>
        </a:p>
      </dgm:t>
    </dgm:pt>
    <dgm:pt modelId="{5F1C5711-D18A-468E-8A2E-F0D28E664BC4}">
      <dgm:prSet phldrT="[Текст]" custT="1"/>
      <dgm:spPr/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Послетекстовые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65552B-75FA-4E15-8C6B-93A92353BA59}" type="parTrans" cxnId="{A3CC9391-2854-4846-8852-4587712D3251}">
      <dgm:prSet/>
      <dgm:spPr/>
      <dgm:t>
        <a:bodyPr/>
        <a:lstStyle/>
        <a:p>
          <a:pPr algn="ctr"/>
          <a:endParaRPr lang="ru-RU" b="1"/>
        </a:p>
      </dgm:t>
    </dgm:pt>
    <dgm:pt modelId="{E95D8D69-C5B0-400F-9938-CE5932F5CE3C}" type="sibTrans" cxnId="{A3CC9391-2854-4846-8852-4587712D3251}">
      <dgm:prSet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Работа с текстом после его чтения</a:t>
          </a:r>
          <a:endParaRPr lang="ru-RU" b="1" dirty="0">
            <a:solidFill>
              <a:srgbClr val="002060"/>
            </a:solidFill>
          </a:endParaRPr>
        </a:p>
      </dgm:t>
    </dgm:pt>
    <dgm:pt modelId="{6C6F9308-3C7F-44F2-A4E8-BCF5E2639CEA}" type="pres">
      <dgm:prSet presAssocID="{7C77E141-6775-4D1F-AB25-7E0DDEFF01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ABCD50-E2D0-4AEC-A897-6A2495AEB0DF}" type="pres">
      <dgm:prSet presAssocID="{3B66B15E-714B-427D-A51B-3CDEC4CEDF35}" presName="hierRoot1" presStyleCnt="0">
        <dgm:presLayoutVars>
          <dgm:hierBranch val="init"/>
        </dgm:presLayoutVars>
      </dgm:prSet>
      <dgm:spPr/>
    </dgm:pt>
    <dgm:pt modelId="{32278B27-0100-4C66-B05C-7505A1C4DF71}" type="pres">
      <dgm:prSet presAssocID="{3B66B15E-714B-427D-A51B-3CDEC4CEDF35}" presName="rootComposite1" presStyleCnt="0"/>
      <dgm:spPr/>
    </dgm:pt>
    <dgm:pt modelId="{308EC8CA-7082-46EA-A51A-4C242076D5F5}" type="pres">
      <dgm:prSet presAssocID="{3B66B15E-714B-427D-A51B-3CDEC4CEDF35}" presName="rootText1" presStyleLbl="node0" presStyleIdx="0" presStyleCnt="1" custScaleX="11307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630A21F-DD73-4CE6-BA13-ACB3CAFA3529}" type="pres">
      <dgm:prSet presAssocID="{3B66B15E-714B-427D-A51B-3CDEC4CEDF35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64D722C-8B91-4BA0-B4DB-7DBD8C6462E6}" type="pres">
      <dgm:prSet presAssocID="{3B66B15E-714B-427D-A51B-3CDEC4CEDF35}" presName="rootConnector1" presStyleLbl="node1" presStyleIdx="0" presStyleCnt="3"/>
      <dgm:spPr/>
      <dgm:t>
        <a:bodyPr/>
        <a:lstStyle/>
        <a:p>
          <a:endParaRPr lang="ru-RU"/>
        </a:p>
      </dgm:t>
    </dgm:pt>
    <dgm:pt modelId="{E23FAABC-BE4F-4A8E-8795-79E547AC3E75}" type="pres">
      <dgm:prSet presAssocID="{3B66B15E-714B-427D-A51B-3CDEC4CEDF35}" presName="hierChild2" presStyleCnt="0"/>
      <dgm:spPr/>
    </dgm:pt>
    <dgm:pt modelId="{195E99F6-5F03-4BD9-B142-97BD5DC65858}" type="pres">
      <dgm:prSet presAssocID="{635EE2AF-DAA2-41BE-AD7F-01D6CA28DB7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D183EF9-52F7-49BA-9B70-94FB15948676}" type="pres">
      <dgm:prSet presAssocID="{BDCF8484-6CD8-40DE-9F49-556C1F69CA7E}" presName="hierRoot2" presStyleCnt="0">
        <dgm:presLayoutVars>
          <dgm:hierBranch val="init"/>
        </dgm:presLayoutVars>
      </dgm:prSet>
      <dgm:spPr/>
    </dgm:pt>
    <dgm:pt modelId="{54ED703A-F9C4-44F9-96FB-617CB162E4FA}" type="pres">
      <dgm:prSet presAssocID="{BDCF8484-6CD8-40DE-9F49-556C1F69CA7E}" presName="rootComposite" presStyleCnt="0"/>
      <dgm:spPr/>
    </dgm:pt>
    <dgm:pt modelId="{27F65F05-FA64-4255-917D-18E7E6E5B7F0}" type="pres">
      <dgm:prSet presAssocID="{BDCF8484-6CD8-40DE-9F49-556C1F69CA7E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C2F74CE-674E-4B01-8B08-4F3450DE59B8}" type="pres">
      <dgm:prSet presAssocID="{BDCF8484-6CD8-40DE-9F49-556C1F69CA7E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4F15085-A7F6-4F5A-9341-75D70B8ED89B}" type="pres">
      <dgm:prSet presAssocID="{BDCF8484-6CD8-40DE-9F49-556C1F69CA7E}" presName="rootConnector" presStyleLbl="node2" presStyleIdx="0" presStyleCnt="0"/>
      <dgm:spPr/>
      <dgm:t>
        <a:bodyPr/>
        <a:lstStyle/>
        <a:p>
          <a:endParaRPr lang="ru-RU"/>
        </a:p>
      </dgm:t>
    </dgm:pt>
    <dgm:pt modelId="{F33DB534-424D-462F-8245-DA134D6ABA70}" type="pres">
      <dgm:prSet presAssocID="{BDCF8484-6CD8-40DE-9F49-556C1F69CA7E}" presName="hierChild4" presStyleCnt="0"/>
      <dgm:spPr/>
    </dgm:pt>
    <dgm:pt modelId="{B2A7BC91-9032-4DC0-B17A-B7104A811967}" type="pres">
      <dgm:prSet presAssocID="{BDCF8484-6CD8-40DE-9F49-556C1F69CA7E}" presName="hierChild5" presStyleCnt="0"/>
      <dgm:spPr/>
    </dgm:pt>
    <dgm:pt modelId="{5924149F-8B4F-41B5-95BC-14395D9787C8}" type="pres">
      <dgm:prSet presAssocID="{E0B0BA4E-6E97-462D-BCC5-F7F7C627374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13CA0B7-94B3-4D5A-ABFF-E40F2E557F0E}" type="pres">
      <dgm:prSet presAssocID="{333DFB59-F8D9-4C3E-823A-2D026C4F397D}" presName="hierRoot2" presStyleCnt="0">
        <dgm:presLayoutVars>
          <dgm:hierBranch val="init"/>
        </dgm:presLayoutVars>
      </dgm:prSet>
      <dgm:spPr/>
    </dgm:pt>
    <dgm:pt modelId="{9848F3B9-06FF-458F-B7BB-0DAB20EC254E}" type="pres">
      <dgm:prSet presAssocID="{333DFB59-F8D9-4C3E-823A-2D026C4F397D}" presName="rootComposite" presStyleCnt="0"/>
      <dgm:spPr/>
    </dgm:pt>
    <dgm:pt modelId="{E992B5F9-4249-421E-9538-25A6A15CD77F}" type="pres">
      <dgm:prSet presAssocID="{333DFB59-F8D9-4C3E-823A-2D026C4F397D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5F12655-4434-48F1-9335-F61693E57A4A}" type="pres">
      <dgm:prSet presAssocID="{333DFB59-F8D9-4C3E-823A-2D026C4F397D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46EA132-CE51-41B2-83FE-945F870E8EFA}" type="pres">
      <dgm:prSet presAssocID="{333DFB59-F8D9-4C3E-823A-2D026C4F397D}" presName="rootConnector" presStyleLbl="node2" presStyleIdx="0" presStyleCnt="0"/>
      <dgm:spPr/>
      <dgm:t>
        <a:bodyPr/>
        <a:lstStyle/>
        <a:p>
          <a:endParaRPr lang="ru-RU"/>
        </a:p>
      </dgm:t>
    </dgm:pt>
    <dgm:pt modelId="{627A3669-EBCC-489D-8FAF-0EB62DB3B268}" type="pres">
      <dgm:prSet presAssocID="{333DFB59-F8D9-4C3E-823A-2D026C4F397D}" presName="hierChild4" presStyleCnt="0"/>
      <dgm:spPr/>
    </dgm:pt>
    <dgm:pt modelId="{2196EDD9-60CB-4F44-A665-38249918886D}" type="pres">
      <dgm:prSet presAssocID="{333DFB59-F8D9-4C3E-823A-2D026C4F397D}" presName="hierChild5" presStyleCnt="0"/>
      <dgm:spPr/>
    </dgm:pt>
    <dgm:pt modelId="{9B7ED744-05A1-4297-A868-5E23676FC555}" type="pres">
      <dgm:prSet presAssocID="{2D65552B-75FA-4E15-8C6B-93A92353BA5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ACA9308-6A31-454F-9F5E-28D446622396}" type="pres">
      <dgm:prSet presAssocID="{5F1C5711-D18A-468E-8A2E-F0D28E664BC4}" presName="hierRoot2" presStyleCnt="0">
        <dgm:presLayoutVars>
          <dgm:hierBranch val="init"/>
        </dgm:presLayoutVars>
      </dgm:prSet>
      <dgm:spPr/>
    </dgm:pt>
    <dgm:pt modelId="{D572B100-4C70-4108-A1B3-5FC71A579553}" type="pres">
      <dgm:prSet presAssocID="{5F1C5711-D18A-468E-8A2E-F0D28E664BC4}" presName="rootComposite" presStyleCnt="0"/>
      <dgm:spPr/>
    </dgm:pt>
    <dgm:pt modelId="{A6892122-40AF-4063-B593-5E34D00A0DF0}" type="pres">
      <dgm:prSet presAssocID="{5F1C5711-D18A-468E-8A2E-F0D28E664BC4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E809F8C-2599-4BC3-988F-ED7150F3B2AB}" type="pres">
      <dgm:prSet presAssocID="{5F1C5711-D18A-468E-8A2E-F0D28E664BC4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FE3142E-63B3-4B99-8F8B-4A1D61868C46}" type="pres">
      <dgm:prSet presAssocID="{5F1C5711-D18A-468E-8A2E-F0D28E664BC4}" presName="rootConnector" presStyleLbl="node2" presStyleIdx="0" presStyleCnt="0"/>
      <dgm:spPr/>
      <dgm:t>
        <a:bodyPr/>
        <a:lstStyle/>
        <a:p>
          <a:endParaRPr lang="ru-RU"/>
        </a:p>
      </dgm:t>
    </dgm:pt>
    <dgm:pt modelId="{DEBCA147-0631-4C63-8B15-317484D47BF3}" type="pres">
      <dgm:prSet presAssocID="{5F1C5711-D18A-468E-8A2E-F0D28E664BC4}" presName="hierChild4" presStyleCnt="0"/>
      <dgm:spPr/>
    </dgm:pt>
    <dgm:pt modelId="{C33F3E0F-04A1-4C46-9381-041AF7D57EFF}" type="pres">
      <dgm:prSet presAssocID="{5F1C5711-D18A-468E-8A2E-F0D28E664BC4}" presName="hierChild5" presStyleCnt="0"/>
      <dgm:spPr/>
    </dgm:pt>
    <dgm:pt modelId="{58A19549-535D-4FB6-A140-D16E448F418E}" type="pres">
      <dgm:prSet presAssocID="{3B66B15E-714B-427D-A51B-3CDEC4CEDF35}" presName="hierChild3" presStyleCnt="0"/>
      <dgm:spPr/>
    </dgm:pt>
  </dgm:ptLst>
  <dgm:cxnLst>
    <dgm:cxn modelId="{1A78D60E-8622-4BE6-8766-B086F80C38AC}" type="presOf" srcId="{7C77E141-6775-4D1F-AB25-7E0DDEFF0186}" destId="{6C6F9308-3C7F-44F2-A4E8-BCF5E2639CEA}" srcOrd="0" destOrd="0" presId="urn:microsoft.com/office/officeart/2008/layout/NameandTitleOrganizationalChart"/>
    <dgm:cxn modelId="{FA6E6A93-CF66-4750-B1AB-0E301B2245E2}" type="presOf" srcId="{5F1C5711-D18A-468E-8A2E-F0D28E664BC4}" destId="{A6892122-40AF-4063-B593-5E34D00A0DF0}" srcOrd="0" destOrd="0" presId="urn:microsoft.com/office/officeart/2008/layout/NameandTitleOrganizationalChart"/>
    <dgm:cxn modelId="{A46F8E69-4E95-4086-A0EE-6CC1F5FA9619}" type="presOf" srcId="{E0B0BA4E-6E97-462D-BCC5-F7F7C6273741}" destId="{5924149F-8B4F-41B5-95BC-14395D9787C8}" srcOrd="0" destOrd="0" presId="urn:microsoft.com/office/officeart/2008/layout/NameandTitleOrganizationalChart"/>
    <dgm:cxn modelId="{F85A477E-4EFE-44CA-B2C9-662F4EB1389C}" type="presOf" srcId="{8FEF66E0-EE7D-4C60-A041-CEB8FC239FC9}" destId="{F630A21F-DD73-4CE6-BA13-ACB3CAFA3529}" srcOrd="0" destOrd="0" presId="urn:microsoft.com/office/officeart/2008/layout/NameandTitleOrganizationalChart"/>
    <dgm:cxn modelId="{E3CB85C3-FCE8-4C8A-9FCE-ABC9DE141D45}" type="presOf" srcId="{2684F302-5841-480A-9257-F0059F697BB8}" destId="{8C2F74CE-674E-4B01-8B08-4F3450DE59B8}" srcOrd="0" destOrd="0" presId="urn:microsoft.com/office/officeart/2008/layout/NameandTitleOrganizationalChart"/>
    <dgm:cxn modelId="{4A898F22-52BF-45FC-B45D-4B54794471CB}" type="presOf" srcId="{635EE2AF-DAA2-41BE-AD7F-01D6CA28DB77}" destId="{195E99F6-5F03-4BD9-B142-97BD5DC65858}" srcOrd="0" destOrd="0" presId="urn:microsoft.com/office/officeart/2008/layout/NameandTitleOrganizationalChart"/>
    <dgm:cxn modelId="{71343110-1FF4-4D79-852C-3A6EEA1F7A68}" type="presOf" srcId="{BDCF8484-6CD8-40DE-9F49-556C1F69CA7E}" destId="{04F15085-A7F6-4F5A-9341-75D70B8ED89B}" srcOrd="1" destOrd="0" presId="urn:microsoft.com/office/officeart/2008/layout/NameandTitleOrganizationalChart"/>
    <dgm:cxn modelId="{76494BB3-65A0-4C50-8CD2-4CB9B55553E8}" srcId="{7C77E141-6775-4D1F-AB25-7E0DDEFF0186}" destId="{3B66B15E-714B-427D-A51B-3CDEC4CEDF35}" srcOrd="0" destOrd="0" parTransId="{BC45479F-FE26-4E0A-B420-99BE3F1576D5}" sibTransId="{8FEF66E0-EE7D-4C60-A041-CEB8FC239FC9}"/>
    <dgm:cxn modelId="{895384DA-1F5C-47E4-9358-24A4619CC61A}" type="presOf" srcId="{E95D8D69-C5B0-400F-9938-CE5932F5CE3C}" destId="{5E809F8C-2599-4BC3-988F-ED7150F3B2AB}" srcOrd="0" destOrd="0" presId="urn:microsoft.com/office/officeart/2008/layout/NameandTitleOrganizationalChart"/>
    <dgm:cxn modelId="{5750D812-0BD0-4385-B744-9DAD0BCB9031}" type="presOf" srcId="{333DFB59-F8D9-4C3E-823A-2D026C4F397D}" destId="{E992B5F9-4249-421E-9538-25A6A15CD77F}" srcOrd="0" destOrd="0" presId="urn:microsoft.com/office/officeart/2008/layout/NameandTitleOrganizationalChart"/>
    <dgm:cxn modelId="{68E91AD4-B9E0-4561-A6A0-93AF648EC62C}" type="presOf" srcId="{2D65552B-75FA-4E15-8C6B-93A92353BA59}" destId="{9B7ED744-05A1-4297-A868-5E23676FC555}" srcOrd="0" destOrd="0" presId="urn:microsoft.com/office/officeart/2008/layout/NameandTitleOrganizationalChart"/>
    <dgm:cxn modelId="{42BDA4A5-C5C4-4D36-BFF2-819222DC5DFC}" type="presOf" srcId="{5F1C5711-D18A-468E-8A2E-F0D28E664BC4}" destId="{FFE3142E-63B3-4B99-8F8B-4A1D61868C46}" srcOrd="1" destOrd="0" presId="urn:microsoft.com/office/officeart/2008/layout/NameandTitleOrganizationalChart"/>
    <dgm:cxn modelId="{B2A18847-F9BA-417B-8542-52857AB868D5}" type="presOf" srcId="{1E452DDC-BA47-4166-8F82-7A81157C3FD9}" destId="{95F12655-4434-48F1-9335-F61693E57A4A}" srcOrd="0" destOrd="0" presId="urn:microsoft.com/office/officeart/2008/layout/NameandTitleOrganizationalChart"/>
    <dgm:cxn modelId="{B84C113B-CF5F-450A-8684-09A21EC49539}" srcId="{3B66B15E-714B-427D-A51B-3CDEC4CEDF35}" destId="{BDCF8484-6CD8-40DE-9F49-556C1F69CA7E}" srcOrd="0" destOrd="0" parTransId="{635EE2AF-DAA2-41BE-AD7F-01D6CA28DB77}" sibTransId="{2684F302-5841-480A-9257-F0059F697BB8}"/>
    <dgm:cxn modelId="{AAD57F42-023F-4247-A907-01FA036813C4}" type="presOf" srcId="{3B66B15E-714B-427D-A51B-3CDEC4CEDF35}" destId="{308EC8CA-7082-46EA-A51A-4C242076D5F5}" srcOrd="0" destOrd="0" presId="urn:microsoft.com/office/officeart/2008/layout/NameandTitleOrganizationalChart"/>
    <dgm:cxn modelId="{B6F66B3E-7745-4CC5-8596-569E3371DF8B}" type="presOf" srcId="{333DFB59-F8D9-4C3E-823A-2D026C4F397D}" destId="{C46EA132-CE51-41B2-83FE-945F870E8EFA}" srcOrd="1" destOrd="0" presId="urn:microsoft.com/office/officeart/2008/layout/NameandTitleOrganizationalChart"/>
    <dgm:cxn modelId="{B6AAC71D-6724-4E01-9160-4EA9B5A72E62}" srcId="{3B66B15E-714B-427D-A51B-3CDEC4CEDF35}" destId="{333DFB59-F8D9-4C3E-823A-2D026C4F397D}" srcOrd="1" destOrd="0" parTransId="{E0B0BA4E-6E97-462D-BCC5-F7F7C6273741}" sibTransId="{1E452DDC-BA47-4166-8F82-7A81157C3FD9}"/>
    <dgm:cxn modelId="{A3CC9391-2854-4846-8852-4587712D3251}" srcId="{3B66B15E-714B-427D-A51B-3CDEC4CEDF35}" destId="{5F1C5711-D18A-468E-8A2E-F0D28E664BC4}" srcOrd="2" destOrd="0" parTransId="{2D65552B-75FA-4E15-8C6B-93A92353BA59}" sibTransId="{E95D8D69-C5B0-400F-9938-CE5932F5CE3C}"/>
    <dgm:cxn modelId="{2F45E424-D93E-4CCE-9FFE-DCD7AD074000}" type="presOf" srcId="{3B66B15E-714B-427D-A51B-3CDEC4CEDF35}" destId="{864D722C-8B91-4BA0-B4DB-7DBD8C6462E6}" srcOrd="1" destOrd="0" presId="urn:microsoft.com/office/officeart/2008/layout/NameandTitleOrganizationalChart"/>
    <dgm:cxn modelId="{34B11630-7F80-4E29-B5E7-0BDE745D32CB}" type="presOf" srcId="{BDCF8484-6CD8-40DE-9F49-556C1F69CA7E}" destId="{27F65F05-FA64-4255-917D-18E7E6E5B7F0}" srcOrd="0" destOrd="0" presId="urn:microsoft.com/office/officeart/2008/layout/NameandTitleOrganizationalChart"/>
    <dgm:cxn modelId="{4E7C3DD5-8BA9-413E-838A-A0EA21BF9A39}" type="presParOf" srcId="{6C6F9308-3C7F-44F2-A4E8-BCF5E2639CEA}" destId="{E9ABCD50-E2D0-4AEC-A897-6A2495AEB0DF}" srcOrd="0" destOrd="0" presId="urn:microsoft.com/office/officeart/2008/layout/NameandTitleOrganizationalChart"/>
    <dgm:cxn modelId="{20314830-40A9-4C08-8C17-886DEE5F4174}" type="presParOf" srcId="{E9ABCD50-E2D0-4AEC-A897-6A2495AEB0DF}" destId="{32278B27-0100-4C66-B05C-7505A1C4DF71}" srcOrd="0" destOrd="0" presId="urn:microsoft.com/office/officeart/2008/layout/NameandTitleOrganizationalChart"/>
    <dgm:cxn modelId="{86EA1C02-1B4E-4903-9290-0A8A81665C6C}" type="presParOf" srcId="{32278B27-0100-4C66-B05C-7505A1C4DF71}" destId="{308EC8CA-7082-46EA-A51A-4C242076D5F5}" srcOrd="0" destOrd="0" presId="urn:microsoft.com/office/officeart/2008/layout/NameandTitleOrganizationalChart"/>
    <dgm:cxn modelId="{57CCEC12-9986-473C-A28F-FB4A25B1A8A2}" type="presParOf" srcId="{32278B27-0100-4C66-B05C-7505A1C4DF71}" destId="{F630A21F-DD73-4CE6-BA13-ACB3CAFA3529}" srcOrd="1" destOrd="0" presId="urn:microsoft.com/office/officeart/2008/layout/NameandTitleOrganizationalChart"/>
    <dgm:cxn modelId="{FE056485-A06C-40A0-916A-BF13CC3C707F}" type="presParOf" srcId="{32278B27-0100-4C66-B05C-7505A1C4DF71}" destId="{864D722C-8B91-4BA0-B4DB-7DBD8C6462E6}" srcOrd="2" destOrd="0" presId="urn:microsoft.com/office/officeart/2008/layout/NameandTitleOrganizationalChart"/>
    <dgm:cxn modelId="{9EC5BBD1-2ABA-46F3-ABAA-BE4F7A749CBF}" type="presParOf" srcId="{E9ABCD50-E2D0-4AEC-A897-6A2495AEB0DF}" destId="{E23FAABC-BE4F-4A8E-8795-79E547AC3E75}" srcOrd="1" destOrd="0" presId="urn:microsoft.com/office/officeart/2008/layout/NameandTitleOrganizationalChart"/>
    <dgm:cxn modelId="{D9E979A6-0DDE-4880-A40F-6ADCD81F7A8F}" type="presParOf" srcId="{E23FAABC-BE4F-4A8E-8795-79E547AC3E75}" destId="{195E99F6-5F03-4BD9-B142-97BD5DC65858}" srcOrd="0" destOrd="0" presId="urn:microsoft.com/office/officeart/2008/layout/NameandTitleOrganizationalChart"/>
    <dgm:cxn modelId="{3256C83A-635C-4C73-BEBD-A1CA6C180A2D}" type="presParOf" srcId="{E23FAABC-BE4F-4A8E-8795-79E547AC3E75}" destId="{0D183EF9-52F7-49BA-9B70-94FB15948676}" srcOrd="1" destOrd="0" presId="urn:microsoft.com/office/officeart/2008/layout/NameandTitleOrganizationalChart"/>
    <dgm:cxn modelId="{43C170AE-DC63-4B87-A89D-A78639830998}" type="presParOf" srcId="{0D183EF9-52F7-49BA-9B70-94FB15948676}" destId="{54ED703A-F9C4-44F9-96FB-617CB162E4FA}" srcOrd="0" destOrd="0" presId="urn:microsoft.com/office/officeart/2008/layout/NameandTitleOrganizationalChart"/>
    <dgm:cxn modelId="{5AD73B64-FD00-4568-BA84-0940073D034A}" type="presParOf" srcId="{54ED703A-F9C4-44F9-96FB-617CB162E4FA}" destId="{27F65F05-FA64-4255-917D-18E7E6E5B7F0}" srcOrd="0" destOrd="0" presId="urn:microsoft.com/office/officeart/2008/layout/NameandTitleOrganizationalChart"/>
    <dgm:cxn modelId="{6AE24628-65C2-45BC-9AFB-B0BECCB85C7A}" type="presParOf" srcId="{54ED703A-F9C4-44F9-96FB-617CB162E4FA}" destId="{8C2F74CE-674E-4B01-8B08-4F3450DE59B8}" srcOrd="1" destOrd="0" presId="urn:microsoft.com/office/officeart/2008/layout/NameandTitleOrganizationalChart"/>
    <dgm:cxn modelId="{977E3078-7187-4C36-A18A-77B5FE5F5B96}" type="presParOf" srcId="{54ED703A-F9C4-44F9-96FB-617CB162E4FA}" destId="{04F15085-A7F6-4F5A-9341-75D70B8ED89B}" srcOrd="2" destOrd="0" presId="urn:microsoft.com/office/officeart/2008/layout/NameandTitleOrganizationalChart"/>
    <dgm:cxn modelId="{CF0BB28A-F454-4CE9-B286-936457D62FC0}" type="presParOf" srcId="{0D183EF9-52F7-49BA-9B70-94FB15948676}" destId="{F33DB534-424D-462F-8245-DA134D6ABA70}" srcOrd="1" destOrd="0" presId="urn:microsoft.com/office/officeart/2008/layout/NameandTitleOrganizationalChart"/>
    <dgm:cxn modelId="{4096E6EB-468A-45D2-8855-E418A4D92B56}" type="presParOf" srcId="{0D183EF9-52F7-49BA-9B70-94FB15948676}" destId="{B2A7BC91-9032-4DC0-B17A-B7104A811967}" srcOrd="2" destOrd="0" presId="urn:microsoft.com/office/officeart/2008/layout/NameandTitleOrganizationalChart"/>
    <dgm:cxn modelId="{6318BF02-2713-4441-B5C9-17E5E532FD14}" type="presParOf" srcId="{E23FAABC-BE4F-4A8E-8795-79E547AC3E75}" destId="{5924149F-8B4F-41B5-95BC-14395D9787C8}" srcOrd="2" destOrd="0" presId="urn:microsoft.com/office/officeart/2008/layout/NameandTitleOrganizationalChart"/>
    <dgm:cxn modelId="{5A4FC846-B831-4BED-BD90-168B780AA0D9}" type="presParOf" srcId="{E23FAABC-BE4F-4A8E-8795-79E547AC3E75}" destId="{213CA0B7-94B3-4D5A-ABFF-E40F2E557F0E}" srcOrd="3" destOrd="0" presId="urn:microsoft.com/office/officeart/2008/layout/NameandTitleOrganizationalChart"/>
    <dgm:cxn modelId="{45BA914F-1374-4305-ACEF-9A3A322BC9C3}" type="presParOf" srcId="{213CA0B7-94B3-4D5A-ABFF-E40F2E557F0E}" destId="{9848F3B9-06FF-458F-B7BB-0DAB20EC254E}" srcOrd="0" destOrd="0" presId="urn:microsoft.com/office/officeart/2008/layout/NameandTitleOrganizationalChart"/>
    <dgm:cxn modelId="{E2FED95F-6A07-4234-8ABA-08B19146B7E9}" type="presParOf" srcId="{9848F3B9-06FF-458F-B7BB-0DAB20EC254E}" destId="{E992B5F9-4249-421E-9538-25A6A15CD77F}" srcOrd="0" destOrd="0" presId="urn:microsoft.com/office/officeart/2008/layout/NameandTitleOrganizationalChart"/>
    <dgm:cxn modelId="{174793A9-D747-438A-8A36-3D3B2AC10E2F}" type="presParOf" srcId="{9848F3B9-06FF-458F-B7BB-0DAB20EC254E}" destId="{95F12655-4434-48F1-9335-F61693E57A4A}" srcOrd="1" destOrd="0" presId="urn:microsoft.com/office/officeart/2008/layout/NameandTitleOrganizationalChart"/>
    <dgm:cxn modelId="{064CE3C1-A4A7-4751-9C90-5C21C9239F29}" type="presParOf" srcId="{9848F3B9-06FF-458F-B7BB-0DAB20EC254E}" destId="{C46EA132-CE51-41B2-83FE-945F870E8EFA}" srcOrd="2" destOrd="0" presId="urn:microsoft.com/office/officeart/2008/layout/NameandTitleOrganizationalChart"/>
    <dgm:cxn modelId="{27C02E60-F2FC-4C5B-9CBA-92511D05C305}" type="presParOf" srcId="{213CA0B7-94B3-4D5A-ABFF-E40F2E557F0E}" destId="{627A3669-EBCC-489D-8FAF-0EB62DB3B268}" srcOrd="1" destOrd="0" presId="urn:microsoft.com/office/officeart/2008/layout/NameandTitleOrganizationalChart"/>
    <dgm:cxn modelId="{FFE7827E-12C2-4F7F-B9BB-0003E522E9FE}" type="presParOf" srcId="{213CA0B7-94B3-4D5A-ABFF-E40F2E557F0E}" destId="{2196EDD9-60CB-4F44-A665-38249918886D}" srcOrd="2" destOrd="0" presId="urn:microsoft.com/office/officeart/2008/layout/NameandTitleOrganizationalChart"/>
    <dgm:cxn modelId="{889ECEF1-E2B9-4677-BEDF-6E4D753C9749}" type="presParOf" srcId="{E23FAABC-BE4F-4A8E-8795-79E547AC3E75}" destId="{9B7ED744-05A1-4297-A868-5E23676FC555}" srcOrd="4" destOrd="0" presId="urn:microsoft.com/office/officeart/2008/layout/NameandTitleOrganizationalChart"/>
    <dgm:cxn modelId="{FC03FBBC-CFDB-4FD3-AD6E-74C199B357A4}" type="presParOf" srcId="{E23FAABC-BE4F-4A8E-8795-79E547AC3E75}" destId="{6ACA9308-6A31-454F-9F5E-28D446622396}" srcOrd="5" destOrd="0" presId="urn:microsoft.com/office/officeart/2008/layout/NameandTitleOrganizationalChart"/>
    <dgm:cxn modelId="{8E770785-1BDD-47CE-AF77-6FCE07DD2540}" type="presParOf" srcId="{6ACA9308-6A31-454F-9F5E-28D446622396}" destId="{D572B100-4C70-4108-A1B3-5FC71A579553}" srcOrd="0" destOrd="0" presId="urn:microsoft.com/office/officeart/2008/layout/NameandTitleOrganizationalChart"/>
    <dgm:cxn modelId="{6581513F-CC19-4273-A6D8-47A0425D1124}" type="presParOf" srcId="{D572B100-4C70-4108-A1B3-5FC71A579553}" destId="{A6892122-40AF-4063-B593-5E34D00A0DF0}" srcOrd="0" destOrd="0" presId="urn:microsoft.com/office/officeart/2008/layout/NameandTitleOrganizationalChart"/>
    <dgm:cxn modelId="{7D266AC4-ACA9-4020-8F6E-85909613027C}" type="presParOf" srcId="{D572B100-4C70-4108-A1B3-5FC71A579553}" destId="{5E809F8C-2599-4BC3-988F-ED7150F3B2AB}" srcOrd="1" destOrd="0" presId="urn:microsoft.com/office/officeart/2008/layout/NameandTitleOrganizationalChart"/>
    <dgm:cxn modelId="{7DD9AD68-AE4B-4792-A1CD-E64533F1172B}" type="presParOf" srcId="{D572B100-4C70-4108-A1B3-5FC71A579553}" destId="{FFE3142E-63B3-4B99-8F8B-4A1D61868C46}" srcOrd="2" destOrd="0" presId="urn:microsoft.com/office/officeart/2008/layout/NameandTitleOrganizationalChart"/>
    <dgm:cxn modelId="{1FAD0403-F305-4412-8FE3-925322935EC9}" type="presParOf" srcId="{6ACA9308-6A31-454F-9F5E-28D446622396}" destId="{DEBCA147-0631-4C63-8B15-317484D47BF3}" srcOrd="1" destOrd="0" presId="urn:microsoft.com/office/officeart/2008/layout/NameandTitleOrganizationalChart"/>
    <dgm:cxn modelId="{445A1E9C-893F-4EAB-9D66-187E6D4E9D86}" type="presParOf" srcId="{6ACA9308-6A31-454F-9F5E-28D446622396}" destId="{C33F3E0F-04A1-4C46-9381-041AF7D57EFF}" srcOrd="2" destOrd="0" presId="urn:microsoft.com/office/officeart/2008/layout/NameandTitleOrganizationalChart"/>
    <dgm:cxn modelId="{C077A114-2BA3-4402-A2E0-C2E7C86CD5F9}" type="presParOf" srcId="{E9ABCD50-E2D0-4AEC-A897-6A2495AEB0DF}" destId="{58A19549-535D-4FB6-A140-D16E448F418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A28F01-F10A-458D-9579-33C0187A7C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16C39-AE92-4035-9296-1E04782854E6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Ознакомление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477672-ADFA-46C8-949E-42413B341B90}" type="parTrans" cxnId="{7719ADBE-64DD-428E-BDF3-F1A43C03848C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E17F7-450F-48ED-B94E-E1B47BFF1718}" type="sibTrans" cxnId="{7719ADBE-64DD-428E-BDF3-F1A43C03848C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ED3087-F9F4-4A77-9D99-ECD194317FBA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Синтез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97ABB2-D86F-4096-BD16-9DE9247A0B42}" type="parTrans" cxnId="{83FF976C-89CE-40C1-B526-930D56914DC5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BBEE68-524A-4D59-9F84-37E0ED650D2D}" type="sibTrans" cxnId="{83FF976C-89CE-40C1-B526-930D56914DC5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A147A8-6451-4376-8BEB-081485B88A70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05E8FD-D0FF-45C3-B760-0957A5EECDAD}" type="parTrans" cxnId="{AA29DECB-BBDA-4F72-9F7D-BBB6E65C2101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6E5445-8657-43AE-B06D-083E122D3916}" type="sibTrans" cxnId="{AA29DECB-BBDA-4F72-9F7D-BBB6E65C2101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3CDE96-2DB1-4E68-B00D-9E354552864C}">
      <dgm:prSet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DD286-847C-4E7B-9AF8-2E929A43FE43}" type="parTrans" cxnId="{81945E8D-54B1-4B46-8D1D-850202EB5A27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2996C5-8B2B-4D59-8D45-B957C1582889}" type="sibTrans" cxnId="{81945E8D-54B1-4B46-8D1D-850202EB5A27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EE0170-16CE-4D3D-B4D3-760B3BEDA0FD}">
      <dgm:prSet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Понимание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499FFA-5D13-4E76-8C11-18F28D96D341}" type="parTrans" cxnId="{384A313E-FA16-44AA-9C86-DC9767011E0F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DB40A-D8DF-48A3-BBAC-23B5A82091AD}" type="sibTrans" cxnId="{384A313E-FA16-44AA-9C86-DC9767011E0F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F100CB-2582-4699-BF32-241DBD2EE01A}">
      <dgm:prSet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Применение 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D648C9-3D73-4307-A707-FF91F1328A11}" type="parTrans" cxnId="{5A2164D4-7052-4D7A-BCBB-25D8BAD8768F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32BC40-E452-4E9F-91DF-7D66BA531713}" type="sibTrans" cxnId="{5A2164D4-7052-4D7A-BCBB-25D8BAD8768F}">
      <dgm:prSet/>
      <dgm:spPr/>
      <dgm:t>
        <a:bodyPr/>
        <a:lstStyle/>
        <a:p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0E4A67-AA29-4C6E-B34E-A6E687FBEDEE}" type="pres">
      <dgm:prSet presAssocID="{DDA28F01-F10A-458D-9579-33C0187A7C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6D98FA-A469-4BCB-85F9-5A8281712E2D}" type="pres">
      <dgm:prSet presAssocID="{5E416C39-AE92-4035-9296-1E04782854E6}" presName="parentLin" presStyleCnt="0"/>
      <dgm:spPr/>
    </dgm:pt>
    <dgm:pt modelId="{35714E3B-E4F6-475E-833F-75F23AD209E5}" type="pres">
      <dgm:prSet presAssocID="{5E416C39-AE92-4035-9296-1E04782854E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8390755-E746-49E2-BFD8-B7A78663BA35}" type="pres">
      <dgm:prSet presAssocID="{5E416C39-AE92-4035-9296-1E04782854E6}" presName="parentText" presStyleLbl="node1" presStyleIdx="0" presStyleCnt="6" custScaleX="112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DB2A5-3D88-4E8B-8097-2FC83814AC95}" type="pres">
      <dgm:prSet presAssocID="{5E416C39-AE92-4035-9296-1E04782854E6}" presName="negativeSpace" presStyleCnt="0"/>
      <dgm:spPr/>
    </dgm:pt>
    <dgm:pt modelId="{01AFBD20-FD5C-44DE-B174-D1F9BE7DC7DB}" type="pres">
      <dgm:prSet presAssocID="{5E416C39-AE92-4035-9296-1E04782854E6}" presName="childText" presStyleLbl="conFgAcc1" presStyleIdx="0" presStyleCnt="6">
        <dgm:presLayoutVars>
          <dgm:bulletEnabled val="1"/>
        </dgm:presLayoutVars>
      </dgm:prSet>
      <dgm:spPr/>
    </dgm:pt>
    <dgm:pt modelId="{E20E84A2-48C7-4698-B734-918FCA650A03}" type="pres">
      <dgm:prSet presAssocID="{EB8E17F7-450F-48ED-B94E-E1B47BFF1718}" presName="spaceBetweenRectangles" presStyleCnt="0"/>
      <dgm:spPr/>
    </dgm:pt>
    <dgm:pt modelId="{FF3EC091-FA92-4CDC-AB4D-11C1D633CC91}" type="pres">
      <dgm:prSet presAssocID="{86EE0170-16CE-4D3D-B4D3-760B3BEDA0FD}" presName="parentLin" presStyleCnt="0"/>
      <dgm:spPr/>
    </dgm:pt>
    <dgm:pt modelId="{0A2B7C47-7E03-461B-AEE0-00DF2669F7A5}" type="pres">
      <dgm:prSet presAssocID="{86EE0170-16CE-4D3D-B4D3-760B3BEDA0F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A43C083-6F8A-4CEA-BF70-17DF7E9A9A3C}" type="pres">
      <dgm:prSet presAssocID="{86EE0170-16CE-4D3D-B4D3-760B3BEDA0FD}" presName="parentText" presStyleLbl="node1" presStyleIdx="1" presStyleCnt="6" custScaleX="112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6BC21-784C-49A8-A3A2-F3BDC33CB535}" type="pres">
      <dgm:prSet presAssocID="{86EE0170-16CE-4D3D-B4D3-760B3BEDA0FD}" presName="negativeSpace" presStyleCnt="0"/>
      <dgm:spPr/>
    </dgm:pt>
    <dgm:pt modelId="{7F3FC352-B4A0-4E16-B3EB-EF1171CBAC09}" type="pres">
      <dgm:prSet presAssocID="{86EE0170-16CE-4D3D-B4D3-760B3BEDA0FD}" presName="childText" presStyleLbl="conFgAcc1" presStyleIdx="1" presStyleCnt="6">
        <dgm:presLayoutVars>
          <dgm:bulletEnabled val="1"/>
        </dgm:presLayoutVars>
      </dgm:prSet>
      <dgm:spPr/>
    </dgm:pt>
    <dgm:pt modelId="{C9489F91-11BE-4D55-8D6D-FC39DC0A4807}" type="pres">
      <dgm:prSet presAssocID="{192DB40A-D8DF-48A3-BBAC-23B5A82091AD}" presName="spaceBetweenRectangles" presStyleCnt="0"/>
      <dgm:spPr/>
    </dgm:pt>
    <dgm:pt modelId="{D1F02845-6458-4C7C-8866-4998CFE998E3}" type="pres">
      <dgm:prSet presAssocID="{11F100CB-2582-4699-BF32-241DBD2EE01A}" presName="parentLin" presStyleCnt="0"/>
      <dgm:spPr/>
    </dgm:pt>
    <dgm:pt modelId="{919A958D-BFCD-46E1-B2AF-55A178281307}" type="pres">
      <dgm:prSet presAssocID="{11F100CB-2582-4699-BF32-241DBD2EE01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2CEC91A-AEBD-4ED4-BC42-4D920D778B7A}" type="pres">
      <dgm:prSet presAssocID="{11F100CB-2582-4699-BF32-241DBD2EE01A}" presName="parentText" presStyleLbl="node1" presStyleIdx="2" presStyleCnt="6" custScaleX="112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CD15-B4FB-42CA-8F1E-8C16A876D95E}" type="pres">
      <dgm:prSet presAssocID="{11F100CB-2582-4699-BF32-241DBD2EE01A}" presName="negativeSpace" presStyleCnt="0"/>
      <dgm:spPr/>
    </dgm:pt>
    <dgm:pt modelId="{603DCCD8-B1A3-4A26-B425-054F8287A8F4}" type="pres">
      <dgm:prSet presAssocID="{11F100CB-2582-4699-BF32-241DBD2EE01A}" presName="childText" presStyleLbl="conFgAcc1" presStyleIdx="2" presStyleCnt="6">
        <dgm:presLayoutVars>
          <dgm:bulletEnabled val="1"/>
        </dgm:presLayoutVars>
      </dgm:prSet>
      <dgm:spPr/>
    </dgm:pt>
    <dgm:pt modelId="{3FA35336-004B-4764-9B4A-5A4E6BBCB7D9}" type="pres">
      <dgm:prSet presAssocID="{DA32BC40-E452-4E9F-91DF-7D66BA531713}" presName="spaceBetweenRectangles" presStyleCnt="0"/>
      <dgm:spPr/>
    </dgm:pt>
    <dgm:pt modelId="{9FD7061E-32F6-4554-B866-6DECEA0B933D}" type="pres">
      <dgm:prSet presAssocID="{8B3CDE96-2DB1-4E68-B00D-9E354552864C}" presName="parentLin" presStyleCnt="0"/>
      <dgm:spPr/>
    </dgm:pt>
    <dgm:pt modelId="{0F59C98D-101C-4E94-9EB5-16B4A7BDEC86}" type="pres">
      <dgm:prSet presAssocID="{8B3CDE96-2DB1-4E68-B00D-9E354552864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72F5B48-5D7C-4A5B-8AAD-BCC9AFD72795}" type="pres">
      <dgm:prSet presAssocID="{8B3CDE96-2DB1-4E68-B00D-9E354552864C}" presName="parentText" presStyleLbl="node1" presStyleIdx="3" presStyleCnt="6" custScaleX="112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45AC7-1BE8-427F-A450-331AF5FA6547}" type="pres">
      <dgm:prSet presAssocID="{8B3CDE96-2DB1-4E68-B00D-9E354552864C}" presName="negativeSpace" presStyleCnt="0"/>
      <dgm:spPr/>
    </dgm:pt>
    <dgm:pt modelId="{67EC5938-D115-407D-B9FC-86123FD027D1}" type="pres">
      <dgm:prSet presAssocID="{8B3CDE96-2DB1-4E68-B00D-9E354552864C}" presName="childText" presStyleLbl="conFgAcc1" presStyleIdx="3" presStyleCnt="6">
        <dgm:presLayoutVars>
          <dgm:bulletEnabled val="1"/>
        </dgm:presLayoutVars>
      </dgm:prSet>
      <dgm:spPr/>
    </dgm:pt>
    <dgm:pt modelId="{EA854FC8-8C27-4D0B-9926-888DE5D1F887}" type="pres">
      <dgm:prSet presAssocID="{D52996C5-8B2B-4D59-8D45-B957C1582889}" presName="spaceBetweenRectangles" presStyleCnt="0"/>
      <dgm:spPr/>
    </dgm:pt>
    <dgm:pt modelId="{0983FDD6-6127-4D08-818A-C8C3B302C21A}" type="pres">
      <dgm:prSet presAssocID="{82ED3087-F9F4-4A77-9D99-ECD194317FBA}" presName="parentLin" presStyleCnt="0"/>
      <dgm:spPr/>
    </dgm:pt>
    <dgm:pt modelId="{A9A49628-72F3-4227-810C-D4E16D95E1D6}" type="pres">
      <dgm:prSet presAssocID="{82ED3087-F9F4-4A77-9D99-ECD194317FB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CADA486-9D3B-40F4-B7CD-F3A5792F403A}" type="pres">
      <dgm:prSet presAssocID="{82ED3087-F9F4-4A77-9D99-ECD194317FBA}" presName="parentText" presStyleLbl="node1" presStyleIdx="4" presStyleCnt="6" custScaleX="112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508F3-C48D-4849-95C7-FEB4DE1B8E4B}" type="pres">
      <dgm:prSet presAssocID="{82ED3087-F9F4-4A77-9D99-ECD194317FBA}" presName="negativeSpace" presStyleCnt="0"/>
      <dgm:spPr/>
    </dgm:pt>
    <dgm:pt modelId="{EA475B95-2367-4E31-B785-F73ABF0BD57C}" type="pres">
      <dgm:prSet presAssocID="{82ED3087-F9F4-4A77-9D99-ECD194317FBA}" presName="childText" presStyleLbl="conFgAcc1" presStyleIdx="4" presStyleCnt="6">
        <dgm:presLayoutVars>
          <dgm:bulletEnabled val="1"/>
        </dgm:presLayoutVars>
      </dgm:prSet>
      <dgm:spPr/>
    </dgm:pt>
    <dgm:pt modelId="{460786EA-8A89-4DB9-B8B8-6C8DE3CF4F37}" type="pres">
      <dgm:prSet presAssocID="{37BBEE68-524A-4D59-9F84-37E0ED650D2D}" presName="spaceBetweenRectangles" presStyleCnt="0"/>
      <dgm:spPr/>
    </dgm:pt>
    <dgm:pt modelId="{F5D65676-FD5B-489F-A7AD-1A3A6D78FD19}" type="pres">
      <dgm:prSet presAssocID="{CBA147A8-6451-4376-8BEB-081485B88A70}" presName="parentLin" presStyleCnt="0"/>
      <dgm:spPr/>
    </dgm:pt>
    <dgm:pt modelId="{D1FB8CFE-6761-4BED-8EE4-0053F9EFE8F7}" type="pres">
      <dgm:prSet presAssocID="{CBA147A8-6451-4376-8BEB-081485B88A7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67F87DEC-3248-440E-BECF-A3DB1583EAC4}" type="pres">
      <dgm:prSet presAssocID="{CBA147A8-6451-4376-8BEB-081485B88A70}" presName="parentText" presStyleLbl="node1" presStyleIdx="5" presStyleCnt="6" custScaleX="112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CFC07-6F3F-4DF4-9796-A1A5DAB562EC}" type="pres">
      <dgm:prSet presAssocID="{CBA147A8-6451-4376-8BEB-081485B88A70}" presName="negativeSpace" presStyleCnt="0"/>
      <dgm:spPr/>
    </dgm:pt>
    <dgm:pt modelId="{8E8FD2D1-506F-483F-A187-9A9D4AE50167}" type="pres">
      <dgm:prSet presAssocID="{CBA147A8-6451-4376-8BEB-081485B88A7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A2F6697-D3C3-4FFA-9568-A6026E4907F2}" type="presOf" srcId="{82ED3087-F9F4-4A77-9D99-ECD194317FBA}" destId="{FCADA486-9D3B-40F4-B7CD-F3A5792F403A}" srcOrd="1" destOrd="0" presId="urn:microsoft.com/office/officeart/2005/8/layout/list1"/>
    <dgm:cxn modelId="{01B85971-1C45-432A-8E99-A6DEBA47A8D5}" type="presOf" srcId="{82ED3087-F9F4-4A77-9D99-ECD194317FBA}" destId="{A9A49628-72F3-4227-810C-D4E16D95E1D6}" srcOrd="0" destOrd="0" presId="urn:microsoft.com/office/officeart/2005/8/layout/list1"/>
    <dgm:cxn modelId="{90CA8E8F-EFD0-4755-A484-392A5EC1B350}" type="presOf" srcId="{5E416C39-AE92-4035-9296-1E04782854E6}" destId="{D8390755-E746-49E2-BFD8-B7A78663BA35}" srcOrd="1" destOrd="0" presId="urn:microsoft.com/office/officeart/2005/8/layout/list1"/>
    <dgm:cxn modelId="{4074556C-F47E-44DC-857E-1C2579E009EF}" type="presOf" srcId="{11F100CB-2582-4699-BF32-241DBD2EE01A}" destId="{919A958D-BFCD-46E1-B2AF-55A178281307}" srcOrd="0" destOrd="0" presId="urn:microsoft.com/office/officeart/2005/8/layout/list1"/>
    <dgm:cxn modelId="{AE2F6FCA-5418-4B8D-8F70-6EDED3CFECCF}" type="presOf" srcId="{8B3CDE96-2DB1-4E68-B00D-9E354552864C}" destId="{0F59C98D-101C-4E94-9EB5-16B4A7BDEC86}" srcOrd="0" destOrd="0" presId="urn:microsoft.com/office/officeart/2005/8/layout/list1"/>
    <dgm:cxn modelId="{45ADF748-427F-4D75-BE05-9FD849B9AA2D}" type="presOf" srcId="{86EE0170-16CE-4D3D-B4D3-760B3BEDA0FD}" destId="{2A43C083-6F8A-4CEA-BF70-17DF7E9A9A3C}" srcOrd="1" destOrd="0" presId="urn:microsoft.com/office/officeart/2005/8/layout/list1"/>
    <dgm:cxn modelId="{A1210A1D-5E4E-4C77-8221-C1DF86B40A88}" type="presOf" srcId="{11F100CB-2582-4699-BF32-241DBD2EE01A}" destId="{C2CEC91A-AEBD-4ED4-BC42-4D920D778B7A}" srcOrd="1" destOrd="0" presId="urn:microsoft.com/office/officeart/2005/8/layout/list1"/>
    <dgm:cxn modelId="{209F8AD4-D1BF-40D9-8DBE-74B7D4AB7D68}" type="presOf" srcId="{86EE0170-16CE-4D3D-B4D3-760B3BEDA0FD}" destId="{0A2B7C47-7E03-461B-AEE0-00DF2669F7A5}" srcOrd="0" destOrd="0" presId="urn:microsoft.com/office/officeart/2005/8/layout/list1"/>
    <dgm:cxn modelId="{384A313E-FA16-44AA-9C86-DC9767011E0F}" srcId="{DDA28F01-F10A-458D-9579-33C0187A7CE5}" destId="{86EE0170-16CE-4D3D-B4D3-760B3BEDA0FD}" srcOrd="1" destOrd="0" parTransId="{1A499FFA-5D13-4E76-8C11-18F28D96D341}" sibTransId="{192DB40A-D8DF-48A3-BBAC-23B5A82091AD}"/>
    <dgm:cxn modelId="{419706A4-C5AE-42B9-A761-F58507291428}" type="presOf" srcId="{DDA28F01-F10A-458D-9579-33C0187A7CE5}" destId="{050E4A67-AA29-4C6E-B34E-A6E687FBEDEE}" srcOrd="0" destOrd="0" presId="urn:microsoft.com/office/officeart/2005/8/layout/list1"/>
    <dgm:cxn modelId="{5A2164D4-7052-4D7A-BCBB-25D8BAD8768F}" srcId="{DDA28F01-F10A-458D-9579-33C0187A7CE5}" destId="{11F100CB-2582-4699-BF32-241DBD2EE01A}" srcOrd="2" destOrd="0" parTransId="{9BD648C9-3D73-4307-A707-FF91F1328A11}" sibTransId="{DA32BC40-E452-4E9F-91DF-7D66BA531713}"/>
    <dgm:cxn modelId="{81945E8D-54B1-4B46-8D1D-850202EB5A27}" srcId="{DDA28F01-F10A-458D-9579-33C0187A7CE5}" destId="{8B3CDE96-2DB1-4E68-B00D-9E354552864C}" srcOrd="3" destOrd="0" parTransId="{015DD286-847C-4E7B-9AF8-2E929A43FE43}" sibTransId="{D52996C5-8B2B-4D59-8D45-B957C1582889}"/>
    <dgm:cxn modelId="{C92AFE39-0EEC-4C1E-B353-38D617761A59}" type="presOf" srcId="{CBA147A8-6451-4376-8BEB-081485B88A70}" destId="{67F87DEC-3248-440E-BECF-A3DB1583EAC4}" srcOrd="1" destOrd="0" presId="urn:microsoft.com/office/officeart/2005/8/layout/list1"/>
    <dgm:cxn modelId="{7719ADBE-64DD-428E-BDF3-F1A43C03848C}" srcId="{DDA28F01-F10A-458D-9579-33C0187A7CE5}" destId="{5E416C39-AE92-4035-9296-1E04782854E6}" srcOrd="0" destOrd="0" parTransId="{4F477672-ADFA-46C8-949E-42413B341B90}" sibTransId="{EB8E17F7-450F-48ED-B94E-E1B47BFF1718}"/>
    <dgm:cxn modelId="{83FF976C-89CE-40C1-B526-930D56914DC5}" srcId="{DDA28F01-F10A-458D-9579-33C0187A7CE5}" destId="{82ED3087-F9F4-4A77-9D99-ECD194317FBA}" srcOrd="4" destOrd="0" parTransId="{DA97ABB2-D86F-4096-BD16-9DE9247A0B42}" sibTransId="{37BBEE68-524A-4D59-9F84-37E0ED650D2D}"/>
    <dgm:cxn modelId="{4C78146B-F1C6-498C-B650-EB7D0E5A682A}" type="presOf" srcId="{8B3CDE96-2DB1-4E68-B00D-9E354552864C}" destId="{E72F5B48-5D7C-4A5B-8AAD-BCC9AFD72795}" srcOrd="1" destOrd="0" presId="urn:microsoft.com/office/officeart/2005/8/layout/list1"/>
    <dgm:cxn modelId="{516AC541-1BFB-4424-9066-920745F7F1DA}" type="presOf" srcId="{CBA147A8-6451-4376-8BEB-081485B88A70}" destId="{D1FB8CFE-6761-4BED-8EE4-0053F9EFE8F7}" srcOrd="0" destOrd="0" presId="urn:microsoft.com/office/officeart/2005/8/layout/list1"/>
    <dgm:cxn modelId="{AA29DECB-BBDA-4F72-9F7D-BBB6E65C2101}" srcId="{DDA28F01-F10A-458D-9579-33C0187A7CE5}" destId="{CBA147A8-6451-4376-8BEB-081485B88A70}" srcOrd="5" destOrd="0" parTransId="{5405E8FD-D0FF-45C3-B760-0957A5EECDAD}" sibTransId="{176E5445-8657-43AE-B06D-083E122D3916}"/>
    <dgm:cxn modelId="{899D3136-C4A2-42DF-8249-0D54A4DF960C}" type="presOf" srcId="{5E416C39-AE92-4035-9296-1E04782854E6}" destId="{35714E3B-E4F6-475E-833F-75F23AD209E5}" srcOrd="0" destOrd="0" presId="urn:microsoft.com/office/officeart/2005/8/layout/list1"/>
    <dgm:cxn modelId="{1BCED4AE-B17B-4765-8894-8FC49A997775}" type="presParOf" srcId="{050E4A67-AA29-4C6E-B34E-A6E687FBEDEE}" destId="{786D98FA-A469-4BCB-85F9-5A8281712E2D}" srcOrd="0" destOrd="0" presId="urn:microsoft.com/office/officeart/2005/8/layout/list1"/>
    <dgm:cxn modelId="{A49E5898-D33B-41D5-9F2F-03CED9B2F1A0}" type="presParOf" srcId="{786D98FA-A469-4BCB-85F9-5A8281712E2D}" destId="{35714E3B-E4F6-475E-833F-75F23AD209E5}" srcOrd="0" destOrd="0" presId="urn:microsoft.com/office/officeart/2005/8/layout/list1"/>
    <dgm:cxn modelId="{9BB7BFBE-14CF-421E-B96D-0F50A1963E93}" type="presParOf" srcId="{786D98FA-A469-4BCB-85F9-5A8281712E2D}" destId="{D8390755-E746-49E2-BFD8-B7A78663BA35}" srcOrd="1" destOrd="0" presId="urn:microsoft.com/office/officeart/2005/8/layout/list1"/>
    <dgm:cxn modelId="{C94ED9A5-1A2E-4B1D-9AE9-A17846B1428D}" type="presParOf" srcId="{050E4A67-AA29-4C6E-B34E-A6E687FBEDEE}" destId="{8E5DB2A5-3D88-4E8B-8097-2FC83814AC95}" srcOrd="1" destOrd="0" presId="urn:microsoft.com/office/officeart/2005/8/layout/list1"/>
    <dgm:cxn modelId="{3ED7DB6D-DE20-4E0A-BA81-F16F3A5DFA84}" type="presParOf" srcId="{050E4A67-AA29-4C6E-B34E-A6E687FBEDEE}" destId="{01AFBD20-FD5C-44DE-B174-D1F9BE7DC7DB}" srcOrd="2" destOrd="0" presId="urn:microsoft.com/office/officeart/2005/8/layout/list1"/>
    <dgm:cxn modelId="{E6CC6845-3F10-4075-9BA3-5947AE6C64DE}" type="presParOf" srcId="{050E4A67-AA29-4C6E-B34E-A6E687FBEDEE}" destId="{E20E84A2-48C7-4698-B734-918FCA650A03}" srcOrd="3" destOrd="0" presId="urn:microsoft.com/office/officeart/2005/8/layout/list1"/>
    <dgm:cxn modelId="{BC213F99-38E5-41D9-9809-21EA1DB29F8B}" type="presParOf" srcId="{050E4A67-AA29-4C6E-B34E-A6E687FBEDEE}" destId="{FF3EC091-FA92-4CDC-AB4D-11C1D633CC91}" srcOrd="4" destOrd="0" presId="urn:microsoft.com/office/officeart/2005/8/layout/list1"/>
    <dgm:cxn modelId="{EA67E2F4-2AA9-41EB-9667-7998FC8CF42A}" type="presParOf" srcId="{FF3EC091-FA92-4CDC-AB4D-11C1D633CC91}" destId="{0A2B7C47-7E03-461B-AEE0-00DF2669F7A5}" srcOrd="0" destOrd="0" presId="urn:microsoft.com/office/officeart/2005/8/layout/list1"/>
    <dgm:cxn modelId="{38B7C962-7663-4284-BFAA-CE1E38F4A345}" type="presParOf" srcId="{FF3EC091-FA92-4CDC-AB4D-11C1D633CC91}" destId="{2A43C083-6F8A-4CEA-BF70-17DF7E9A9A3C}" srcOrd="1" destOrd="0" presId="urn:microsoft.com/office/officeart/2005/8/layout/list1"/>
    <dgm:cxn modelId="{48226805-7C39-41F9-9DE6-53173C1B598B}" type="presParOf" srcId="{050E4A67-AA29-4C6E-B34E-A6E687FBEDEE}" destId="{6986BC21-784C-49A8-A3A2-F3BDC33CB535}" srcOrd="5" destOrd="0" presId="urn:microsoft.com/office/officeart/2005/8/layout/list1"/>
    <dgm:cxn modelId="{76DDE73E-70F4-487E-AAA9-0C61144D4029}" type="presParOf" srcId="{050E4A67-AA29-4C6E-B34E-A6E687FBEDEE}" destId="{7F3FC352-B4A0-4E16-B3EB-EF1171CBAC09}" srcOrd="6" destOrd="0" presId="urn:microsoft.com/office/officeart/2005/8/layout/list1"/>
    <dgm:cxn modelId="{28FCDAF5-1FAE-455F-AAD4-303CC7F3AF5E}" type="presParOf" srcId="{050E4A67-AA29-4C6E-B34E-A6E687FBEDEE}" destId="{C9489F91-11BE-4D55-8D6D-FC39DC0A4807}" srcOrd="7" destOrd="0" presId="urn:microsoft.com/office/officeart/2005/8/layout/list1"/>
    <dgm:cxn modelId="{A34F3284-7707-431B-AAB8-E93529924CB5}" type="presParOf" srcId="{050E4A67-AA29-4C6E-B34E-A6E687FBEDEE}" destId="{D1F02845-6458-4C7C-8866-4998CFE998E3}" srcOrd="8" destOrd="0" presId="urn:microsoft.com/office/officeart/2005/8/layout/list1"/>
    <dgm:cxn modelId="{B519EE55-2052-46FF-A5B7-4718080EEAA5}" type="presParOf" srcId="{D1F02845-6458-4C7C-8866-4998CFE998E3}" destId="{919A958D-BFCD-46E1-B2AF-55A178281307}" srcOrd="0" destOrd="0" presId="urn:microsoft.com/office/officeart/2005/8/layout/list1"/>
    <dgm:cxn modelId="{36A298CA-0FE3-4D32-9D22-44B9960DFE3E}" type="presParOf" srcId="{D1F02845-6458-4C7C-8866-4998CFE998E3}" destId="{C2CEC91A-AEBD-4ED4-BC42-4D920D778B7A}" srcOrd="1" destOrd="0" presId="urn:microsoft.com/office/officeart/2005/8/layout/list1"/>
    <dgm:cxn modelId="{87DA68F5-F29B-47E3-BC7D-C78AA3ACB45E}" type="presParOf" srcId="{050E4A67-AA29-4C6E-B34E-A6E687FBEDEE}" destId="{2C69CD15-B4FB-42CA-8F1E-8C16A876D95E}" srcOrd="9" destOrd="0" presId="urn:microsoft.com/office/officeart/2005/8/layout/list1"/>
    <dgm:cxn modelId="{76347263-468F-41E0-BDC4-41D7F1AD8CE0}" type="presParOf" srcId="{050E4A67-AA29-4C6E-B34E-A6E687FBEDEE}" destId="{603DCCD8-B1A3-4A26-B425-054F8287A8F4}" srcOrd="10" destOrd="0" presId="urn:microsoft.com/office/officeart/2005/8/layout/list1"/>
    <dgm:cxn modelId="{8B2811A6-BB47-4F2D-8513-05A4B2AF70BE}" type="presParOf" srcId="{050E4A67-AA29-4C6E-B34E-A6E687FBEDEE}" destId="{3FA35336-004B-4764-9B4A-5A4E6BBCB7D9}" srcOrd="11" destOrd="0" presId="urn:microsoft.com/office/officeart/2005/8/layout/list1"/>
    <dgm:cxn modelId="{7BD9639E-DF1E-4406-883D-5E39BAE619E6}" type="presParOf" srcId="{050E4A67-AA29-4C6E-B34E-A6E687FBEDEE}" destId="{9FD7061E-32F6-4554-B866-6DECEA0B933D}" srcOrd="12" destOrd="0" presId="urn:microsoft.com/office/officeart/2005/8/layout/list1"/>
    <dgm:cxn modelId="{25319BF8-1FBF-47D2-B021-621EB9A88588}" type="presParOf" srcId="{9FD7061E-32F6-4554-B866-6DECEA0B933D}" destId="{0F59C98D-101C-4E94-9EB5-16B4A7BDEC86}" srcOrd="0" destOrd="0" presId="urn:microsoft.com/office/officeart/2005/8/layout/list1"/>
    <dgm:cxn modelId="{64387739-B218-4C24-AD07-E305401D2E3B}" type="presParOf" srcId="{9FD7061E-32F6-4554-B866-6DECEA0B933D}" destId="{E72F5B48-5D7C-4A5B-8AAD-BCC9AFD72795}" srcOrd="1" destOrd="0" presId="urn:microsoft.com/office/officeart/2005/8/layout/list1"/>
    <dgm:cxn modelId="{E267966B-1C9F-4093-8B1C-4B1641C7301F}" type="presParOf" srcId="{050E4A67-AA29-4C6E-B34E-A6E687FBEDEE}" destId="{0C645AC7-1BE8-427F-A450-331AF5FA6547}" srcOrd="13" destOrd="0" presId="urn:microsoft.com/office/officeart/2005/8/layout/list1"/>
    <dgm:cxn modelId="{6894E39C-3C5B-428E-9F55-7A4D8A7BEECA}" type="presParOf" srcId="{050E4A67-AA29-4C6E-B34E-A6E687FBEDEE}" destId="{67EC5938-D115-407D-B9FC-86123FD027D1}" srcOrd="14" destOrd="0" presId="urn:microsoft.com/office/officeart/2005/8/layout/list1"/>
    <dgm:cxn modelId="{C9C9CC8A-69CA-49FE-B2B7-F667F2925383}" type="presParOf" srcId="{050E4A67-AA29-4C6E-B34E-A6E687FBEDEE}" destId="{EA854FC8-8C27-4D0B-9926-888DE5D1F887}" srcOrd="15" destOrd="0" presId="urn:microsoft.com/office/officeart/2005/8/layout/list1"/>
    <dgm:cxn modelId="{A67644D7-BC7D-4690-B7AF-9AE52A745A40}" type="presParOf" srcId="{050E4A67-AA29-4C6E-B34E-A6E687FBEDEE}" destId="{0983FDD6-6127-4D08-818A-C8C3B302C21A}" srcOrd="16" destOrd="0" presId="urn:microsoft.com/office/officeart/2005/8/layout/list1"/>
    <dgm:cxn modelId="{19822D1A-CD7B-45E0-8BB8-94A169B6A6E3}" type="presParOf" srcId="{0983FDD6-6127-4D08-818A-C8C3B302C21A}" destId="{A9A49628-72F3-4227-810C-D4E16D95E1D6}" srcOrd="0" destOrd="0" presId="urn:microsoft.com/office/officeart/2005/8/layout/list1"/>
    <dgm:cxn modelId="{F4B02ABD-F8E6-4D3A-9A5A-0A1A2FB2B62C}" type="presParOf" srcId="{0983FDD6-6127-4D08-818A-C8C3B302C21A}" destId="{FCADA486-9D3B-40F4-B7CD-F3A5792F403A}" srcOrd="1" destOrd="0" presId="urn:microsoft.com/office/officeart/2005/8/layout/list1"/>
    <dgm:cxn modelId="{9E8ED8C4-32CE-454D-82CC-D7A5E7149BC6}" type="presParOf" srcId="{050E4A67-AA29-4C6E-B34E-A6E687FBEDEE}" destId="{65B508F3-C48D-4849-95C7-FEB4DE1B8E4B}" srcOrd="17" destOrd="0" presId="urn:microsoft.com/office/officeart/2005/8/layout/list1"/>
    <dgm:cxn modelId="{80BAF6AB-5549-4E01-A3E8-9F13A6947CD0}" type="presParOf" srcId="{050E4A67-AA29-4C6E-B34E-A6E687FBEDEE}" destId="{EA475B95-2367-4E31-B785-F73ABF0BD57C}" srcOrd="18" destOrd="0" presId="urn:microsoft.com/office/officeart/2005/8/layout/list1"/>
    <dgm:cxn modelId="{2D04841E-A1C3-4ED2-932D-4A76375387B3}" type="presParOf" srcId="{050E4A67-AA29-4C6E-B34E-A6E687FBEDEE}" destId="{460786EA-8A89-4DB9-B8B8-6C8DE3CF4F37}" srcOrd="19" destOrd="0" presId="urn:microsoft.com/office/officeart/2005/8/layout/list1"/>
    <dgm:cxn modelId="{E7144A3D-0285-4676-983F-E97D956E4390}" type="presParOf" srcId="{050E4A67-AA29-4C6E-B34E-A6E687FBEDEE}" destId="{F5D65676-FD5B-489F-A7AD-1A3A6D78FD19}" srcOrd="20" destOrd="0" presId="urn:microsoft.com/office/officeart/2005/8/layout/list1"/>
    <dgm:cxn modelId="{B41BF01D-5A5C-4077-B017-F23464BD0441}" type="presParOf" srcId="{F5D65676-FD5B-489F-A7AD-1A3A6D78FD19}" destId="{D1FB8CFE-6761-4BED-8EE4-0053F9EFE8F7}" srcOrd="0" destOrd="0" presId="urn:microsoft.com/office/officeart/2005/8/layout/list1"/>
    <dgm:cxn modelId="{9BCB3051-A67C-4710-8AB9-08F1A00390A9}" type="presParOf" srcId="{F5D65676-FD5B-489F-A7AD-1A3A6D78FD19}" destId="{67F87DEC-3248-440E-BECF-A3DB1583EAC4}" srcOrd="1" destOrd="0" presId="urn:microsoft.com/office/officeart/2005/8/layout/list1"/>
    <dgm:cxn modelId="{F37C5EC4-07E8-4256-977B-C9DB8B719650}" type="presParOf" srcId="{050E4A67-AA29-4C6E-B34E-A6E687FBEDEE}" destId="{745CFC07-6F3F-4DF4-9796-A1A5DAB562EC}" srcOrd="21" destOrd="0" presId="urn:microsoft.com/office/officeart/2005/8/layout/list1"/>
    <dgm:cxn modelId="{EB102791-AEC1-4AFE-B123-C4047ABC617C}" type="presParOf" srcId="{050E4A67-AA29-4C6E-B34E-A6E687FBEDEE}" destId="{8E8FD2D1-506F-483F-A187-9A9D4AE5016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C2390-876B-45E7-9FD2-96ABABD0228F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84F98-7CD9-47D5-9229-DBAA35A1B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7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4F98-7CD9-47D5-9229-DBAA35A1B4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0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8A42E2-4598-4C47-9CA2-F15B4E342E81}" type="slidenum">
              <a:rPr lang="ru-RU" altLang="ru-RU" smtClean="0">
                <a:latin typeface="Calibri" panose="020F0502020204030204" pitchFamily="34" charset="0"/>
              </a:rPr>
              <a:pPr/>
              <a:t>46</a:t>
            </a:fld>
            <a:endParaRPr lang="ru-RU" altLang="ru-R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9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C8B728-3750-4452-881B-19FB20BC60D0}" type="slidenum">
              <a:rPr lang="ru-RU" altLang="ru-RU" smtClean="0">
                <a:latin typeface="Calibri" panose="020F0502020204030204" pitchFamily="34" charset="0"/>
              </a:rPr>
              <a:pPr/>
              <a:t>47</a:t>
            </a:fld>
            <a:endParaRPr lang="ru-RU" altLang="ru-R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7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4310F8-53AA-4B31-A3C4-EE7868DE6D56}" type="slidenum">
              <a:rPr lang="ru-RU" altLang="ru-RU" smtClean="0">
                <a:latin typeface="Calibri" panose="020F0502020204030204" pitchFamily="34" charset="0"/>
              </a:rPr>
              <a:pPr/>
              <a:t>48</a:t>
            </a:fld>
            <a:endParaRPr lang="ru-RU" altLang="ru-R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0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6DBA58-EA2A-458D-8B2E-407D0BCDA811}" type="slidenum">
              <a:rPr lang="ru-RU" altLang="ru-RU" smtClean="0">
                <a:latin typeface="Calibri" panose="020F0502020204030204" pitchFamily="34" charset="0"/>
              </a:rPr>
              <a:pPr/>
              <a:t>49</a:t>
            </a:fld>
            <a:endParaRPr lang="ru-RU" altLang="ru-R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6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4F98-7CD9-47D5-9229-DBAA35A1B469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9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7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5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4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858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7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8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9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9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0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0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5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52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6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0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2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F40C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779E6E-2F17-4DFA-85F7-0333EFD586A9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E08DD4-BC7C-468C-907B-56F79CD08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13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33400" y="4495799"/>
            <a:ext cx="6554867" cy="1654743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Приемы </a:t>
            </a:r>
            <a:r>
              <a:rPr lang="ru-RU" b="1" dirty="0"/>
              <a:t>развития смыслового чтения и работа с </a:t>
            </a:r>
            <a:r>
              <a:rPr lang="ru-RU" b="1" dirty="0" smtClean="0"/>
              <a:t>УЧЕБНЫМИ </a:t>
            </a:r>
            <a:r>
              <a:rPr lang="ru-RU" b="1" dirty="0"/>
              <a:t>текстами на уроках химии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533400" y="3843867"/>
            <a:ext cx="6666297" cy="457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СЕМИНАР 15 МАРТА 2019 ГОДА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Текст 16"/>
          <p:cNvSpPr txBox="1">
            <a:spLocks/>
          </p:cNvSpPr>
          <p:nvPr/>
        </p:nvSpPr>
        <p:spPr>
          <a:xfrm>
            <a:off x="261717" y="6150542"/>
            <a:ext cx="7440328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Клинова М.Н., </a:t>
            </a:r>
            <a:r>
              <a:rPr lang="ru-RU" sz="2400" b="1" dirty="0" err="1" smtClean="0">
                <a:solidFill>
                  <a:srgbClr val="FFFF00"/>
                </a:solidFill>
              </a:rPr>
              <a:t>н.с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>
                <a:solidFill>
                  <a:srgbClr val="FFFF00"/>
                </a:solidFill>
              </a:rPr>
              <a:t>о</a:t>
            </a:r>
            <a:r>
              <a:rPr lang="ru-RU" sz="2400" b="1" dirty="0" smtClean="0">
                <a:solidFill>
                  <a:srgbClr val="FFFF00"/>
                </a:solidFill>
              </a:rPr>
              <a:t>тдела сопровождения ФГОС ИРО ПК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8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44596"/>
              </p:ext>
            </p:extLst>
          </p:nvPr>
        </p:nvGraphicFramePr>
        <p:xfrm>
          <a:off x="134753" y="236691"/>
          <a:ext cx="8864868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6634"/>
                <a:gridCol w="1199725"/>
                <a:gridCol w="5348509"/>
              </a:tblGrid>
              <a:tr h="447383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r>
                        <a:rPr lang="en-US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5843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C00000"/>
                          </a:solidFill>
                          <a:effectLst/>
                        </a:rPr>
                        <a:t>Семинар 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«Подготовка обучающихся к выполнению реальных экспериментальных заданий в аспекте перспективной модели КИМ ОГЭ по химии»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Август, </a:t>
                      </a:r>
                      <a:endParaRPr lang="ru-RU" sz="2000" b="1" spc="0" dirty="0" smtClean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28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Материалы семинара,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Компетенция педагогов в области особенностей КИМ перспективной модели ОГЭ по химии (по ФГОС), 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Алгоритм(ы) деятельности педагога по подготовке школьников к выполнению химических экспериментов, в т.ч. ОГЭ,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«Запуск» работы над методическими и дидактическими материалами по заявленной теме (на выбор педагогов)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2614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C00000"/>
                          </a:solidFill>
                          <a:effectLst/>
                        </a:rPr>
                        <a:t>Вебинар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 «Формы, методы и приемы развития учебной мотивации к изучению химии»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>
                          <a:solidFill>
                            <a:srgbClr val="001848"/>
                          </a:solidFill>
                          <a:effectLst/>
                        </a:rPr>
                        <a:t>Сентябрь, 24</a:t>
                      </a:r>
                      <a:endParaRPr lang="ru-RU" sz="2000" b="1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Материалы вебинара,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Компетенции педагогов в области видов мотивации, специфики учебной мотивации подросткового и юношеского возрастов, форм, методов и приемов формирования/развития учебной мотивации,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«Запуск» работы над методическими и дидактическими материалами по заявленной теме (на выбор педагогов)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3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75695"/>
              </p:ext>
            </p:extLst>
          </p:nvPr>
        </p:nvGraphicFramePr>
        <p:xfrm>
          <a:off x="135669" y="236691"/>
          <a:ext cx="8864868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37565"/>
                <a:gridCol w="1079863"/>
                <a:gridCol w="5447440"/>
              </a:tblGrid>
              <a:tr h="447383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r>
                        <a:rPr lang="en-US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5843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C00000"/>
                          </a:solidFill>
                          <a:effectLst/>
                        </a:rPr>
                        <a:t>Семинар </a:t>
                      </a:r>
                      <a:endParaRPr lang="ru-RU" sz="2000" b="1" spc="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 smtClean="0">
                          <a:solidFill>
                            <a:srgbClr val="C00000"/>
                          </a:solidFill>
                          <a:effectLst/>
                        </a:rPr>
                        <a:t>в рамках НПК </a:t>
                      </a:r>
                      <a:r>
                        <a:rPr lang="ru-RU" sz="2000" b="1" spc="0" dirty="0" smtClean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Э</a:t>
                      </a:r>
                      <a:r>
                        <a:rPr lang="ru-RU" sz="2000" b="1" dirty="0" smtClean="0">
                          <a:solidFill>
                            <a:srgbClr val="001848"/>
                          </a:solidFill>
                          <a:effectLst/>
                        </a:rPr>
                        <a:t>ффективные </a:t>
                      </a:r>
                      <a:r>
                        <a:rPr lang="ru-RU" sz="2000" b="1" dirty="0">
                          <a:solidFill>
                            <a:srgbClr val="001848"/>
                          </a:solidFill>
                          <a:effectLst/>
                        </a:rPr>
                        <a:t>формы и механизмы повышения </a:t>
                      </a:r>
                      <a:r>
                        <a:rPr lang="ru-RU" sz="2000" b="1" dirty="0" smtClean="0">
                          <a:solidFill>
                            <a:srgbClr val="001848"/>
                          </a:solidFill>
                          <a:effectLst/>
                        </a:rPr>
                        <a:t>образовательных результатов обучающихся</a:t>
                      </a:r>
                      <a:r>
                        <a:rPr lang="ru-RU" sz="2000" b="1" dirty="0">
                          <a:solidFill>
                            <a:srgbClr val="001848"/>
                          </a:solidFill>
                          <a:effectLst/>
                        </a:rPr>
                        <a:t>» 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Ноябрь 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Выступления и материалы 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выступлений учителей по рассмотренным в сетевой группе проблемным вопросам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- Перспективы продолжения работы по направлениям в 2020 году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2614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 smtClean="0">
                          <a:solidFill>
                            <a:srgbClr val="C00000"/>
                          </a:solidFill>
                          <a:effectLst/>
                        </a:rPr>
                        <a:t>Оформление </a:t>
                      </a:r>
                      <a:r>
                        <a:rPr lang="ru-RU" sz="2000" b="1" spc="0" dirty="0">
                          <a:solidFill>
                            <a:srgbClr val="C00000"/>
                          </a:solidFill>
                          <a:effectLst/>
                        </a:rPr>
                        <a:t>методических рекомендаций, дидактических материалов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 для учителей химии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>
                          <a:solidFill>
                            <a:srgbClr val="001848"/>
                          </a:solidFill>
                          <a:effectLst/>
                        </a:rPr>
                        <a:t>Ноябрь - Декабрь </a:t>
                      </a:r>
                      <a:endParaRPr lang="ru-RU" sz="2000" b="1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Методические рекомендации и дидактические материалы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(выбор</a:t>
                      </a:r>
                      <a:r>
                        <a:rPr lang="ru-RU" sz="2000" b="1" spc="0" baseline="0" dirty="0" smtClean="0">
                          <a:solidFill>
                            <a:srgbClr val="001848"/>
                          </a:solidFill>
                          <a:effectLst/>
                        </a:rPr>
                        <a:t> из тем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: Методика 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обучения школьников выполнению химического эксперимента, решению экспериментальных заданий в новой модели КИМ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ОГЭ</a:t>
                      </a:r>
                      <a:r>
                        <a:rPr lang="en-US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 /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 Формирование 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умений работы с текстами при обучении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химии</a:t>
                      </a:r>
                      <a:r>
                        <a:rPr lang="en-US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 /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 </a:t>
                      </a: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Развитие 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у школьников положительной учебной мотивации в урочной и внеурочной деятельности при обучении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химии</a:t>
                      </a:r>
                      <a:r>
                        <a:rPr lang="en-US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 /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 Дифференцированная </a:t>
                      </a:r>
                      <a:r>
                        <a:rPr lang="ru-RU" sz="2000" b="1" spc="0" dirty="0">
                          <a:solidFill>
                            <a:srgbClr val="001848"/>
                          </a:solidFill>
                          <a:effectLst/>
                        </a:rPr>
                        <a:t>подготовка обучающихся к мониторингам качества химического </a:t>
                      </a:r>
                      <a:r>
                        <a:rPr lang="ru-RU" sz="2000" b="1" spc="0" dirty="0" smtClean="0">
                          <a:solidFill>
                            <a:srgbClr val="001848"/>
                          </a:solidFill>
                          <a:effectLst/>
                        </a:rPr>
                        <a:t>образования).</a:t>
                      </a:r>
                      <a:endParaRPr lang="ru-RU" sz="2000" b="1" dirty="0">
                        <a:solidFill>
                          <a:srgbClr val="0018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93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abavnik.club/wp-content/uploads/svitok_22_201148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4" y="1221377"/>
            <a:ext cx="7665036" cy="41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8944" y="2417020"/>
            <a:ext cx="4302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Смысловое чтение – что это?</a:t>
            </a:r>
            <a:endParaRPr lang="ru-RU" sz="4000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23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423" y="200297"/>
            <a:ext cx="2638697" cy="10189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Смена общества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35338" y="200297"/>
            <a:ext cx="2638697" cy="10189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Смена отношения </a:t>
            </a:r>
          </a:p>
          <a:p>
            <a:pPr algn="ctr"/>
            <a:r>
              <a:rPr lang="ru-RU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 текстам и методам работы с ними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0880" y="200297"/>
            <a:ext cx="2638697" cy="10189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Смена образовательной </a:t>
            </a:r>
            <a:r>
              <a:rPr lang="ru-RU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парадигмы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8189" y="52812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→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78726" y="52812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→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423" y="1210492"/>
            <a:ext cx="8647612" cy="16459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 настоящее время тексты воспринимаются не только и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не столько как носители </a:t>
            </a:r>
            <a:r>
              <a:rPr lang="ru-RU" sz="2000" b="1" dirty="0">
                <a:solidFill>
                  <a:srgbClr val="002060"/>
                </a:solidFill>
              </a:rPr>
              <a:t>информации, которую надо </a:t>
            </a:r>
            <a:r>
              <a:rPr lang="ru-RU" sz="2000" b="1" dirty="0" smtClean="0">
                <a:solidFill>
                  <a:srgbClr val="002060"/>
                </a:solidFill>
              </a:rPr>
              <a:t>извлечь, </a:t>
            </a:r>
            <a:r>
              <a:rPr lang="ru-RU" sz="2000" b="1" dirty="0">
                <a:solidFill>
                  <a:srgbClr val="002060"/>
                </a:solidFill>
              </a:rPr>
              <a:t>запомнить </a:t>
            </a:r>
            <a:r>
              <a:rPr lang="ru-RU" sz="2000" b="1" dirty="0" smtClean="0">
                <a:solidFill>
                  <a:srgbClr val="002060"/>
                </a:solidFill>
              </a:rPr>
              <a:t>и воспроизвести, но как источники смыслопорождения, средства для </a:t>
            </a:r>
            <a:r>
              <a:rPr lang="ru-RU" sz="2000" b="1" dirty="0">
                <a:solidFill>
                  <a:srgbClr val="002060"/>
                </a:solidFill>
              </a:rPr>
              <a:t>формирования и развития </a:t>
            </a:r>
            <a:r>
              <a:rPr lang="ru-RU" sz="2000" b="1" dirty="0" smtClean="0">
                <a:solidFill>
                  <a:srgbClr val="002060"/>
                </a:solidFill>
              </a:rPr>
              <a:t>умений (в связи с этим меняется и отношение к чтению).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132" y="3073649"/>
            <a:ext cx="8647612" cy="3449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160">
                  <a:solidFill>
                    <a:srgbClr val="990033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Если есть смысловое чтение, значит, есть и бессмысленное? Ваше мнение: какое </a:t>
            </a:r>
            <a:r>
              <a:rPr lang="ru-RU" sz="2400" b="1" dirty="0">
                <a:ln w="10160">
                  <a:solidFill>
                    <a:srgbClr val="990033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чтение называют смысловым?</a:t>
            </a:r>
            <a:endParaRPr lang="ru-RU" sz="2400" b="1" dirty="0" smtClean="0">
              <a:ln w="10160">
                <a:solidFill>
                  <a:srgbClr val="990033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0160">
                <a:solidFill>
                  <a:srgbClr val="990033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0160">
                  <a:solidFill>
                    <a:srgbClr val="990033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каком документе, связанном с образованием, раскрывается сущность этого понятия?</a:t>
            </a:r>
          </a:p>
          <a:p>
            <a:pPr algn="ctr"/>
            <a:endParaRPr lang="ru-RU" sz="2400" b="1" dirty="0" smtClean="0">
              <a:ln w="10160">
                <a:solidFill>
                  <a:srgbClr val="990033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0160">
                  <a:solidFill>
                    <a:srgbClr val="990033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каком документе можно увидеть перечень образовательных результатов, которых должен достичь школьник при освоении смыслового чтения?</a:t>
            </a:r>
            <a:endParaRPr lang="ru-RU" sz="2400" b="1" dirty="0">
              <a:ln w="10160">
                <a:solidFill>
                  <a:srgbClr val="990033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06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82" y="175829"/>
            <a:ext cx="86535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1. Ни ФГОС ООО, ни ПООП ООО </a:t>
            </a:r>
            <a:r>
              <a:rPr lang="ru-RU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не содержат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определения смыслового чтения (СЧ).</a:t>
            </a:r>
          </a:p>
          <a:p>
            <a:pPr lvl="0" algn="just">
              <a:spcAft>
                <a:spcPts val="0"/>
              </a:spcAft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2. Словосочетание «СЧ» в тексте ФГОС ООО встречается </a:t>
            </a:r>
            <a:r>
              <a:rPr lang="ru-RU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 раз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без расшифровки (как метапредметный результат № 8).</a:t>
            </a:r>
          </a:p>
          <a:p>
            <a:pPr lvl="0" algn="just">
              <a:spcAft>
                <a:spcPts val="0"/>
              </a:spcAft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3. В ПООП ООО СЧ раскрывается только через те умения, которыми должен овладеть школьник (но без путей их достижения):</a:t>
            </a:r>
          </a:p>
          <a:p>
            <a:pPr lvl="0" algn="just">
              <a:spcAft>
                <a:spcPts val="0"/>
              </a:spcAft>
            </a:pPr>
            <a:r>
              <a:rPr lang="ru-RU" sz="2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Смысловое </a:t>
            </a:r>
            <a:r>
              <a:rPr lang="ru-RU" sz="2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чтение. Обучающийся сможет: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находить в тексте требуемую информацию (в соответствии с целями своей деятельности);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ориентироваться в содержании текста, понимать целостный смысл текста, структурировать текст;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устанавливать взаимосвязь описанных в тексте событий, явлений, процессов;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резюмировать главную идею текста;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преобразовывать текст, «переводя» его в другую модальность, интерпретировать текст (художественный и нехудожественный – учебный, научно-популярный, информационный, текст non-fiction);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критически оценивать содержание и форму текста</a:t>
            </a:r>
            <a:r>
              <a:rPr lang="ru-RU" sz="2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4. В ПООП ООО само СЧ называется одним из видов учебных задач, формирующих познавательные УУД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8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46" y="1720999"/>
            <a:ext cx="4497919" cy="255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75611" y="219580"/>
            <a:ext cx="5453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ЗНАКОМАЯ КАРТИНА?</a:t>
            </a:r>
            <a:endParaRPr lang="ru-RU" sz="4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23359" y="972062"/>
            <a:ext cx="1158240" cy="748937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8220" y="4480699"/>
            <a:ext cx="8253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Читать и не понимать – то же, что совсем не читать</a:t>
            </a:r>
          </a:p>
          <a:p>
            <a:pPr algn="r"/>
            <a:r>
              <a:rPr lang="ru-RU" sz="44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Я.А. Коменский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6634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757" y="245583"/>
            <a:ext cx="84991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С-</a:t>
            </a:r>
            <a:r>
              <a:rPr lang="ru-RU" sz="3200" b="1" u="sng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мысловое</a:t>
            </a:r>
            <a:r>
              <a:rPr lang="ru-RU" sz="32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чтение – «чтение с мыслью».</a:t>
            </a:r>
          </a:p>
          <a:p>
            <a:pPr algn="ctr"/>
            <a:r>
              <a:rPr lang="ru-RU" sz="3200" dirty="0" smtClean="0"/>
              <a:t>Чтение</a:t>
            </a:r>
            <a:r>
              <a:rPr lang="ru-RU" sz="3200" dirty="0"/>
              <a:t>, которое подразумевает вникание в смысл текста, извлечение главных мыслей и максимально рациональное и эффективное </a:t>
            </a:r>
            <a:r>
              <a:rPr lang="ru-RU" sz="3200" dirty="0" smtClean="0"/>
              <a:t>использование информации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61221019"/>
              </p:ext>
            </p:extLst>
          </p:nvPr>
        </p:nvGraphicFramePr>
        <p:xfrm>
          <a:off x="417093" y="2732751"/>
          <a:ext cx="8361146" cy="391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85881865"/>
              </p:ext>
            </p:extLst>
          </p:nvPr>
        </p:nvGraphicFramePr>
        <p:xfrm>
          <a:off x="225628" y="2732751"/>
          <a:ext cx="8716491" cy="384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417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611" y="651392"/>
            <a:ext cx="8443253" cy="15696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a typeface="Times New Roman" panose="02020603050405020304" pitchFamily="18" charset="0"/>
                <a:cs typeface="Lucida Sans Unicode" panose="020B0602030504020204" pitchFamily="34" charset="0"/>
              </a:rPr>
              <a:t>Где в ООП должен быть описан процесс </a:t>
            </a:r>
            <a:r>
              <a:rPr lang="ru-RU" sz="3200" b="1" dirty="0">
                <a:ea typeface="Times New Roman" panose="02020603050405020304" pitchFamily="18" charset="0"/>
                <a:cs typeface="Lucida Sans Unicode" panose="020B0602030504020204" pitchFamily="34" charset="0"/>
              </a:rPr>
              <a:t>освоения учениками школы умений в области смыслового </a:t>
            </a:r>
            <a:r>
              <a:rPr lang="ru-RU" sz="3200" b="1" dirty="0" smtClean="0">
                <a:ea typeface="Times New Roman" panose="02020603050405020304" pitchFamily="18" charset="0"/>
                <a:cs typeface="Lucida Sans Unicode" panose="020B0602030504020204" pitchFamily="34" charset="0"/>
              </a:rPr>
              <a:t>чтения?</a:t>
            </a:r>
            <a:endParaRPr lang="ru-RU" sz="32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029902" y="2221052"/>
            <a:ext cx="1158240" cy="748937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728058" y="2221052"/>
            <a:ext cx="1158240" cy="748937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21819" y="2791326"/>
            <a:ext cx="4032985" cy="9625"/>
          </a:xfrm>
          <a:prstGeom prst="line">
            <a:avLst/>
          </a:prstGeom>
          <a:ln w="3810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52379" y="2206551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или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212" y="3081420"/>
            <a:ext cx="4105030" cy="29164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разделе Программы развития УУД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3820" y="3081421"/>
            <a:ext cx="4105030" cy="29164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отдельной междисциплинарной подпрограмме «Смысловое чтение и работа с текстом» (часть Программы развития УУД)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4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766" y="1331563"/>
            <a:ext cx="79504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добрые люди и не подозревают,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каких трудов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времени стоит научиться читать.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сам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это употребил 80 лет и все не могу сказать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вполне достиг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Гете</a:t>
            </a:r>
          </a:p>
        </p:txBody>
      </p:sp>
    </p:spTree>
    <p:extLst>
      <p:ext uri="{BB962C8B-B14F-4D97-AF65-F5344CB8AC3E}">
        <p14:creationId xmlns:p14="http://schemas.microsoft.com/office/powerpoint/2010/main" val="173304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abavnik.club/wp-content/uploads/svitok_22_201148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4" y="1221377"/>
            <a:ext cx="7665036" cy="41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0449" y="2040012"/>
            <a:ext cx="51605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Стратегии 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приемы организации работы с учебными текстами</a:t>
            </a:r>
            <a:endParaRPr lang="ru-RU" sz="4000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64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0632" y="1717177"/>
            <a:ext cx="866273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сетевой группе учителей химии.</a:t>
            </a:r>
          </a:p>
          <a:p>
            <a:pPr algn="just"/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das </a:t>
            </a:r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«смысловое чтение»?</a:t>
            </a:r>
          </a:p>
          <a:p>
            <a:pPr algn="just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Стратегии и приемы организации работы с учебными текстами.</a:t>
            </a:r>
          </a:p>
          <a:p>
            <a:pPr algn="just"/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учителя: «Изучение нового материала путем организации работы с текстом (на примере урока по теме «Водород»).</a:t>
            </a:r>
            <a:endParaRPr lang="ru-RU" sz="3200" dirty="0" smtClean="0"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Мини-практикум – создание дидактики с использованием приемов СЧ.</a:t>
            </a:r>
          </a:p>
          <a:p>
            <a:pPr algn="just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Домашнее задание, Карл, домашнее задание!!!</a:t>
            </a:r>
            <a:endParaRPr lang="ru-RU" sz="32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44" y="313474"/>
            <a:ext cx="2082866" cy="146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59678" y="767008"/>
            <a:ext cx="4025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 СЕГОДНЯ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4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32" y="303178"/>
            <a:ext cx="864348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ru-RU" sz="2400" b="1" dirty="0" smtClean="0"/>
              <a:t>Какими могут быть учебные тексты?</a:t>
            </a:r>
            <a:endParaRPr lang="ru-RU" sz="2400" b="1" dirty="0"/>
          </a:p>
          <a:p>
            <a:pPr marR="6350" indent="457200" algn="just" fontAlgn="base">
              <a:buFont typeface="+mj-lt"/>
              <a:buAutoNum type="arabicPeriod"/>
            </a:pPr>
            <a:r>
              <a:rPr lang="ru-RU" sz="2000" b="1" i="1" dirty="0">
                <a:solidFill>
                  <a:srgbClr val="FFFF00"/>
                </a:solidFill>
              </a:rPr>
              <a:t>сплошным или не сплошным </a:t>
            </a:r>
            <a:endParaRPr lang="ru-RU" sz="2000" b="1" dirty="0">
              <a:solidFill>
                <a:srgbClr val="FFFF00"/>
              </a:solidFill>
            </a:endParaRPr>
          </a:p>
          <a:p>
            <a:pPr marR="6350" indent="457200" algn="just" fontAlgn="base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FF00"/>
                </a:solidFill>
              </a:rPr>
              <a:t>устным </a:t>
            </a:r>
            <a:r>
              <a:rPr lang="ru-RU" sz="2000" b="1" i="1" dirty="0">
                <a:solidFill>
                  <a:srgbClr val="FFFF00"/>
                </a:solidFill>
              </a:rPr>
              <a:t>или </a:t>
            </a:r>
            <a:r>
              <a:rPr lang="ru-RU" sz="2000" b="1" i="1" dirty="0" smtClean="0">
                <a:solidFill>
                  <a:srgbClr val="FFFF00"/>
                </a:solidFill>
              </a:rPr>
              <a:t>письменным</a:t>
            </a:r>
            <a:endParaRPr lang="ru-RU" sz="2000" b="1" dirty="0"/>
          </a:p>
          <a:p>
            <a:pPr marR="6350" indent="457200" algn="just" fontAlgn="base">
              <a:buFont typeface="+mj-lt"/>
              <a:buAutoNum type="arabicPeriod"/>
            </a:pPr>
            <a:r>
              <a:rPr lang="ru-RU" sz="2000" b="1" i="1" dirty="0">
                <a:solidFill>
                  <a:srgbClr val="FFFF00"/>
                </a:solidFill>
              </a:rPr>
              <a:t>художественным или не художественным</a:t>
            </a:r>
            <a:r>
              <a:rPr lang="ru-RU" sz="2000" b="1" i="1" dirty="0"/>
              <a:t> </a:t>
            </a:r>
            <a:endParaRPr lang="ru-RU" sz="2000" b="1" dirty="0"/>
          </a:p>
          <a:p>
            <a:pPr marR="11430" indent="450850" algn="just" fontAlgn="base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FF00"/>
                </a:solidFill>
              </a:rPr>
              <a:t>разностильным</a:t>
            </a:r>
            <a:r>
              <a:rPr lang="ru-RU" sz="2000" b="1" dirty="0" smtClean="0">
                <a:solidFill>
                  <a:srgbClr val="FFFF00"/>
                </a:solidFill>
              </a:rPr>
              <a:t>:</a:t>
            </a:r>
            <a:r>
              <a:rPr lang="ru-RU" sz="2000" b="1" dirty="0" smtClean="0"/>
              <a:t> </a:t>
            </a:r>
            <a:r>
              <a:rPr lang="ru-RU" sz="2000" b="1" dirty="0"/>
              <a:t>информационным, описательным, повествовательным, объяснительным, убеждающим, предписывающим, обсуждающим и др.</a:t>
            </a:r>
          </a:p>
          <a:p>
            <a:pPr marR="8890" indent="450850" algn="just" fontAlgn="base"/>
            <a:r>
              <a:rPr lang="ru-RU" sz="2000" b="1" dirty="0" smtClean="0"/>
              <a:t>Разностильные </a:t>
            </a:r>
            <a:r>
              <a:rPr lang="ru-RU" sz="2000" b="1" dirty="0"/>
              <a:t>тексты, как правило, можно </a:t>
            </a:r>
            <a:r>
              <a:rPr lang="ru-RU" sz="2000" b="1" dirty="0" smtClean="0"/>
              <a:t>объединить </a:t>
            </a:r>
            <a:r>
              <a:rPr lang="ru-RU" sz="2000" b="1" dirty="0"/>
              <a:t>в три большие группы:</a:t>
            </a:r>
          </a:p>
          <a:p>
            <a:pPr marR="17780" indent="450850" algn="just" fontAlgn="base"/>
            <a:r>
              <a:rPr lang="ru-RU" sz="2000" b="1" i="1" dirty="0"/>
              <a:t>а) </a:t>
            </a:r>
            <a:r>
              <a:rPr lang="ru-RU" sz="2000" b="1" i="1" dirty="0" smtClean="0"/>
              <a:t>информационные</a:t>
            </a:r>
            <a:r>
              <a:rPr lang="ru-RU" sz="2000" b="1" i="1" dirty="0"/>
              <a:t> </a:t>
            </a:r>
            <a:r>
              <a:rPr lang="ru-RU" sz="2000" b="1" dirty="0" smtClean="0"/>
              <a:t>(сообщают </a:t>
            </a:r>
            <a:r>
              <a:rPr lang="ru-RU" sz="2000" b="1" dirty="0"/>
              <a:t>новую или подтверждают уже известную </a:t>
            </a:r>
            <a:r>
              <a:rPr lang="ru-RU" sz="2000" b="1" dirty="0" smtClean="0"/>
              <a:t>информацию);</a:t>
            </a:r>
            <a:endParaRPr lang="ru-RU" sz="2000" b="1" dirty="0"/>
          </a:p>
          <a:p>
            <a:pPr marR="17780" indent="450850" algn="just" fontAlgn="base"/>
            <a:r>
              <a:rPr lang="ru-RU" sz="2000" b="1" i="1" dirty="0"/>
              <a:t>б)  </a:t>
            </a:r>
            <a:r>
              <a:rPr lang="ru-RU" sz="2000" b="1" i="1" dirty="0" smtClean="0"/>
              <a:t>повествовательные</a:t>
            </a:r>
            <a:r>
              <a:rPr lang="ru-RU" sz="2000" b="1" i="1" dirty="0"/>
              <a:t> </a:t>
            </a:r>
            <a:r>
              <a:rPr lang="ru-RU" sz="2000" b="1" dirty="0" smtClean="0"/>
              <a:t>(рассказывают </a:t>
            </a:r>
            <a:r>
              <a:rPr lang="ru-RU" sz="2000" b="1" dirty="0"/>
              <a:t>о событии, </a:t>
            </a:r>
            <a:r>
              <a:rPr lang="ru-RU" sz="2000" b="1" dirty="0" smtClean="0"/>
              <a:t>явлении);</a:t>
            </a:r>
            <a:endParaRPr lang="ru-RU" sz="2000" b="1" dirty="0"/>
          </a:p>
          <a:p>
            <a:pPr marR="17780" indent="450850" algn="just" fontAlgn="base"/>
            <a:r>
              <a:rPr lang="ru-RU" sz="2000" b="1" i="1" dirty="0"/>
              <a:t>в) </a:t>
            </a:r>
            <a:r>
              <a:rPr lang="ru-RU" sz="2000" b="1" i="1" dirty="0" smtClean="0"/>
              <a:t>рассуждающие</a:t>
            </a:r>
            <a:r>
              <a:rPr lang="ru-RU" sz="2000" b="1" i="1" dirty="0"/>
              <a:t> </a:t>
            </a:r>
            <a:r>
              <a:rPr lang="ru-RU" sz="2000" b="1" dirty="0" smtClean="0"/>
              <a:t>(представляют </a:t>
            </a:r>
            <a:r>
              <a:rPr lang="ru-RU" sz="2000" b="1" dirty="0"/>
              <a:t>и </a:t>
            </a:r>
            <a:r>
              <a:rPr lang="ru-RU" sz="2000" b="1" dirty="0" smtClean="0"/>
              <a:t>объясняют </a:t>
            </a:r>
            <a:r>
              <a:rPr lang="ru-RU" sz="2000" b="1" dirty="0"/>
              <a:t>точку зрения, </a:t>
            </a:r>
            <a:r>
              <a:rPr lang="ru-RU" sz="2000" b="1" dirty="0" smtClean="0"/>
              <a:t>побуждают обсудить </a:t>
            </a:r>
            <a:r>
              <a:rPr lang="ru-RU" sz="2000" b="1" dirty="0"/>
              <a:t>событие и явление, вызвать </a:t>
            </a:r>
            <a:r>
              <a:rPr lang="ru-RU" sz="2000" b="1" dirty="0" smtClean="0"/>
              <a:t>полемику</a:t>
            </a:r>
            <a:r>
              <a:rPr lang="ru-RU" sz="2000" b="1" dirty="0"/>
              <a:t>)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marR="11430" indent="457200" algn="just" fontAlgn="base">
              <a:buFont typeface="+mj-lt"/>
              <a:buAutoNum type="arabicPeriod" startAt="5"/>
            </a:pPr>
            <a:r>
              <a:rPr lang="ru-RU" sz="2000" b="1" i="1" dirty="0">
                <a:solidFill>
                  <a:srgbClr val="FFFF00"/>
                </a:solidFill>
              </a:rPr>
              <a:t>различным по логико-смысловой </a:t>
            </a:r>
            <a:r>
              <a:rPr lang="ru-RU" sz="2000" b="1" i="1" dirty="0" smtClean="0">
                <a:solidFill>
                  <a:srgbClr val="FFFF00"/>
                </a:solidFill>
              </a:rPr>
              <a:t>структуре</a:t>
            </a:r>
            <a:r>
              <a:rPr lang="ru-RU" sz="2000" b="1" dirty="0" smtClean="0">
                <a:solidFill>
                  <a:srgbClr val="FFFF00"/>
                </a:solidFill>
              </a:rPr>
              <a:t>:</a:t>
            </a:r>
            <a:endParaRPr lang="ru-RU" sz="2000" b="1" dirty="0">
              <a:solidFill>
                <a:srgbClr val="FFFF00"/>
              </a:solidFill>
            </a:endParaRPr>
          </a:p>
          <a:p>
            <a:pPr marR="11430" indent="457200" algn="just" fontAlgn="base"/>
            <a:r>
              <a:rPr lang="ru-RU" sz="2000" b="1" dirty="0"/>
              <a:t>а) понятие и его определение;</a:t>
            </a:r>
          </a:p>
          <a:p>
            <a:pPr marR="11430" indent="457200" algn="just" fontAlgn="base"/>
            <a:r>
              <a:rPr lang="ru-RU" sz="2000" b="1" dirty="0"/>
              <a:t>б) цель — действия — результат;</a:t>
            </a:r>
          </a:p>
          <a:p>
            <a:pPr marR="11430" indent="457200" algn="just" fontAlgn="base"/>
            <a:r>
              <a:rPr lang="ru-RU" sz="2000" b="1" dirty="0"/>
              <a:t>в) проблема и её решение;</a:t>
            </a:r>
          </a:p>
          <a:p>
            <a:pPr marR="11430" indent="457200" algn="just" fontAlgn="base"/>
            <a:r>
              <a:rPr lang="ru-RU" sz="2000" b="1" dirty="0"/>
              <a:t>г) суждение и его аргументация;</a:t>
            </a:r>
          </a:p>
          <a:p>
            <a:pPr marR="11430" indent="457200" algn="just" fontAlgn="base"/>
            <a:r>
              <a:rPr lang="ru-RU" sz="2000" b="1" dirty="0"/>
              <a:t>д) сравнение — сопоставление;</a:t>
            </a:r>
          </a:p>
          <a:p>
            <a:pPr marR="11430" indent="457200" algn="just" fontAlgn="base"/>
            <a:r>
              <a:rPr lang="ru-RU" sz="2000" b="1" dirty="0"/>
              <a:t>е) причина — следствие.</a:t>
            </a:r>
            <a:endParaRPr lang="ru-RU" sz="20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945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135" y="255666"/>
            <a:ext cx="83258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В научной литературе </a:t>
            </a:r>
            <a:r>
              <a:rPr lang="ru-RU" sz="2800" b="1" dirty="0">
                <a:solidFill>
                  <a:srgbClr val="FFFF00"/>
                </a:solidFill>
              </a:rPr>
              <a:t>«стратегии</a:t>
            </a:r>
            <a:r>
              <a:rPr lang="ru-RU" sz="2800" b="1" i="1" dirty="0">
                <a:solidFill>
                  <a:srgbClr val="FFFF00"/>
                </a:solidFill>
              </a:rPr>
              <a:t> </a:t>
            </a:r>
            <a:r>
              <a:rPr lang="ru-RU" sz="2800" b="1" dirty="0">
                <a:solidFill>
                  <a:srgbClr val="FFFF00"/>
                </a:solidFill>
              </a:rPr>
              <a:t>смыслового чтения» </a:t>
            </a:r>
            <a:r>
              <a:rPr lang="ru-RU" sz="2800" b="1" dirty="0"/>
              <a:t>понимаются как </a:t>
            </a:r>
            <a:r>
              <a:rPr lang="ru-RU" sz="2800" b="1" i="1" u="sng" dirty="0"/>
              <a:t>различные комбинации приемов</a:t>
            </a:r>
            <a:r>
              <a:rPr lang="ru-RU" sz="2800" b="1" dirty="0"/>
              <a:t>, которые используют учащиеся </a:t>
            </a:r>
            <a:r>
              <a:rPr lang="ru-RU" sz="2800" b="1" dirty="0" smtClean="0"/>
              <a:t>для восприятия </a:t>
            </a:r>
            <a:r>
              <a:rPr lang="ru-RU" sz="2800" b="1" dirty="0"/>
              <a:t>графически оформленной текстовой информации </a:t>
            </a:r>
            <a:r>
              <a:rPr lang="ru-RU" sz="2800" b="1" dirty="0" smtClean="0"/>
              <a:t>и ее </a:t>
            </a:r>
            <a:r>
              <a:rPr lang="ru-RU" sz="2800" b="1" dirty="0"/>
              <a:t>переработки в личностно-смысловые установки в соответствии с коммуникативно-познавательной задачей.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6825134"/>
              </p:ext>
            </p:extLst>
          </p:nvPr>
        </p:nvGraphicFramePr>
        <p:xfrm>
          <a:off x="182881" y="3291840"/>
          <a:ext cx="8710863" cy="310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54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094" y="313971"/>
            <a:ext cx="8364354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ВАЖНО!!!</a:t>
            </a:r>
          </a:p>
          <a:p>
            <a:pPr algn="ctr"/>
            <a:r>
              <a:rPr lang="ru-RU" sz="40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Все приведенные ниже приемы выбраны мною абсолютно субъективно. Это приемы, которыми я активно пользовалась на уроках химии (и которые давали определенные результаты). </a:t>
            </a:r>
          </a:p>
          <a:p>
            <a:pPr algn="ctr"/>
            <a:r>
              <a:rPr lang="ru-RU" sz="40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Выбор данных приемов не означает, что нет других, не менее «работоспособных»!</a:t>
            </a:r>
            <a:endParaRPr lang="ru-RU" sz="40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464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33" y="570644"/>
            <a:ext cx="8364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Приемы работы с текстом до его чтения</a:t>
            </a:r>
            <a:endParaRPr lang="ru-RU" sz="54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262" y="2787110"/>
            <a:ext cx="82007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Направлены на актуализацию имеющихся знаний и смыслов, пробуждение интереса к изучаемому, самостоятельное определение направлений изучения темы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929" y="6100745"/>
            <a:ext cx="8200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некоторым приемам для лучшего понимания будут приведены примеры</a:t>
            </a:r>
            <a:endParaRPr lang="ru-RU" sz="2000" u="sng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0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008" y="83933"/>
            <a:ext cx="8499107" cy="6688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ПРИЕМ «АССОЦИАЦИЯ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 (КЛАСТЕР) 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Учащимся предлагается прочитать тему урока и ответить на вопросы: Какая ассоциация у вас возникает, когда вы слышите: «______»? </a:t>
            </a:r>
          </a:p>
          <a:p>
            <a:pPr algn="just">
              <a:lnSpc>
                <a:spcPct val="11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Учащиеся перечисляют все возникшие ассоциации, которые учитель записывает на доске.  Основное условие – не повторять то, что уже было сказано другими.</a:t>
            </a:r>
          </a:p>
          <a:p>
            <a:pPr algn="just">
              <a:lnSpc>
                <a:spcPct val="11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результате на доске формируется кластер (пучок), отражающий имеющиеся у учащихся знания по данной конкретной теме, что позволяет учителю диагностировать уровень подготовки классного коллектива, использовать полученную схему в качестве опоры при объяснении нового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32333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134" y="531356"/>
            <a:ext cx="8364353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ПРИЕМ «КЛЮЧЕВЫЕ СЛОВА» </a:t>
            </a:r>
          </a:p>
          <a:p>
            <a:pPr algn="just">
              <a:lnSpc>
                <a:spcPct val="11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 После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объявления темы урока учащимся предлагается составить предложение или мини-рассказ из  предлагаемых слов.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 Можно предложить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расставить слова в определенной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последовательности или в виде схемы,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затем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стадии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работы с текстом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искать подтверждение своим предположениям, расширяя материал.</a:t>
            </a:r>
          </a:p>
          <a:p>
            <a:pPr algn="just">
              <a:lnSpc>
                <a:spcPct val="11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Учащиеся должны использовать свои предыдущие знания по изучаемой теме, сделать свои прогнозы и в общем определить цели своей дальнейшей работы.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39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758" y="242599"/>
            <a:ext cx="8602579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ПРИЕМ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«ПРЕДВОСХИЩЕНИЕ»* </a:t>
            </a:r>
          </a:p>
          <a:p>
            <a:pPr algn="ctr">
              <a:lnSpc>
                <a:spcPct val="11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доске написаны верные и неверные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утверждения по теме,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ученики должны прочитать и поставить  знак «+» </a:t>
            </a:r>
            <a:r>
              <a:rPr lang="sr-Cyrl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там, где они считают, что высказывание правильное и знак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«-»</a:t>
            </a:r>
            <a:r>
              <a:rPr lang="sr-Cyrl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там,  где по их мнению оно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неверно. </a:t>
            </a:r>
          </a:p>
          <a:p>
            <a:pPr algn="ctr">
              <a:lnSpc>
                <a:spcPct val="110000"/>
              </a:lnSpc>
            </a:pP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(Этот же прием можно и как прием текстовой, и послетекстовой стратегий)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47" y="3529973"/>
            <a:ext cx="8686800" cy="2677656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Жиры содержат в составе молекул остатки спирта глицерина.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Рыбий жир относится к животным жирам.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Маргарин получают из растительного масла (например, подсолнечного).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При взаимодействии жиров с содой или щелочью получается мыло.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Жиры не вступают в химическую реакцию с водой.</a:t>
            </a:r>
            <a:endParaRPr lang="ru-RU" sz="24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2898" y="6387570"/>
            <a:ext cx="6503703" cy="371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* Модификацией приема является прием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«ВЕРИТЕ ЛИ ВЫ, ЧТО…»</a:t>
            </a:r>
          </a:p>
        </p:txBody>
      </p:sp>
    </p:spTree>
    <p:extLst>
      <p:ext uri="{BB962C8B-B14F-4D97-AF65-F5344CB8AC3E}">
        <p14:creationId xmlns:p14="http://schemas.microsoft.com/office/powerpoint/2010/main" val="39780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007" y="271475"/>
            <a:ext cx="83643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ПРИЕМ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«ПЕРЕПУТАННЫЕ ЛОГИЧЕСКИЕ ЦЕПОЧКИ» </a:t>
            </a:r>
          </a:p>
          <a:p>
            <a:pPr algn="ctr">
              <a:lnSpc>
                <a:spcPct val="11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Школьникам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предлагается нарушенная последовательность логических утверждений и ставится задача восстановить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верную последовательность.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630" y="2733688"/>
            <a:ext cx="8499107" cy="2308324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800000"/>
              </a:buClr>
              <a:defRPr/>
            </a:pPr>
            <a:r>
              <a:rPr lang="ru-RU" sz="2400" b="1" dirty="0">
                <a:solidFill>
                  <a:srgbClr val="002060"/>
                </a:solidFill>
              </a:rPr>
              <a:t>Электроны становятся общими для всего кристалла металла («электронный газ</a:t>
            </a:r>
            <a:r>
              <a:rPr lang="ru-RU" sz="2400" b="1" dirty="0" smtClean="0">
                <a:solidFill>
                  <a:srgbClr val="002060"/>
                </a:solidFill>
              </a:rPr>
              <a:t>»). В </a:t>
            </a:r>
            <a:r>
              <a:rPr lang="ru-RU" sz="2400" b="1" dirty="0">
                <a:solidFill>
                  <a:srgbClr val="002060"/>
                </a:solidFill>
              </a:rPr>
              <a:t>атомах металлов на наружном слое небольшое число электронов, слабо связанных с ядром</a:t>
            </a:r>
            <a:r>
              <a:rPr lang="ru-RU" sz="2400" b="1" dirty="0" smtClean="0">
                <a:solidFill>
                  <a:srgbClr val="002060"/>
                </a:solidFill>
              </a:rPr>
              <a:t>. Атомы </a:t>
            </a:r>
            <a:r>
              <a:rPr lang="ru-RU" sz="2400" b="1" dirty="0">
                <a:solidFill>
                  <a:srgbClr val="002060"/>
                </a:solidFill>
              </a:rPr>
              <a:t>металлов, «потерявшие» электроны, превращаются в катионы</a:t>
            </a:r>
            <a:r>
              <a:rPr lang="ru-RU" sz="2400" b="1" dirty="0" smtClean="0">
                <a:solidFill>
                  <a:srgbClr val="002060"/>
                </a:solidFill>
              </a:rPr>
              <a:t>. Атомы </a:t>
            </a:r>
            <a:r>
              <a:rPr lang="ru-RU" sz="2400" b="1" dirty="0">
                <a:solidFill>
                  <a:srgbClr val="002060"/>
                </a:solidFill>
              </a:rPr>
              <a:t>металлов «теряют» свои электроны, которые начинают хаотично перемещаться в межатомном пространстве.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007" y="5195901"/>
            <a:ext cx="8431729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Этот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хорошо работает перед текстами, в которых важным компонентом выступают алгоритмы, инструкции и т.п.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0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33" y="570644"/>
            <a:ext cx="8364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Приемы работы с текстом во время его чтения</a:t>
            </a:r>
            <a:endParaRPr lang="ru-RU" sz="54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262" y="2787110"/>
            <a:ext cx="8200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Направлены на понимание текста и создание его читательской интерпретации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99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52348"/>
              </p:ext>
            </p:extLst>
          </p:nvPr>
        </p:nvGraphicFramePr>
        <p:xfrm>
          <a:off x="228599" y="2667000"/>
          <a:ext cx="8686801" cy="3719362"/>
        </p:xfrm>
        <a:graphic>
          <a:graphicData uri="http://schemas.openxmlformats.org/drawingml/2006/table">
            <a:tbl>
              <a:tblPr/>
              <a:tblGrid>
                <a:gridCol w="2347784"/>
                <a:gridCol w="2504303"/>
                <a:gridCol w="3834714"/>
              </a:tblGrid>
              <a:tr h="1775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АРГУМЕНТ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Почему  «ДА» 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Почему «НЕТ» 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103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Органическая химия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- это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химия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веществ,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полученных из живых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организмов (теория витализма)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Многие органические вещества образуются в  живых организмах. 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Краху «витализма» способствовало получение органических веществ искусственным путем. 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734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Ни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одним ученым не были синтезированы органические вещества. 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До 1824г. 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Органические вещества можно синтезировать: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1.1824г.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Велер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–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щавеливая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кислота;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2.1828г. 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Велер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 - мочевину;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3.1842г.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Кольбе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– анилин;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4.1854г.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Бертло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– жир. 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155764"/>
            <a:ext cx="8686800" cy="22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latin typeface="+mj-lt"/>
                <a:ea typeface="Times New Roman" pitchFamily="18" charset="0"/>
                <a:cs typeface="Arial" pitchFamily="34" charset="0"/>
              </a:rPr>
              <a:t>ПРИЕМ «ТАБЛИЦА АРГУМЕНТОВ»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Составляется следующим образом: учитель дает аргументы, а учащиеся должны их опровергнуть или подтвердить фактами из лекции учителя или при работе с учебником.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8822" y="2954956"/>
            <a:ext cx="2444816" cy="132095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22472" y="2954956"/>
            <a:ext cx="3725437" cy="132095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5290" y="4353369"/>
            <a:ext cx="2444817" cy="196561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22471" y="4348098"/>
            <a:ext cx="3725437" cy="196561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3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abavnik.club/wp-content/uploads/svitok_22_201148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4" y="1221377"/>
            <a:ext cx="7665036" cy="41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8944" y="2417020"/>
            <a:ext cx="43020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 сетевой группе учителей химии</a:t>
            </a:r>
          </a:p>
        </p:txBody>
      </p:sp>
    </p:spTree>
    <p:extLst>
      <p:ext uri="{BB962C8B-B14F-4D97-AF65-F5344CB8AC3E}">
        <p14:creationId xmlns:p14="http://schemas.microsoft.com/office/powerpoint/2010/main" val="377387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576373"/>
              </p:ext>
            </p:extLst>
          </p:nvPr>
        </p:nvGraphicFramePr>
        <p:xfrm>
          <a:off x="302394" y="1322672"/>
          <a:ext cx="8534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3200" b="1" u="sng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СУЖДЕНИЕ: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«Бензол по химическим свойствам похож на непредельные углеводороды»</a:t>
                      </a:r>
                    </a:p>
                    <a:p>
                      <a:pPr algn="ctr"/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Почему «ДА»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Почему «НЕТ»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?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Вывод: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15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07" y="183454"/>
            <a:ext cx="86531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«ЧТЕНИЕ С ОСТАНОВКАМИ»</a:t>
            </a:r>
          </a:p>
          <a:p>
            <a:pPr algn="just" fontAlgn="base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данной стратегии - управление процессом осмысления текста во время его чтения.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заключается в чтении отрывка текста и ответов на вопросы к нему до перехода к чтению следующего отрывка. Вопросы должны быть направлены на контроль общего понимания прочитанного отрывка и прогнозирование содержания последующего. При чтении следующего отрывка читатель подтверждает или отклоняет свою гипотезу, сравнивая ее с содержанием текста.</a:t>
            </a:r>
          </a:p>
          <a:p>
            <a:pPr algn="just" fontAlgn="base"/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результатам исследования Международной ассоциации чтения, проведенного в 2006-2007 году, данная стратегия была признана учителями многих стран одной из самых эффективных в работе со </a:t>
            </a:r>
            <a:r>
              <a:rPr lang="ru-RU" sz="2400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слабочитающими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детьми.</a:t>
            </a:r>
            <a:endParaRPr lang="ru-RU" sz="2400" b="1" i="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977" y="2537205"/>
            <a:ext cx="8526720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всех альдегидов группа –СОН связана с углеводородным радикалом.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Уксусный альдегид и глицерин можно отличить по реакции с гидроксидом меди (</a:t>
            </a:r>
            <a:r>
              <a:rPr 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) при нагревании.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Метаналь (муравьиный альдегид) можно использовать для получения муравьиной кислоты.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Альдегиды не способны гореть.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Из альдегидов можно получить спирты. 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Почему? </a:t>
            </a:r>
            <a:endParaRPr lang="ru-RU" sz="2400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Приведите </a:t>
            </a:r>
            <a:r>
              <a:rPr lang="ru-RU" sz="24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доказательства к каждому своему ответу.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072" y="331928"/>
            <a:ext cx="84545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ПРИЕМ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«ВЕРИТЕ ЛИ ВЫ, ЧТО…»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Ученикам нужно ответить «да» или «нет» на поставленные вопросы и привести из текста учебника доказательства к своему выбору.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085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374417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ПРИЕМ</a:t>
            </a:r>
            <a:r>
              <a:rPr kumimoji="0" lang="ru-RU" sz="2800" b="1" u="sng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ТОНКИЕ И ТОЛСТЫЕ ВОПРОСЫ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»*</a:t>
            </a:r>
            <a:endParaRPr kumimoji="0" lang="ru-RU" sz="2800" b="1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Есть вопросы, на которые легко ответить «да» или «нет»  («тонкие»), но гораздо чаще встречаются вопросы, на которые нельзя ответить однозначно - проблемные («толстые»). </a:t>
            </a:r>
          </a:p>
        </p:txBody>
      </p:sp>
      <p:graphicFrame>
        <p:nvGraphicFramePr>
          <p:cNvPr id="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191857"/>
              </p:ext>
            </p:extLst>
          </p:nvPr>
        </p:nvGraphicFramePr>
        <p:xfrm>
          <a:off x="269508" y="2621186"/>
          <a:ext cx="8595360" cy="2711664"/>
        </p:xfrm>
        <a:graphic>
          <a:graphicData uri="http://schemas.openxmlformats.org/drawingml/2006/table">
            <a:tbl>
              <a:tblPr/>
              <a:tblGrid>
                <a:gridCol w="3864513"/>
                <a:gridCol w="4730847"/>
              </a:tblGrid>
              <a:tr h="498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Тонкие вопросы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Толстые вопросы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1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Кто...?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Что...?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Когда...?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Как называется...?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Было ли...?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Дайте три объяснения, почему...?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 чём различие ...?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Предположите, что будет, если 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Согласны ли вы ...?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6890" y="5672034"/>
            <a:ext cx="8770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* Прием "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Толстых" и "Тонких" вопросов может быть использована в любой из трех текстовых стратегий.</a:t>
            </a:r>
          </a:p>
        </p:txBody>
      </p:sp>
    </p:spTree>
    <p:extLst>
      <p:ext uri="{BB962C8B-B14F-4D97-AF65-F5344CB8AC3E}">
        <p14:creationId xmlns:p14="http://schemas.microsoft.com/office/powerpoint/2010/main" val="141617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9508" y="437480"/>
            <a:ext cx="858573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ПРИЕМ</a:t>
            </a:r>
            <a:r>
              <a:rPr kumimoji="0" lang="ru-RU" sz="2800" b="1" u="sng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ВОПРОСИТЕЛЬНЫЕ СЛОВА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»</a:t>
            </a:r>
            <a:endParaRPr kumimoji="0" lang="ru-RU" sz="2800" b="1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 eaLnBrk="0" fontAlgn="base" hangingPunct="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Читая текст, школьники должны составить к нему от 5 до 12 вопросов, которые обязательно будут начинаться с предложенных вопросительных слов:</a:t>
            </a:r>
          </a:p>
          <a:p>
            <a:pPr algn="just" eaLnBrk="0" fontAlgn="base" hangingPunct="0"/>
            <a:endParaRPr lang="ru-RU" sz="2800" b="1" dirty="0">
              <a:ln w="10160">
                <a:noFill/>
                <a:prstDash val="solid"/>
              </a:ln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 eaLnBrk="0" fontAlgn="base" hangingPunct="0"/>
            <a:r>
              <a:rPr lang="ru-RU" sz="2800" b="1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Что? Как? Где? Сколько? Откуда? Почему? </a:t>
            </a:r>
            <a:r>
              <a:rPr lang="ru-RU" sz="2800" b="1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Какой</a:t>
            </a:r>
            <a:r>
              <a:rPr lang="ru-RU" sz="2800" b="1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? Зачем? Каким </a:t>
            </a:r>
            <a:r>
              <a:rPr lang="ru-RU" sz="2800" b="1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образом</a:t>
            </a:r>
            <a:r>
              <a:rPr lang="ru-RU" sz="2800" b="1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? Какая </a:t>
            </a:r>
            <a:r>
              <a:rPr lang="ru-RU" sz="2800" b="1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взаимосвязь</a:t>
            </a:r>
            <a:r>
              <a:rPr lang="ru-RU" sz="2800" b="1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? Из </a:t>
            </a:r>
            <a:r>
              <a:rPr lang="ru-RU" sz="2800" b="1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чего состоит</a:t>
            </a:r>
            <a:r>
              <a:rPr lang="ru-RU" sz="2800" b="1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? Каково </a:t>
            </a:r>
            <a:r>
              <a:rPr lang="ru-RU" sz="2800" b="1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назначение</a:t>
            </a:r>
            <a:r>
              <a:rPr lang="ru-RU" sz="2800" b="1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?</a:t>
            </a:r>
          </a:p>
          <a:p>
            <a:pPr algn="just" eaLnBrk="0" fontAlgn="base" hangingPunct="0"/>
            <a:endParaRPr lang="ru-RU" sz="2800" b="1" dirty="0" smtClean="0">
              <a:ln w="10160">
                <a:noFill/>
                <a:prstDash val="solid"/>
              </a:ln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algn="just" eaLnBrk="0" fontAlgn="base" hangingPunct="0"/>
            <a:r>
              <a:rPr lang="ru-RU" sz="2800" b="1" dirty="0" smtClean="0">
                <a:ln w="10160">
                  <a:noFill/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Задание можно усложнить, если добавить условие использовать вопросы только в приведенной последовательности и по отношению к последовательности изложения информации в тексте учебника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6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6" y="809098"/>
            <a:ext cx="84606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«ИСПРАВЛЕНИЕ ОШИБОК»</a:t>
            </a:r>
          </a:p>
          <a:p>
            <a:pPr algn="just" fontAlgn="base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 получают готовый текст (не из учебника) из нескольких предложений, передающих сжато основные положения темы. Но при этом в каждом предложении допущена фактологическая ошибка. </a:t>
            </a:r>
          </a:p>
          <a:p>
            <a:pPr algn="just" fontAlgn="base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школьников – записать текст в тетрадь в исправленном состоянии, пользуясь для этого параграфом учебника.</a:t>
            </a:r>
          </a:p>
          <a:p>
            <a:pPr algn="just" fontAlgn="base"/>
            <a:endPara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ru-RU" sz="2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вариант, на первых порах применения этого приема можно в выдаваемом тексте слова-ошибки каким-либо образом выделять.</a:t>
            </a:r>
            <a:endParaRPr lang="ru-RU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57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044" y="174171"/>
            <a:ext cx="8830491" cy="65129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Молекулы белков состоят из множества соединенных остатков </a:t>
            </a:r>
            <a:r>
              <a:rPr lang="ru-RU" sz="19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α-глюкозы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Обычно выделяют </a:t>
            </a:r>
            <a:r>
              <a:rPr lang="ru-RU" sz="19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первичную и  вторичную структуру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 белковых молекул.</a:t>
            </a:r>
          </a:p>
          <a:p>
            <a:pPr marL="457200" indent="-4572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Порядок соединения аминокислот в линейной цепи белка называется его </a:t>
            </a:r>
            <a:r>
              <a:rPr lang="ru-RU" sz="19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вторичной структурой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9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Первичная структура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 белка – это закрученная в спираль полипептидная цепь, удерживаемая водородными связями.</a:t>
            </a:r>
          </a:p>
          <a:p>
            <a:pPr marL="457200" indent="-4572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Третичная структура белка – это обычно упакованная в клубок спираль, которая удерживается </a:t>
            </a:r>
            <a:r>
              <a:rPr lang="ru-RU" sz="19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пептидными связями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Под действием температуры, кислот, щелочей и др. факторов происходит денатурация (сворачивание) белков, при этом нарушаются </a:t>
            </a:r>
            <a:r>
              <a:rPr lang="ru-RU" sz="19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все структуры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 белковой молекулы.</a:t>
            </a:r>
          </a:p>
          <a:p>
            <a:pPr marL="457200" indent="-4572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Гидролиз белков приводит к разрушению их первичной структуры; продуктом гидролиза белков в организмах являются </a:t>
            </a:r>
            <a:r>
              <a:rPr lang="ru-RU" sz="19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жиры и углеводы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Биуретовая реакция – образование </a:t>
            </a:r>
            <a:r>
              <a:rPr lang="ru-RU" sz="19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красного окрашивания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 при взаимодействии белков с осадком гидроксида меди (</a:t>
            </a:r>
            <a:r>
              <a:rPr lang="en-US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II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).</a:t>
            </a:r>
          </a:p>
          <a:p>
            <a:pPr marL="457200" indent="-4572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Ксантопротеиновая реакция – образование </a:t>
            </a:r>
            <a:r>
              <a:rPr lang="ru-RU" sz="19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ярко-синего осадка</a:t>
            </a:r>
            <a:r>
              <a:rPr lang="ru-RU" sz="1900" b="1" dirty="0">
                <a:solidFill>
                  <a:srgbClr val="002060"/>
                </a:solidFill>
                <a:ea typeface="Times New Roman" panose="02020603050405020304" pitchFamily="18" charset="0"/>
              </a:rPr>
              <a:t> при нагревании белка с азотной кислотой.</a:t>
            </a:r>
          </a:p>
        </p:txBody>
      </p:sp>
    </p:spTree>
    <p:extLst>
      <p:ext uri="{BB962C8B-B14F-4D97-AF65-F5344CB8AC3E}">
        <p14:creationId xmlns:p14="http://schemas.microsoft.com/office/powerpoint/2010/main" val="408193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635" y="847598"/>
            <a:ext cx="8354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u="sng" dirty="0" smtClean="0"/>
              <a:t>ПРИЕМ «ВОССТАНОВЛЕНИЕ ТЕКСТА»</a:t>
            </a:r>
          </a:p>
          <a:p>
            <a:pPr algn="just" fontAlgn="base"/>
            <a:r>
              <a:rPr lang="ru-RU" sz="2800" b="1" dirty="0" smtClean="0"/>
              <a:t>Основная задача школьников – восстановить деформированный учебный текст, в котором учителем преднамеренно пропущены (или закрашены) отдельные слова. Это может быть сделано как без, так и с использованием текста параграфа. В первом случае возможна работа по контексту, на основе привычной сочетаемости слов и т.п. </a:t>
            </a:r>
          </a:p>
          <a:p>
            <a:pPr algn="just" fontAlgn="base"/>
            <a:r>
              <a:rPr lang="ru-RU" sz="2800" b="1" dirty="0" smtClean="0"/>
              <a:t>Также этот вариант может быть применен как элемент </a:t>
            </a:r>
            <a:r>
              <a:rPr lang="ru-RU" sz="2800" b="1" dirty="0" err="1" smtClean="0"/>
              <a:t>предтекстовой</a:t>
            </a:r>
            <a:r>
              <a:rPr lang="ru-RU" sz="2800" b="1" dirty="0" smtClean="0"/>
              <a:t> 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164744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" y="1380581"/>
            <a:ext cx="7924800" cy="5381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5" y="226423"/>
            <a:ext cx="8020050" cy="5686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209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447" y="599520"/>
            <a:ext cx="8364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Приемы работы с текстом после его чтения</a:t>
            </a:r>
            <a:endParaRPr lang="ru-RU" sz="54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262" y="2787110"/>
            <a:ext cx="82007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Направлены на понимание текста до уровня смысла, корректировку его читательской интерпретации и доведение читательских впечатлений до законченных мыслей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2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408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3757" y="5594854"/>
            <a:ext cx="859648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«Ну давай, 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Мария Николаевна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Клинова, </a:t>
            </a:r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расскажи нам про сетевую группу учителей химии…»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181" y="154005"/>
            <a:ext cx="22012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15.03.19</a:t>
            </a:r>
            <a:endParaRPr lang="ru-RU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222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026" y="488191"/>
            <a:ext cx="84702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«КУБИК БЛУМА»*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гранях кубика написаны начала вопросов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«Почему», «Объясни», «Назови», «Предложи», «Придумай», «Поделись».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(или ученик) бросает кубик. Необходимо сформулировать вопрос к учебному материалу по той грани, на которую выпадет кубик.</a:t>
            </a:r>
          </a:p>
          <a:p>
            <a:pPr algn="just" fontAlgn="base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режима использования данного приёма.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задаёт соответствующие вопросы по тексту.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формулируют вопросы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026" y="5912665"/>
            <a:ext cx="8770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pitchFamily="34" charset="0"/>
              </a:rPr>
              <a:t>* Модификацией приема является «Ромашка </a:t>
            </a:r>
            <a:r>
              <a:rPr lang="ru-RU" sz="2400" b="1" dirty="0" err="1" smtClean="0">
                <a:cs typeface="Arial" pitchFamily="34" charset="0"/>
              </a:rPr>
              <a:t>Блума</a:t>
            </a:r>
            <a:r>
              <a:rPr lang="ru-RU" sz="2400" b="1" dirty="0" smtClean="0">
                <a:cs typeface="Arial" pitchFamily="34" charset="0"/>
              </a:rPr>
              <a:t>»</a:t>
            </a:r>
            <a:endParaRPr lang="ru-RU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7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401" y="122431"/>
            <a:ext cx="86643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«РОМАШКА БЛУМА»*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Шесть «лепестков» – шесть типов вопросов: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Уточняющие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Интерпретационные (объясняющие)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Оценочные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</a:t>
            </a:r>
          </a:p>
          <a:p>
            <a:pPr algn="just" fontAlgn="base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(или ученик)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выбирает «лепесток».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сформулировать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соответствующий вопрос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учебному материалу по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выбранному «лепестку».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режима использования данного приёма.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задаёт соответствующие вопросы по тексту.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формулируют вопросы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180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6692" y="920382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«АЛФАВИТ»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«РАЗБОРКА»</a:t>
            </a:r>
          </a:p>
          <a:p>
            <a:pPr algn="just"/>
            <a:r>
              <a:rPr lang="ru-RU" sz="2800" b="1" dirty="0" smtClean="0">
                <a:cs typeface="Arial" pitchFamily="34" charset="0"/>
              </a:rPr>
              <a:t>Данный прием позволяет на стадии рефлексии подобрать к каждой букве слова понятие, выражающие суть объекта.</a:t>
            </a:r>
            <a:endParaRPr lang="ru-RU" sz="2800" b="1" dirty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156" y="4029670"/>
            <a:ext cx="7415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/>
                <a:cs typeface="Arial" pitchFamily="34" charset="0"/>
              </a:rPr>
              <a:t>АЛКОГОЛИЗМ</a:t>
            </a:r>
            <a:endParaRPr lang="ru-RU" sz="5400" b="1" cap="none" spc="200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6755" y="514784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cs typeface="Arial" pitchFamily="34" charset="0"/>
              </a:rPr>
              <a:t>координация</a:t>
            </a:r>
            <a:endParaRPr lang="ru-RU" sz="1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155" y="514784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cs typeface="Arial" pitchFamily="34" charset="0"/>
              </a:rPr>
              <a:t>агрессия</a:t>
            </a:r>
            <a:endParaRPr lang="ru-RU" sz="1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9555" y="354764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cs typeface="Arial" pitchFamily="34" charset="0"/>
              </a:rPr>
              <a:t>лечение</a:t>
            </a:r>
            <a:endParaRPr lang="ru-RU" sz="1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4955" y="35476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cs typeface="Arial" pitchFamily="34" charset="0"/>
              </a:rPr>
              <a:t>опьянение</a:t>
            </a:r>
            <a:endParaRPr lang="ru-RU" sz="1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6660" y="357934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cs typeface="Arial" pitchFamily="34" charset="0"/>
              </a:rPr>
              <a:t>органы</a:t>
            </a:r>
            <a:endParaRPr lang="ru-RU" sz="1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8911" y="3579349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cs typeface="Arial" pitchFamily="34" charset="0"/>
              </a:rPr>
              <a:t>излечимо</a:t>
            </a:r>
            <a:endParaRPr lang="ru-RU" sz="1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2595" y="357225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cs typeface="Arial" pitchFamily="34" charset="0"/>
              </a:rPr>
              <a:t>мышление</a:t>
            </a:r>
            <a:endParaRPr lang="ru-RU" sz="1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1265" y="511897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cs typeface="Arial" pitchFamily="34" charset="0"/>
              </a:rPr>
              <a:t>лишний</a:t>
            </a:r>
            <a:endParaRPr lang="ru-RU" sz="1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0892" y="514784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cs typeface="Arial" pitchFamily="34" charset="0"/>
              </a:rPr>
              <a:t>гроб</a:t>
            </a:r>
            <a:endParaRPr lang="ru-RU" sz="1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8195" y="51478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cs typeface="Arial" pitchFamily="34" charset="0"/>
              </a:rPr>
              <a:t>зависимость</a:t>
            </a:r>
            <a:endParaRPr lang="ru-RU" sz="1600" b="1" dirty="0">
              <a:solidFill>
                <a:srgbClr val="FFFF00"/>
              </a:solidFill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2002455" y="400050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524274" y="402967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088055" y="499110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171924" y="400050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612055" y="499110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678855" y="495300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103394" y="499110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387565" y="499110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072562" y="4051794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788794" y="4000500"/>
            <a:ext cx="38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15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3" y="468201"/>
            <a:ext cx="8540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ПРИЕМ «СИНКВЕЙН»</a:t>
            </a:r>
          </a:p>
          <a:p>
            <a:pPr algn="just"/>
            <a:r>
              <a:rPr lang="ru-RU" sz="2800" b="1" dirty="0" smtClean="0">
                <a:cs typeface="Arial" pitchFamily="34" charset="0"/>
              </a:rPr>
              <a:t>Синквейн - это </a:t>
            </a:r>
            <a:r>
              <a:rPr lang="ru-RU" sz="2800" b="1" dirty="0" err="1" smtClean="0">
                <a:cs typeface="Arial" pitchFamily="34" charset="0"/>
              </a:rPr>
              <a:t>пятистрочное</a:t>
            </a:r>
            <a:r>
              <a:rPr lang="ru-RU" sz="2800" b="1" dirty="0" smtClean="0">
                <a:cs typeface="Arial" pitchFamily="34" charset="0"/>
              </a:rPr>
              <a:t> нерифмованное стихотворение, которое требует синтеза информации и материала в коротких выражениях.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491" y="2800586"/>
            <a:ext cx="8610600" cy="3416320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32000" indent="-432000">
              <a:buClr>
                <a:srgbClr val="FFFF00"/>
              </a:buClr>
              <a:buFont typeface="+mj-lt"/>
              <a:buAutoNum type="arabicPeriod"/>
            </a:pPr>
            <a:r>
              <a:rPr lang="ru-RU" sz="2400" b="1" dirty="0" smtClean="0">
                <a:cs typeface="Arial" pitchFamily="34" charset="0"/>
              </a:rPr>
              <a:t>Одно слово, обычно существительное, отражающее  главную идею;</a:t>
            </a:r>
          </a:p>
          <a:p>
            <a:pPr marL="432000" indent="-432000">
              <a:buClr>
                <a:srgbClr val="FFFF00"/>
              </a:buClr>
              <a:buFont typeface="+mj-lt"/>
              <a:buAutoNum type="arabicPeriod"/>
            </a:pPr>
            <a:r>
              <a:rPr lang="ru-RU" sz="2400" b="1" dirty="0" smtClean="0">
                <a:cs typeface="Arial" pitchFamily="34" charset="0"/>
              </a:rPr>
              <a:t>Два слова, прилагательные или причастия, описывающие основную мысль;</a:t>
            </a:r>
          </a:p>
          <a:p>
            <a:pPr marL="432000" indent="-432000">
              <a:buClr>
                <a:srgbClr val="FFFF00"/>
              </a:buClr>
              <a:buFont typeface="+mj-lt"/>
              <a:buAutoNum type="arabicPeriod"/>
            </a:pPr>
            <a:r>
              <a:rPr lang="ru-RU" sz="2400" b="1" dirty="0" smtClean="0">
                <a:cs typeface="Arial" pitchFamily="34" charset="0"/>
              </a:rPr>
              <a:t>Три слова, глаголы или деепричастия, описывающие действия в  рамках темы;</a:t>
            </a:r>
          </a:p>
          <a:p>
            <a:pPr marL="432000" indent="-432000">
              <a:buClr>
                <a:srgbClr val="FFFF00"/>
              </a:buClr>
              <a:buFont typeface="+mj-lt"/>
              <a:buAutoNum type="arabicPeriod"/>
            </a:pPr>
            <a:r>
              <a:rPr lang="ru-RU" sz="2400" b="1" dirty="0" smtClean="0">
                <a:cs typeface="Arial" pitchFamily="34" charset="0"/>
              </a:rPr>
              <a:t>Фраза из нескольких слов, показывающая отношение к теме;</a:t>
            </a:r>
          </a:p>
          <a:p>
            <a:pPr marL="432000" indent="-432000">
              <a:buClr>
                <a:srgbClr val="FFFF00"/>
              </a:buClr>
              <a:buFont typeface="+mj-lt"/>
              <a:buAutoNum type="arabicPeriod"/>
            </a:pPr>
            <a:r>
              <a:rPr lang="ru-RU" sz="2400" b="1" dirty="0" smtClean="0">
                <a:cs typeface="Arial" pitchFamily="34" charset="0"/>
              </a:rPr>
              <a:t>Слово, связанное с первым, отражающее сущность темы (может быть синонимом).</a:t>
            </a:r>
          </a:p>
        </p:txBody>
      </p:sp>
    </p:spTree>
    <p:extLst>
      <p:ext uri="{BB962C8B-B14F-4D97-AF65-F5344CB8AC3E}">
        <p14:creationId xmlns:p14="http://schemas.microsoft.com/office/powerpoint/2010/main" val="32790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08087"/>
              </p:ext>
            </p:extLst>
          </p:nvPr>
        </p:nvGraphicFramePr>
        <p:xfrm>
          <a:off x="228602" y="1600200"/>
          <a:ext cx="8588140" cy="1572768"/>
        </p:xfrm>
        <a:graphic>
          <a:graphicData uri="http://schemas.openxmlformats.org/drawingml/2006/table">
            <a:tbl>
              <a:tblPr/>
              <a:tblGrid>
                <a:gridCol w="4372144"/>
                <a:gridCol w="2107998"/>
                <a:gridCol w="2107998"/>
              </a:tblGrid>
              <a:tr h="6827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Содержание</a:t>
                      </a:r>
                    </a:p>
                  </a:txBody>
                  <a:tcPr marL="51224" marR="512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Знаю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уверенно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1224" marR="512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Надо повторить </a:t>
                      </a:r>
                    </a:p>
                  </a:txBody>
                  <a:tcPr marL="51224" marR="512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719328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(обычно задается учителем)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1224" marR="512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  </a:t>
                      </a:r>
                    </a:p>
                  </a:txBody>
                  <a:tcPr marL="51224" marR="512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  </a:t>
                      </a:r>
                    </a:p>
                  </a:txBody>
                  <a:tcPr marL="51224" marR="512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119272"/>
            <a:ext cx="8686800" cy="142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ea typeface="Times New Roman" pitchFamily="18" charset="0"/>
                <a:cs typeface="Arial" pitchFamily="34" charset="0"/>
              </a:rPr>
              <a:t>ПРИЕМ «САМОАНАЛИЗ»</a:t>
            </a:r>
            <a:endParaRPr kumimoji="0" lang="ru-RU" sz="2800" b="1" i="0" u="sng" strike="noStrike" cap="none" normalizeH="0" baseline="0" dirty="0" smtClean="0">
              <a:ln>
                <a:noFill/>
              </a:ln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a typeface="Times New Roman" pitchFamily="18" charset="0"/>
                <a:cs typeface="Arial" pitchFamily="34" charset="0"/>
              </a:rPr>
              <a:t>Тренинг навыков рефлексии  собственных состояний «знаю - не знаю».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310549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Особое значение имеет создание установки успешности учебной деятельности учащихся, для чего используются словосочетания, содержащие конкретный позитивный смысл – «знаю  уверенно», «надо повторить» -  как движение в сторону уверенного знания. В этих словосочетаниях подразумевается, что учение уже работал, знания уже есть, но их надо закрепить.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73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&amp;Lcy;&amp;iecy;&amp;ocy;&amp;ncy;&amp;icy;&amp;dcy; &amp;Scy;&amp;iecy;&amp;rcy;&amp;gcy;&amp;iecy;&amp;iecy;&amp;vcy;&amp;icy;&amp;chcy; &amp;Icy;&amp;lcy;&amp;yucy;&amp;shcy;&amp;icy;&amp;n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149225"/>
            <a:ext cx="342265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383" y="3725352"/>
            <a:ext cx="8668986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Конструктор задач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Л. С. Илюшина – инструмент для создания дидактического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278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17" y="1337457"/>
            <a:ext cx="855518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Методика с использованием конструктора Илюшина позволяет ученику осваивать интеллектуальные операции последовательно в процессе работы с информацией</a:t>
            </a:r>
          </a:p>
        </p:txBody>
      </p:sp>
    </p:spTree>
    <p:extLst>
      <p:ext uri="{BB962C8B-B14F-4D97-AF65-F5344CB8AC3E}">
        <p14:creationId xmlns:p14="http://schemas.microsoft.com/office/powerpoint/2010/main" val="262659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92100" y="241300"/>
          <a:ext cx="8572500" cy="642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030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731" y="910445"/>
            <a:ext cx="8692738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Методика предполагает возможность оперативного конструирования комплексных задач, используя набор формулировок заданий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(в виде «незаконченных предложений»). </a:t>
            </a:r>
          </a:p>
        </p:txBody>
      </p:sp>
    </p:spTree>
    <p:extLst>
      <p:ext uri="{BB962C8B-B14F-4D97-AF65-F5344CB8AC3E}">
        <p14:creationId xmlns:p14="http://schemas.microsoft.com/office/powerpoint/2010/main" val="63612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988" y="201613"/>
          <a:ext cx="8836024" cy="6572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389"/>
                <a:gridCol w="1472389"/>
                <a:gridCol w="1473234"/>
                <a:gridCol w="1472389"/>
                <a:gridCol w="1472389"/>
                <a:gridCol w="1473234"/>
              </a:tblGrid>
              <a:tr h="18924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Ознакомление</a:t>
                      </a:r>
                      <a:endPara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Понимание</a:t>
                      </a:r>
                      <a:endPara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Применение</a:t>
                      </a:r>
                      <a:endPara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Анализ</a:t>
                      </a:r>
                      <a:endPara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Синтез</a:t>
                      </a:r>
                      <a:endPara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Оценка</a:t>
                      </a:r>
                      <a:endPara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26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1. Назовите основные части…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8. Объясните причины того, что…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15. Изобразите информацию о… графически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22. Раскройте особенности…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29. Предложите новый (иной) вариант…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36. Ранжируйте… и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обоснуйте…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23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2. Сгруппируйте вместе все…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9. Обрисуйте в общих чертах шаги, необходимые для того, чтобы…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16. Предложите способ, позволяющий…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23. Проанализируйте структуру… с точки зрения…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30. Разработайте план, позволяющий (препятствующий)…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37. Определите, какое из решений является оптимальным для…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43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3. Составьте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список понятий,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касающихся…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10. Покажите связи, которые, на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ваш взгляд, существуют между…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17. Сделайте эскиз рисунка (схемы), который показывает…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24. Составьте перечень основных свойств…, характеризующих… с точки зрения…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31. Найдите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необычный способ,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позволяющий…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38. Оцените значимость…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для...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82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4. Расположите в определённом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порядке…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11. Постройте прогноз развития…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18. Сравните… и…, а затем обоснуйте…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25. Постройте классификацию… на основании…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32. Придумайте игру, которая…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39. Определите возможные критерии оценки…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10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5. Изложите в форме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текста…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12. Прокомментируйте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положение о том, что…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19. Проведите (разработайте) эксперимент, подтверждающий, что…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26. Найдите в тексте (модели, схеме и т.п.)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то, что…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33. Предложите новую (свою)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классификацию…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40. Выскажите критические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суждения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45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6. Вспомните и напишите…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13. Изложите иначе (переформулируйте) идею о том, что…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20. Проведите презентацию…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27. Сравните точки зрения… и … на…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34. Напишите возможный наиболее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вероятный сценарий развития…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41. Оцените возможности…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для…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6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7. Прочитайте самостоятельно…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14. Приведите пример того, что (как, где) 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21. Рассчитайте на основании данных о…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28. Выявите принципы, лежащие в основе…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35. Изложите в форме… своё мнение (понимание)…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42. Проведите экспертизу состояния…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561" marR="41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1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" y="3774062"/>
            <a:ext cx="2347060" cy="2713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26" y="184675"/>
            <a:ext cx="3327884" cy="2898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071" y="378138"/>
            <a:ext cx="51437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Бог услышал мои молитвы. </a:t>
            </a:r>
          </a:p>
          <a:p>
            <a:pPr algn="ctr"/>
            <a:r>
              <a:rPr lang="ru-RU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 даже трижды.</a:t>
            </a:r>
          </a:p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А, нет – четырежды!</a:t>
            </a:r>
            <a:endParaRPr lang="ru-RU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7815" y="3126146"/>
            <a:ext cx="653555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В официальном названии группы больше нет слов о «школах с низкими результатами обучения» и т.п. → </a:t>
            </a:r>
            <a:r>
              <a:rPr lang="ru-RU" sz="22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→ </a:t>
            </a:r>
            <a:r>
              <a:rPr lang="ru-RU" sz="2200" b="1" i="1" u="sng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«Группа по повышению образовательных результатов обучающихся»</a:t>
            </a:r>
            <a:r>
              <a:rPr lang="ru-RU" sz="22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ru-RU" sz="22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 В состав группы могут войти практически все заинтересованные в тематике учителя химии.</a:t>
            </a:r>
          </a:p>
          <a:p>
            <a:r>
              <a:rPr lang="ru-RU" sz="22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ru-RU" sz="22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Мы получили свободу в выборе направлений работы.</a:t>
            </a:r>
          </a:p>
          <a:p>
            <a:r>
              <a:rPr lang="ru-RU" sz="22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4. </a:t>
            </a:r>
            <a:r>
              <a:rPr lang="ru-RU" sz="22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Несмотря на ранний срок первого семинара, вы приехали!</a:t>
            </a:r>
          </a:p>
        </p:txBody>
      </p:sp>
    </p:spTree>
    <p:extLst>
      <p:ext uri="{BB962C8B-B14F-4D97-AF65-F5344CB8AC3E}">
        <p14:creationId xmlns:p14="http://schemas.microsoft.com/office/powerpoint/2010/main" val="377736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31404/6febcf7f-8032-477e-ab71-b20f2af1acdf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7393" y="760397"/>
            <a:ext cx="7634337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4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abavnik.club/wp-content/uploads/svitok_22_201148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1" y="1256211"/>
            <a:ext cx="7665036" cy="41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6247" y="1720334"/>
            <a:ext cx="50422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Опыт учителя химии по реализации смыслового чтения </a:t>
            </a:r>
            <a:r>
              <a:rPr lang="ru-RU" sz="36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(Силина И.М., 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«ДСОШ № 5»)</a:t>
            </a:r>
            <a:endParaRPr lang="ru-RU" sz="3600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974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abavnik.club/wp-content/uploads/svitok_22_201148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1" y="1256211"/>
            <a:ext cx="7665036" cy="41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6247" y="1720334"/>
            <a:ext cx="50422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Мини-практикум 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группах: 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дидактики 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приемов СЧ</a:t>
            </a:r>
            <a:endParaRPr lang="ru-RU" sz="3600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16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480" y="217426"/>
            <a:ext cx="8692738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ЗАДАНИЕ </a:t>
            </a:r>
            <a:r>
              <a:rPr lang="ru-RU" sz="40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ДЛЯ ГРУПП</a:t>
            </a:r>
            <a:endParaRPr lang="ru-RU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Составьте к тексту из выданного учебника химии задание на основе приема стратегии СЧ: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650" y="3330341"/>
            <a:ext cx="405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КЛЮЧЕВЫЕ СЛОВА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92348" y="3330341"/>
            <a:ext cx="405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ПРЕДВОСХИЩЕНИЕ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62499" y="5492693"/>
            <a:ext cx="405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КУБИК БЛУМА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748" y="4460957"/>
            <a:ext cx="405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САМОАНАЛИЗ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2650" y="4460957"/>
            <a:ext cx="405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ВЕРИТЕ ЛИ ВЫ, ЧТО…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4600" y="3197951"/>
            <a:ext cx="3395798" cy="7940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24298" y="3197951"/>
            <a:ext cx="3395798" cy="7940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4600" y="4394672"/>
            <a:ext cx="3395798" cy="794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24298" y="4362077"/>
            <a:ext cx="3395798" cy="7940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8197" y="5453099"/>
            <a:ext cx="3395798" cy="7940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5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abavnik.club/wp-content/uploads/svitok_22_201148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1" y="1256211"/>
            <a:ext cx="7665036" cy="41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6247" y="2798364"/>
            <a:ext cx="5042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Домашнее задание</a:t>
            </a:r>
            <a:endParaRPr lang="ru-RU" sz="3600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10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713" y="520222"/>
            <a:ext cx="8653112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Принять окончательное решение об участии или неучастии в работе сетевой группы и сообщить М.Н. Клиновой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 22 марта 2019 г.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случае положительного решения начать работу над дидактикой по приемам стратегий СЧ к тематическим учебным текстам (или выбрать из уже имеющихся в арсенале) и апробировать 1-2 разработки на своих учениках.  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3.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(самое сложное!) Провести анализ результатов использования дидактики и описать его небольшим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текстом </a:t>
            </a:r>
            <a:r>
              <a:rPr lang="ru-RU" sz="28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 аннотацией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 31 мая 2019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).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53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010" y="126169"/>
            <a:ext cx="853760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В рамках функционирования группы запланированы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как очные, так и дистанционные мероприятия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, связанные с решением актуальных вопросов школьного химического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образования, и </a:t>
            </a:r>
            <a:r>
              <a:rPr lang="ru-RU" sz="24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созданием методических и дидактических продуктов</a:t>
            </a:r>
            <a:endParaRPr lang="ru-RU" sz="20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6673" y="1779206"/>
            <a:ext cx="3460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Основные</a:t>
            </a:r>
            <a:r>
              <a:rPr lang="ru-RU" sz="24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направления </a:t>
            </a:r>
            <a:endParaRPr lang="ru-RU" sz="2400" b="1" dirty="0">
              <a:ln w="1016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009" y="2434109"/>
            <a:ext cx="4186989" cy="1801006"/>
          </a:xfrm>
          <a:prstGeom prst="rect">
            <a:avLst/>
          </a:prstGeom>
          <a:solidFill>
            <a:srgbClr val="99003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Формирование навыков смыслового чтения на основе химических текстов </a:t>
            </a:r>
            <a:r>
              <a:rPr lang="ru-RU" dirty="0">
                <a:solidFill>
                  <a:srgbClr val="FFFF00"/>
                </a:solidFill>
              </a:rPr>
              <a:t>(</a:t>
            </a:r>
            <a:r>
              <a:rPr lang="ru-RU" dirty="0" smtClean="0">
                <a:solidFill>
                  <a:srgbClr val="FFFF00"/>
                </a:solidFill>
              </a:rPr>
              <a:t>актуально для успешности обучения вообще, в свете введения ВПР</a:t>
            </a:r>
            <a:r>
              <a:rPr lang="ru-RU" dirty="0">
                <a:solidFill>
                  <a:srgbClr val="FFFF00"/>
                </a:solidFill>
              </a:rPr>
              <a:t>, новой модели ГИА-9 (ФГОС), метапредметных мониторингов)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8627" y="2434108"/>
            <a:ext cx="4186991" cy="18010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Методика выполнения экспериментальных заданий</a:t>
            </a:r>
            <a:r>
              <a:rPr lang="ru-RU" dirty="0"/>
              <a:t> </a:t>
            </a:r>
            <a:r>
              <a:rPr lang="ru-RU" dirty="0">
                <a:solidFill>
                  <a:srgbClr val="FFFF00"/>
                </a:solidFill>
              </a:rPr>
              <a:t>(актуально </a:t>
            </a:r>
            <a:r>
              <a:rPr lang="ru-RU" dirty="0" smtClean="0">
                <a:solidFill>
                  <a:srgbClr val="FFFF00"/>
                </a:solidFill>
              </a:rPr>
              <a:t>в свете введения новой </a:t>
            </a:r>
            <a:r>
              <a:rPr lang="ru-RU" dirty="0">
                <a:solidFill>
                  <a:srgbClr val="FFFF00"/>
                </a:solidFill>
              </a:rPr>
              <a:t>модели КИМ ГИА-9 (ФГОС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009" y="4408367"/>
            <a:ext cx="4186989" cy="2182249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Организация дифференцированной работы с </a:t>
            </a:r>
            <a:r>
              <a:rPr lang="ru-RU" b="1" i="1" dirty="0" smtClean="0"/>
              <a:t>обучающимися </a:t>
            </a: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dirty="0">
                <a:solidFill>
                  <a:srgbClr val="FFFF00"/>
                </a:solidFill>
              </a:rPr>
              <a:t>актуально для создания индивидуализированных программ оказания педагогической помощи при обучении химии </a:t>
            </a:r>
            <a:r>
              <a:rPr lang="ru-RU" dirty="0" smtClean="0">
                <a:solidFill>
                  <a:srgbClr val="FFFF00"/>
                </a:solidFill>
              </a:rPr>
              <a:t>и </a:t>
            </a:r>
            <a:r>
              <a:rPr lang="ru-RU" dirty="0">
                <a:solidFill>
                  <a:srgbClr val="FFFF00"/>
                </a:solidFill>
              </a:rPr>
              <a:t>подготовке к ГИА </a:t>
            </a:r>
            <a:r>
              <a:rPr lang="ru-RU" dirty="0" smtClean="0">
                <a:solidFill>
                  <a:srgbClr val="FFFF00"/>
                </a:solidFill>
              </a:rPr>
              <a:t>учеников </a:t>
            </a:r>
            <a:r>
              <a:rPr lang="ru-RU" dirty="0">
                <a:solidFill>
                  <a:srgbClr val="FFFF00"/>
                </a:solidFill>
              </a:rPr>
              <a:t>с разными способностями и целевыми запросами на образовательные </a:t>
            </a:r>
            <a:r>
              <a:rPr lang="ru-RU" dirty="0" smtClean="0">
                <a:solidFill>
                  <a:srgbClr val="FFFF00"/>
                </a:solidFill>
              </a:rPr>
              <a:t>результаты)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8627" y="4408366"/>
            <a:ext cx="4186991" cy="2182249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Формирование у обучающихся положительной учебной мотивации к изучению химии </a:t>
            </a:r>
            <a:r>
              <a:rPr lang="ru-RU" dirty="0">
                <a:solidFill>
                  <a:srgbClr val="FFFF00"/>
                </a:solidFill>
              </a:rPr>
              <a:t>(актуально в свете массового снижения интереса школьников к предмету, преобладании в арсенале педагогов средств внешней мотивации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5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758" y="1237778"/>
            <a:ext cx="8604985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Состав сетевой предметной группы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будет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закреплен приказом ИРО ПК.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Участие педагога 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мероприятиях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группы будет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подтверждено в конце года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сертификатом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краевого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уровня.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Выступления педагогов на очных мероприятиях группы будут отмечены сертификатами краевого уровня за представление педагогического опыта.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результатам работы группы лучшие авторские разработки учителей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(с методическими рекомендациями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руководителя с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группы)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будут представлены на сайте Сетевого сообщества педагогов Пермского края, сайте ИРО ПК и отмечены дополнительными сертификатами краевого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уровня.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kdou24.edumsko.ru/uploads/900/892/section/39917/111.jpg?15445596634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6463" y="165465"/>
            <a:ext cx="5348439" cy="1133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6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14" y="623892"/>
            <a:ext cx="83079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Итоговый продукт деятельности группы – методические рекомендации </a:t>
            </a:r>
          </a:p>
          <a:p>
            <a:pPr algn="ctr"/>
            <a:r>
              <a:rPr lang="ru-RU" sz="32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 дидактическими приложениями </a:t>
            </a:r>
          </a:p>
          <a:p>
            <a:pPr algn="ctr"/>
            <a:r>
              <a:rPr lang="ru-RU" sz="32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 нескольким темам.</a:t>
            </a:r>
          </a:p>
          <a:p>
            <a:pPr algn="ctr"/>
            <a:r>
              <a:rPr lang="ru-RU" sz="32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Получатели продукта – учителя химии края.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713" y="3454398"/>
            <a:ext cx="830797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идеале, каждый участник группы должен внести свой вклад в создание итогового </a:t>
            </a:r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продукта по интересующему направлению </a:t>
            </a:r>
          </a:p>
          <a:p>
            <a:pPr algn="ctr"/>
            <a:r>
              <a:rPr lang="ru-RU" sz="2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этого после каждого </a:t>
            </a:r>
            <a:r>
              <a:rPr lang="ru-RU" sz="2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педагогам будут </a:t>
            </a:r>
            <a:r>
              <a:rPr lang="ru-RU" sz="2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выдаваться </a:t>
            </a:r>
            <a:r>
              <a:rPr lang="ru-RU" sz="2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т.н. «технические задания»)</a:t>
            </a:r>
            <a:endParaRPr lang="ru-RU" sz="28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53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509809"/>
              </p:ext>
            </p:extLst>
          </p:nvPr>
        </p:nvGraphicFramePr>
        <p:xfrm>
          <a:off x="144379" y="231003"/>
          <a:ext cx="8864868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675823"/>
                <a:gridCol w="1020278"/>
                <a:gridCol w="5168767"/>
              </a:tblGrid>
              <a:tr h="453072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r>
                        <a:rPr lang="en-US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7383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Семинар-практикум </a:t>
                      </a: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lang="ru-RU" sz="2000" b="1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Приемы развития смыслового чтения и работа с химическими текстами на уроках химии</a:t>
                      </a: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Март, </a:t>
                      </a:r>
                      <a:endParaRPr lang="ru-RU" sz="2000" b="1" spc="0" baseline="0" dirty="0" smtClean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 Материалы семинара,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Практическое освоение и использование педагогами приемов смыслового чтения и работы с текстами на уроках химии,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«Запуск» работы над методическими и дидактическими материалами по заявленной теме (на выбор педагогов)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81919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Вебинар </a:t>
                      </a: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«Роль технологии дифференцированного обучения при освоении предметного содержания и в подготовке школьников к мониторингам качества химического образования»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Апрель, </a:t>
                      </a:r>
                      <a:r>
                        <a:rPr lang="ru-RU" sz="2000" b="1" strike="sngStrike" spc="0" baseline="0" dirty="0" smtClean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 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Материалы вебинара,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Компетенции педагогов в области дифференцированного обучения,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Применение дифференциации при организации урочной деятельности (через уровневые задания), 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Применение дифференцированного подхода при создании программ/проектов оказания помощи учащимся при подготовке к ГИА,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</a:endParaRPr>
                    </a:p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0" baseline="0" dirty="0">
                          <a:solidFill>
                            <a:srgbClr val="001848"/>
                          </a:solidFill>
                          <a:effectLst/>
                          <a:latin typeface="+mn-lt"/>
                        </a:rPr>
                        <a:t>- «Запуск» работы над методическими и дидактическими материалами по заявленной теме (на выбор педагогов)</a:t>
                      </a:r>
                      <a:endParaRPr lang="ru-RU" sz="2000" b="1" baseline="0" dirty="0">
                        <a:solidFill>
                          <a:srgbClr val="00184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1" marR="13181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21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1129</TotalTime>
  <Words>3400</Words>
  <Application>Microsoft Office PowerPoint</Application>
  <PresentationFormat>Экран (4:3)</PresentationFormat>
  <Paragraphs>394</Paragraphs>
  <Slides>55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4" baseType="lpstr">
      <vt:lpstr>Arial</vt:lpstr>
      <vt:lpstr>Arial Narrow</vt:lpstr>
      <vt:lpstr>Calibri</vt:lpstr>
      <vt:lpstr>Lucida Sans Unicode</vt:lpstr>
      <vt:lpstr>Symbol</vt:lpstr>
      <vt:lpstr>Times New Roman</vt:lpstr>
      <vt:lpstr>Wingdings</vt:lpstr>
      <vt:lpstr>Wingdings 3</vt:lpstr>
      <vt:lpstr>Сектор</vt:lpstr>
      <vt:lpstr>Приемы развития смыслового чтения и работа с УЧЕБНЫМИ текстами на уроках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ИРО ПК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Мария Николаевна</dc:creator>
  <cp:lastModifiedBy>Пользователь Windows</cp:lastModifiedBy>
  <cp:revision>229</cp:revision>
  <dcterms:created xsi:type="dcterms:W3CDTF">2019-03-12T11:37:13Z</dcterms:created>
  <dcterms:modified xsi:type="dcterms:W3CDTF">2019-04-22T16:00:23Z</dcterms:modified>
</cp:coreProperties>
</file>