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7" r:id="rId3"/>
    <p:sldId id="278" r:id="rId4"/>
    <p:sldId id="258" r:id="rId5"/>
    <p:sldId id="259" r:id="rId6"/>
    <p:sldId id="260" r:id="rId7"/>
    <p:sldId id="290" r:id="rId8"/>
    <p:sldId id="262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79" r:id="rId18"/>
    <p:sldId id="281" r:id="rId19"/>
    <p:sldId id="283" r:id="rId20"/>
    <p:sldId id="280" r:id="rId21"/>
    <p:sldId id="282" r:id="rId22"/>
    <p:sldId id="284" r:id="rId23"/>
    <p:sldId id="285" r:id="rId24"/>
    <p:sldId id="286" r:id="rId25"/>
    <p:sldId id="289" r:id="rId26"/>
    <p:sldId id="287" r:id="rId27"/>
    <p:sldId id="288" r:id="rId28"/>
    <p:sldId id="276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3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9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4E024-D9FF-493E-8D4E-59C214CE28B1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3369E-47AD-4145-B97B-6E48EA894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084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8E9D-20D0-48D4-A3D2-2E56F88D8E00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EAE9-8EF1-4488-842D-3516EB94A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36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8E9D-20D0-48D4-A3D2-2E56F88D8E00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EAE9-8EF1-4488-842D-3516EB94A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44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8E9D-20D0-48D4-A3D2-2E56F88D8E00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EAE9-8EF1-4488-842D-3516EB94A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3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8E9D-20D0-48D4-A3D2-2E56F88D8E00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EAE9-8EF1-4488-842D-3516EB94A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00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8E9D-20D0-48D4-A3D2-2E56F88D8E00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EAE9-8EF1-4488-842D-3516EB94A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12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8E9D-20D0-48D4-A3D2-2E56F88D8E00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EAE9-8EF1-4488-842D-3516EB94A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65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8E9D-20D0-48D4-A3D2-2E56F88D8E00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EAE9-8EF1-4488-842D-3516EB94A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181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8E9D-20D0-48D4-A3D2-2E56F88D8E00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EAE9-8EF1-4488-842D-3516EB94A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33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8E9D-20D0-48D4-A3D2-2E56F88D8E00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EAE9-8EF1-4488-842D-3516EB94A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38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8E9D-20D0-48D4-A3D2-2E56F88D8E00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EAE9-8EF1-4488-842D-3516EB94A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056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8E9D-20D0-48D4-A3D2-2E56F88D8E00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EAE9-8EF1-4488-842D-3516EB94A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175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58E9D-20D0-48D4-A3D2-2E56F88D8E00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DEAE9-8EF1-4488-842D-3516EB94A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63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36335">
            <a:off x="239108" y="288491"/>
            <a:ext cx="3683239" cy="20695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1" y="2910831"/>
            <a:ext cx="11201400" cy="1943669"/>
          </a:xfrm>
        </p:spPr>
        <p:txBody>
          <a:bodyPr>
            <a:normAutofit fontScale="90000"/>
          </a:bodyPr>
          <a:lstStyle/>
          <a:p>
            <a:pPr hangingPunct="0">
              <a:lnSpc>
                <a:spcPct val="10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ошибок выполнения заданий ЕГЭ с развёрнутым ответом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03572" y="5908447"/>
            <a:ext cx="5584371" cy="7753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Елтышева Ирина Валерьевна,</a:t>
            </a:r>
          </a:p>
          <a:p>
            <a:pPr algn="l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реподаватель биологии ФГКОУ</a:t>
            </a:r>
          </a:p>
          <a:p>
            <a:pPr algn="l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«Пермское суворовское военное училище»,</a:t>
            </a:r>
          </a:p>
          <a:p>
            <a:pPr algn="l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канд. биол. наук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09240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2257" y="125639"/>
            <a:ext cx="3113314" cy="1017361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90601"/>
            <a:ext cx="10896600" cy="222068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рисунке изображен скелет древнего позвоночного животного, существовавшего на планете 367-362,5 млн. лет назад. По геохронологической таблице определите эру и период, в котором обитало это животное. Назовите класс, к которому относится животное. Какие признаки строения позволяют отнести животное к этому классу?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633787"/>
            <a:ext cx="1602241" cy="3110233"/>
          </a:xfrm>
          <a:prstGeom prst="rect">
            <a:avLst/>
          </a:prstGeom>
        </p:spPr>
      </p:pic>
      <p:sp>
        <p:nvSpPr>
          <p:cNvPr id="9" name="Объект 1"/>
          <p:cNvSpPr txBox="1">
            <a:spLocks/>
          </p:cNvSpPr>
          <p:nvPr/>
        </p:nvSpPr>
        <p:spPr>
          <a:xfrm>
            <a:off x="1839687" y="3774083"/>
            <a:ext cx="4267200" cy="2220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1. Эра -… , период - …..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2. Класс земноводные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3. Наличие конечностей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4. Один шейный позвонок,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отсутствие грудной клетки</a:t>
            </a:r>
            <a:endParaRPr lang="ru-RU" sz="1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283" y="3320143"/>
            <a:ext cx="6193247" cy="326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89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486" y="1516517"/>
            <a:ext cx="11114314" cy="4660446"/>
          </a:xfrm>
        </p:spPr>
        <p:txBody>
          <a:bodyPr/>
          <a:lstStyle/>
          <a:p>
            <a:pPr indent="0" algn="just" hangingPunc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При оценивании задания с развернутым ответом следует учитывать указания: «Объясните полученные результаты» или «Ответ поясните». Если в ответе участника на конкретное задание дано просто перечисление признаков, при этом отсутствует пояснение но нет ошибок, то за задание выставляется  только 1 балл. </a:t>
            </a:r>
            <a:endParaRPr lang="ru-RU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48342" y="190954"/>
            <a:ext cx="2699657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010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486" y="1516517"/>
            <a:ext cx="11114314" cy="4660446"/>
          </a:xfrm>
        </p:spPr>
        <p:txBody>
          <a:bodyPr>
            <a:normAutofit fontScale="92500" lnSpcReduction="10000"/>
          </a:bodyPr>
          <a:lstStyle/>
          <a:p>
            <a:pPr indent="0" algn="just" hangingPunc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Если в ответе выпускника наряду с элементами знаний, предложенными в эталоне, содержатся сведения, превышающие требования к ответу и не включенные в эталон, то это не позволяет повысить число баллов за ответ, поскольку максимальное число баллов указано в эталоне.  </a:t>
            </a:r>
          </a:p>
          <a:p>
            <a:pPr indent="0" algn="just" hangingPunc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наличии в ответе  дополнительных сведений с ошибкой или имеется частично правильный элемент и ошибочное суждение, то за каждую ошибку снимается 1 балл.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48342" y="190954"/>
            <a:ext cx="2699657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692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486" y="1516517"/>
            <a:ext cx="11114314" cy="4660446"/>
          </a:xfrm>
        </p:spPr>
        <p:txBody>
          <a:bodyPr>
            <a:normAutofit/>
          </a:bodyPr>
          <a:lstStyle/>
          <a:p>
            <a:pPr indent="0" hangingPunc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линии 24, где необходимо найти и исправить ошибки в тексте, ошибка не считается исправленной, если в  качестве исправления в ответе содержится только отрицание суждения. За такое исправление балл не присваивается. Неверное суждение должно быть исправлено с указанием верного определения (суждения).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48342" y="190954"/>
            <a:ext cx="2699657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454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486" y="816429"/>
            <a:ext cx="11114314" cy="5900057"/>
          </a:xfrm>
        </p:spPr>
        <p:txBody>
          <a:bodyPr>
            <a:normAutofit fontScale="62500" lnSpcReduction="20000"/>
          </a:bodyPr>
          <a:lstStyle/>
          <a:p>
            <a:pPr indent="0" algn="just" hangingPunct="0">
              <a:lnSpc>
                <a:spcPct val="16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линии 27 при решении задач с использованием генетического кода  при написании последовательности нуклеотидов во фрагментах молекул  ДНК,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иРНК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допускается  запись в виде сплошной последовательности, через тире между триплетами или нуклеотидами, так как это соответствует связи нуклеотидов  между собой в единую цепь. </a:t>
            </a:r>
          </a:p>
          <a:p>
            <a:pPr indent="0" algn="just" hangingPunct="0">
              <a:lnSpc>
                <a:spcPct val="160000"/>
              </a:lnSpc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Ошибкой считается  запись антикодонов разных молекул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тРНК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через тире между триплетами, что означает связывание их в единую цепь. Это свидетельствует о  непонимании участником экзамена того, что  антикодоны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принадлежат  разным молекулам 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тРНК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 не связаны в единую цепь</a:t>
            </a:r>
            <a:r>
              <a:rPr lang="ru-RU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                                  За такую ошибку снимается 1 балл. </a:t>
            </a:r>
          </a:p>
          <a:p>
            <a:pPr indent="450215" algn="just" hangingPunct="0">
              <a:lnSpc>
                <a:spcPct val="160000"/>
              </a:lnSpc>
              <a:spcAft>
                <a:spcPts val="0"/>
              </a:spcAft>
            </a:pPr>
            <a:endParaRPr lang="ru-RU" sz="1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 hangingPunct="0">
              <a:lnSpc>
                <a:spcPct val="160000"/>
              </a:lnSpc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Во фрагменте молекулы полипептида аминокислоты должны быть соединены друг с другом тире, так как являются единой цепью.  </a:t>
            </a:r>
          </a:p>
          <a:p>
            <a:pPr indent="0" algn="just" hangingPunct="0">
              <a:lnSpc>
                <a:spcPct val="16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 hangingPunct="0">
              <a:lnSpc>
                <a:spcPct val="160000"/>
              </a:lnSpc>
              <a:spcAft>
                <a:spcPts val="0"/>
              </a:spcAft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Отсутствие пояснения, если оно требуется в задании, не дает возможность выставить высший балл.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13657" y="-255360"/>
            <a:ext cx="2699657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27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40971"/>
            <a:ext cx="12083143" cy="5497285"/>
          </a:xfrm>
        </p:spPr>
        <p:txBody>
          <a:bodyPr>
            <a:normAutofit fontScale="77500" lnSpcReduction="20000"/>
          </a:bodyPr>
          <a:lstStyle/>
          <a:p>
            <a:pPr indent="0" algn="just" hangingPunc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оценивании задач по генетике в линии 28 рекомендуется строго следовать эталонам и критериям оценивания. Схема решения задачи в работе должна соответствовать схеме в эталоне. Допускается лишь иная генетическая символика, о чем указано в критериях оценивания. </a:t>
            </a:r>
          </a:p>
          <a:p>
            <a:pPr indent="0" algn="just" hangingPunc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ответе при отсутствии объяснения результатов скрещивания высший балл не присуждается даже в случае правильного решения задачи. </a:t>
            </a:r>
          </a:p>
          <a:p>
            <a:pPr indent="0" algn="just" hangingPunc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Если в задаче требуется указать закон наследственности, то должно быть указано его название. Если в ответе указан номер закона или автор  (1 закон, закон Менделя, закон Моргана), то ответ не  принимается как верный и балл не выставляется.</a:t>
            </a:r>
          </a:p>
          <a:p>
            <a:pPr indent="0" algn="just" hangingPunc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При неправильном определении типа наследования выставляется 0 баллов </a:t>
            </a:r>
          </a:p>
          <a:p>
            <a:pPr indent="0" algn="just" hangingPunc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(Р.А. Петросова)</a:t>
            </a:r>
            <a:endParaRPr lang="ru-RU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13657" y="-255360"/>
            <a:ext cx="2699657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3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257" y="1965325"/>
            <a:ext cx="620486" cy="1325563"/>
          </a:xfrm>
        </p:spPr>
        <p:txBody>
          <a:bodyPr>
            <a:noAutofit/>
          </a:bodyPr>
          <a:lstStyle/>
          <a:p>
            <a:r>
              <a:rPr lang="ru-RU" sz="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5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0" y="1440317"/>
            <a:ext cx="11070771" cy="4351338"/>
          </a:xfrm>
        </p:spPr>
        <p:txBody>
          <a:bodyPr/>
          <a:lstStyle/>
          <a:p>
            <a:pPr marR="3060065" indent="0" algn="just" hangingPunc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Каждый ответ ученика оценивается независимо двумя экспертами. При расхождении экспертных оценок в один балл выставляется более высокая оценка. При расхождении оценок в 2 и более баллов назначается третий эксперт. </a:t>
            </a:r>
            <a:endParaRPr lang="ru-RU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1877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806" y="0"/>
            <a:ext cx="11547564" cy="1097279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C00000"/>
                </a:solidFill>
              </a:rPr>
              <a:t>Нет ответа на конкретно поставленный вопрос</a:t>
            </a:r>
            <a:endParaRPr lang="ru-RU" sz="4000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6683" y="1403304"/>
            <a:ext cx="108857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Почему </a:t>
            </a:r>
            <a:r>
              <a:rPr lang="ru-RU" sz="2800" dirty="0"/>
              <a:t>в сауне при температуре 100 °С у человека сохраняется </a:t>
            </a:r>
            <a:r>
              <a:rPr lang="ru-RU" sz="2800" dirty="0" smtClean="0"/>
              <a:t>нормальная температура </a:t>
            </a:r>
            <a:r>
              <a:rPr lang="ru-RU" sz="2800" dirty="0"/>
              <a:t>тела? </a:t>
            </a:r>
            <a:endParaRPr lang="ru-RU" sz="2800" dirty="0" smtClean="0"/>
          </a:p>
          <a:p>
            <a:r>
              <a:rPr lang="ru-RU" sz="2800" dirty="0" smtClean="0"/>
              <a:t>Ответ </a:t>
            </a:r>
            <a:r>
              <a:rPr lang="ru-RU" sz="2800" dirty="0"/>
              <a:t>аргументируйте с точки зрения нервной регуляции температуры тела.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5061" y="3926117"/>
            <a:ext cx="107289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</a:t>
            </a:r>
            <a:r>
              <a:rPr lang="ru-RU" sz="2800" dirty="0"/>
              <a:t>чём выражается приспособленность </a:t>
            </a:r>
            <a:r>
              <a:rPr lang="ru-RU" sz="2800" dirty="0" smtClean="0"/>
              <a:t>ветроопыляемых и </a:t>
            </a:r>
            <a:r>
              <a:rPr lang="ru-RU" sz="2800" dirty="0" err="1" smtClean="0"/>
              <a:t>насекомоопыляемых</a:t>
            </a:r>
            <a:r>
              <a:rPr lang="ru-RU" sz="2800" dirty="0" smtClean="0"/>
              <a:t> растений </a:t>
            </a:r>
            <a:r>
              <a:rPr lang="ru-RU" sz="2800" dirty="0"/>
              <a:t>к совместному обитанию и перекрёстному опылению? </a:t>
            </a:r>
          </a:p>
        </p:txBody>
      </p:sp>
    </p:spTree>
    <p:extLst>
      <p:ext uri="{BB962C8B-B14F-4D97-AF65-F5344CB8AC3E}">
        <p14:creationId xmlns:p14="http://schemas.microsoft.com/office/powerpoint/2010/main" val="3771523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525" y="-44808"/>
            <a:ext cx="11014166" cy="1053717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rgbClr val="C00000"/>
                </a:solidFill>
              </a:rPr>
              <a:t>Не достаточно полный (точный) ответ на вопрос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225" y="1222153"/>
            <a:ext cx="10953205" cy="137079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 Назовите </a:t>
            </a:r>
            <a:r>
              <a:rPr lang="ru-RU" dirty="0"/>
              <a:t>части органа слуха, обозначенные цифрами 2 и 3, укажите их значение. Какая часть слухового анализатора отвечает за возникновение слуховых ощущений?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581" r="13225"/>
          <a:stretch/>
        </p:blipFill>
        <p:spPr>
          <a:xfrm>
            <a:off x="514895" y="2476274"/>
            <a:ext cx="2367644" cy="2200337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214949" y="3190337"/>
            <a:ext cx="7977051" cy="630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7105" y="5228958"/>
            <a:ext cx="124010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2. Какова </a:t>
            </a:r>
            <a:r>
              <a:rPr lang="ru-RU" sz="2800" dirty="0"/>
              <a:t>роль витаминов в процессах жизнедеятельности человека? Почему гипервитаминоз водорастворимых витаминов практически не встречается? В чём причины гипервитаминоза жирорастворимых витаминов?</a:t>
            </a:r>
          </a:p>
        </p:txBody>
      </p:sp>
    </p:spTree>
    <p:extLst>
      <p:ext uri="{BB962C8B-B14F-4D97-AF65-F5344CB8AC3E}">
        <p14:creationId xmlns:p14="http://schemas.microsoft.com/office/powerpoint/2010/main" val="3509604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Не точный ответ на вопрос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0154" y="1921419"/>
            <a:ext cx="10515600" cy="1361712"/>
          </a:xfrm>
        </p:spPr>
        <p:txBody>
          <a:bodyPr/>
          <a:lstStyle/>
          <a:p>
            <a:r>
              <a:rPr lang="ru-RU" dirty="0" smtClean="0"/>
              <a:t>Почему </a:t>
            </a:r>
            <a:r>
              <a:rPr lang="ru-RU" dirty="0"/>
              <a:t>человек, находясь под водой, не может длительно задерживать дыхание, а, выныривая, дышит с большей частотой? Ответ поясните.</a:t>
            </a:r>
          </a:p>
        </p:txBody>
      </p:sp>
    </p:spTree>
    <p:extLst>
      <p:ext uri="{BB962C8B-B14F-4D97-AF65-F5344CB8AC3E}">
        <p14:creationId xmlns:p14="http://schemas.microsoft.com/office/powerpoint/2010/main" val="1677385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5000" t="11048" r="36000" b="25841"/>
          <a:stretch/>
        </p:blipFill>
        <p:spPr>
          <a:xfrm>
            <a:off x="26126" y="941474"/>
            <a:ext cx="3891382" cy="47635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66606" y="1376515"/>
            <a:ext cx="83950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минимальный уровень подготовки -  </a:t>
            </a:r>
            <a:r>
              <a:rPr lang="ru-RU" b="1" dirty="0" smtClean="0">
                <a:solidFill>
                  <a:srgbClr val="FF0000"/>
                </a:solidFill>
              </a:rPr>
              <a:t>17%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не преодолевшие минимального </a:t>
            </a:r>
            <a:r>
              <a:rPr lang="ru-RU" dirty="0"/>
              <a:t>балла и набравшие </a:t>
            </a:r>
            <a:r>
              <a:rPr lang="ru-RU" dirty="0" smtClean="0"/>
              <a:t>тестовый балл </a:t>
            </a:r>
            <a:r>
              <a:rPr lang="ru-RU" b="1" dirty="0">
                <a:solidFill>
                  <a:srgbClr val="0070C0"/>
                </a:solidFill>
              </a:rPr>
              <a:t>0–35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 smtClean="0"/>
              <a:t>удовлетворительный уровень подготовки - </a:t>
            </a:r>
            <a:r>
              <a:rPr lang="ru-RU" b="1" dirty="0" smtClean="0">
                <a:solidFill>
                  <a:srgbClr val="FF0000"/>
                </a:solidFill>
              </a:rPr>
              <a:t>50,8%</a:t>
            </a:r>
            <a:r>
              <a:rPr lang="ru-RU" dirty="0" smtClean="0"/>
              <a:t>, набравшие тестовый балл </a:t>
            </a:r>
            <a:r>
              <a:rPr lang="ru-RU" b="1" dirty="0">
                <a:solidFill>
                  <a:srgbClr val="0070C0"/>
                </a:solidFill>
              </a:rPr>
              <a:t>36–60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/>
              <a:t>х</a:t>
            </a:r>
            <a:r>
              <a:rPr lang="ru-RU" dirty="0" smtClean="0"/>
              <a:t>ороший уровень подготовки - </a:t>
            </a:r>
            <a:r>
              <a:rPr lang="ru-RU" b="1" dirty="0" smtClean="0">
                <a:solidFill>
                  <a:srgbClr val="FF0000"/>
                </a:solidFill>
              </a:rPr>
              <a:t>26,7%</a:t>
            </a:r>
            <a:r>
              <a:rPr lang="ru-RU" dirty="0" smtClean="0"/>
              <a:t>, набравшие тестовый балл </a:t>
            </a:r>
            <a:r>
              <a:rPr lang="ru-RU" b="1" dirty="0">
                <a:solidFill>
                  <a:srgbClr val="0070C0"/>
                </a:solidFill>
              </a:rPr>
              <a:t>61–80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 smtClean="0"/>
              <a:t>высокий уровень </a:t>
            </a:r>
            <a:r>
              <a:rPr lang="ru-RU" dirty="0"/>
              <a:t>подготовки </a:t>
            </a:r>
            <a:r>
              <a:rPr lang="ru-RU" dirty="0" smtClean="0"/>
              <a:t>- </a:t>
            </a:r>
            <a:r>
              <a:rPr lang="ru-RU" b="1" dirty="0" smtClean="0">
                <a:solidFill>
                  <a:srgbClr val="FF0000"/>
                </a:solidFill>
              </a:rPr>
              <a:t>5,5%</a:t>
            </a:r>
            <a:r>
              <a:rPr lang="ru-RU" dirty="0" smtClean="0"/>
              <a:t>, набравшие тестовый балл </a:t>
            </a:r>
            <a:r>
              <a:rPr lang="ru-RU" b="1" dirty="0" smtClean="0">
                <a:solidFill>
                  <a:srgbClr val="0070C0"/>
                </a:solidFill>
              </a:rPr>
              <a:t>81–100.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44983" y="4579760"/>
            <a:ext cx="8247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Выполнили все задания экзаменационной работы и </a:t>
            </a:r>
            <a:r>
              <a:rPr lang="ru-RU" dirty="0" smtClean="0"/>
              <a:t>набрали </a:t>
            </a:r>
            <a:r>
              <a:rPr lang="ru-RU" b="1" dirty="0" smtClean="0">
                <a:solidFill>
                  <a:srgbClr val="0070C0"/>
                </a:solidFill>
              </a:rPr>
              <a:t>100 </a:t>
            </a:r>
            <a:r>
              <a:rPr lang="ru-RU" b="1" dirty="0">
                <a:solidFill>
                  <a:srgbClr val="0070C0"/>
                </a:solidFill>
              </a:rPr>
              <a:t>баллов 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69 </a:t>
            </a:r>
            <a:r>
              <a:rPr lang="ru-RU" b="1" dirty="0">
                <a:solidFill>
                  <a:srgbClr val="FF0000"/>
                </a:solidFill>
              </a:rPr>
              <a:t>участников </a:t>
            </a:r>
            <a:r>
              <a:rPr lang="ru-RU" dirty="0"/>
              <a:t>ЕГЭ 2019 г. из более чем 30 субъектов Российской Федерации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117669" y="156754"/>
            <a:ext cx="6731725" cy="7847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Результаты ЕГЭ по биологии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20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5617" y="702219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1958 г. учёные провели следующий эксперимент: культуру бактерии </a:t>
            </a:r>
            <a:r>
              <a:rPr lang="ru-RU" i="1" dirty="0"/>
              <a:t>Escherichia col</a:t>
            </a:r>
            <a:r>
              <a:rPr lang="ru-RU" dirty="0"/>
              <a:t>i (кишечная палочка) долгое время выращивали на среде с тяжёлым изотопом азота N</a:t>
            </a:r>
            <a:r>
              <a:rPr lang="ru-RU" baseline="30000" dirty="0"/>
              <a:t>15</a:t>
            </a:r>
            <a:r>
              <a:rPr lang="ru-RU" dirty="0"/>
              <a:t>, затем перенесли культуру на среду с лёгким изотопом азота N</a:t>
            </a:r>
            <a:r>
              <a:rPr lang="ru-RU" baseline="30000" dirty="0"/>
              <a:t>14</a:t>
            </a:r>
            <a:r>
              <a:rPr lang="ru-RU" dirty="0"/>
              <a:t>. </a:t>
            </a:r>
            <a:r>
              <a:rPr lang="ru-RU" dirty="0" smtClean="0"/>
              <a:t>Анализ </a:t>
            </a:r>
            <a:r>
              <a:rPr lang="ru-RU" dirty="0"/>
              <a:t>ДНК культуры показал, что ДНК наполовину содержит атомы тяжёлого изотопа и атомы лёгкого изотопа азота. Объясните данный факт на основании полуконсервативного способа синтеза ДНК. Какой метод использовался в данном эксперименте</a:t>
            </a:r>
            <a:r>
              <a:rPr lang="ru-RU" dirty="0" smtClean="0"/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254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297" y="435429"/>
            <a:ext cx="11887200" cy="125525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Назовите </a:t>
            </a:r>
            <a:r>
              <a:rPr lang="ru-RU" sz="2800" dirty="0">
                <a:solidFill>
                  <a:srgbClr val="C00000"/>
                </a:solidFill>
              </a:rPr>
              <a:t>рецепторы, которые на начальном этапе отвечают за условно-рефлекторное и безусловно-рефлекторное выделение желудочного сока. Где находятся центры этих рефлексов?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28" b="12668"/>
          <a:stretch/>
        </p:blipFill>
        <p:spPr>
          <a:xfrm>
            <a:off x="-70232" y="2063930"/>
            <a:ext cx="10402855" cy="11495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64" b="62794"/>
          <a:stretch/>
        </p:blipFill>
        <p:spPr>
          <a:xfrm>
            <a:off x="0" y="3456076"/>
            <a:ext cx="10638457" cy="176801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766340" y="5945424"/>
            <a:ext cx="1167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  <a:t>1 балл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7342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109" y="182245"/>
            <a:ext cx="11327674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С какими процессами связано скисание молока?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2" b="58499"/>
          <a:stretch/>
        </p:blipFill>
        <p:spPr>
          <a:xfrm>
            <a:off x="461553" y="1861046"/>
            <a:ext cx="10842171" cy="2589391"/>
          </a:xfrm>
        </p:spPr>
      </p:pic>
      <p:sp>
        <p:nvSpPr>
          <p:cNvPr id="5" name="Прямоугольник 4"/>
          <p:cNvSpPr/>
          <p:nvPr/>
        </p:nvSpPr>
        <p:spPr>
          <a:xfrm>
            <a:off x="9229380" y="5222613"/>
            <a:ext cx="1167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  <a:t>1 балл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794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634" y="435429"/>
            <a:ext cx="11014166" cy="125525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Приведите доказательства происхождения митохондрий от прокариот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27" b="4961"/>
          <a:stretch/>
        </p:blipFill>
        <p:spPr>
          <a:xfrm>
            <a:off x="917788" y="2279194"/>
            <a:ext cx="7094110" cy="1552578"/>
          </a:xfrm>
        </p:spPr>
      </p:pic>
      <p:sp>
        <p:nvSpPr>
          <p:cNvPr id="5" name="Прямоугольник 4"/>
          <p:cNvSpPr/>
          <p:nvPr/>
        </p:nvSpPr>
        <p:spPr>
          <a:xfrm>
            <a:off x="6190088" y="5100693"/>
            <a:ext cx="1335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  <a:t>2 балла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5449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722176"/>
            <a:ext cx="11109960" cy="1325563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Какова роль витаминов в процессах жизнедеятельности человека? Почему гипервитаминоз водорастворимых витаминов практически не встречается? В чём причины гипервитаминоза жирорастворимых витаминов?</a:t>
            </a:r>
            <a:br>
              <a:rPr lang="ru-RU" sz="2800" dirty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2" b="36284"/>
          <a:stretch/>
        </p:blipFill>
        <p:spPr>
          <a:xfrm>
            <a:off x="1312290" y="2316478"/>
            <a:ext cx="7648830" cy="2243184"/>
          </a:xfrm>
        </p:spPr>
      </p:pic>
      <p:sp>
        <p:nvSpPr>
          <p:cNvPr id="5" name="Прямоугольник 4"/>
          <p:cNvSpPr/>
          <p:nvPr/>
        </p:nvSpPr>
        <p:spPr>
          <a:xfrm>
            <a:off x="7235117" y="5091984"/>
            <a:ext cx="1167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  <a:t>1 балл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614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686" y="365125"/>
            <a:ext cx="10657114" cy="175105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Какова роль витаминов в процессах жизнедеятельности человека? Почему гипервитаминоз водорастворимых витаминов практически не встречается? В чём причины гипервитаминоза жирорастворимых витаминов?</a:t>
            </a:r>
            <a:br>
              <a:rPr lang="ru-RU" sz="2800" dirty="0">
                <a:solidFill>
                  <a:srgbClr val="C00000"/>
                </a:solidFill>
              </a:rPr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0" t="36497" r="7505" b="54297"/>
          <a:stretch/>
        </p:blipFill>
        <p:spPr>
          <a:xfrm>
            <a:off x="2502186" y="4096380"/>
            <a:ext cx="5316584" cy="137395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9" t="68698" r="6253" b="15302"/>
          <a:stretch/>
        </p:blipFill>
        <p:spPr>
          <a:xfrm>
            <a:off x="2124891" y="1959427"/>
            <a:ext cx="5599612" cy="22257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67749" y="6000206"/>
            <a:ext cx="17330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  <a:t>1 балл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7275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Определите набор хромосом </a:t>
            </a:r>
            <a:r>
              <a:rPr lang="ru-RU" sz="3200" dirty="0" err="1" smtClean="0">
                <a:solidFill>
                  <a:srgbClr val="C00000"/>
                </a:solidFill>
              </a:rPr>
              <a:t>спорогона</a:t>
            </a:r>
            <a:r>
              <a:rPr lang="ru-RU" sz="3200" dirty="0" smtClean="0">
                <a:solidFill>
                  <a:srgbClr val="C00000"/>
                </a:solidFill>
              </a:rPr>
              <a:t> и листьев сфагнума. Из каких клеток и в результате какого деления они образуются?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96" b="39686"/>
          <a:stretch/>
        </p:blipFill>
        <p:spPr>
          <a:xfrm>
            <a:off x="687976" y="2046574"/>
            <a:ext cx="8917577" cy="3365281"/>
          </a:xfrm>
        </p:spPr>
      </p:pic>
      <p:sp>
        <p:nvSpPr>
          <p:cNvPr id="5" name="Прямоугольник 4"/>
          <p:cNvSpPr/>
          <p:nvPr/>
        </p:nvSpPr>
        <p:spPr>
          <a:xfrm>
            <a:off x="7949220" y="5767741"/>
            <a:ext cx="15231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  <a:t>0</a:t>
            </a:r>
            <a:r>
              <a:rPr lang="ru-RU" sz="2800" dirty="0" smtClean="0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  <a:t> баллов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463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862" y="156120"/>
            <a:ext cx="10970623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Перечисли значение грибов в экосистеме (не менее 4)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" t="45704" r="5952" b="39286"/>
          <a:stretch/>
        </p:blipFill>
        <p:spPr>
          <a:xfrm>
            <a:off x="1045030" y="1959428"/>
            <a:ext cx="6470468" cy="2229396"/>
          </a:xfrm>
        </p:spPr>
      </p:pic>
      <p:sp>
        <p:nvSpPr>
          <p:cNvPr id="5" name="Прямоугольник 4"/>
          <p:cNvSpPr/>
          <p:nvPr/>
        </p:nvSpPr>
        <p:spPr>
          <a:xfrm>
            <a:off x="7255705" y="5442857"/>
            <a:ext cx="1400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  <a:t>2 балла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090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3514" y="2718253"/>
            <a:ext cx="10515600" cy="1200604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b="1" i="1" dirty="0" smtClean="0">
                <a:solidFill>
                  <a:srgbClr val="A33D1D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Спасибо за внимание!</a:t>
            </a:r>
            <a:endParaRPr lang="ru-RU" b="1" i="1" dirty="0">
              <a:solidFill>
                <a:srgbClr val="A33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24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786" t="69207" r="53428" b="13904"/>
          <a:stretch/>
        </p:blipFill>
        <p:spPr>
          <a:xfrm>
            <a:off x="3781117" y="4281164"/>
            <a:ext cx="2816154" cy="22699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5070" y="357052"/>
            <a:ext cx="5756366" cy="609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Результаты выполнения заданий ЕГЭ по биологии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4786" t="10412" r="53428" b="47008"/>
          <a:stretch/>
        </p:blipFill>
        <p:spPr>
          <a:xfrm>
            <a:off x="264522" y="357052"/>
            <a:ext cx="3048001" cy="61941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3937"/>
          <a:stretch/>
        </p:blipFill>
        <p:spPr>
          <a:xfrm>
            <a:off x="8910305" y="1262743"/>
            <a:ext cx="2840982" cy="5288411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7990954" y="5445841"/>
            <a:ext cx="632512" cy="2873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0954" y="6144576"/>
            <a:ext cx="652329" cy="3292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686" y="2435225"/>
            <a:ext cx="652329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04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" b="158"/>
          <a:stretch/>
        </p:blipFill>
        <p:spPr>
          <a:xfrm>
            <a:off x="4421254" y="941161"/>
            <a:ext cx="7845293" cy="58746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9858" y="941161"/>
            <a:ext cx="49529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59840" indent="450215" algn="just" hangingPunct="0"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Часть 2</a:t>
            </a:r>
            <a:r>
              <a:rPr lang="ru-RU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включает 7 заданий с развёрнутым ответом, которые оцениваются от 0 до 3 баллов в зависимости от числа элементов ответа, полноты и правильности ответа. Всего баллов за задания 2 части – 20.</a:t>
            </a:r>
            <a:endParaRPr lang="ru-RU" sz="2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9486" y="4080482"/>
            <a:ext cx="3962400" cy="2777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hangingPunct="0">
              <a:lnSpc>
                <a:spcPct val="120000"/>
              </a:lnSpc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22 задание – с двумя элементами ответа, высокий уровень. Задание оценивается максимально 2 баллами;</a:t>
            </a:r>
          </a:p>
          <a:p>
            <a:pPr marL="342900" lvl="0" indent="-342900" algn="just" hangingPunct="0">
              <a:lnSpc>
                <a:spcPct val="120000"/>
              </a:lnSpc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23-28 задания – с тремя и более элементами ответа, высокий уровень. Эти задания оцениваются максимально 3 баллами.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anose="05050102010706020507" pitchFamily="18" charset="2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83772" y="30161"/>
            <a:ext cx="10515600" cy="77538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заданий части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2714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7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заданий части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80457"/>
            <a:ext cx="10515600" cy="4696506"/>
          </a:xfrm>
        </p:spPr>
        <p:txBody>
          <a:bodyPr>
            <a:normAutofit fontScale="85000" lnSpcReduction="10000"/>
          </a:bodyPr>
          <a:lstStyle/>
          <a:p>
            <a:pPr indent="0" algn="just" hangingPunct="0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При проверке работ экзаменуемых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части 2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эксперт располагает следующими стандартизированными материалами:</a:t>
            </a:r>
            <a:endParaRPr lang="ru-RU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 hangingPunct="0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тексты заданий;</a:t>
            </a:r>
            <a:endParaRPr lang="ru-RU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 hangingPunct="0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образцы развёрнутого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ответа на каждое задание;</a:t>
            </a:r>
            <a:endParaRPr lang="ru-RU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 hangingPunct="0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критерии и шкалы оценивания выполнения каждого задания.  </a:t>
            </a:r>
            <a:endParaRPr lang="ru-RU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 hangingPunct="0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 indent="0" algn="just" hangingPunct="0">
              <a:lnSpc>
                <a:spcPct val="16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письменного ответа проводится путем сопоставления работы ученика с эталоном ответа, при этом эксперт должен ориентироваться на элементы и критерии оценки ответов, которые требуется раскрыть в задании, выявить биологические ошибки и неточности.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763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7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заданий части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8314"/>
            <a:ext cx="10515600" cy="4968649"/>
          </a:xfrm>
        </p:spPr>
        <p:txBody>
          <a:bodyPr>
            <a:normAutofit/>
          </a:bodyPr>
          <a:lstStyle/>
          <a:p>
            <a:pPr indent="0" algn="just" hangingPunct="0">
              <a:spcAft>
                <a:spcPts val="0"/>
              </a:spcAft>
              <a:buNone/>
              <a:tabLst>
                <a:tab pos="1980565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заданиях с открытым рядом требований в эталоне предлагается примерный правильный ответ и указано: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«Допускаются иные формулировки ответа, не искажающие его смысла».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этом случае правильный ответ может быть дан иными словами.</a:t>
            </a:r>
            <a:endParaRPr lang="ru-RU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spcAft>
                <a:spcPts val="0"/>
              </a:spcAft>
              <a:tabLst>
                <a:tab pos="1980565" algn="l"/>
              </a:tabLst>
            </a:pP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 hangingPunct="0">
              <a:spcAft>
                <a:spcPts val="0"/>
              </a:spcAft>
              <a:buNone/>
              <a:tabLst>
                <a:tab pos="1980565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заданиях с закрытым рядом требований в эталоне предлагается единственный правильный вариант ответа, не допускаются иные интерпретации и указано: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«Правильный ответ должен содержать следующие позиции»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В ответах на такие задания должны обязательно присутствовать все позиции, указанные в эталоне ответа.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788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971" r="1553"/>
          <a:stretch/>
        </p:blipFill>
        <p:spPr>
          <a:xfrm>
            <a:off x="533400" y="1317172"/>
            <a:ext cx="7674429" cy="2169162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2257" y="125639"/>
            <a:ext cx="3113314" cy="1017361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6667" t="23809" r="17856" b="34286"/>
          <a:stretch/>
        </p:blipFill>
        <p:spPr>
          <a:xfrm>
            <a:off x="5453743" y="3603545"/>
            <a:ext cx="6270171" cy="300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95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798" t="34388" r="32175" b="42846"/>
          <a:stretch/>
        </p:blipFill>
        <p:spPr>
          <a:xfrm>
            <a:off x="6074228" y="784442"/>
            <a:ext cx="5100735" cy="2231571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35429" y="256938"/>
            <a:ext cx="3189514" cy="527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</a:t>
            </a:r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3"/>
          <a:srcRect l="28048" t="41850" r="33114" b="16621"/>
          <a:stretch/>
        </p:blipFill>
        <p:spPr>
          <a:xfrm>
            <a:off x="435429" y="1621971"/>
            <a:ext cx="4262346" cy="34181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1190" t="39524" r="22500" b="34921"/>
          <a:stretch/>
        </p:blipFill>
        <p:spPr>
          <a:xfrm>
            <a:off x="5635895" y="3483428"/>
            <a:ext cx="6556105" cy="223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40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47538"/>
            <a:ext cx="5912383" cy="55168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7857" t="41429" r="29048" b="33016"/>
          <a:stretch/>
        </p:blipFill>
        <p:spPr>
          <a:xfrm>
            <a:off x="6135932" y="620487"/>
            <a:ext cx="5649838" cy="2512774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00744" y="130629"/>
            <a:ext cx="3102428" cy="7626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17380" t="45556" r="16429" b="10794"/>
          <a:stretch/>
        </p:blipFill>
        <p:spPr>
          <a:xfrm>
            <a:off x="5981870" y="3559629"/>
            <a:ext cx="6206520" cy="30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983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807</Words>
  <Application>Microsoft Office PowerPoint</Application>
  <PresentationFormat>Широкоэкранный</PresentationFormat>
  <Paragraphs>89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Symbol</vt:lpstr>
      <vt:lpstr>Times New Roman</vt:lpstr>
      <vt:lpstr>Тема Office</vt:lpstr>
      <vt:lpstr>Анализ ошибок выполнения заданий ЕГЭ с развёрнутым ответом</vt:lpstr>
      <vt:lpstr>Результаты ЕГЭ по биологии</vt:lpstr>
      <vt:lpstr>Результаты выполнения заданий ЕГЭ по биологии</vt:lpstr>
      <vt:lpstr>Характеристика заданий части 2</vt:lpstr>
      <vt:lpstr>Оценивание заданий части 2</vt:lpstr>
      <vt:lpstr>Оценивание заданий части 2</vt:lpstr>
      <vt:lpstr>Пример:</vt:lpstr>
      <vt:lpstr>Пример:</vt:lpstr>
      <vt:lpstr>Пример:</vt:lpstr>
      <vt:lpstr>Пример:</vt:lpstr>
      <vt:lpstr>Важно!</vt:lpstr>
      <vt:lpstr>Важно!</vt:lpstr>
      <vt:lpstr>Важно!</vt:lpstr>
      <vt:lpstr>Важно!</vt:lpstr>
      <vt:lpstr>Важно!</vt:lpstr>
      <vt:lpstr>!</vt:lpstr>
      <vt:lpstr>Нет ответа на конкретно поставленный вопрос</vt:lpstr>
      <vt:lpstr>Не достаточно полный (точный) ответ на вопрос</vt:lpstr>
      <vt:lpstr>Не точный ответ на вопрос</vt:lpstr>
      <vt:lpstr>Презентация PowerPoint</vt:lpstr>
      <vt:lpstr>Назовите рецепторы, которые на начальном этапе отвечают за условно-рефлекторное и безусловно-рефлекторное выделение желудочного сока. Где находятся центры этих рефлексов?</vt:lpstr>
      <vt:lpstr>С какими процессами связано скисание молока? </vt:lpstr>
      <vt:lpstr>Приведите доказательства происхождения митохондрий от прокариот</vt:lpstr>
      <vt:lpstr>Какова роль витаминов в процессах жизнедеятельности человека? Почему гипервитаминоз водорастворимых витаминов практически не встречается? В чём причины гипервитаминоза жирорастворимых витаминов? </vt:lpstr>
      <vt:lpstr>Какова роль витаминов в процессах жизнедеятельности человека? Почему гипервитаминоз водорастворимых витаминов практически не встречается? В чём причины гипервитаминоза жирорастворимых витаминов? </vt:lpstr>
      <vt:lpstr>Определите набор хромосом спорогона и листьев сфагнума. Из каких клеток и в результате какого деления они образуются?</vt:lpstr>
      <vt:lpstr>Перечисли значение грибов в экосистеме (не менее 4)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ПОДХОДЫ К ОЦЕНИВАНИЮ ВЫПОЛНЕНИЯ ЗАДАНИЙ ЕГЭ  С РАЗВЕРНУТЫМ ОТВЕТОМ</dc:title>
  <dc:creator>Елтышева Ирина Валерьевна</dc:creator>
  <cp:lastModifiedBy>Елтышева Ирина Валерьевна</cp:lastModifiedBy>
  <cp:revision>38</cp:revision>
  <dcterms:created xsi:type="dcterms:W3CDTF">2018-10-03T06:03:54Z</dcterms:created>
  <dcterms:modified xsi:type="dcterms:W3CDTF">2019-09-04T11:54:57Z</dcterms:modified>
</cp:coreProperties>
</file>