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id60432663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0491" y="618517"/>
            <a:ext cx="10067735" cy="4789506"/>
          </a:xfrm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с</a:t>
            </a:r>
            <a:r>
              <a:rPr lang="ru-RU" sz="48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редства и способы общения </a:t>
            </a:r>
            <a:r>
              <a:rPr lang="ru-RU" sz="48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ru-RU" sz="48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48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с </a:t>
            </a:r>
            <a:r>
              <a:rPr lang="ru-RU" sz="48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человеком, имеющим нарушения слуха.</a:t>
            </a:r>
          </a:p>
        </p:txBody>
      </p:sp>
    </p:spTree>
    <p:extLst>
      <p:ext uri="{BB962C8B-B14F-4D97-AF65-F5344CB8AC3E}">
        <p14:creationId xmlns:p14="http://schemas.microsoft.com/office/powerpoint/2010/main" val="3889865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усский жестовый язык (РЖЯ)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национальная лингвистическая система, обладающая собственной лексикой и грамматикой, используемая для общения глухих и слабослышащих, живущих в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России.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4" y="2744601"/>
            <a:ext cx="4626157" cy="29173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754" y="2506516"/>
            <a:ext cx="4641885" cy="339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50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490" y="662060"/>
            <a:ext cx="10364451" cy="1596177"/>
          </a:xfrm>
        </p:spPr>
        <p:txBody>
          <a:bodyPr>
            <a:noAutofit/>
          </a:bodyPr>
          <a:lstStyle/>
          <a:p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урдоперево́дчик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(от фр.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sourd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глухой) — лицо, владеющее жестовым языком и осуществляющее перевод на жестовый язык с какого-либо национального языка или наоборот.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658" y="2542021"/>
            <a:ext cx="4180114" cy="4180114"/>
          </a:xfrm>
        </p:spPr>
      </p:pic>
    </p:spTree>
    <p:extLst>
      <p:ext uri="{BB962C8B-B14F-4D97-AF65-F5344CB8AC3E}">
        <p14:creationId xmlns:p14="http://schemas.microsoft.com/office/powerpoint/2010/main" val="2697995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97346"/>
            <a:ext cx="6096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-apple-system"/>
              </a:rPr>
              <a:t>Какие средства, способы Вы используете в общении с гл. и </a:t>
            </a:r>
            <a:r>
              <a:rPr lang="ru-RU" b="1" dirty="0" err="1">
                <a:solidFill>
                  <a:srgbClr val="000000"/>
                </a:solidFill>
                <a:latin typeface="-apple-system"/>
              </a:rPr>
              <a:t>сл</a:t>
            </a:r>
            <a:r>
              <a:rPr lang="ru-RU" b="1" dirty="0">
                <a:solidFill>
                  <a:srgbClr val="000000"/>
                </a:solidFill>
                <a:latin typeface="-apple-system"/>
              </a:rPr>
              <a:t>/</a:t>
            </a:r>
            <a:r>
              <a:rPr lang="ru-RU" b="1" dirty="0" err="1">
                <a:solidFill>
                  <a:srgbClr val="000000"/>
                </a:solidFill>
                <a:latin typeface="-apple-system"/>
              </a:rPr>
              <a:t>сл</a:t>
            </a:r>
            <a:r>
              <a:rPr lang="ru-RU" b="1" dirty="0">
                <a:solidFill>
                  <a:srgbClr val="000000"/>
                </a:solidFill>
                <a:latin typeface="-apple-system"/>
              </a:rPr>
              <a:t> родителями?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-apple-system"/>
                <a:hlinkClick r:id="rId2"/>
              </a:rPr>
              <a:t>Галина </a:t>
            </a:r>
            <a:r>
              <a:rPr lang="ru-RU" dirty="0" err="1">
                <a:solidFill>
                  <a:srgbClr val="000000"/>
                </a:solidFill>
                <a:latin typeface="-apple-system"/>
                <a:hlinkClick r:id="rId2"/>
              </a:rPr>
              <a:t>Сливницына</a:t>
            </a:r>
            <a:endParaRPr lang="ru-RU" dirty="0">
              <a:solidFill>
                <a:srgbClr val="000000"/>
              </a:solidFill>
              <a:latin typeface="-apple-system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-apple-system"/>
              </a:rPr>
              <a:t>Анонимный </a:t>
            </a:r>
            <a:r>
              <a:rPr lang="ru-RU" dirty="0" err="1">
                <a:solidFill>
                  <a:srgbClr val="000000"/>
                </a:solidFill>
                <a:latin typeface="-apple-system"/>
              </a:rPr>
              <a:t>опрос⋅переголосовать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 нельзя</a:t>
            </a:r>
          </a:p>
          <a:p>
            <a:endParaRPr lang="ru-RU" dirty="0">
              <a:solidFill>
                <a:srgbClr val="000000"/>
              </a:solidFill>
              <a:latin typeface="-apple-system"/>
            </a:endParaRPr>
          </a:p>
          <a:p>
            <a:r>
              <a:rPr lang="ru-RU" dirty="0">
                <a:solidFill>
                  <a:srgbClr val="000000"/>
                </a:solidFill>
                <a:latin typeface="-apple-system"/>
              </a:rPr>
              <a:t>1. Устная речь.⋅5</a:t>
            </a:r>
          </a:p>
          <a:p>
            <a:pPr algn="r"/>
            <a:r>
              <a:rPr lang="ru-RU" b="1" dirty="0">
                <a:solidFill>
                  <a:srgbClr val="000000"/>
                </a:solidFill>
                <a:latin typeface="-apple-system"/>
              </a:rPr>
              <a:t>35.71</a:t>
            </a:r>
          </a:p>
          <a:p>
            <a:r>
              <a:rPr lang="ru-RU" dirty="0">
                <a:solidFill>
                  <a:srgbClr val="000000"/>
                </a:solidFill>
                <a:latin typeface="-apple-system"/>
              </a:rPr>
              <a:t>2. Письменная речь.⋅3</a:t>
            </a:r>
          </a:p>
          <a:p>
            <a:pPr algn="r"/>
            <a:r>
              <a:rPr lang="ru-RU" b="1" dirty="0">
                <a:solidFill>
                  <a:srgbClr val="000000"/>
                </a:solidFill>
                <a:latin typeface="-apple-system"/>
              </a:rPr>
              <a:t>21.43</a:t>
            </a:r>
          </a:p>
          <a:p>
            <a:r>
              <a:rPr lang="ru-RU" dirty="0">
                <a:solidFill>
                  <a:srgbClr val="000000"/>
                </a:solidFill>
                <a:latin typeface="-apple-system"/>
              </a:rPr>
              <a:t>3. Дактиль.⋅1</a:t>
            </a:r>
          </a:p>
          <a:p>
            <a:pPr algn="r"/>
            <a:r>
              <a:rPr lang="ru-RU" b="1" dirty="0">
                <a:solidFill>
                  <a:srgbClr val="000000"/>
                </a:solidFill>
                <a:latin typeface="-apple-system"/>
              </a:rPr>
              <a:t>7.14</a:t>
            </a:r>
          </a:p>
          <a:p>
            <a:r>
              <a:rPr lang="ru-RU" dirty="0">
                <a:solidFill>
                  <a:srgbClr val="000000"/>
                </a:solidFill>
                <a:latin typeface="-apple-system"/>
              </a:rPr>
              <a:t>4. Указательные жесты + мимика.⋅3</a:t>
            </a:r>
          </a:p>
          <a:p>
            <a:pPr algn="r"/>
            <a:r>
              <a:rPr lang="ru-RU" b="1" dirty="0">
                <a:solidFill>
                  <a:srgbClr val="000000"/>
                </a:solidFill>
                <a:latin typeface="-apple-system"/>
              </a:rPr>
              <a:t>21.43</a:t>
            </a:r>
          </a:p>
          <a:p>
            <a:r>
              <a:rPr lang="ru-RU" dirty="0">
                <a:solidFill>
                  <a:srgbClr val="000000"/>
                </a:solidFill>
                <a:latin typeface="-apple-system"/>
              </a:rPr>
              <a:t>5. ЗУА (звукоусиливающая аппаратура).⋅0</a:t>
            </a:r>
          </a:p>
          <a:p>
            <a:pPr algn="r"/>
            <a:r>
              <a:rPr lang="ru-RU" b="1" dirty="0">
                <a:solidFill>
                  <a:srgbClr val="000000"/>
                </a:solidFill>
                <a:latin typeface="-apple-system"/>
              </a:rPr>
              <a:t>0</a:t>
            </a:r>
          </a:p>
          <a:p>
            <a:r>
              <a:rPr lang="ru-RU" dirty="0">
                <a:solidFill>
                  <a:srgbClr val="000000"/>
                </a:solidFill>
                <a:latin typeface="-apple-system"/>
              </a:rPr>
              <a:t>6. Пиктограммы.⋅0</a:t>
            </a:r>
          </a:p>
          <a:p>
            <a:pPr algn="r"/>
            <a:r>
              <a:rPr lang="ru-RU" b="1" dirty="0">
                <a:solidFill>
                  <a:srgbClr val="000000"/>
                </a:solidFill>
                <a:latin typeface="-apple-system"/>
              </a:rPr>
              <a:t>0</a:t>
            </a:r>
          </a:p>
          <a:p>
            <a:r>
              <a:rPr lang="ru-RU" dirty="0">
                <a:solidFill>
                  <a:srgbClr val="000000"/>
                </a:solidFill>
                <a:latin typeface="-apple-system"/>
              </a:rPr>
              <a:t>7. Мне сложно взаимодействовать с глухими родителями.⋅1</a:t>
            </a:r>
          </a:p>
          <a:p>
            <a:pPr algn="r"/>
            <a:r>
              <a:rPr lang="ru-RU" b="1" dirty="0">
                <a:solidFill>
                  <a:srgbClr val="000000"/>
                </a:solidFill>
                <a:latin typeface="-apple-system"/>
              </a:rPr>
              <a:t>7.14</a:t>
            </a:r>
          </a:p>
          <a:p>
            <a:r>
              <a:rPr lang="ru-RU" dirty="0">
                <a:solidFill>
                  <a:srgbClr val="000000"/>
                </a:solidFill>
                <a:latin typeface="-apple-system"/>
              </a:rPr>
              <a:t>8. Жестовая речь.⋅1</a:t>
            </a:r>
          </a:p>
          <a:p>
            <a:pPr algn="r"/>
            <a:r>
              <a:rPr lang="ru-RU" b="1" dirty="0">
                <a:solidFill>
                  <a:srgbClr val="000000"/>
                </a:solidFill>
                <a:latin typeface="-apple-system"/>
              </a:rPr>
              <a:t>7.14</a:t>
            </a:r>
          </a:p>
          <a:p>
            <a:pPr algn="ctr"/>
            <a:r>
              <a:rPr lang="ru-RU" dirty="0">
                <a:latin typeface="-apple-system"/>
              </a:rPr>
              <a:t>Проголосовали </a:t>
            </a:r>
            <a:r>
              <a:rPr lang="ru-RU" b="1" dirty="0">
                <a:latin typeface="-apple-system"/>
              </a:rPr>
              <a:t>14</a:t>
            </a:r>
            <a:r>
              <a:rPr lang="ru-RU" dirty="0">
                <a:latin typeface="-apple-system"/>
              </a:rPr>
              <a:t> человек</a:t>
            </a:r>
            <a:endParaRPr lang="ru-RU" b="0" i="0" dirty="0"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03357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4069" y="452847"/>
            <a:ext cx="10294157" cy="176184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Правила и этика общения педагогов с глухими и слабослышащими родителями.</a:t>
            </a:r>
            <a:br>
              <a:rPr lang="ru-RU" b="1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b="1" dirty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endParaRPr lang="ru-RU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92480" y="1576251"/>
            <a:ext cx="10485120" cy="543414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беседе 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родителем, имеющим нарушения слуха, смотрите прямо на него. </a:t>
            </a:r>
          </a:p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 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собеседник должен иметь возможность следить за выражением вашего лица.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оворите 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ясно и ровно, не нужно излишне подчеркивать что-то или сильно повышать голос, кричать.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бедитесь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</a:t>
            </a: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 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понимают, если сомневаетесь – вежливо спросите об этом.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спользуйте 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короткие и простые фразы, не отягощайте речь специальными терминами, незначительной информацией и сложными речевыми конструкциями.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спользуйте 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«переходные» фразы, которые дадут собеседнику понять, что вы меняете тему разговора.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 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конкретное предложение не понято собеседником, перефразируйте его.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ложную 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лучше записать (продублировать), особенно если это цифровые данные.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 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общаетесь через переводчика, не забудьте, что обращаться нужно непосредственно к собеседнику, а не к переводчику.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75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стная речь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форма речевой деятельности, включающая понимание звучащей речи и осуществление речевых высказываний в звуковой форме (говорение).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234" y="3229112"/>
            <a:ext cx="6087532" cy="3424237"/>
          </a:xfrm>
        </p:spPr>
      </p:pic>
    </p:spTree>
    <p:extLst>
      <p:ext uri="{BB962C8B-B14F-4D97-AF65-F5344CB8AC3E}">
        <p14:creationId xmlns:p14="http://schemas.microsoft.com/office/powerpoint/2010/main" val="137983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60" y="1"/>
            <a:ext cx="9998066" cy="4589416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исьменная речь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передача языковой информации посредством буквенных обозначений, звуков, слов, фраз.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200" y="3185568"/>
            <a:ext cx="5132846" cy="3424237"/>
          </a:xfrm>
        </p:spPr>
      </p:pic>
    </p:spTree>
    <p:extLst>
      <p:ext uri="{BB962C8B-B14F-4D97-AF65-F5344CB8AC3E}">
        <p14:creationId xmlns:p14="http://schemas.microsoft.com/office/powerpoint/2010/main" val="729942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433494" cy="2891037"/>
          </a:xfrm>
        </p:spPr>
        <p:txBody>
          <a:bodyPr>
            <a:normAutofit fontScale="90000"/>
          </a:bodyPr>
          <a:lstStyle/>
          <a:p>
            <a:r>
              <a:rPr 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актильная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(Дактилология)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изображаемая пальцами азбука, используемая при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общении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глухих людей между собой или со слышащими, владеющими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дактилологией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943" y="2754669"/>
            <a:ext cx="2767158" cy="4007537"/>
          </a:xfrm>
        </p:spPr>
      </p:pic>
    </p:spTree>
    <p:extLst>
      <p:ext uri="{BB962C8B-B14F-4D97-AF65-F5344CB8AC3E}">
        <p14:creationId xmlns:p14="http://schemas.microsoft.com/office/powerpoint/2010/main" val="3329462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715" y="470263"/>
            <a:ext cx="7149736" cy="6130834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казательные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жесты,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 все прочие, являются невербальным способом общения, то есть языком тела, дополняющим и поясняющим произносимые человеком слова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и́мика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др.-греч.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μιμικός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«мимический, актёрский», далее из.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μιμέομ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αι «подражать») — «выразительные движения мышц лица, являющиеся одной из форм проявления тех или иных чувств человека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446" y="3871286"/>
            <a:ext cx="4092670" cy="2729812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7580445" y="973746"/>
            <a:ext cx="4092670" cy="241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80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вукоусиливающая аппаратура (ЗУА)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коллективного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пользования -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оптимальные акустические условия для высококачественного восприятия звуков и улучшения разборчивости речи.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53" y="2824163"/>
            <a:ext cx="3424237" cy="34242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57" y="2965191"/>
            <a:ext cx="4920969" cy="328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78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ИКТОГРАММА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стилизованное и легко узнаваемое графическое изображение, упрощенное с целью облегчения визуального восприятия.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2694528"/>
            <a:ext cx="4534272" cy="320552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794" y="2757846"/>
            <a:ext cx="4143895" cy="314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02660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110</TotalTime>
  <Words>401</Words>
  <Application>Microsoft Office PowerPoint</Application>
  <PresentationFormat>Широкоэкранный</PresentationFormat>
  <Paragraphs>41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-apple-system</vt:lpstr>
      <vt:lpstr>Arial</vt:lpstr>
      <vt:lpstr>Monotype Corsiva</vt:lpstr>
      <vt:lpstr>Times New Roman</vt:lpstr>
      <vt:lpstr>Tw Cen MT</vt:lpstr>
      <vt:lpstr>Капля</vt:lpstr>
      <vt:lpstr>средства и способы общения  с человеком, имеющим нарушения слуха.</vt:lpstr>
      <vt:lpstr>Презентация PowerPoint</vt:lpstr>
      <vt:lpstr>Правила и этика общения педагогов с глухими и слабослышащими родителями.  </vt:lpstr>
      <vt:lpstr>устная речь — форма речевой деятельности, включающая понимание звучащей речи и осуществление речевых высказываний в звуковой форме (говорение).</vt:lpstr>
      <vt:lpstr>Письменная речь - это передача языковой информации посредством буквенных обозначений, звуков, слов, фраз.  </vt:lpstr>
      <vt:lpstr>Дактильная форма речи (Дактилология) – изображаемая пальцами азбука, используемая при общении глухих людей между собой или со слышащими, владеющими дактилологией.  </vt:lpstr>
      <vt:lpstr> Указательные жесты, как и все прочие, являются невербальным способом общения, то есть языком тела, дополняющим и поясняющим произносимые человеком слова.     Ми́мика (от др.-греч. μιμικός «мимический, актёрский», далее из. μιμέομαι «подражать») — «выразительные движения мышц лица, являющиеся одной из форм проявления тех или иных чувств человека».</vt:lpstr>
      <vt:lpstr>Звукоусиливающая аппаратура (ЗУА) коллективного пользования - Обеспечивает оптимальные акустические условия для высококачественного восприятия звуков и улучшения разборчивости речи. </vt:lpstr>
      <vt:lpstr>ПИКТОГРАММА – стилизованное и легко узнаваемое графическое изображение, упрощенное с целью облегчения визуального восприятия.</vt:lpstr>
      <vt:lpstr>Русский жестовый язык (РЖЯ) — национальная лингвистическая система, обладающая собственной лексикой и грамматикой, используемая для общения глухих и слабослышащих, живущих в России.</vt:lpstr>
      <vt:lpstr>Сурдоперево́дчик (от фр. sourd — глухой) — лицо, владеющее жестовым языком и осуществляющее перевод на жестовый язык с какого-либо национального языка или наоборот.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средства и способы общения с человеком, имеющим нарушения слуха.</dc:title>
  <dc:creator>Дом</dc:creator>
  <cp:lastModifiedBy>Дом</cp:lastModifiedBy>
  <cp:revision>9</cp:revision>
  <dcterms:created xsi:type="dcterms:W3CDTF">2021-03-31T17:06:39Z</dcterms:created>
  <dcterms:modified xsi:type="dcterms:W3CDTF">2021-03-31T19:22:28Z</dcterms:modified>
</cp:coreProperties>
</file>