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9" r:id="rId4"/>
    <p:sldId id="270" r:id="rId5"/>
    <p:sldId id="271" r:id="rId6"/>
    <p:sldId id="272" r:id="rId7"/>
    <p:sldId id="273" r:id="rId8"/>
    <p:sldId id="275" r:id="rId9"/>
    <p:sldId id="276" r:id="rId10"/>
    <p:sldId id="277" r:id="rId11"/>
    <p:sldId id="278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3C48"/>
    <a:srgbClr val="856E45"/>
    <a:srgbClr val="6F267F"/>
    <a:srgbClr val="FECB00"/>
    <a:srgbClr val="729F11"/>
    <a:srgbClr val="111E31"/>
    <a:srgbClr val="F7E8E1"/>
    <a:srgbClr val="F1FCFE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860" y="1039509"/>
            <a:ext cx="7392838" cy="3023533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КАК ВОСПИТАТЕЛЬ: СОВРЕМЕННЫЕ ДЕФИЦИТЫ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7753" y="5280185"/>
            <a:ext cx="5776247" cy="157781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i="1" dirty="0">
                <a:solidFill>
                  <a:schemeClr val="bg1"/>
                </a:solidFill>
              </a:rPr>
              <a:t>Шакурова Марина Викторовна,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i="1" dirty="0">
                <a:solidFill>
                  <a:schemeClr val="bg1"/>
                </a:solidFill>
              </a:rPr>
              <a:t>Воронежский государственный педагогический университет,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b="1" i="1" dirty="0">
                <a:solidFill>
                  <a:schemeClr val="bg1"/>
                </a:solidFill>
              </a:rPr>
              <a:t>доктор педагогических наук, профессор</a:t>
            </a:r>
            <a:endParaRPr lang="en-US" sz="1800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B53E84-5367-47FE-AD99-B5FDC1270C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96" y="4830764"/>
            <a:ext cx="2815657" cy="187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229717-4C3C-022B-A519-83D27177D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C1BD94-C334-47CB-9E87-242E1D08B9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«главное – инновация» (установка на постоянное новаторство приводит к пренебрежению не только к традициям, но и к предшествующему опыту в целом)</a:t>
            </a:r>
          </a:p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заложники установки на успех и конкурентоспособность («первый – значит лучший»)</a:t>
            </a:r>
          </a:p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отсутствие опыта проживания (замещение имитацией в сочетании с самооправданием)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9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56E90EC2-9686-86E0-30F7-46E2A09FB6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098538"/>
              </p:ext>
            </p:extLst>
          </p:nvPr>
        </p:nvGraphicFramePr>
        <p:xfrm>
          <a:off x="250166" y="465827"/>
          <a:ext cx="8643668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834">
                  <a:extLst>
                    <a:ext uri="{9D8B030D-6E8A-4147-A177-3AD203B41FA5}">
                      <a16:colId xmlns:a16="http://schemas.microsoft.com/office/drawing/2014/main" val="2937530580"/>
                    </a:ext>
                  </a:extLst>
                </a:gridCol>
                <a:gridCol w="4321834">
                  <a:extLst>
                    <a:ext uri="{9D8B030D-6E8A-4147-A177-3AD203B41FA5}">
                      <a16:colId xmlns:a16="http://schemas.microsoft.com/office/drawing/2014/main" val="789854712"/>
                    </a:ext>
                  </a:extLst>
                </a:gridCol>
              </a:tblGrid>
              <a:tr h="5564038">
                <a:tc>
                  <a:txBody>
                    <a:bodyPr/>
                    <a:lstStyle/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культурно-образовательная среда школы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стиль взаимоотношений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дифференциация персональных дефицитов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наставничество (субкультурные группы)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супервизия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поддержка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 и поощрение самовоспитания</a:t>
                      </a:r>
                    </a:p>
                    <a:p>
                      <a:pPr marL="457200" indent="-457200">
                        <a:buFontTx/>
                        <a:buChar char="-"/>
                      </a:pP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формализованные программы ликвидации дефицитов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автоматизированные системы диагностики, персонального учета ликвидации дефицитов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формализованные курсы повышения квалификации (для всех и про все)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контролируемая обязанность методических объединений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657375"/>
                  </a:ext>
                </a:extLst>
              </a:tr>
            </a:tbl>
          </a:graphicData>
        </a:graphic>
      </p:graphicFrame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3752E098-67B4-E634-58D7-8D1943248764}"/>
              </a:ext>
            </a:extLst>
          </p:cNvPr>
          <p:cNvCxnSpPr>
            <a:cxnSpLocks/>
          </p:cNvCxnSpPr>
          <p:nvPr/>
        </p:nvCxnSpPr>
        <p:spPr>
          <a:xfrm>
            <a:off x="4515929" y="62110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669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CC2DF46-0A1C-4434-96B1-AA108342D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079" y="879894"/>
            <a:ext cx="8032271" cy="5297069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323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C433FA-77F8-494E-AE95-9A1E178D6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980" y="629728"/>
            <a:ext cx="7868369" cy="5547235"/>
          </a:xfrm>
        </p:spPr>
        <p:txBody>
          <a:bodyPr/>
          <a:lstStyle/>
          <a:p>
            <a:pPr marL="0" indent="0" algn="just">
              <a:buNone/>
            </a:pPr>
            <a:endParaRPr lang="ru-RU" sz="2800" b="1" dirty="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b="1" dirty="0">
              <a:solidFill>
                <a:schemeClr val="bg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«Я продолжаю еще учиться; мое воспитание еще не закончено. Когда же оно закончится? Когда я не буду более способен к нему: после моей смерти. Вся моя жизнь есть, собственно говоря, лишь одно длинное воспитание»</a:t>
            </a:r>
            <a:r>
              <a:rPr lang="ru-RU" sz="4000" b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indent="0" algn="r">
              <a:buNone/>
            </a:pPr>
            <a:r>
              <a:rPr lang="ru-RU" sz="2400" b="1" i="1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Клод Адриан Гельвеций </a:t>
            </a:r>
            <a:endParaRPr lang="ru-RU" sz="2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31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5CA546C-C890-421D-9CF7-1DEA5B867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453" y="638355"/>
            <a:ext cx="8040897" cy="5538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spc="-2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Проблематизация</a:t>
            </a:r>
            <a:r>
              <a:rPr lang="ru-RU" sz="3200" b="1" spc="-2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объективная природа дефицитов педагога как воспитателя;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современный социокультурный фон, прежде всего, длительная пауза в активной работе с воспитательными практиками и подготовкой педагогов как воспитателей;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деформации в системе образования, включая профессиональное;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субъективная природа дефицитов: воспитателем может быть каждый?</a:t>
            </a:r>
          </a:p>
        </p:txBody>
      </p:sp>
    </p:spTree>
    <p:extLst>
      <p:ext uri="{BB962C8B-B14F-4D97-AF65-F5344CB8AC3E}">
        <p14:creationId xmlns:p14="http://schemas.microsoft.com/office/powerpoint/2010/main" val="428369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E4B4C5-FABE-A3FC-A433-19CD4FDBB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60" y="517585"/>
            <a:ext cx="8660921" cy="59867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Дефицит</a:t>
            </a:r>
          </a:p>
          <a:p>
            <a:pPr marL="0" indent="0" algn="ctr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недостаточность,                        недостаточное развитие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нехватка чего-либо                     профессиональной 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                             компетентности   </a:t>
            </a: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роль личностного ресурса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воспитанный воспитатель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мировоззрение педагога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внутренняя культура……        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6D8CD56F-35D4-9B4C-B559-369D77D72BC9}"/>
              </a:ext>
            </a:extLst>
          </p:cNvPr>
          <p:cNvCxnSpPr/>
          <p:nvPr/>
        </p:nvCxnSpPr>
        <p:spPr>
          <a:xfrm flipH="1">
            <a:off x="1233577" y="992038"/>
            <a:ext cx="3269412" cy="5003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9A5CFC66-203B-32E8-38B5-FFA3EEEBE4C8}"/>
              </a:ext>
            </a:extLst>
          </p:cNvPr>
          <p:cNvCxnSpPr/>
          <p:nvPr/>
        </p:nvCxnSpPr>
        <p:spPr>
          <a:xfrm>
            <a:off x="4502989" y="992038"/>
            <a:ext cx="3234905" cy="4572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DEDA0702-D63A-DFF2-6FB7-9BEB0A2DD5D9}"/>
              </a:ext>
            </a:extLst>
          </p:cNvPr>
          <p:cNvCxnSpPr/>
          <p:nvPr/>
        </p:nvCxnSpPr>
        <p:spPr>
          <a:xfrm>
            <a:off x="1406106" y="3088257"/>
            <a:ext cx="2915728" cy="88852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A1BC90C0-9B54-171F-1019-028939088FDD}"/>
              </a:ext>
            </a:extLst>
          </p:cNvPr>
          <p:cNvCxnSpPr/>
          <p:nvPr/>
        </p:nvCxnSpPr>
        <p:spPr>
          <a:xfrm flipH="1">
            <a:off x="4339087" y="3010619"/>
            <a:ext cx="3329796" cy="96615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053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F1626D-F44E-18A0-B6A1-DFD9875F1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980" y="365126"/>
            <a:ext cx="7868369" cy="894331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030664-F90D-0BB7-F92B-878920007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781" y="1259458"/>
            <a:ext cx="8729932" cy="534837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незавершенный процесс взросления, недостигнутая социальная зрелость (как следствие, проблемы с инициативностью, самостоятельностью, ответственность)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по шкале «Ответственность» 37,1% респондентов (20 человек) продемонстрировали высокий уровень сформированности данного личностного качества; 62,9% респондентов (34 человека) – средний уровень (методика диагностики личностной зрелости). Поскольку ответственность – базовая характеристика зрелости, обращает на себя внимание тот факт, что около половины респондентов испытывают определенные затруднения, в частности, не выступают полноценными субъектами собственной жизни, следовательно, их саморазвитие затруднено ожиданием внешней поддержки, установками на то, что внешние </a:t>
            </a:r>
            <a:r>
              <a:rPr lang="ru-RU" sz="2000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акторы</a:t>
            </a:r>
            <a:r>
              <a:rPr lang="ru-RU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более влиятельны и состоятельны в вопросе развития их личности</a:t>
            </a:r>
            <a:endParaRPr lang="ru-RU" sz="3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0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3C94D-51ED-AECF-7102-3E5DE0767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7886701" cy="91158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3A8793-3190-4024-5BF6-0BA997FB9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177" y="1423358"/>
            <a:ext cx="8566031" cy="492568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неустойчивые, со специфическим смысловым наполнением ценностные ориентации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20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ри ответе на вопрос «Ваше мнение по поводу акции «Бессмертный полк» примерно каждый четвертый опрошенный выбрал вариант «настораживает, что слишком много стало официоза, обязаловка». Причем, чем больше город, в котором обучается студент, тем больше доля выбравших данный вариант ответа – 18,2% в Астрахани, 23,6% в Волгограде, 27,5% в Москве.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Е.В. Каргаполова, Ю.А. Давыдова, Н.В. </a:t>
            </a:r>
            <a:r>
              <a:rPr lang="ru-RU" sz="2000" i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Дулина</a:t>
            </a:r>
            <a:r>
              <a:rPr lang="ru-RU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В.В. Дьякова</a:t>
            </a:r>
          </a:p>
          <a:p>
            <a:pPr marL="0" indent="0" algn="r">
              <a:buNone/>
            </a:pPr>
            <a:r>
              <a:rPr lang="ru-RU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исследование 2015-3 этап, </a:t>
            </a:r>
            <a:r>
              <a:rPr lang="en-US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&gt;3000; 2020-4 этап, </a:t>
            </a:r>
            <a:r>
              <a:rPr lang="en-US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ru-RU" sz="2000" i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&gt;10000</a:t>
            </a:r>
            <a:endParaRPr lang="ru-RU" sz="2000" i="1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88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F71280-9346-7A4A-3AB6-C13F9FF61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366" y="365127"/>
            <a:ext cx="7807984" cy="79944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5E9AE4-6324-F40C-1243-F8F5471D9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298" y="1164566"/>
            <a:ext cx="8497019" cy="532830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Я-доминантность. При сформированном навыке работы в команде, поддержании продуктивной коммуникации и т.п. – периферийное внимание к Мы, а в отдельных случаях – к Другому (вплоть до непринятия, пренебрежения)</a:t>
            </a:r>
          </a:p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специфическая авторская позиция, построенная на недостаточной самостоятельности (Я-сам); зачастую при сохраненной мотивации закрепленный рецептурный подход; к этому можно добавить отсутствие уважения к чужому авторству, а также неумение и нежелание его реально развивать в другом человеке; </a:t>
            </a:r>
          </a:p>
          <a:p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4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E1517-1AAC-B80A-594A-BB83AF6BD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5982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CDF829-C708-A8C2-A0DE-F459A05D1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15" y="1319842"/>
            <a:ext cx="8229600" cy="4925683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недоверие к официальным позициям и установкам (при необходимой осведомленности, отсутствие принятия и включения в актуальное смысловое поле);</a:t>
            </a:r>
          </a:p>
          <a:p>
            <a:r>
              <a:rPr lang="ru-RU" b="1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укорененность</a:t>
            </a: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собственном бытийном опыте (бытийный опыт, опыт проживания школьного Детства становится фильтром для отбора вновь осваиваемого опыта, в отдельных случаях – остается приоритетным);</a:t>
            </a:r>
          </a:p>
          <a:p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 – не теоретик, главное быть хорошим практиком»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28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9BF5EE-2930-AD4F-9EE7-C34CD0D51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717" y="508958"/>
            <a:ext cx="7954633" cy="56680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«Современный педагог не теоретик, а практик. В наше время нельзя знать все обо всем, поэтому объем знаний, которыми он обладает, не имеет первостепенной важности.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педагог имеет ключ к избыточным знаниям и универсальным действиям. Более того, он способен давать смысловые знания.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не специалист широкого профиля. Он: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специалист в области своего предмета (отвечает за качество информации);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специалист в поиске, обработке и предоставлении информации, в способах ее интерпретации (отвечает за доступность информации);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образец, пример человека, благополучно и комфортно чувствующего себя и живущего в современном мире (отвечает за значимость, ценность информации)»</a:t>
            </a:r>
          </a:p>
        </p:txBody>
      </p:sp>
    </p:spTree>
    <p:extLst>
      <p:ext uri="{BB962C8B-B14F-4D97-AF65-F5344CB8AC3E}">
        <p14:creationId xmlns:p14="http://schemas.microsoft.com/office/powerpoint/2010/main" val="3354066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727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ПЕДАГОГ КАК ВОСПИТАТЕЛЬ: СОВРЕМЕННЫЕ ДЕФИЦИТЫ  </vt:lpstr>
      <vt:lpstr>Презентация PowerPoint</vt:lpstr>
      <vt:lpstr>Презентация PowerPoint</vt:lpstr>
      <vt:lpstr>Презентация PowerPoint</vt:lpstr>
      <vt:lpstr>Дефициты</vt:lpstr>
      <vt:lpstr>Дефициты</vt:lpstr>
      <vt:lpstr>Дефициты</vt:lpstr>
      <vt:lpstr>Дефициты</vt:lpstr>
      <vt:lpstr>Презентация PowerPoint</vt:lpstr>
      <vt:lpstr>Дефициты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Марина Шакурова</cp:lastModifiedBy>
  <cp:revision>34</cp:revision>
  <dcterms:created xsi:type="dcterms:W3CDTF">2018-09-04T12:10:47Z</dcterms:created>
  <dcterms:modified xsi:type="dcterms:W3CDTF">2023-02-10T20:21:10Z</dcterms:modified>
</cp:coreProperties>
</file>