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9" r:id="rId3"/>
    <p:sldId id="257" r:id="rId4"/>
    <p:sldId id="275" r:id="rId5"/>
    <p:sldId id="262" r:id="rId6"/>
    <p:sldId id="264" r:id="rId7"/>
    <p:sldId id="265" r:id="rId8"/>
    <p:sldId id="266" r:id="rId9"/>
    <p:sldId id="270" r:id="rId10"/>
    <p:sldId id="267" r:id="rId11"/>
    <p:sldId id="268" r:id="rId12"/>
    <p:sldId id="272" r:id="rId13"/>
    <p:sldId id="276" r:id="rId14"/>
    <p:sldId id="273" r:id="rId15"/>
    <p:sldId id="274" r:id="rId1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FF9E1D"/>
    <a:srgbClr val="D68B1C"/>
    <a:srgbClr val="D09622"/>
    <a:srgbClr val="CC9900"/>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1" d="100"/>
          <a:sy n="71" d="100"/>
        </p:scale>
        <p:origin x="-1500" y="-90"/>
      </p:cViewPr>
      <p:guideLst>
        <p:guide orient="horz" pos="2160"/>
        <p:guide pos="2880"/>
      </p:guideLst>
    </p:cSldViewPr>
  </p:slideViewPr>
  <p:notesTextViewPr>
    <p:cViewPr>
      <p:scale>
        <a:sx n="1" d="1"/>
        <a:sy n="1" d="1"/>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54375" y="4650640"/>
            <a:ext cx="7772400" cy="859205"/>
          </a:xfrm>
          <a:effectLst>
            <a:outerShdw blurRad="50800" dist="38100" dir="2700000" algn="tl" rotWithShape="0">
              <a:prstClr val="black">
                <a:alpha val="40000"/>
              </a:prstClr>
            </a:outerShdw>
          </a:effectLst>
        </p:spPr>
        <p:txBody>
          <a:bodyPr>
            <a:normAutofit/>
          </a:bodyPr>
          <a:lstStyle>
            <a:lvl1pPr algn="ctr">
              <a:defRPr sz="3600">
                <a:solidFill>
                  <a:srgbClr val="FF9E1D"/>
                </a:solidFill>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1378005" y="5566870"/>
            <a:ext cx="6400800" cy="835455"/>
          </a:xfrm>
        </p:spPr>
        <p:txBody>
          <a:bodyPr>
            <a:normAutofit/>
          </a:bodyPr>
          <a:lstStyle>
            <a:lvl1pPr marL="0" indent="0" algn="ctr">
              <a:buNone/>
              <a:defRPr sz="2800">
                <a:solidFill>
                  <a:schemeClr val="bg1">
                    <a:lumMod val="9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4" name="Date Placeholder 3"/>
          <p:cNvSpPr>
            <a:spLocks noGrp="1"/>
          </p:cNvSpPr>
          <p:nvPr>
            <p:ph type="dt" sz="half" idx="10"/>
          </p:nvPr>
        </p:nvSpPr>
        <p:spPr/>
        <p:txBody>
          <a:bodyPr/>
          <a:lstStyle/>
          <a:p>
            <a:fld id="{53074F12-AA26-4AC8-9962-C36BB8F32554}" type="datetimeFigureOut">
              <a:rPr lang="en-US" smtClean="0"/>
              <a:pPr/>
              <a:t>9/7/2021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82CCC60-E8CD-4174-8B1A-7DF615B22EEF}" type="slidenum">
              <a:rPr lang="en-US" smtClean="0"/>
              <a:pPr/>
              <a:t>‹#›</a:t>
            </a:fld>
            <a:endParaRPr lang="en-US"/>
          </a:p>
        </p:txBody>
      </p:sp>
    </p:spTree>
    <p:extLst>
      <p:ext uri="{BB962C8B-B14F-4D97-AF65-F5344CB8AC3E}">
        <p14:creationId xmlns:p14="http://schemas.microsoft.com/office/powerpoint/2010/main" xmlns="" val="325387517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3074F12-AA26-4AC8-9962-C36BB8F32554}" type="datetimeFigureOut">
              <a:rPr lang="en-US" smtClean="0"/>
              <a:pPr/>
              <a:t>9/7/2021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82CCC60-E8CD-4174-8B1A-7DF615B22EEF}" type="slidenum">
              <a:rPr lang="en-US" smtClean="0"/>
              <a:pPr/>
              <a:t>‹#›</a:t>
            </a:fld>
            <a:endParaRPr lang="en-US"/>
          </a:p>
        </p:txBody>
      </p:sp>
    </p:spTree>
    <p:extLst>
      <p:ext uri="{BB962C8B-B14F-4D97-AF65-F5344CB8AC3E}">
        <p14:creationId xmlns:p14="http://schemas.microsoft.com/office/powerpoint/2010/main" xmlns="" val="47760784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3074F12-AA26-4AC8-9962-C36BB8F32554}" type="datetimeFigureOut">
              <a:rPr lang="en-US" smtClean="0"/>
              <a:pPr/>
              <a:t>9/7/2021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82CCC60-E8CD-4174-8B1A-7DF615B22EEF}" type="slidenum">
              <a:rPr lang="en-US" smtClean="0"/>
              <a:pPr/>
              <a:t>‹#›</a:t>
            </a:fld>
            <a:endParaRPr lang="en-US"/>
          </a:p>
        </p:txBody>
      </p:sp>
    </p:spTree>
    <p:extLst>
      <p:ext uri="{BB962C8B-B14F-4D97-AF65-F5344CB8AC3E}">
        <p14:creationId xmlns:p14="http://schemas.microsoft.com/office/powerpoint/2010/main" xmlns="" val="342866572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3074F12-AA26-4AC8-9962-C36BB8F32554}" type="datetimeFigureOut">
              <a:rPr lang="en-US" smtClean="0"/>
              <a:pPr/>
              <a:t>9/7/2021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82CCC60-E8CD-4174-8B1A-7DF615B22EEF}" type="slidenum">
              <a:rPr lang="en-US" smtClean="0"/>
              <a:pPr/>
              <a:t>‹#›</a:t>
            </a:fld>
            <a:endParaRPr lang="en-US"/>
          </a:p>
        </p:txBody>
      </p:sp>
    </p:spTree>
    <p:extLst>
      <p:ext uri="{BB962C8B-B14F-4D97-AF65-F5344CB8AC3E}">
        <p14:creationId xmlns:p14="http://schemas.microsoft.com/office/powerpoint/2010/main" xmlns="" val="89360994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1291130"/>
            <a:ext cx="8229600" cy="1143000"/>
          </a:xfrm>
        </p:spPr>
        <p:txBody>
          <a:bodyPr>
            <a:normAutofit/>
          </a:bodyPr>
          <a:lstStyle>
            <a:lvl1pPr algn="l">
              <a:defRPr sz="3600">
                <a:solidFill>
                  <a:srgbClr val="FF9E1D"/>
                </a:solidFill>
              </a:defRPr>
            </a:lvl1pPr>
          </a:lstStyle>
          <a:p>
            <a:r>
              <a:rPr lang="en-US" dirty="0" smtClean="0"/>
              <a:t>Click to edit Master title style</a:t>
            </a:r>
            <a:endParaRPr lang="en-US" dirty="0"/>
          </a:p>
        </p:txBody>
      </p:sp>
      <p:sp>
        <p:nvSpPr>
          <p:cNvPr id="3" name="Content Placeholder 2"/>
          <p:cNvSpPr>
            <a:spLocks noGrp="1"/>
          </p:cNvSpPr>
          <p:nvPr>
            <p:ph idx="1"/>
          </p:nvPr>
        </p:nvSpPr>
        <p:spPr>
          <a:xfrm>
            <a:off x="457200" y="2512770"/>
            <a:ext cx="8229600" cy="3918803"/>
          </a:xfrm>
        </p:spPr>
        <p:txBody>
          <a:bodyPr/>
          <a:lstStyle>
            <a:lvl1pPr>
              <a:defRPr sz="2800">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p:txBody>
          <a:bodyPr/>
          <a:lstStyle/>
          <a:p>
            <a:fld id="{53074F12-AA26-4AC8-9962-C36BB8F32554}" type="datetimeFigureOut">
              <a:rPr lang="en-US" smtClean="0"/>
              <a:pPr/>
              <a:t>9/7/2021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82CCC60-E8CD-4174-8B1A-7DF615B22EEF}" type="slidenum">
              <a:rPr lang="en-US" smtClean="0"/>
              <a:pPr/>
              <a:t>‹#›</a:t>
            </a:fld>
            <a:endParaRPr lang="en-US"/>
          </a:p>
        </p:txBody>
      </p:sp>
    </p:spTree>
    <p:extLst>
      <p:ext uri="{BB962C8B-B14F-4D97-AF65-F5344CB8AC3E}">
        <p14:creationId xmlns:p14="http://schemas.microsoft.com/office/powerpoint/2010/main" xmlns="" val="166447136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831544" y="374900"/>
            <a:ext cx="7016195" cy="1143000"/>
          </a:xfrm>
        </p:spPr>
        <p:txBody>
          <a:bodyPr>
            <a:normAutofit/>
          </a:bodyPr>
          <a:lstStyle>
            <a:lvl1pPr algn="l">
              <a:defRPr sz="3600">
                <a:solidFill>
                  <a:srgbClr val="FF9E1D"/>
                </a:solidFill>
              </a:defRPr>
            </a:lvl1pPr>
          </a:lstStyle>
          <a:p>
            <a:r>
              <a:rPr lang="en-US" dirty="0" smtClean="0"/>
              <a:t>Click to edit Master title style</a:t>
            </a:r>
            <a:endParaRPr lang="en-US" dirty="0"/>
          </a:p>
        </p:txBody>
      </p:sp>
      <p:sp>
        <p:nvSpPr>
          <p:cNvPr id="3" name="Content Placeholder 2"/>
          <p:cNvSpPr>
            <a:spLocks noGrp="1"/>
          </p:cNvSpPr>
          <p:nvPr>
            <p:ph idx="1"/>
          </p:nvPr>
        </p:nvSpPr>
        <p:spPr>
          <a:xfrm>
            <a:off x="1831545" y="1544098"/>
            <a:ext cx="7016195" cy="4275740"/>
          </a:xfrm>
        </p:spPr>
        <p:txBody>
          <a:bodyPr/>
          <a:lstStyle>
            <a:lvl1pPr>
              <a:defRPr sz="2800">
                <a:solidFill>
                  <a:schemeClr val="tx1">
                    <a:lumMod val="95000"/>
                    <a:lumOff val="5000"/>
                  </a:schemeClr>
                </a:solidFill>
              </a:defRPr>
            </a:lvl1pPr>
            <a:lvl2pPr>
              <a:defRPr>
                <a:solidFill>
                  <a:schemeClr val="tx1">
                    <a:lumMod val="95000"/>
                    <a:lumOff val="5000"/>
                  </a:schemeClr>
                </a:solidFill>
              </a:defRPr>
            </a:lvl2pPr>
            <a:lvl3pPr>
              <a:defRPr>
                <a:solidFill>
                  <a:schemeClr val="tx1">
                    <a:lumMod val="95000"/>
                    <a:lumOff val="5000"/>
                  </a:schemeClr>
                </a:solidFill>
              </a:defRPr>
            </a:lvl3pPr>
            <a:lvl4pPr>
              <a:defRPr>
                <a:solidFill>
                  <a:schemeClr val="tx1">
                    <a:lumMod val="95000"/>
                    <a:lumOff val="5000"/>
                  </a:schemeClr>
                </a:solidFill>
              </a:defRPr>
            </a:lvl4pPr>
            <a:lvl5pPr>
              <a:defRPr>
                <a:solidFill>
                  <a:schemeClr val="tx1">
                    <a:lumMod val="95000"/>
                    <a:lumOff val="5000"/>
                  </a:schemeClr>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p:txBody>
          <a:bodyPr/>
          <a:lstStyle/>
          <a:p>
            <a:fld id="{53074F12-AA26-4AC8-9962-C36BB8F32554}" type="datetimeFigureOut">
              <a:rPr lang="en-US" smtClean="0"/>
              <a:pPr/>
              <a:t>9/7/2021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82CCC60-E8CD-4174-8B1A-7DF615B22EEF}" type="slidenum">
              <a:rPr lang="en-US" smtClean="0"/>
              <a:pPr/>
              <a:t>‹#›</a:t>
            </a:fld>
            <a:endParaRPr lang="en-US"/>
          </a:p>
        </p:txBody>
      </p:sp>
    </p:spTree>
    <p:extLst>
      <p:ext uri="{BB962C8B-B14F-4D97-AF65-F5344CB8AC3E}">
        <p14:creationId xmlns:p14="http://schemas.microsoft.com/office/powerpoint/2010/main" xmlns="" val="162939139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3074F12-AA26-4AC8-9962-C36BB8F32554}" type="datetimeFigureOut">
              <a:rPr lang="en-US" smtClean="0"/>
              <a:pPr/>
              <a:t>9/7/2021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82CCC60-E8CD-4174-8B1A-7DF615B22EEF}" type="slidenum">
              <a:rPr lang="en-US" smtClean="0"/>
              <a:pPr/>
              <a:t>‹#›</a:t>
            </a:fld>
            <a:endParaRPr lang="en-US"/>
          </a:p>
        </p:txBody>
      </p:sp>
    </p:spTree>
    <p:extLst>
      <p:ext uri="{BB962C8B-B14F-4D97-AF65-F5344CB8AC3E}">
        <p14:creationId xmlns:p14="http://schemas.microsoft.com/office/powerpoint/2010/main" xmlns="" val="386344157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53074F12-AA26-4AC8-9962-C36BB8F32554}" type="datetimeFigureOut">
              <a:rPr lang="en-US" smtClean="0"/>
              <a:pPr/>
              <a:t>9/7/2021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82CCC60-E8CD-4174-8B1A-7DF615B22EEF}" type="slidenum">
              <a:rPr lang="en-US" smtClean="0"/>
              <a:pPr/>
              <a:t>‹#›</a:t>
            </a:fld>
            <a:endParaRPr lang="en-US"/>
          </a:p>
        </p:txBody>
      </p:sp>
    </p:spTree>
    <p:extLst>
      <p:ext uri="{BB962C8B-B14F-4D97-AF65-F5344CB8AC3E}">
        <p14:creationId xmlns:p14="http://schemas.microsoft.com/office/powerpoint/2010/main" xmlns="" val="355679183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48965" y="1217065"/>
            <a:ext cx="8229600" cy="1143000"/>
          </a:xfrm>
        </p:spPr>
        <p:txBody>
          <a:bodyPr>
            <a:normAutofit/>
          </a:bodyPr>
          <a:lstStyle>
            <a:lvl1pPr algn="l">
              <a:defRPr sz="3600">
                <a:solidFill>
                  <a:srgbClr val="FF9E1D"/>
                </a:solidFill>
              </a:defRPr>
            </a:lvl1pPr>
          </a:lstStyle>
          <a:p>
            <a:r>
              <a:rPr lang="en-US" dirty="0" smtClean="0"/>
              <a:t>Click to edit Master title style</a:t>
            </a:r>
            <a:endParaRPr lang="en-US" dirty="0"/>
          </a:p>
        </p:txBody>
      </p:sp>
      <p:sp>
        <p:nvSpPr>
          <p:cNvPr id="3" name="Text Placeholder 2"/>
          <p:cNvSpPr>
            <a:spLocks noGrp="1"/>
          </p:cNvSpPr>
          <p:nvPr>
            <p:ph type="body" idx="1"/>
          </p:nvPr>
        </p:nvSpPr>
        <p:spPr>
          <a:xfrm>
            <a:off x="448965" y="2341022"/>
            <a:ext cx="4040188" cy="639762"/>
          </a:xfrm>
        </p:spPr>
        <p:txBody>
          <a:bodyPr anchor="b"/>
          <a:lstStyle>
            <a:lvl1pPr marL="0" indent="0">
              <a:buNone/>
              <a:defRPr sz="2400" b="1">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448965" y="2970885"/>
            <a:ext cx="4040188" cy="3035058"/>
          </a:xfrm>
        </p:spPr>
        <p:txBody>
          <a:bodyPr/>
          <a:lstStyle>
            <a:lvl1pPr>
              <a:defRPr sz="2400">
                <a:solidFill>
                  <a:schemeClr val="bg1"/>
                </a:solidFill>
              </a:defRPr>
            </a:lvl1pPr>
            <a:lvl2pPr>
              <a:defRPr sz="2000">
                <a:solidFill>
                  <a:schemeClr val="bg1"/>
                </a:solidFill>
              </a:defRPr>
            </a:lvl2pPr>
            <a:lvl3pPr>
              <a:defRPr sz="1800">
                <a:solidFill>
                  <a:schemeClr val="bg1"/>
                </a:solidFill>
              </a:defRPr>
            </a:lvl3pPr>
            <a:lvl4pPr>
              <a:defRPr sz="1600">
                <a:solidFill>
                  <a:schemeClr val="bg1"/>
                </a:solidFill>
              </a:defRPr>
            </a:lvl4pPr>
            <a:lvl5pPr>
              <a:defRPr sz="1600">
                <a:solidFill>
                  <a:schemeClr val="bg1"/>
                </a:solidFill>
              </a:defRPr>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4"/>
          <p:cNvSpPr>
            <a:spLocks noGrp="1"/>
          </p:cNvSpPr>
          <p:nvPr>
            <p:ph type="body" sz="quarter" idx="3"/>
          </p:nvPr>
        </p:nvSpPr>
        <p:spPr>
          <a:xfrm>
            <a:off x="4636790" y="2341022"/>
            <a:ext cx="4041775" cy="639762"/>
          </a:xfrm>
        </p:spPr>
        <p:txBody>
          <a:bodyPr anchor="b"/>
          <a:lstStyle>
            <a:lvl1pPr marL="0" indent="0">
              <a:buNone/>
              <a:defRPr sz="2400" b="1">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6" name="Content Placeholder 5"/>
          <p:cNvSpPr>
            <a:spLocks noGrp="1"/>
          </p:cNvSpPr>
          <p:nvPr>
            <p:ph sz="quarter" idx="4"/>
          </p:nvPr>
        </p:nvSpPr>
        <p:spPr>
          <a:xfrm>
            <a:off x="4636790" y="2970885"/>
            <a:ext cx="4041775" cy="3035058"/>
          </a:xfrm>
        </p:spPr>
        <p:txBody>
          <a:bodyPr/>
          <a:lstStyle>
            <a:lvl1pPr>
              <a:defRPr sz="2400">
                <a:solidFill>
                  <a:schemeClr val="bg1"/>
                </a:solidFill>
              </a:defRPr>
            </a:lvl1pPr>
            <a:lvl2pPr>
              <a:defRPr sz="2000">
                <a:solidFill>
                  <a:schemeClr val="bg1"/>
                </a:solidFill>
              </a:defRPr>
            </a:lvl2pPr>
            <a:lvl3pPr>
              <a:defRPr sz="1800">
                <a:solidFill>
                  <a:schemeClr val="bg1"/>
                </a:solidFill>
              </a:defRPr>
            </a:lvl3pPr>
            <a:lvl4pPr>
              <a:defRPr sz="1600">
                <a:solidFill>
                  <a:schemeClr val="bg1"/>
                </a:solidFill>
              </a:defRPr>
            </a:lvl4pPr>
            <a:lvl5pPr>
              <a:defRPr sz="1600">
                <a:solidFill>
                  <a:schemeClr val="bg1"/>
                </a:solidFill>
              </a:defRPr>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Date Placeholder 6"/>
          <p:cNvSpPr>
            <a:spLocks noGrp="1"/>
          </p:cNvSpPr>
          <p:nvPr>
            <p:ph type="dt" sz="half" idx="10"/>
          </p:nvPr>
        </p:nvSpPr>
        <p:spPr/>
        <p:txBody>
          <a:bodyPr/>
          <a:lstStyle/>
          <a:p>
            <a:fld id="{53074F12-AA26-4AC8-9962-C36BB8F32554}" type="datetimeFigureOut">
              <a:rPr lang="en-US" smtClean="0"/>
              <a:pPr/>
              <a:t>9/7/2021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82CCC60-E8CD-4174-8B1A-7DF615B22EEF}" type="slidenum">
              <a:rPr lang="en-US" smtClean="0"/>
              <a:pPr/>
              <a:t>‹#›</a:t>
            </a:fld>
            <a:endParaRPr lang="en-US"/>
          </a:p>
        </p:txBody>
      </p:sp>
    </p:spTree>
    <p:extLst>
      <p:ext uri="{BB962C8B-B14F-4D97-AF65-F5344CB8AC3E}">
        <p14:creationId xmlns:p14="http://schemas.microsoft.com/office/powerpoint/2010/main" xmlns="" val="412291198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53074F12-AA26-4AC8-9962-C36BB8F32554}" type="datetimeFigureOut">
              <a:rPr lang="en-US" smtClean="0"/>
              <a:pPr/>
              <a:t>9/7/2021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82CCC60-E8CD-4174-8B1A-7DF615B22EEF}" type="slidenum">
              <a:rPr lang="en-US" smtClean="0"/>
              <a:pPr/>
              <a:t>‹#›</a:t>
            </a:fld>
            <a:endParaRPr lang="en-US"/>
          </a:p>
        </p:txBody>
      </p:sp>
    </p:spTree>
    <p:extLst>
      <p:ext uri="{BB962C8B-B14F-4D97-AF65-F5344CB8AC3E}">
        <p14:creationId xmlns:p14="http://schemas.microsoft.com/office/powerpoint/2010/main" xmlns="" val="302977311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3074F12-AA26-4AC8-9962-C36BB8F32554}" type="datetimeFigureOut">
              <a:rPr lang="en-US" smtClean="0"/>
              <a:pPr/>
              <a:t>9/7/2021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82CCC60-E8CD-4174-8B1A-7DF615B22EEF}" type="slidenum">
              <a:rPr lang="en-US" smtClean="0"/>
              <a:pPr/>
              <a:t>‹#›</a:t>
            </a:fld>
            <a:endParaRPr lang="en-US"/>
          </a:p>
        </p:txBody>
      </p:sp>
    </p:spTree>
    <p:extLst>
      <p:ext uri="{BB962C8B-B14F-4D97-AF65-F5344CB8AC3E}">
        <p14:creationId xmlns:p14="http://schemas.microsoft.com/office/powerpoint/2010/main" xmlns="" val="425186407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3074F12-AA26-4AC8-9962-C36BB8F32554}" type="datetimeFigureOut">
              <a:rPr lang="en-US" smtClean="0"/>
              <a:pPr/>
              <a:t>9/7/2021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82CCC60-E8CD-4174-8B1A-7DF615B22EEF}" type="slidenum">
              <a:rPr lang="en-US" smtClean="0"/>
              <a:pPr/>
              <a:t>‹#›</a:t>
            </a:fld>
            <a:endParaRPr lang="en-US"/>
          </a:p>
        </p:txBody>
      </p:sp>
    </p:spTree>
    <p:extLst>
      <p:ext uri="{BB962C8B-B14F-4D97-AF65-F5344CB8AC3E}">
        <p14:creationId xmlns:p14="http://schemas.microsoft.com/office/powerpoint/2010/main" xmlns="" val="317445264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4" cstate="print">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74F12-AA26-4AC8-9962-C36BB8F32554}" type="datetimeFigureOut">
              <a:rPr lang="en-US" smtClean="0"/>
              <a:pPr/>
              <a:t>9/7/2021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82CCC60-E8CD-4174-8B1A-7DF615B22EEF}" type="slidenum">
              <a:rPr lang="en-US" smtClean="0"/>
              <a:pPr/>
              <a:t>‹#›</a:t>
            </a:fld>
            <a:endParaRPr lang="en-US"/>
          </a:p>
        </p:txBody>
      </p:sp>
    </p:spTree>
    <p:extLst>
      <p:ext uri="{BB962C8B-B14F-4D97-AF65-F5344CB8AC3E}">
        <p14:creationId xmlns:p14="http://schemas.microsoft.com/office/powerpoint/2010/main" xmlns="" val="194403938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ru-RU" dirty="0" smtClean="0"/>
              <a:t>Что нужно знать о задании 40 (эссе) по английскому языку</a:t>
            </a:r>
            <a:endParaRPr lang="en-US" dirty="0"/>
          </a:p>
        </p:txBody>
      </p:sp>
      <p:sp>
        <p:nvSpPr>
          <p:cNvPr id="3" name="Subtitle 2"/>
          <p:cNvSpPr>
            <a:spLocks noGrp="1"/>
          </p:cNvSpPr>
          <p:nvPr>
            <p:ph type="subTitle" idx="1"/>
          </p:nvPr>
        </p:nvSpPr>
        <p:spPr/>
        <p:txBody>
          <a:bodyPr>
            <a:normAutofit fontScale="92500" lnSpcReduction="20000"/>
          </a:bodyPr>
          <a:lstStyle/>
          <a:p>
            <a:r>
              <a:rPr lang="ru-RU" dirty="0" err="1" smtClean="0"/>
              <a:t>Н.Н.Корелина</a:t>
            </a:r>
            <a:endParaRPr lang="ru-RU" dirty="0" smtClean="0"/>
          </a:p>
          <a:p>
            <a:r>
              <a:rPr lang="ru-RU" dirty="0" smtClean="0"/>
              <a:t>26.08.2021</a:t>
            </a:r>
            <a:endParaRPr lang="en-US" dirty="0"/>
          </a:p>
        </p:txBody>
      </p:sp>
    </p:spTree>
    <p:extLst>
      <p:ext uri="{BB962C8B-B14F-4D97-AF65-F5344CB8AC3E}">
        <p14:creationId xmlns:p14="http://schemas.microsoft.com/office/powerpoint/2010/main" xmlns="" val="36392037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291130"/>
            <a:ext cx="8229600" cy="994870"/>
          </a:xfrm>
        </p:spPr>
        <p:txBody>
          <a:bodyPr>
            <a:normAutofit/>
          </a:bodyPr>
          <a:lstStyle/>
          <a:p>
            <a:pPr algn="l"/>
            <a:r>
              <a:rPr lang="ru-RU" dirty="0" smtClean="0"/>
              <a:t>Пример</a:t>
            </a:r>
            <a:r>
              <a:rPr lang="ru-RU" dirty="0"/>
              <a:t>ы</a:t>
            </a:r>
            <a:r>
              <a:rPr lang="en-US" dirty="0" smtClean="0"/>
              <a:t> </a:t>
            </a:r>
            <a:r>
              <a:rPr lang="ru-RU" dirty="0" smtClean="0"/>
              <a:t>тем эссе ЕГЭ 2021</a:t>
            </a:r>
            <a:endParaRPr lang="en-US" dirty="0"/>
          </a:p>
        </p:txBody>
      </p:sp>
      <p:sp>
        <p:nvSpPr>
          <p:cNvPr id="3" name="Content Placeholder 2"/>
          <p:cNvSpPr>
            <a:spLocks noGrp="1"/>
          </p:cNvSpPr>
          <p:nvPr>
            <p:ph idx="1"/>
          </p:nvPr>
        </p:nvSpPr>
        <p:spPr>
          <a:xfrm>
            <a:off x="457200" y="2209800"/>
            <a:ext cx="8229600" cy="4221773"/>
          </a:xfrm>
        </p:spPr>
        <p:txBody>
          <a:bodyPr>
            <a:normAutofit/>
          </a:bodyPr>
          <a:lstStyle/>
          <a:p>
            <a:r>
              <a:rPr lang="en-US" sz="3200" i="1" dirty="0">
                <a:solidFill>
                  <a:srgbClr val="FF0000"/>
                </a:solidFill>
              </a:rPr>
              <a:t>To be happy </a:t>
            </a:r>
            <a:r>
              <a:rPr lang="en-US" sz="3200" i="1" dirty="0"/>
              <a:t>one should live in the countryside</a:t>
            </a:r>
            <a:r>
              <a:rPr lang="en-US" sz="3200" i="1" dirty="0" smtClean="0"/>
              <a:t>.</a:t>
            </a:r>
            <a:endParaRPr lang="ru-RU" sz="3200" i="1" dirty="0" smtClean="0">
              <a:solidFill>
                <a:srgbClr val="FF0000"/>
              </a:solidFill>
            </a:endParaRPr>
          </a:p>
          <a:p>
            <a:r>
              <a:rPr lang="en-US" sz="3200" i="1" dirty="0" smtClean="0">
                <a:solidFill>
                  <a:srgbClr val="FF0000"/>
                </a:solidFill>
              </a:rPr>
              <a:t>To be happy </a:t>
            </a:r>
            <a:r>
              <a:rPr lang="en-US" sz="3200" i="1" dirty="0" smtClean="0"/>
              <a:t>one needs an interesting job.</a:t>
            </a:r>
            <a:endParaRPr lang="ru-RU" sz="3200" i="1" dirty="0" smtClean="0"/>
          </a:p>
          <a:p>
            <a:r>
              <a:rPr lang="en-US" sz="3200" i="1" dirty="0">
                <a:solidFill>
                  <a:srgbClr val="FF0000"/>
                </a:solidFill>
              </a:rPr>
              <a:t>To be happy </a:t>
            </a:r>
            <a:r>
              <a:rPr lang="en-US" sz="3200" i="1" dirty="0" smtClean="0"/>
              <a:t>one needs a big family.</a:t>
            </a:r>
            <a:endParaRPr lang="en-US" sz="3200" i="1" dirty="0"/>
          </a:p>
          <a:p>
            <a:r>
              <a:rPr lang="en-US" sz="3200" i="1" dirty="0">
                <a:solidFill>
                  <a:srgbClr val="FF0000"/>
                </a:solidFill>
              </a:rPr>
              <a:t>To be happy </a:t>
            </a:r>
            <a:r>
              <a:rPr lang="en-US" sz="3200" i="1" dirty="0"/>
              <a:t>one </a:t>
            </a:r>
            <a:r>
              <a:rPr lang="en-US" sz="3200" i="1" dirty="0" smtClean="0"/>
              <a:t>needs a lot of money.</a:t>
            </a:r>
            <a:endParaRPr lang="en-US" sz="3200" i="1" dirty="0"/>
          </a:p>
          <a:p>
            <a:endParaRPr lang="en-US" sz="3200" i="1" dirty="0" smtClean="0"/>
          </a:p>
          <a:p>
            <a:pPr marL="0" indent="0">
              <a:buNone/>
            </a:pPr>
            <a:endParaRPr lang="ru-RU" dirty="0"/>
          </a:p>
          <a:p>
            <a:pPr marL="0" indent="0">
              <a:buNone/>
            </a:pPr>
            <a:endParaRPr lang="ru-RU" dirty="0"/>
          </a:p>
          <a:p>
            <a:pPr marL="0" indent="0">
              <a:buNone/>
            </a:pPr>
            <a:endParaRPr lang="en-US" i="1" dirty="0" smtClean="0"/>
          </a:p>
          <a:p>
            <a:endParaRPr lang="ru-RU" i="1" dirty="0"/>
          </a:p>
          <a:p>
            <a:endParaRPr lang="ru-RU" i="1" dirty="0" smtClean="0"/>
          </a:p>
          <a:p>
            <a:endParaRPr lang="en-US" dirty="0"/>
          </a:p>
        </p:txBody>
      </p:sp>
    </p:spTree>
    <p:extLst>
      <p:ext uri="{BB962C8B-B14F-4D97-AF65-F5344CB8AC3E}">
        <p14:creationId xmlns:p14="http://schemas.microsoft.com/office/powerpoint/2010/main" xmlns="" val="312667721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291130"/>
            <a:ext cx="8229600" cy="994870"/>
          </a:xfrm>
        </p:spPr>
        <p:txBody>
          <a:bodyPr>
            <a:normAutofit/>
          </a:bodyPr>
          <a:lstStyle/>
          <a:p>
            <a:pPr algn="l"/>
            <a:r>
              <a:rPr lang="ru-RU" dirty="0" smtClean="0"/>
              <a:t>Пример</a:t>
            </a:r>
            <a:r>
              <a:rPr lang="ru-RU" dirty="0"/>
              <a:t>ы</a:t>
            </a:r>
            <a:r>
              <a:rPr lang="en-US" dirty="0" smtClean="0"/>
              <a:t> </a:t>
            </a:r>
            <a:r>
              <a:rPr lang="ru-RU" dirty="0" smtClean="0"/>
              <a:t>тем эссе ЕГЭ 2021</a:t>
            </a:r>
            <a:endParaRPr lang="en-US" dirty="0"/>
          </a:p>
        </p:txBody>
      </p:sp>
      <p:sp>
        <p:nvSpPr>
          <p:cNvPr id="3" name="Content Placeholder 2"/>
          <p:cNvSpPr>
            <a:spLocks noGrp="1"/>
          </p:cNvSpPr>
          <p:nvPr>
            <p:ph idx="1"/>
          </p:nvPr>
        </p:nvSpPr>
        <p:spPr>
          <a:xfrm>
            <a:off x="457200" y="2209800"/>
            <a:ext cx="8229600" cy="4221773"/>
          </a:xfrm>
        </p:spPr>
        <p:txBody>
          <a:bodyPr>
            <a:normAutofit/>
          </a:bodyPr>
          <a:lstStyle/>
          <a:p>
            <a:r>
              <a:rPr lang="en-US" i="1" dirty="0" smtClean="0"/>
              <a:t>The digital age will soon make some jobs unnecessary.</a:t>
            </a:r>
          </a:p>
          <a:p>
            <a:r>
              <a:rPr lang="en-US" i="1" dirty="0" smtClean="0"/>
              <a:t>Only </a:t>
            </a:r>
            <a:r>
              <a:rPr lang="en-US" i="1" dirty="0" smtClean="0">
                <a:solidFill>
                  <a:srgbClr val="FF0000"/>
                </a:solidFill>
              </a:rPr>
              <a:t>home-made food </a:t>
            </a:r>
            <a:r>
              <a:rPr lang="en-US" i="1" dirty="0" smtClean="0"/>
              <a:t>is good for health.</a:t>
            </a:r>
          </a:p>
          <a:p>
            <a:r>
              <a:rPr lang="en-US" i="1" dirty="0" smtClean="0"/>
              <a:t>Computer skills are the most important skills nowadays.</a:t>
            </a:r>
          </a:p>
          <a:p>
            <a:r>
              <a:rPr lang="en-US" i="1" dirty="0" smtClean="0">
                <a:solidFill>
                  <a:srgbClr val="FF0000"/>
                </a:solidFill>
              </a:rPr>
              <a:t>Everyone can contribute </a:t>
            </a:r>
            <a:r>
              <a:rPr lang="en-US" i="1" dirty="0" smtClean="0"/>
              <a:t>to environmental protection.</a:t>
            </a:r>
          </a:p>
          <a:p>
            <a:r>
              <a:rPr lang="en-US" i="1" dirty="0" smtClean="0"/>
              <a:t>Online shopping will soon </a:t>
            </a:r>
            <a:r>
              <a:rPr lang="en-US" i="1" dirty="0" smtClean="0">
                <a:solidFill>
                  <a:srgbClr val="FF0000"/>
                </a:solidFill>
              </a:rPr>
              <a:t>replace</a:t>
            </a:r>
            <a:r>
              <a:rPr lang="en-US" i="1" dirty="0" smtClean="0"/>
              <a:t> in-store shopping.</a:t>
            </a:r>
          </a:p>
          <a:p>
            <a:pPr marL="0" indent="0">
              <a:buNone/>
            </a:pPr>
            <a:endParaRPr lang="ru-RU" dirty="0"/>
          </a:p>
          <a:p>
            <a:pPr marL="0" indent="0">
              <a:buNone/>
            </a:pPr>
            <a:endParaRPr lang="ru-RU" dirty="0"/>
          </a:p>
          <a:p>
            <a:pPr marL="0" indent="0">
              <a:buNone/>
            </a:pPr>
            <a:endParaRPr lang="en-US" i="1" dirty="0" smtClean="0"/>
          </a:p>
          <a:p>
            <a:endParaRPr lang="ru-RU" i="1" dirty="0"/>
          </a:p>
          <a:p>
            <a:endParaRPr lang="ru-RU" i="1" dirty="0" smtClean="0"/>
          </a:p>
          <a:p>
            <a:endParaRPr lang="en-US" dirty="0"/>
          </a:p>
        </p:txBody>
      </p:sp>
    </p:spTree>
    <p:extLst>
      <p:ext uri="{BB962C8B-B14F-4D97-AF65-F5344CB8AC3E}">
        <p14:creationId xmlns:p14="http://schemas.microsoft.com/office/powerpoint/2010/main" xmlns="" val="368605810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291130"/>
            <a:ext cx="8229600" cy="994870"/>
          </a:xfrm>
        </p:spPr>
        <p:txBody>
          <a:bodyPr>
            <a:normAutofit/>
          </a:bodyPr>
          <a:lstStyle/>
          <a:p>
            <a:pPr algn="l"/>
            <a:r>
              <a:rPr lang="ru-RU" dirty="0" smtClean="0"/>
              <a:t>Необходимо научить</a:t>
            </a:r>
            <a:endParaRPr lang="en-US" dirty="0"/>
          </a:p>
        </p:txBody>
      </p:sp>
      <p:sp>
        <p:nvSpPr>
          <p:cNvPr id="3" name="Content Placeholder 2"/>
          <p:cNvSpPr>
            <a:spLocks noGrp="1"/>
          </p:cNvSpPr>
          <p:nvPr>
            <p:ph idx="1"/>
          </p:nvPr>
        </p:nvSpPr>
        <p:spPr>
          <a:xfrm>
            <a:off x="457200" y="2209800"/>
            <a:ext cx="8229600" cy="4221773"/>
          </a:xfrm>
        </p:spPr>
        <p:txBody>
          <a:bodyPr>
            <a:normAutofit/>
          </a:bodyPr>
          <a:lstStyle/>
          <a:p>
            <a:r>
              <a:rPr lang="ru-RU" dirty="0" smtClean="0"/>
              <a:t>Строить высказывание в соответствии с предложенным в задании планом</a:t>
            </a:r>
          </a:p>
          <a:p>
            <a:r>
              <a:rPr lang="ru-RU" dirty="0" smtClean="0"/>
              <a:t>Начинать введение с общего представления темы, раскрыть ее проблемный характер</a:t>
            </a:r>
          </a:p>
          <a:p>
            <a:r>
              <a:rPr lang="ru-RU" dirty="0" smtClean="0"/>
              <a:t>Логически делить текст на абзацы</a:t>
            </a:r>
          </a:p>
          <a:p>
            <a:r>
              <a:rPr lang="ru-RU" dirty="0" smtClean="0"/>
              <a:t>Помнить, что первое предложение каждого абзаца – его основная мысль, которая развивается, подкрепляется примерами, аргументами</a:t>
            </a:r>
          </a:p>
          <a:p>
            <a:endParaRPr lang="ru-RU" dirty="0" smtClean="0"/>
          </a:p>
          <a:p>
            <a:pPr marL="0" indent="0">
              <a:buNone/>
            </a:pPr>
            <a:endParaRPr lang="ru-RU" dirty="0"/>
          </a:p>
          <a:p>
            <a:pPr marL="0" indent="0">
              <a:buNone/>
            </a:pPr>
            <a:endParaRPr lang="en-US" i="1" dirty="0" smtClean="0"/>
          </a:p>
          <a:p>
            <a:endParaRPr lang="ru-RU" i="1" dirty="0"/>
          </a:p>
          <a:p>
            <a:endParaRPr lang="ru-RU" i="1" dirty="0" smtClean="0"/>
          </a:p>
          <a:p>
            <a:endParaRPr lang="en-US" dirty="0"/>
          </a:p>
        </p:txBody>
      </p:sp>
    </p:spTree>
    <p:extLst>
      <p:ext uri="{BB962C8B-B14F-4D97-AF65-F5344CB8AC3E}">
        <p14:creationId xmlns:p14="http://schemas.microsoft.com/office/powerpoint/2010/main" xmlns="" val="367629486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291130"/>
            <a:ext cx="8229600" cy="994870"/>
          </a:xfrm>
        </p:spPr>
        <p:txBody>
          <a:bodyPr>
            <a:normAutofit/>
          </a:bodyPr>
          <a:lstStyle/>
          <a:p>
            <a:pPr algn="l"/>
            <a:r>
              <a:rPr lang="ru-RU" dirty="0" smtClean="0"/>
              <a:t>Необходимо научить</a:t>
            </a:r>
            <a:endParaRPr lang="en-US" dirty="0"/>
          </a:p>
        </p:txBody>
      </p:sp>
      <p:sp>
        <p:nvSpPr>
          <p:cNvPr id="3" name="Content Placeholder 2"/>
          <p:cNvSpPr>
            <a:spLocks noGrp="1"/>
          </p:cNvSpPr>
          <p:nvPr>
            <p:ph idx="1"/>
          </p:nvPr>
        </p:nvSpPr>
        <p:spPr>
          <a:xfrm>
            <a:off x="457200" y="2209800"/>
            <a:ext cx="8229600" cy="4221773"/>
          </a:xfrm>
        </p:spPr>
        <p:txBody>
          <a:bodyPr>
            <a:normAutofit/>
          </a:bodyPr>
          <a:lstStyle/>
          <a:p>
            <a:r>
              <a:rPr lang="ru-RU" dirty="0"/>
              <a:t>п</a:t>
            </a:r>
            <a:r>
              <a:rPr lang="ru-RU" dirty="0" smtClean="0"/>
              <a:t>омнить, что общий объем основной части (2 – 4 абзацы) никак не может быть меньше общего объема введения и заключения</a:t>
            </a:r>
          </a:p>
          <a:p>
            <a:r>
              <a:rPr lang="ru-RU" dirty="0" err="1"/>
              <a:t>с</a:t>
            </a:r>
            <a:r>
              <a:rPr lang="ru-RU" dirty="0" err="1" smtClean="0"/>
              <a:t>амопроверять</a:t>
            </a:r>
            <a:r>
              <a:rPr lang="ru-RU" dirty="0" smtClean="0"/>
              <a:t> написанное эссе в соответствии с критериями оценивания</a:t>
            </a:r>
          </a:p>
          <a:p>
            <a:pPr marL="0" indent="0">
              <a:buNone/>
            </a:pPr>
            <a:endParaRPr lang="ru-RU" dirty="0"/>
          </a:p>
          <a:p>
            <a:pPr marL="0" indent="0">
              <a:buNone/>
            </a:pPr>
            <a:endParaRPr lang="en-US" i="1" dirty="0" smtClean="0"/>
          </a:p>
          <a:p>
            <a:endParaRPr lang="ru-RU" i="1" dirty="0"/>
          </a:p>
          <a:p>
            <a:endParaRPr lang="ru-RU" i="1" dirty="0" smtClean="0"/>
          </a:p>
          <a:p>
            <a:endParaRPr lang="en-US" dirty="0"/>
          </a:p>
        </p:txBody>
      </p:sp>
    </p:spTree>
    <p:extLst>
      <p:ext uri="{BB962C8B-B14F-4D97-AF65-F5344CB8AC3E}">
        <p14:creationId xmlns:p14="http://schemas.microsoft.com/office/powerpoint/2010/main" xmlns="" val="362201495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291130"/>
            <a:ext cx="8229600" cy="994870"/>
          </a:xfrm>
        </p:spPr>
        <p:txBody>
          <a:bodyPr>
            <a:normAutofit/>
          </a:bodyPr>
          <a:lstStyle/>
          <a:p>
            <a:pPr algn="l"/>
            <a:r>
              <a:rPr lang="ru-RU" dirty="0" smtClean="0"/>
              <a:t>Совет 1</a:t>
            </a:r>
            <a:endParaRPr lang="en-US" dirty="0"/>
          </a:p>
        </p:txBody>
      </p:sp>
      <p:sp>
        <p:nvSpPr>
          <p:cNvPr id="3" name="Content Placeholder 2"/>
          <p:cNvSpPr>
            <a:spLocks noGrp="1"/>
          </p:cNvSpPr>
          <p:nvPr>
            <p:ph idx="1"/>
          </p:nvPr>
        </p:nvSpPr>
        <p:spPr>
          <a:xfrm>
            <a:off x="457200" y="2209800"/>
            <a:ext cx="8229600" cy="4221773"/>
          </a:xfrm>
        </p:spPr>
        <p:txBody>
          <a:bodyPr>
            <a:normAutofit fontScale="92500" lnSpcReduction="10000"/>
          </a:bodyPr>
          <a:lstStyle/>
          <a:p>
            <a:pPr marL="0" indent="0">
              <a:buNone/>
            </a:pPr>
            <a:r>
              <a:rPr lang="ru-RU" dirty="0" smtClean="0"/>
              <a:t>Преподавателю важно самому сдать ЕГЭ – пройти пробный экзамен в формате ЕГЭ, чтобы проверить навыки </a:t>
            </a:r>
            <a:r>
              <a:rPr lang="en-US" dirty="0" smtClean="0"/>
              <a:t>exam skills</a:t>
            </a:r>
            <a:r>
              <a:rPr lang="ru-RU" dirty="0" smtClean="0"/>
              <a:t>: </a:t>
            </a:r>
          </a:p>
          <a:p>
            <a:r>
              <a:rPr lang="ru-RU" dirty="0" smtClean="0"/>
              <a:t>что за чем нужно делать, как экономить время – знать, сколько минут можно потратить на выполнение того или иного задания, где можно сэкономить время, а где потратить больше</a:t>
            </a:r>
          </a:p>
          <a:p>
            <a:r>
              <a:rPr lang="ru-RU" dirty="0"/>
              <a:t>у</a:t>
            </a:r>
            <a:r>
              <a:rPr lang="ru-RU" dirty="0" smtClean="0"/>
              <a:t>мение применения стратегий выполнения заданий </a:t>
            </a:r>
          </a:p>
          <a:p>
            <a:r>
              <a:rPr lang="ru-RU" dirty="0" smtClean="0"/>
              <a:t>работа с бланками </a:t>
            </a:r>
          </a:p>
          <a:p>
            <a:r>
              <a:rPr lang="ru-RU" dirty="0" smtClean="0"/>
              <a:t>стрессоустойчивость</a:t>
            </a:r>
          </a:p>
          <a:p>
            <a:endParaRPr lang="ru-RU" dirty="0" smtClean="0"/>
          </a:p>
          <a:p>
            <a:pPr marL="0" indent="0">
              <a:buNone/>
            </a:pPr>
            <a:endParaRPr lang="ru-RU" dirty="0"/>
          </a:p>
          <a:p>
            <a:pPr marL="0" indent="0">
              <a:buNone/>
            </a:pPr>
            <a:endParaRPr lang="en-US" i="1" dirty="0" smtClean="0"/>
          </a:p>
          <a:p>
            <a:endParaRPr lang="ru-RU" i="1" dirty="0"/>
          </a:p>
          <a:p>
            <a:endParaRPr lang="ru-RU" i="1" dirty="0" smtClean="0"/>
          </a:p>
          <a:p>
            <a:endParaRPr lang="en-US" dirty="0"/>
          </a:p>
        </p:txBody>
      </p:sp>
    </p:spTree>
    <p:extLst>
      <p:ext uri="{BB962C8B-B14F-4D97-AF65-F5344CB8AC3E}">
        <p14:creationId xmlns:p14="http://schemas.microsoft.com/office/powerpoint/2010/main" xmlns="" val="364058106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291130"/>
            <a:ext cx="8229600" cy="994870"/>
          </a:xfrm>
        </p:spPr>
        <p:txBody>
          <a:bodyPr>
            <a:normAutofit/>
          </a:bodyPr>
          <a:lstStyle/>
          <a:p>
            <a:pPr algn="l"/>
            <a:r>
              <a:rPr lang="ru-RU" dirty="0" smtClean="0"/>
              <a:t>Совет 2</a:t>
            </a:r>
            <a:endParaRPr lang="en-US" dirty="0"/>
          </a:p>
        </p:txBody>
      </p:sp>
      <p:sp>
        <p:nvSpPr>
          <p:cNvPr id="3" name="Content Placeholder 2"/>
          <p:cNvSpPr>
            <a:spLocks noGrp="1"/>
          </p:cNvSpPr>
          <p:nvPr>
            <p:ph idx="1"/>
          </p:nvPr>
        </p:nvSpPr>
        <p:spPr>
          <a:xfrm>
            <a:off x="457200" y="2209800"/>
            <a:ext cx="8229600" cy="4221773"/>
          </a:xfrm>
        </p:spPr>
        <p:txBody>
          <a:bodyPr>
            <a:normAutofit/>
          </a:bodyPr>
          <a:lstStyle/>
          <a:p>
            <a:r>
              <a:rPr lang="ru-RU" dirty="0" smtClean="0"/>
              <a:t>Знать критерии оценивания – экспертом можешь ты не быть, но знать критерии обязан!</a:t>
            </a:r>
          </a:p>
          <a:p>
            <a:r>
              <a:rPr lang="ru-RU" dirty="0" smtClean="0"/>
              <a:t>Повышать методический уровень: перечитывать основные документы (спецификация, кодификатор, методические рекомендации); посещать семинары и </a:t>
            </a:r>
            <a:r>
              <a:rPr lang="ru-RU" dirty="0" err="1" smtClean="0"/>
              <a:t>вебинары</a:t>
            </a:r>
            <a:r>
              <a:rPr lang="ru-RU" dirty="0" smtClean="0"/>
              <a:t> ведущих специалистов и т.д. и т.п.</a:t>
            </a:r>
          </a:p>
          <a:p>
            <a:endParaRPr lang="ru-RU" dirty="0" smtClean="0"/>
          </a:p>
          <a:p>
            <a:pPr marL="0" indent="0">
              <a:buNone/>
            </a:pPr>
            <a:endParaRPr lang="ru-RU" dirty="0"/>
          </a:p>
          <a:p>
            <a:pPr marL="0" indent="0">
              <a:buNone/>
            </a:pPr>
            <a:endParaRPr lang="en-US" i="1" dirty="0" smtClean="0"/>
          </a:p>
          <a:p>
            <a:endParaRPr lang="ru-RU" i="1" dirty="0"/>
          </a:p>
          <a:p>
            <a:endParaRPr lang="ru-RU" i="1" dirty="0" smtClean="0"/>
          </a:p>
          <a:p>
            <a:endParaRPr lang="en-US" dirty="0"/>
          </a:p>
        </p:txBody>
      </p:sp>
    </p:spTree>
    <p:extLst>
      <p:ext uri="{BB962C8B-B14F-4D97-AF65-F5344CB8AC3E}">
        <p14:creationId xmlns:p14="http://schemas.microsoft.com/office/powerpoint/2010/main" xmlns="" val="322320843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pPr algn="l"/>
            <a:r>
              <a:rPr lang="ru-RU" dirty="0" smtClean="0"/>
              <a:t>План выступления</a:t>
            </a:r>
            <a:endParaRPr lang="en-US" dirty="0"/>
          </a:p>
        </p:txBody>
      </p:sp>
      <p:sp>
        <p:nvSpPr>
          <p:cNvPr id="5" name="Content Placeholder 4"/>
          <p:cNvSpPr>
            <a:spLocks noGrp="1"/>
          </p:cNvSpPr>
          <p:nvPr>
            <p:ph idx="1"/>
          </p:nvPr>
        </p:nvSpPr>
        <p:spPr/>
        <p:txBody>
          <a:bodyPr/>
          <a:lstStyle/>
          <a:p>
            <a:r>
              <a:rPr lang="ru-RU" dirty="0" smtClean="0"/>
              <a:t>Задание 40</a:t>
            </a:r>
          </a:p>
          <a:p>
            <a:r>
              <a:rPr lang="ru-RU" dirty="0" smtClean="0"/>
              <a:t>Решение коммуникативной задачи</a:t>
            </a:r>
            <a:endParaRPr lang="en-US" dirty="0" smtClean="0"/>
          </a:p>
          <a:p>
            <a:r>
              <a:rPr lang="ru-RU" dirty="0" smtClean="0"/>
              <a:t>Перифраз темы эссе</a:t>
            </a:r>
          </a:p>
          <a:p>
            <a:r>
              <a:rPr lang="ru-RU" dirty="0" smtClean="0"/>
              <a:t>Темы эссе ЕГЭ 2021</a:t>
            </a:r>
            <a:endParaRPr lang="en-US" dirty="0" smtClean="0"/>
          </a:p>
          <a:p>
            <a:r>
              <a:rPr lang="ru-RU" dirty="0" smtClean="0"/>
              <a:t>Золотые правила</a:t>
            </a:r>
            <a:endParaRPr lang="en-US" dirty="0" smtClean="0"/>
          </a:p>
          <a:p>
            <a:r>
              <a:rPr lang="ru-RU" dirty="0" smtClean="0"/>
              <a:t>Советы учителю</a:t>
            </a:r>
            <a:endParaRPr lang="en-US" dirty="0" smtClean="0"/>
          </a:p>
        </p:txBody>
      </p:sp>
    </p:spTree>
    <p:extLst>
      <p:ext uri="{BB962C8B-B14F-4D97-AF65-F5344CB8AC3E}">
        <p14:creationId xmlns:p14="http://schemas.microsoft.com/office/powerpoint/2010/main" xmlns="" val="110163387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291130"/>
            <a:ext cx="8229600" cy="1223470"/>
          </a:xfrm>
        </p:spPr>
        <p:txBody>
          <a:bodyPr>
            <a:normAutofit/>
          </a:bodyPr>
          <a:lstStyle/>
          <a:p>
            <a:pPr algn="l"/>
            <a:r>
              <a:rPr lang="ru-RU" dirty="0" smtClean="0"/>
              <a:t>Задание 40 – написание эссе</a:t>
            </a:r>
            <a:endParaRPr lang="en-US" dirty="0"/>
          </a:p>
        </p:txBody>
      </p:sp>
      <p:sp>
        <p:nvSpPr>
          <p:cNvPr id="3" name="Content Placeholder 2"/>
          <p:cNvSpPr>
            <a:spLocks noGrp="1"/>
          </p:cNvSpPr>
          <p:nvPr>
            <p:ph idx="1"/>
          </p:nvPr>
        </p:nvSpPr>
        <p:spPr>
          <a:xfrm>
            <a:off x="457200" y="2895600"/>
            <a:ext cx="8229600" cy="3535973"/>
          </a:xfrm>
        </p:spPr>
        <p:txBody>
          <a:bodyPr>
            <a:normAutofit/>
          </a:bodyPr>
          <a:lstStyle/>
          <a:p>
            <a:r>
              <a:rPr lang="ru-RU" dirty="0" smtClean="0"/>
              <a:t>развернутое письменное высказывание </a:t>
            </a:r>
            <a:r>
              <a:rPr lang="ru-RU" dirty="0"/>
              <a:t>с элементами рассуждения </a:t>
            </a:r>
          </a:p>
          <a:p>
            <a:r>
              <a:rPr lang="ru-RU" dirty="0" smtClean="0"/>
              <a:t>высокий </a:t>
            </a:r>
            <a:r>
              <a:rPr lang="ru-RU" dirty="0"/>
              <a:t>уровень сложности по общеевропейской шкале, </a:t>
            </a:r>
            <a:r>
              <a:rPr lang="ru-RU" dirty="0" smtClean="0"/>
              <a:t>который соответствует </a:t>
            </a:r>
            <a:r>
              <a:rPr lang="ru-RU" dirty="0"/>
              <a:t>уровню </a:t>
            </a:r>
            <a:r>
              <a:rPr lang="ru-RU" dirty="0" smtClean="0"/>
              <a:t>В2 (не ниже уровня В1)</a:t>
            </a:r>
            <a:endParaRPr lang="en-US" dirty="0"/>
          </a:p>
        </p:txBody>
      </p:sp>
    </p:spTree>
    <p:extLst>
      <p:ext uri="{BB962C8B-B14F-4D97-AF65-F5344CB8AC3E}">
        <p14:creationId xmlns:p14="http://schemas.microsoft.com/office/powerpoint/2010/main" xmlns="" val="410330949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291130"/>
            <a:ext cx="8229600" cy="1756870"/>
          </a:xfrm>
        </p:spPr>
        <p:txBody>
          <a:bodyPr>
            <a:normAutofit/>
          </a:bodyPr>
          <a:lstStyle/>
          <a:p>
            <a:pPr algn="l"/>
            <a:r>
              <a:rPr lang="ru-RU" dirty="0" smtClean="0"/>
              <a:t>Решение коммуникативной задачи</a:t>
            </a:r>
            <a:endParaRPr lang="en-US" dirty="0"/>
          </a:p>
        </p:txBody>
      </p:sp>
      <p:sp>
        <p:nvSpPr>
          <p:cNvPr id="3" name="Content Placeholder 2"/>
          <p:cNvSpPr>
            <a:spLocks noGrp="1"/>
          </p:cNvSpPr>
          <p:nvPr>
            <p:ph idx="1"/>
          </p:nvPr>
        </p:nvSpPr>
        <p:spPr>
          <a:xfrm>
            <a:off x="457200" y="2667000"/>
            <a:ext cx="8229600" cy="3764573"/>
          </a:xfrm>
        </p:spPr>
        <p:txBody>
          <a:bodyPr>
            <a:normAutofit fontScale="92500" lnSpcReduction="20000"/>
          </a:bodyPr>
          <a:lstStyle/>
          <a:p>
            <a:pPr marL="0" indent="0">
              <a:buNone/>
            </a:pPr>
            <a:r>
              <a:rPr lang="ru-RU" dirty="0" smtClean="0"/>
              <a:t>Коммуникативная задача – это </a:t>
            </a:r>
            <a:endParaRPr lang="en-US" dirty="0" smtClean="0"/>
          </a:p>
          <a:p>
            <a:pPr lvl="0"/>
            <a:r>
              <a:rPr lang="ru-RU" dirty="0"/>
              <a:t>соответствие теме и ситуации общения, указанной в коммуникативном задании и полнота раскрытия темы;</a:t>
            </a:r>
          </a:p>
          <a:p>
            <a:pPr lvl="0"/>
            <a:r>
              <a:rPr lang="ru-RU" dirty="0"/>
              <a:t>использование определённого стиля речи (официального, неофициального, нейтрального) в соответствии с указанной в коммуникативном задании ситуацией;</a:t>
            </a:r>
          </a:p>
          <a:p>
            <a:pPr lvl="0"/>
            <a:r>
              <a:rPr lang="ru-RU" dirty="0"/>
              <a:t>объём, т.е. соответствие высказывания заданному объёму.</a:t>
            </a:r>
          </a:p>
          <a:p>
            <a:endParaRPr lang="en-US" dirty="0"/>
          </a:p>
        </p:txBody>
      </p:sp>
    </p:spTree>
    <p:extLst>
      <p:ext uri="{BB962C8B-B14F-4D97-AF65-F5344CB8AC3E}">
        <p14:creationId xmlns:p14="http://schemas.microsoft.com/office/powerpoint/2010/main" xmlns="" val="228544270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291130"/>
            <a:ext cx="8229600" cy="994870"/>
          </a:xfrm>
        </p:spPr>
        <p:txBody>
          <a:bodyPr>
            <a:normAutofit/>
          </a:bodyPr>
          <a:lstStyle/>
          <a:p>
            <a:pPr algn="l"/>
            <a:r>
              <a:rPr lang="ru-RU" dirty="0" smtClean="0"/>
              <a:t>Введение</a:t>
            </a:r>
            <a:endParaRPr lang="en-US" dirty="0"/>
          </a:p>
        </p:txBody>
      </p:sp>
      <p:sp>
        <p:nvSpPr>
          <p:cNvPr id="3" name="Content Placeholder 2"/>
          <p:cNvSpPr>
            <a:spLocks noGrp="1"/>
          </p:cNvSpPr>
          <p:nvPr>
            <p:ph idx="1"/>
          </p:nvPr>
        </p:nvSpPr>
        <p:spPr>
          <a:xfrm>
            <a:off x="457200" y="2209800"/>
            <a:ext cx="8229600" cy="4221773"/>
          </a:xfrm>
        </p:spPr>
        <p:txBody>
          <a:bodyPr>
            <a:normAutofit/>
          </a:bodyPr>
          <a:lstStyle/>
          <a:p>
            <a:r>
              <a:rPr lang="ru-RU" dirty="0" smtClean="0"/>
              <a:t>Раскрытие темы, перефразируя ее: повторить тему, не переписать дословно, как она обозначена в задании</a:t>
            </a:r>
          </a:p>
          <a:p>
            <a:r>
              <a:rPr lang="ru-RU" dirty="0" smtClean="0"/>
              <a:t>Перифраз – замена хотя бы 2-х слов синонимами или замена с помощью грамматических конструкций</a:t>
            </a:r>
          </a:p>
          <a:p>
            <a:r>
              <a:rPr lang="ru-RU" dirty="0" smtClean="0"/>
              <a:t>Указать проблемный характер темы</a:t>
            </a:r>
          </a:p>
          <a:p>
            <a:endParaRPr lang="en-US" dirty="0"/>
          </a:p>
        </p:txBody>
      </p:sp>
    </p:spTree>
    <p:extLst>
      <p:ext uri="{BB962C8B-B14F-4D97-AF65-F5344CB8AC3E}">
        <p14:creationId xmlns:p14="http://schemas.microsoft.com/office/powerpoint/2010/main" xmlns="" val="22529639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291130"/>
            <a:ext cx="8229600" cy="994870"/>
          </a:xfrm>
        </p:spPr>
        <p:txBody>
          <a:bodyPr>
            <a:normAutofit/>
          </a:bodyPr>
          <a:lstStyle/>
          <a:p>
            <a:pPr algn="l"/>
            <a:r>
              <a:rPr lang="ru-RU" dirty="0" smtClean="0"/>
              <a:t>Введение</a:t>
            </a:r>
            <a:endParaRPr lang="en-US" dirty="0"/>
          </a:p>
        </p:txBody>
      </p:sp>
      <p:sp>
        <p:nvSpPr>
          <p:cNvPr id="3" name="Content Placeholder 2"/>
          <p:cNvSpPr>
            <a:spLocks noGrp="1"/>
          </p:cNvSpPr>
          <p:nvPr>
            <p:ph idx="1"/>
          </p:nvPr>
        </p:nvSpPr>
        <p:spPr>
          <a:xfrm>
            <a:off x="457200" y="2209800"/>
            <a:ext cx="8229600" cy="4221773"/>
          </a:xfrm>
        </p:spPr>
        <p:txBody>
          <a:bodyPr>
            <a:normAutofit/>
          </a:bodyPr>
          <a:lstStyle/>
          <a:p>
            <a:r>
              <a:rPr lang="ru-RU" dirty="0" smtClean="0"/>
              <a:t>Важно: грамотно и правильно перефразировать тему, которая дается в </a:t>
            </a:r>
            <a:r>
              <a:rPr lang="ru-RU" dirty="0" err="1" smtClean="0"/>
              <a:t>КИМах</a:t>
            </a:r>
            <a:endParaRPr lang="ru-RU" dirty="0" smtClean="0"/>
          </a:p>
          <a:p>
            <a:r>
              <a:rPr lang="ru-RU" dirty="0"/>
              <a:t>Некорректное перефразирование – отход от темы</a:t>
            </a:r>
          </a:p>
          <a:p>
            <a:endParaRPr lang="ru-RU" dirty="0" smtClean="0"/>
          </a:p>
          <a:p>
            <a:endParaRPr lang="en-US" dirty="0"/>
          </a:p>
        </p:txBody>
      </p:sp>
    </p:spTree>
    <p:extLst>
      <p:ext uri="{BB962C8B-B14F-4D97-AF65-F5344CB8AC3E}">
        <p14:creationId xmlns:p14="http://schemas.microsoft.com/office/powerpoint/2010/main" xmlns="" val="107832783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291130"/>
            <a:ext cx="8229600" cy="994870"/>
          </a:xfrm>
        </p:spPr>
        <p:txBody>
          <a:bodyPr>
            <a:normAutofit/>
          </a:bodyPr>
          <a:lstStyle/>
          <a:p>
            <a:pPr algn="l"/>
            <a:r>
              <a:rPr lang="ru-RU" dirty="0" smtClean="0"/>
              <a:t>Пример некорректного перифраза</a:t>
            </a:r>
            <a:endParaRPr lang="en-US" dirty="0"/>
          </a:p>
        </p:txBody>
      </p:sp>
      <p:sp>
        <p:nvSpPr>
          <p:cNvPr id="3" name="Content Placeholder 2"/>
          <p:cNvSpPr>
            <a:spLocks noGrp="1"/>
          </p:cNvSpPr>
          <p:nvPr>
            <p:ph idx="1"/>
          </p:nvPr>
        </p:nvSpPr>
        <p:spPr>
          <a:xfrm>
            <a:off x="457200" y="2209800"/>
            <a:ext cx="8229600" cy="4221773"/>
          </a:xfrm>
        </p:spPr>
        <p:txBody>
          <a:bodyPr>
            <a:normAutofit/>
          </a:bodyPr>
          <a:lstStyle/>
          <a:p>
            <a:pPr>
              <a:buFont typeface="Wingdings" panose="05000000000000000000" pitchFamily="2" charset="2"/>
              <a:buChar char="ü"/>
            </a:pPr>
            <a:r>
              <a:rPr lang="en-US" sz="3200" i="1" dirty="0" smtClean="0">
                <a:solidFill>
                  <a:srgbClr val="FF0000"/>
                </a:solidFill>
              </a:rPr>
              <a:t>To be happy </a:t>
            </a:r>
            <a:r>
              <a:rPr lang="en-US" sz="3200" i="1" dirty="0" smtClean="0"/>
              <a:t>one should live in the countryside.</a:t>
            </a:r>
            <a:endParaRPr lang="ru-RU" sz="3200" i="1" dirty="0" smtClean="0"/>
          </a:p>
          <a:p>
            <a:pPr marL="0" indent="0">
              <a:buNone/>
            </a:pPr>
            <a:endParaRPr lang="en-US" sz="3200" i="1" dirty="0" smtClean="0"/>
          </a:p>
          <a:p>
            <a:pPr marL="0" indent="0">
              <a:buNone/>
            </a:pPr>
            <a:r>
              <a:rPr lang="en-US" sz="3200" i="1" dirty="0" smtClean="0"/>
              <a:t>Life is different everywhere. Some people claim that living in a big city is the best opportunity. Others believe that having a personal house out of the city is a lot better.</a:t>
            </a:r>
          </a:p>
          <a:p>
            <a:endParaRPr lang="ru-RU" i="1" dirty="0"/>
          </a:p>
          <a:p>
            <a:endParaRPr lang="ru-RU" i="1" dirty="0" smtClean="0"/>
          </a:p>
          <a:p>
            <a:endParaRPr lang="en-US" dirty="0"/>
          </a:p>
        </p:txBody>
      </p:sp>
    </p:spTree>
    <p:extLst>
      <p:ext uri="{BB962C8B-B14F-4D97-AF65-F5344CB8AC3E}">
        <p14:creationId xmlns:p14="http://schemas.microsoft.com/office/powerpoint/2010/main" xmlns="" val="140570787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291130"/>
            <a:ext cx="8229600" cy="994870"/>
          </a:xfrm>
        </p:spPr>
        <p:txBody>
          <a:bodyPr>
            <a:normAutofit/>
          </a:bodyPr>
          <a:lstStyle/>
          <a:p>
            <a:pPr algn="l"/>
            <a:r>
              <a:rPr lang="ru-RU" dirty="0" smtClean="0"/>
              <a:t>Пример некорректного перифраза</a:t>
            </a:r>
            <a:endParaRPr lang="en-US" dirty="0"/>
          </a:p>
        </p:txBody>
      </p:sp>
      <p:sp>
        <p:nvSpPr>
          <p:cNvPr id="3" name="Content Placeholder 2"/>
          <p:cNvSpPr>
            <a:spLocks noGrp="1"/>
          </p:cNvSpPr>
          <p:nvPr>
            <p:ph idx="1"/>
          </p:nvPr>
        </p:nvSpPr>
        <p:spPr>
          <a:xfrm>
            <a:off x="457200" y="2209800"/>
            <a:ext cx="8229600" cy="4221773"/>
          </a:xfrm>
        </p:spPr>
        <p:txBody>
          <a:bodyPr>
            <a:normAutofit lnSpcReduction="10000"/>
          </a:bodyPr>
          <a:lstStyle/>
          <a:p>
            <a:pPr>
              <a:buFont typeface="Wingdings" panose="05000000000000000000" pitchFamily="2" charset="2"/>
              <a:buChar char="ü"/>
            </a:pPr>
            <a:r>
              <a:rPr lang="en-US" i="1" dirty="0" smtClean="0">
                <a:solidFill>
                  <a:srgbClr val="FF0000"/>
                </a:solidFill>
              </a:rPr>
              <a:t>To be happy </a:t>
            </a:r>
            <a:r>
              <a:rPr lang="en-US" i="1" dirty="0" smtClean="0"/>
              <a:t>one needs an interesting job.</a:t>
            </a:r>
          </a:p>
          <a:p>
            <a:pPr marL="0" indent="0">
              <a:buNone/>
            </a:pPr>
            <a:r>
              <a:rPr lang="en-US" i="1" dirty="0" smtClean="0"/>
              <a:t>Nowadays, having an </a:t>
            </a:r>
            <a:r>
              <a:rPr lang="en-US" i="1" dirty="0" err="1" smtClean="0"/>
              <a:t>unfavorite</a:t>
            </a:r>
            <a:r>
              <a:rPr lang="en-US" i="1" dirty="0" smtClean="0"/>
              <a:t> job is heated discussion. The majority of people hold two contrasting view on it. On the one hand, people think that working on uninteresting job is believe to be wrong, while others disagree with this point of view.</a:t>
            </a:r>
          </a:p>
          <a:p>
            <a:pPr marL="0" indent="0">
              <a:buNone/>
            </a:pPr>
            <a:endParaRPr lang="en-US" i="1" dirty="0"/>
          </a:p>
          <a:p>
            <a:pPr marL="0" indent="0">
              <a:buNone/>
            </a:pPr>
            <a:r>
              <a:rPr lang="ru-RU" i="1" dirty="0" smtClean="0"/>
              <a:t>*</a:t>
            </a:r>
            <a:r>
              <a:rPr lang="ru-RU" dirty="0"/>
              <a:t>Фрагменты </a:t>
            </a:r>
            <a:r>
              <a:rPr lang="ru-RU" dirty="0" smtClean="0"/>
              <a:t>эссе, выполненных </a:t>
            </a:r>
            <a:r>
              <a:rPr lang="ru-RU" dirty="0"/>
              <a:t>участниками экзамена </a:t>
            </a:r>
            <a:r>
              <a:rPr lang="ru-RU" b="1" dirty="0"/>
              <a:t/>
            </a:r>
            <a:br>
              <a:rPr lang="ru-RU" b="1" dirty="0"/>
            </a:br>
            <a:r>
              <a:rPr lang="ru-RU" i="1" dirty="0"/>
              <a:t>(с сохранением языкового оформления оригинала)</a:t>
            </a:r>
            <a:endParaRPr lang="ru-RU" dirty="0"/>
          </a:p>
          <a:p>
            <a:pPr marL="0" indent="0">
              <a:buNone/>
            </a:pPr>
            <a:endParaRPr lang="ru-RU" dirty="0"/>
          </a:p>
          <a:p>
            <a:pPr marL="0" indent="0">
              <a:buNone/>
            </a:pPr>
            <a:endParaRPr lang="en-US" i="1" dirty="0" smtClean="0"/>
          </a:p>
          <a:p>
            <a:endParaRPr lang="ru-RU" i="1" dirty="0"/>
          </a:p>
          <a:p>
            <a:endParaRPr lang="ru-RU" i="1" dirty="0" smtClean="0"/>
          </a:p>
          <a:p>
            <a:endParaRPr lang="en-US" dirty="0"/>
          </a:p>
        </p:txBody>
      </p:sp>
    </p:spTree>
    <p:extLst>
      <p:ext uri="{BB962C8B-B14F-4D97-AF65-F5344CB8AC3E}">
        <p14:creationId xmlns:p14="http://schemas.microsoft.com/office/powerpoint/2010/main" xmlns="" val="407248952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291130"/>
            <a:ext cx="8229600" cy="994870"/>
          </a:xfrm>
        </p:spPr>
        <p:txBody>
          <a:bodyPr>
            <a:normAutofit/>
          </a:bodyPr>
          <a:lstStyle/>
          <a:p>
            <a:pPr algn="l"/>
            <a:r>
              <a:rPr lang="ru-RU" dirty="0" smtClean="0"/>
              <a:t>Некорректный перифраз</a:t>
            </a:r>
            <a:endParaRPr lang="en-US" dirty="0"/>
          </a:p>
        </p:txBody>
      </p:sp>
      <p:sp>
        <p:nvSpPr>
          <p:cNvPr id="3" name="Content Placeholder 2"/>
          <p:cNvSpPr>
            <a:spLocks noGrp="1"/>
          </p:cNvSpPr>
          <p:nvPr>
            <p:ph idx="1"/>
          </p:nvPr>
        </p:nvSpPr>
        <p:spPr>
          <a:xfrm>
            <a:off x="457200" y="2209800"/>
            <a:ext cx="8229600" cy="4221773"/>
          </a:xfrm>
        </p:spPr>
        <p:txBody>
          <a:bodyPr>
            <a:normAutofit/>
          </a:bodyPr>
          <a:lstStyle/>
          <a:p>
            <a:pPr marL="0" indent="0">
              <a:buNone/>
            </a:pPr>
            <a:r>
              <a:rPr lang="ru-RU" sz="3200" dirty="0" smtClean="0"/>
              <a:t>Уже в самом первом абзаце дали старт неверному решению коммуникативной задачи. </a:t>
            </a:r>
            <a:endParaRPr lang="ru-RU" sz="3200" dirty="0"/>
          </a:p>
          <a:p>
            <a:pPr marL="0" indent="0">
              <a:buNone/>
            </a:pPr>
            <a:endParaRPr lang="en-US" sz="3200" i="1" dirty="0" smtClean="0"/>
          </a:p>
          <a:p>
            <a:endParaRPr lang="ru-RU" sz="3200" i="1" dirty="0"/>
          </a:p>
          <a:p>
            <a:endParaRPr lang="ru-RU" i="1" dirty="0" smtClean="0"/>
          </a:p>
          <a:p>
            <a:endParaRPr lang="en-US" dirty="0"/>
          </a:p>
        </p:txBody>
      </p:sp>
    </p:spTree>
    <p:extLst>
      <p:ext uri="{BB962C8B-B14F-4D97-AF65-F5344CB8AC3E}">
        <p14:creationId xmlns:p14="http://schemas.microsoft.com/office/powerpoint/2010/main" xmlns="" val="2746969511"/>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418</TotalTime>
  <Words>538</Words>
  <Application>Microsoft Office PowerPoint</Application>
  <PresentationFormat>Экран (4:3)</PresentationFormat>
  <Paragraphs>94</Paragraphs>
  <Slides>15</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15</vt:i4>
      </vt:variant>
    </vt:vector>
  </HeadingPairs>
  <TitlesOfParts>
    <vt:vector size="16" baseType="lpstr">
      <vt:lpstr>Office Theme</vt:lpstr>
      <vt:lpstr>Что нужно знать о задании 40 (эссе) по английскому языку</vt:lpstr>
      <vt:lpstr>План выступления</vt:lpstr>
      <vt:lpstr>Задание 40 – написание эссе</vt:lpstr>
      <vt:lpstr>Решение коммуникативной задачи</vt:lpstr>
      <vt:lpstr>Введение</vt:lpstr>
      <vt:lpstr>Введение</vt:lpstr>
      <vt:lpstr>Пример некорректного перифраза</vt:lpstr>
      <vt:lpstr>Пример некорректного перифраза</vt:lpstr>
      <vt:lpstr>Некорректный перифраз</vt:lpstr>
      <vt:lpstr>Примеры тем эссе ЕГЭ 2021</vt:lpstr>
      <vt:lpstr>Примеры тем эссе ЕГЭ 2021</vt:lpstr>
      <vt:lpstr>Необходимо научить</vt:lpstr>
      <vt:lpstr>Необходимо научить</vt:lpstr>
      <vt:lpstr>Совет 1</vt:lpstr>
      <vt:lpstr>Совет 2</vt:lpstr>
    </vt:vector>
  </TitlesOfParts>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Julian</dc:creator>
  <cp:lastModifiedBy>Tihomirova-OA</cp:lastModifiedBy>
  <cp:revision>43</cp:revision>
  <dcterms:created xsi:type="dcterms:W3CDTF">2013-08-21T19:17:07Z</dcterms:created>
  <dcterms:modified xsi:type="dcterms:W3CDTF">2021-09-07T11:36:14Z</dcterms:modified>
</cp:coreProperties>
</file>