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8" r:id="rId7"/>
    <p:sldId id="270" r:id="rId8"/>
    <p:sldId id="269" r:id="rId9"/>
    <p:sldId id="263" r:id="rId10"/>
    <p:sldId id="265" r:id="rId11"/>
    <p:sldId id="264" r:id="rId12"/>
    <p:sldId id="271" r:id="rId13"/>
    <p:sldId id="272" r:id="rId14"/>
    <p:sldId id="267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2043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78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43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5626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2568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1230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647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1152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828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4221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64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7C1B5-277D-4EE0-AB83-0E7241F1951D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39E01-D573-4B81-88AA-C25019C44A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9744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hem-oge.sdamgia.ru/test?filter=all&amp;category_id=33" TargetMode="External"/><Relationship Id="rId3" Type="http://schemas.openxmlformats.org/officeDocument/2006/relationships/hyperlink" Target="https://resh.edu.ru/subject/lesson/1603/main/" TargetMode="External"/><Relationship Id="rId7" Type="http://schemas.openxmlformats.org/officeDocument/2006/relationships/hyperlink" Target="https://www.youtube.com/watch?v=PCfLIvCqxos" TargetMode="External"/><Relationship Id="rId2" Type="http://schemas.openxmlformats.org/officeDocument/2006/relationships/hyperlink" Target="https://www.youtube.com/watch?v=fCr2Ya0DRsQ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s.google.com/forms/d/e/1FAIpQLSdLisAAaHri8IiTT5ZXvCAFdt8YsW20EyYYxyQ1X58qghTjuQ/viewform" TargetMode="External"/><Relationship Id="rId11" Type="http://schemas.openxmlformats.org/officeDocument/2006/relationships/hyperlink" Target="http://oge.fipi.ru/os/xmodules/qprint/openlogin.php?fvq=F4CB981C079184EA49EB6E1EE7546E34" TargetMode="External"/><Relationship Id="rId5" Type="http://schemas.openxmlformats.org/officeDocument/2006/relationships/hyperlink" Target="https://docs.google.com/forms/d/e/1FAIpQLScIPiyzM5kV6nZApX4T1dG9K2C1gcZAkXh8qRO8kDvM5wrW2g/viewform" TargetMode="External"/><Relationship Id="rId10" Type="http://schemas.openxmlformats.org/officeDocument/2006/relationships/hyperlink" Target="https://docs.google.com/forms/d/e/1FAIpQLSdgBUWOLzLkCpGry7xxhKvHBAvQKxHchAlNbAFS7IpyFJ0JUw/viewform" TargetMode="External"/><Relationship Id="rId4" Type="http://schemas.openxmlformats.org/officeDocument/2006/relationships/hyperlink" Target="https://disk.yandex.ru/i/nhoDpjcFz6b2h" TargetMode="External"/><Relationship Id="rId9" Type="http://schemas.openxmlformats.org/officeDocument/2006/relationships/hyperlink" Target="https://chem-oge.sdamgia.ru/test?filter=all&amp;category_id=2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-oge.sdamgia.ru/test?filter=all&amp;category_id=21&amp;print=true" TargetMode="External"/><Relationship Id="rId2" Type="http://schemas.openxmlformats.org/officeDocument/2006/relationships/hyperlink" Target="https://www.youtube.com/watch?v=eYO0zUfcCXQ&amp;t=173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ZcwSbVDAw2w&amp;t=5s" TargetMode="External"/><Relationship Id="rId3" Type="http://schemas.openxmlformats.org/officeDocument/2006/relationships/hyperlink" Target="https://www.youtube.com/watch?v=6M1Nuwe7aTE" TargetMode="External"/><Relationship Id="rId7" Type="http://schemas.openxmlformats.org/officeDocument/2006/relationships/hyperlink" Target="https://www.youtube.com/watch?v=emzmOps6vTc" TargetMode="External"/><Relationship Id="rId2" Type="http://schemas.openxmlformats.org/officeDocument/2006/relationships/hyperlink" Target="https://www.youtube.com/watch?v=i9ncK7o6On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NHncz4vJqSE" TargetMode="External"/><Relationship Id="rId5" Type="http://schemas.openxmlformats.org/officeDocument/2006/relationships/hyperlink" Target="https://www.youtube.com/watch?v=6ittoH1T1fA" TargetMode="External"/><Relationship Id="rId4" Type="http://schemas.openxmlformats.org/officeDocument/2006/relationships/hyperlink" Target="https://www.youtube.com/watch?v=VILbwF3W5t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Разработка и реализация маршрутных</a:t>
            </a:r>
            <a:br>
              <a:rPr lang="ru-RU" dirty="0" smtClean="0"/>
            </a:br>
            <a:r>
              <a:rPr lang="ru-RU" dirty="0" smtClean="0"/>
              <a:t>листов по оказанию помощи обучающимся</a:t>
            </a:r>
            <a:br>
              <a:rPr lang="ru-RU" dirty="0" smtClean="0"/>
            </a:br>
            <a:r>
              <a:rPr lang="ru-RU" dirty="0" smtClean="0"/>
              <a:t>при подготовке к ГИА (ОГЭ)</a:t>
            </a:r>
            <a:br>
              <a:rPr lang="ru-RU" dirty="0" smtClean="0"/>
            </a:br>
            <a:r>
              <a:rPr lang="ru-RU" dirty="0" smtClean="0"/>
              <a:t>                             </a:t>
            </a:r>
            <a:r>
              <a:rPr lang="ru-RU" sz="2700" dirty="0" err="1" smtClean="0"/>
              <a:t>Еловикова</a:t>
            </a:r>
            <a:r>
              <a:rPr lang="ru-RU" sz="2700" dirty="0" smtClean="0"/>
              <a:t> Наталья Николаевна                    </a:t>
            </a:r>
            <a:br>
              <a:rPr lang="ru-RU" sz="2700" dirty="0" smtClean="0"/>
            </a:br>
            <a:r>
              <a:rPr lang="ru-RU" sz="2700" dirty="0" smtClean="0"/>
              <a:t>                                             МАОУ СОШ №1 </a:t>
            </a:r>
            <a:r>
              <a:rPr lang="ru-RU" sz="2700" dirty="0" err="1" smtClean="0"/>
              <a:t>г.Кунгур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886200"/>
            <a:ext cx="2984376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820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5376634"/>
              </p:ext>
            </p:extLst>
          </p:nvPr>
        </p:nvGraphicFramePr>
        <p:xfrm>
          <a:off x="-1" y="116632"/>
          <a:ext cx="9036497" cy="6781685"/>
        </p:xfrm>
        <a:graphic>
          <a:graphicData uri="http://schemas.openxmlformats.org/drawingml/2006/table">
            <a:tbl>
              <a:tblPr firstRow="1" firstCol="1" bandRow="1"/>
              <a:tblGrid>
                <a:gridCol w="827585"/>
                <a:gridCol w="1080120"/>
                <a:gridCol w="2016224"/>
                <a:gridCol w="4608512"/>
                <a:gridCol w="504056"/>
              </a:tblGrid>
              <a:tr h="5812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 требуется отработать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Типы заданий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Примеры возможных заданий (объяснений)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909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 12,13, 14 , 21 -электролитическая диссоциация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Понятие ион (катион, анион).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Сущность процесса электролитической диссоциации.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Реакции ионного обмена.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Качественные реакции на ионы.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Химический диктант на отработку терминов и диссоциации  кислот, оснований и солей.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составление молекулярного уравнения на основе краткого ионного.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составление ионного уравнения на основе молекулярного.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Объяснение теоретического материала диссоциация веществ с помощью видео: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https://www.youtube.com/watch?v=fCr2Ya0DRsQ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или </a:t>
                      </a:r>
                      <a:r>
                        <a:rPr lang="en-US" sz="1400" dirty="0" smtClean="0"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https://resh.edu.ru/subject/lesson/1603/main/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Качественные реакции объяснение материала: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https://disk.yandex.ru/i/nhoDpjcFz6b2h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Тренировочные тестовые задания диссоциация веществ: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https://docs.google.com/forms/d/e/1FAIpQLScIPiyzM5kV6nZApX4T1dG9K2C1gcZAkXh8qRO8kDvM5wrW2g/viewform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Тренировочные тестовые задания на качественные реакции: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6"/>
                        </a:rPr>
                        <a:t>https://docs.google.com/forms/d/e/1FAIpQLSdLisAAaHri8IiTT5ZXvCAFdt8YsW20EyYYxyQ1X58qghTjuQ/viewform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5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на соответствие: определение признаков реакций.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Самостоятельное изучение темы с помощью видео: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7"/>
                        </a:rPr>
                        <a:t>https://www.youtube.com/watch?v=PCfLIvCqxos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тестового задания: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https://chem-oge.sdamgia.ru/test?filter=all&amp;category_id=33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9"/>
                        </a:rPr>
                        <a:t>https://chem-oge.sdamgia.ru/test?filter=all&amp;category_id=25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тренировочного варианта: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10"/>
                        </a:rPr>
                        <a:t>https://docs.google.com/forms/d/e/1FAIpQLSdgBUWOLzLkCpGry7xxhKvHBAvQKxHchAlNbAFS7IpyFJ0JUw/viewform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или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11"/>
                        </a:rPr>
                        <a:t>http://oge.fipi.ru/os/xmodules/qprint/openlogin.php?fvq=F4CB981C079184EA49EB6E1EE7546E34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811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275553"/>
              </p:ext>
            </p:extLst>
          </p:nvPr>
        </p:nvGraphicFramePr>
        <p:xfrm>
          <a:off x="457200" y="476673"/>
          <a:ext cx="8229599" cy="2952328"/>
        </p:xfrm>
        <a:graphic>
          <a:graphicData uri="http://schemas.openxmlformats.org/drawingml/2006/table">
            <a:tbl>
              <a:tblPr firstRow="1" firstCol="1" bandRow="1"/>
              <a:tblGrid>
                <a:gridCol w="1011542"/>
                <a:gridCol w="1264427"/>
                <a:gridCol w="1691006"/>
                <a:gridCol w="3367758"/>
                <a:gridCol w="894866"/>
              </a:tblGrid>
              <a:tr h="808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 требуется отработать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Типы заданий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Примеры возможных заданий (объяснений)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42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19,22 - расчеты с использованием понятия массовая доля в растворе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Применяемые в решении задач формулы, постоянные величины.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Отработка алгоритма в решении задач.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Видео разбор задания ОГЭ по химии 22: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https://www.youtube.com/watch?v=eYO0zUfcCXQ&amp;t=173s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Тренировочные задания: 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https://chem-oge.sdamgia.ru/test?filter=all&amp;category_id=21&amp;print=true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974" marR="569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/>
              <a:t>          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647" t="15625" r="46742" b="22851"/>
          <a:stretch>
            <a:fillRect/>
          </a:stretch>
        </p:blipFill>
        <p:spPr bwMode="auto">
          <a:xfrm>
            <a:off x="0" y="3429000"/>
            <a:ext cx="5116286" cy="3429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36" t="50977" r="51098" b="5540"/>
          <a:stretch>
            <a:fillRect/>
          </a:stretch>
        </p:blipFill>
        <p:spPr bwMode="auto">
          <a:xfrm>
            <a:off x="4950453" y="4286232"/>
            <a:ext cx="4193547" cy="257176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 l="53807" t="15625" r="21486" b="31640"/>
          <a:stretch>
            <a:fillRect/>
          </a:stretch>
        </p:blipFill>
        <p:spPr bwMode="auto">
          <a:xfrm>
            <a:off x="7572364" y="2357430"/>
            <a:ext cx="1571636" cy="18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8805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26" t="14881" r="27826" b="8793"/>
          <a:stretch/>
        </p:blipFill>
        <p:spPr bwMode="auto">
          <a:xfrm>
            <a:off x="563" y="1"/>
            <a:ext cx="4283405" cy="321297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31" t="11045" r="35793" b="8401"/>
          <a:stretch/>
        </p:blipFill>
        <p:spPr bwMode="auto">
          <a:xfrm>
            <a:off x="1414470" y="2949150"/>
            <a:ext cx="3537948" cy="379652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20" t="14236" r="28136" b="12351"/>
          <a:stretch/>
        </p:blipFill>
        <p:spPr bwMode="auto">
          <a:xfrm>
            <a:off x="4989143" y="116632"/>
            <a:ext cx="4141335" cy="381167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758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90" t="14574" r="27936" b="5392"/>
          <a:stretch/>
        </p:blipFill>
        <p:spPr bwMode="auto">
          <a:xfrm>
            <a:off x="179512" y="116633"/>
            <a:ext cx="3940750" cy="396044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08" t="20387" r="28247" b="26438"/>
          <a:stretch/>
        </p:blipFill>
        <p:spPr bwMode="auto">
          <a:xfrm>
            <a:off x="4355976" y="116633"/>
            <a:ext cx="4221496" cy="281433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020" t="38443" r="28470" b="8779"/>
          <a:stretch/>
        </p:blipFill>
        <p:spPr bwMode="auto">
          <a:xfrm>
            <a:off x="4110684" y="3151243"/>
            <a:ext cx="4976802" cy="331786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040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23916688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9312"/>
                <a:gridCol w="2400288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Результаты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сдававших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Успеваемость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Количество обучающихся, выполнивших практическую часть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84 %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913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Еловикова Н.Н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751" y="0"/>
            <a:ext cx="91549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20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начале пути...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Сетевая группа\6.JPG"/>
          <p:cNvPicPr>
            <a:picLocks noChangeAspect="1" noChangeArrowheads="1"/>
          </p:cNvPicPr>
          <p:nvPr/>
        </p:nvPicPr>
        <p:blipFill>
          <a:blip r:embed="rId2" cstate="print"/>
          <a:srcRect l="4764" t="13559" b="6780"/>
          <a:stretch>
            <a:fillRect/>
          </a:stretch>
        </p:blipFill>
        <p:spPr bwMode="auto">
          <a:xfrm>
            <a:off x="36281" y="891208"/>
            <a:ext cx="5712288" cy="33575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24" t="24331" r="12475" b="18536"/>
          <a:stretch/>
        </p:blipFill>
        <p:spPr bwMode="auto">
          <a:xfrm>
            <a:off x="3184801" y="3197760"/>
            <a:ext cx="5994401" cy="36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4919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215423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8550" t="32226" r="24231" b="6250"/>
          <a:stretch>
            <a:fillRect/>
          </a:stretch>
        </p:blipFill>
        <p:spPr bwMode="auto">
          <a:xfrm>
            <a:off x="0" y="0"/>
            <a:ext cx="4912179" cy="359842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669" t="22420" r="25260" b="9921"/>
          <a:stretch/>
        </p:blipFill>
        <p:spPr bwMode="auto">
          <a:xfrm>
            <a:off x="4560530" y="2857496"/>
            <a:ext cx="4583470" cy="378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57818" y="785795"/>
            <a:ext cx="3143272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Разработка и реализация маршрутных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листов по оказанию помощи обучающимся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подготовке к ГИА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28550" t="26367" r="25329" b="24805"/>
          <a:stretch>
            <a:fillRect/>
          </a:stretch>
        </p:blipFill>
        <p:spPr bwMode="auto">
          <a:xfrm>
            <a:off x="0" y="3714752"/>
            <a:ext cx="4560602" cy="2714644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511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4045956"/>
              </p:ext>
            </p:extLst>
          </p:nvPr>
        </p:nvGraphicFramePr>
        <p:xfrm>
          <a:off x="467545" y="332657"/>
          <a:ext cx="8280918" cy="5025527"/>
        </p:xfrm>
        <a:graphic>
          <a:graphicData uri="http://schemas.openxmlformats.org/drawingml/2006/table">
            <a:tbl>
              <a:tblPr firstRow="1" firstCol="1" bandRow="1"/>
              <a:tblGrid>
                <a:gridCol w="791841"/>
                <a:gridCol w="1541693"/>
                <a:gridCol w="1318023"/>
                <a:gridCol w="989802"/>
                <a:gridCol w="2193847"/>
                <a:gridCol w="1445712"/>
              </a:tblGrid>
              <a:tr h="11521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Уч-ся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Основание выбора экзамена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знаний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Уровень притязаний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Возможности, способности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Запрос</a:t>
                      </a:r>
                      <a:r>
                        <a:rPr lang="ru-RU" sz="18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ru-RU" sz="1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ученика на помощь в заданиях КИМ ОГЭ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804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Химия нужна в дальнейшем профобразовании, интерес к предмету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чел. -средний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чел –ниже среднего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чел.-«4/5»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чел.- «3»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Организованность, наличие основ знаний, рассудительность, готовность заниматься самостоятельно и посещать дополнительные занятия в школе.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8- 6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9 – 7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10 -5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11- 7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12–5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13 –5 чел.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14 - 4 </a:t>
                      </a: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 19-4 чел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21- 5 чел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22- 4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23- 6 чел.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AutoShape 2" descr="https://s0.slide-share.ru/s_slide/278349f9f6e6447250971d6eec269be9/23965c4b-3e6c-4b14-b9e5-8f4ac02c498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07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Сетевая группа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6336243" cy="378904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26" name="Picture 2" descr="F:\Сетевая группа\2.JPG"/>
          <p:cNvPicPr>
            <a:picLocks noChangeAspect="1" noChangeArrowheads="1"/>
          </p:cNvPicPr>
          <p:nvPr/>
        </p:nvPicPr>
        <p:blipFill rotWithShape="1">
          <a:blip r:embed="rId3"/>
          <a:srcRect l="3656" r="34825"/>
          <a:stretch/>
        </p:blipFill>
        <p:spPr bwMode="auto">
          <a:xfrm>
            <a:off x="4788024" y="3032001"/>
            <a:ext cx="4355976" cy="382599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46961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Сетевая группа\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4961" t="2462" r="5962" b="2564"/>
          <a:stretch/>
        </p:blipFill>
        <p:spPr bwMode="auto">
          <a:xfrm>
            <a:off x="17124" y="0"/>
            <a:ext cx="5753915" cy="393305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2051" name="Picture 3" descr="F:\Сетевая группа\4.JPG"/>
          <p:cNvPicPr>
            <a:picLocks noChangeAspect="1" noChangeArrowheads="1"/>
          </p:cNvPicPr>
          <p:nvPr/>
        </p:nvPicPr>
        <p:blipFill rotWithShape="1">
          <a:blip r:embed="rId3"/>
          <a:srcRect l="4946" r="6704" b="11634"/>
          <a:stretch/>
        </p:blipFill>
        <p:spPr bwMode="auto">
          <a:xfrm>
            <a:off x="3419873" y="3205271"/>
            <a:ext cx="5724128" cy="365272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07" t="37302" r="23698" b="19643"/>
          <a:stretch/>
        </p:blipFill>
        <p:spPr bwMode="auto">
          <a:xfrm>
            <a:off x="2987824" y="3728678"/>
            <a:ext cx="6023429" cy="314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91" t="20738" r="23806" b="10132"/>
          <a:stretch/>
        </p:blipFill>
        <p:spPr bwMode="auto">
          <a:xfrm>
            <a:off x="1" y="-20247"/>
            <a:ext cx="4763890" cy="38812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56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Сетевая группа\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741" t="4104" r="2635" b="4349"/>
          <a:stretch>
            <a:fillRect/>
          </a:stretch>
        </p:blipFill>
        <p:spPr bwMode="auto">
          <a:xfrm>
            <a:off x="1500134" y="0"/>
            <a:ext cx="7643866" cy="4143404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3947204"/>
            <a:ext cx="4214809" cy="2910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979694330"/>
              </p:ext>
            </p:extLst>
          </p:nvPr>
        </p:nvGraphicFramePr>
        <p:xfrm>
          <a:off x="1" y="142852"/>
          <a:ext cx="9001156" cy="6715148"/>
        </p:xfrm>
        <a:graphic>
          <a:graphicData uri="http://schemas.openxmlformats.org/drawingml/2006/table">
            <a:tbl>
              <a:tblPr firstRow="1" firstCol="1" bandRow="1"/>
              <a:tblGrid>
                <a:gridCol w="1010421"/>
                <a:gridCol w="1262131"/>
                <a:gridCol w="1377430"/>
                <a:gridCol w="4678284"/>
                <a:gridCol w="672890"/>
              </a:tblGrid>
              <a:tr h="4172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Что требуется отработать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Типы заданий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Примеры возможных заданий (объяснений)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Сроки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979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8,9,10,11,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 –химические свойства неорганических веществ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Состав, номенклатура основных классов веществ.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Составить схему типичных свойств основных классов.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Решение заданий разного типа.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с выбором варианта ответа: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на определение класса вещества;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на химические свойства металлов, неметаллов;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 на химические свойства оксидов, кислот, оснований, солей;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Задания на соответствие исходных реагентов и продуктов реакций.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Практические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занятия с отработкой навыков выполнения практического задания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свойств  простых веществ.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металлов: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https://www.youtube.com/watch?v=i9ncK7o6OnE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неметаллов: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https://www.youtube.com/watch?v=6M1Nuwe7aTE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типичных свойств основных классов. </a:t>
                      </a:r>
                      <a:endParaRPr lang="ru-RU" sz="1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 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оксидов: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https://www.youtube.com/watch?v=VILbwF3W5tc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 оснований: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https://www.youtube.com/watch?v=6ittoH1T1fA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 кислот: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6"/>
                        </a:rPr>
                        <a:t>https://www.youtube.com/watch?v=NHncz4vJqSE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 солей: 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7"/>
                        </a:rPr>
                        <a:t>https://www.youtube.com/watch?v=emzmOps6vTc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Объяснение практической части - 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https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://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www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.</a:t>
                      </a:r>
                      <a:r>
                        <a:rPr lang="en-US" sz="1600" u="sng" dirty="0" err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youtube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.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com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/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watch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?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v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=</a:t>
                      </a:r>
                      <a:r>
                        <a:rPr lang="en-US" sz="1600" u="sng" dirty="0" err="1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ZcwSbVDAw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2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w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&amp;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t</a:t>
                      </a:r>
                      <a:r>
                        <a:rPr lang="ru-RU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=5</a:t>
                      </a:r>
                      <a:r>
                        <a:rPr lang="en-US" sz="1600" u="sng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8"/>
                        </a:rPr>
                        <a:t>s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простых веществ: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Свойства классов веществ: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Практическая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часть: 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08" marR="586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6061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509</Words>
  <Application>Microsoft Office PowerPoint</Application>
  <PresentationFormat>Экран (4:3)</PresentationFormat>
  <Paragraphs>120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Разработка и реализация маршрутных листов по оказанию помощи обучающимся при подготовке к ГИА (ОГЭ)                              Еловикова Наталья Николаевна                                                                  МАОУ СОШ №1 г.Кунгур</vt:lpstr>
      <vt:lpstr>В начале пути...</vt:lpstr>
      <vt:lpstr>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Результаты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Зам. директора по ВР</cp:lastModifiedBy>
  <cp:revision>25</cp:revision>
  <dcterms:created xsi:type="dcterms:W3CDTF">2021-11-20T13:56:23Z</dcterms:created>
  <dcterms:modified xsi:type="dcterms:W3CDTF">2021-11-24T12:07:23Z</dcterms:modified>
</cp:coreProperties>
</file>