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85" r:id="rId3"/>
    <p:sldId id="284" r:id="rId4"/>
    <p:sldId id="268" r:id="rId5"/>
    <p:sldId id="258" r:id="rId6"/>
    <p:sldId id="269" r:id="rId7"/>
    <p:sldId id="277" r:id="rId8"/>
    <p:sldId id="259" r:id="rId9"/>
    <p:sldId id="260" r:id="rId10"/>
    <p:sldId id="261" r:id="rId11"/>
    <p:sldId id="270" r:id="rId12"/>
    <p:sldId id="273" r:id="rId13"/>
    <p:sldId id="271" r:id="rId14"/>
    <p:sldId id="274" r:id="rId15"/>
    <p:sldId id="275" r:id="rId16"/>
    <p:sldId id="262" r:id="rId17"/>
    <p:sldId id="279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69" autoAdjust="0"/>
    <p:restoredTop sz="86323" autoAdjust="0"/>
  </p:normalViewPr>
  <p:slideViewPr>
    <p:cSldViewPr>
      <p:cViewPr>
        <p:scale>
          <a:sx n="62" d="100"/>
          <a:sy n="62" d="100"/>
        </p:scale>
        <p:origin x="-1368" y="-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9CF016C-40FC-4568-BDF6-A3D653C36493}" type="doc">
      <dgm:prSet loTypeId="urn:microsoft.com/office/officeart/2005/8/layout/matrix1" loCatId="matrix" qsTypeId="urn:microsoft.com/office/officeart/2005/8/quickstyle/simple1" qsCatId="simple" csTypeId="urn:microsoft.com/office/officeart/2005/8/colors/accent1_2" csCatId="accent1" phldr="0"/>
      <dgm:spPr/>
      <dgm:t>
        <a:bodyPr/>
        <a:lstStyle/>
        <a:p>
          <a:endParaRPr lang="ru-RU"/>
        </a:p>
      </dgm:t>
    </dgm:pt>
    <dgm:pt modelId="{5AC51583-89A3-4A3C-A70D-958F0BC8AF78}">
      <dgm:prSet phldrT="[Текст]" phldr="1"/>
      <dgm:spPr/>
      <dgm:t>
        <a:bodyPr/>
        <a:lstStyle/>
        <a:p>
          <a:endParaRPr lang="ru-RU"/>
        </a:p>
      </dgm:t>
    </dgm:pt>
    <dgm:pt modelId="{6A18EA3C-3824-4A92-BB64-B8351A1BF51F}" type="parTrans" cxnId="{C7410C40-50CB-40D8-9CAF-404B3FDD35CA}">
      <dgm:prSet/>
      <dgm:spPr/>
      <dgm:t>
        <a:bodyPr/>
        <a:lstStyle/>
        <a:p>
          <a:endParaRPr lang="ru-RU"/>
        </a:p>
      </dgm:t>
    </dgm:pt>
    <dgm:pt modelId="{FAF7196A-727A-481A-BD3D-EEA260B9B573}" type="sibTrans" cxnId="{C7410C40-50CB-40D8-9CAF-404B3FDD35CA}">
      <dgm:prSet/>
      <dgm:spPr/>
      <dgm:t>
        <a:bodyPr/>
        <a:lstStyle/>
        <a:p>
          <a:endParaRPr lang="ru-RU"/>
        </a:p>
      </dgm:t>
    </dgm:pt>
    <dgm:pt modelId="{8B37EAFD-C2EB-42C7-821F-CAFF058D8EE7}">
      <dgm:prSet phldrT="[Текст]" phldr="1"/>
      <dgm:spPr/>
      <dgm:t>
        <a:bodyPr/>
        <a:lstStyle/>
        <a:p>
          <a:endParaRPr lang="ru-RU"/>
        </a:p>
      </dgm:t>
    </dgm:pt>
    <dgm:pt modelId="{BA7A1244-14E2-4881-8211-B6C51FC24132}" type="parTrans" cxnId="{70CEDB67-820C-4EFE-87C1-A8C5D942EA6F}">
      <dgm:prSet/>
      <dgm:spPr/>
      <dgm:t>
        <a:bodyPr/>
        <a:lstStyle/>
        <a:p>
          <a:endParaRPr lang="ru-RU"/>
        </a:p>
      </dgm:t>
    </dgm:pt>
    <dgm:pt modelId="{237C0EC6-4242-46B7-BB05-FEEB9B78D7F8}" type="sibTrans" cxnId="{70CEDB67-820C-4EFE-87C1-A8C5D942EA6F}">
      <dgm:prSet/>
      <dgm:spPr/>
      <dgm:t>
        <a:bodyPr/>
        <a:lstStyle/>
        <a:p>
          <a:endParaRPr lang="ru-RU"/>
        </a:p>
      </dgm:t>
    </dgm:pt>
    <dgm:pt modelId="{A45B8650-AC91-4272-A310-F82FB3A643D9}">
      <dgm:prSet phldrT="[Текст]" phldr="1"/>
      <dgm:spPr/>
      <dgm:t>
        <a:bodyPr/>
        <a:lstStyle/>
        <a:p>
          <a:endParaRPr lang="ru-RU"/>
        </a:p>
      </dgm:t>
    </dgm:pt>
    <dgm:pt modelId="{AF520997-6224-4602-98E1-95404C2E652F}" type="parTrans" cxnId="{B80BEDD8-B2E8-4A36-9ED6-DDD850338C7D}">
      <dgm:prSet/>
      <dgm:spPr/>
      <dgm:t>
        <a:bodyPr/>
        <a:lstStyle/>
        <a:p>
          <a:endParaRPr lang="ru-RU"/>
        </a:p>
      </dgm:t>
    </dgm:pt>
    <dgm:pt modelId="{0C2C4A51-110A-4A22-8152-E0C298FBE3D7}" type="sibTrans" cxnId="{B80BEDD8-B2E8-4A36-9ED6-DDD850338C7D}">
      <dgm:prSet/>
      <dgm:spPr/>
      <dgm:t>
        <a:bodyPr/>
        <a:lstStyle/>
        <a:p>
          <a:endParaRPr lang="ru-RU"/>
        </a:p>
      </dgm:t>
    </dgm:pt>
    <dgm:pt modelId="{4CB8E49D-69C6-49FA-8580-D3E450E46254}">
      <dgm:prSet phldrT="[Текст]" phldr="1"/>
      <dgm:spPr/>
      <dgm:t>
        <a:bodyPr/>
        <a:lstStyle/>
        <a:p>
          <a:endParaRPr lang="ru-RU"/>
        </a:p>
      </dgm:t>
    </dgm:pt>
    <dgm:pt modelId="{534E3E25-533F-4A1A-B1BA-44D9623659FE}" type="parTrans" cxnId="{E209527D-BECA-4CF7-9EF5-CC7E9553CA61}">
      <dgm:prSet/>
      <dgm:spPr/>
      <dgm:t>
        <a:bodyPr/>
        <a:lstStyle/>
        <a:p>
          <a:endParaRPr lang="ru-RU"/>
        </a:p>
      </dgm:t>
    </dgm:pt>
    <dgm:pt modelId="{4FEC560F-9D6F-4E1D-8D95-D6C9CC7C1499}" type="sibTrans" cxnId="{E209527D-BECA-4CF7-9EF5-CC7E9553CA61}">
      <dgm:prSet/>
      <dgm:spPr/>
      <dgm:t>
        <a:bodyPr/>
        <a:lstStyle/>
        <a:p>
          <a:endParaRPr lang="ru-RU"/>
        </a:p>
      </dgm:t>
    </dgm:pt>
    <dgm:pt modelId="{05D93F12-1A22-462D-AAB0-615B18D7858C}">
      <dgm:prSet phldrT="[Текст]" phldr="1"/>
      <dgm:spPr/>
      <dgm:t>
        <a:bodyPr/>
        <a:lstStyle/>
        <a:p>
          <a:endParaRPr lang="ru-RU"/>
        </a:p>
      </dgm:t>
    </dgm:pt>
    <dgm:pt modelId="{3F931FF2-7864-487D-9CC4-7B8207D3B7BB}" type="parTrans" cxnId="{21CE078C-1F0B-4AA1-B2AD-347A01C660AC}">
      <dgm:prSet/>
      <dgm:spPr/>
      <dgm:t>
        <a:bodyPr/>
        <a:lstStyle/>
        <a:p>
          <a:endParaRPr lang="ru-RU"/>
        </a:p>
      </dgm:t>
    </dgm:pt>
    <dgm:pt modelId="{9714A814-B1BE-4BD3-873E-8B25ABD56614}" type="sibTrans" cxnId="{21CE078C-1F0B-4AA1-B2AD-347A01C660AC}">
      <dgm:prSet/>
      <dgm:spPr/>
      <dgm:t>
        <a:bodyPr/>
        <a:lstStyle/>
        <a:p>
          <a:endParaRPr lang="ru-RU"/>
        </a:p>
      </dgm:t>
    </dgm:pt>
    <dgm:pt modelId="{5AD5FBCB-6346-4004-BFD3-E51C76DA87E8}" type="pres">
      <dgm:prSet presAssocID="{F9CF016C-40FC-4568-BDF6-A3D653C36493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D151CFE-08E4-4A7B-ADBA-15F2B020EC76}" type="pres">
      <dgm:prSet presAssocID="{F9CF016C-40FC-4568-BDF6-A3D653C36493}" presName="matrix" presStyleCnt="0"/>
      <dgm:spPr/>
    </dgm:pt>
    <dgm:pt modelId="{7D754155-940C-4560-827A-BE171099DD9A}" type="pres">
      <dgm:prSet presAssocID="{F9CF016C-40FC-4568-BDF6-A3D653C36493}" presName="tile1" presStyleLbl="node1" presStyleIdx="0" presStyleCnt="4"/>
      <dgm:spPr/>
      <dgm:t>
        <a:bodyPr/>
        <a:lstStyle/>
        <a:p>
          <a:endParaRPr lang="ru-RU"/>
        </a:p>
      </dgm:t>
    </dgm:pt>
    <dgm:pt modelId="{2C0B6DC9-816A-444A-86BF-F0A956652FE4}" type="pres">
      <dgm:prSet presAssocID="{F9CF016C-40FC-4568-BDF6-A3D653C36493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FA8854-48A9-48F6-89B5-ABCEC6AF8AB7}" type="pres">
      <dgm:prSet presAssocID="{F9CF016C-40FC-4568-BDF6-A3D653C36493}" presName="tile2" presStyleLbl="node1" presStyleIdx="1" presStyleCnt="4"/>
      <dgm:spPr/>
      <dgm:t>
        <a:bodyPr/>
        <a:lstStyle/>
        <a:p>
          <a:endParaRPr lang="ru-RU"/>
        </a:p>
      </dgm:t>
    </dgm:pt>
    <dgm:pt modelId="{E4C7DF9D-CD11-4F6C-B158-2DEF01DD8DDF}" type="pres">
      <dgm:prSet presAssocID="{F9CF016C-40FC-4568-BDF6-A3D653C36493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8B5C332-1DC3-4C3E-BADC-128368F22FA7}" type="pres">
      <dgm:prSet presAssocID="{F9CF016C-40FC-4568-BDF6-A3D653C36493}" presName="tile3" presStyleLbl="node1" presStyleIdx="2" presStyleCnt="4"/>
      <dgm:spPr/>
      <dgm:t>
        <a:bodyPr/>
        <a:lstStyle/>
        <a:p>
          <a:endParaRPr lang="ru-RU"/>
        </a:p>
      </dgm:t>
    </dgm:pt>
    <dgm:pt modelId="{2EF237DD-C37A-4A1B-8D03-91CD8F410707}" type="pres">
      <dgm:prSet presAssocID="{F9CF016C-40FC-4568-BDF6-A3D653C36493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D11C1-4D63-415B-8E0E-3B47E07FDABA}" type="pres">
      <dgm:prSet presAssocID="{F9CF016C-40FC-4568-BDF6-A3D653C36493}" presName="tile4" presStyleLbl="node1" presStyleIdx="3" presStyleCnt="4"/>
      <dgm:spPr/>
      <dgm:t>
        <a:bodyPr/>
        <a:lstStyle/>
        <a:p>
          <a:endParaRPr lang="ru-RU"/>
        </a:p>
      </dgm:t>
    </dgm:pt>
    <dgm:pt modelId="{49002058-0041-4352-90B7-7A419D71BC48}" type="pres">
      <dgm:prSet presAssocID="{F9CF016C-40FC-4568-BDF6-A3D653C36493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6C6947-316F-4396-82C6-1B7C4BB5E0F8}" type="pres">
      <dgm:prSet presAssocID="{F9CF016C-40FC-4568-BDF6-A3D653C36493}" presName="centerTile" presStyleLbl="fgShp" presStyleIdx="0" presStyleCnt="1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45F1B7D6-880B-4E7E-B62E-39D7B12A2D48}" type="presOf" srcId="{A45B8650-AC91-4272-A310-F82FB3A643D9}" destId="{E4C7DF9D-CD11-4F6C-B158-2DEF01DD8DDF}" srcOrd="1" destOrd="0" presId="urn:microsoft.com/office/officeart/2005/8/layout/matrix1"/>
    <dgm:cxn modelId="{3589D6B2-7D73-421D-9A09-C1143B0FE3CC}" type="presOf" srcId="{5AC51583-89A3-4A3C-A70D-958F0BC8AF78}" destId="{EA6C6947-316F-4396-82C6-1B7C4BB5E0F8}" srcOrd="0" destOrd="0" presId="urn:microsoft.com/office/officeart/2005/8/layout/matrix1"/>
    <dgm:cxn modelId="{92A66095-09E7-46DD-94DD-B3BDF9497C01}" type="presOf" srcId="{4CB8E49D-69C6-49FA-8580-D3E450E46254}" destId="{18B5C332-1DC3-4C3E-BADC-128368F22FA7}" srcOrd="0" destOrd="0" presId="urn:microsoft.com/office/officeart/2005/8/layout/matrix1"/>
    <dgm:cxn modelId="{8A7545E5-37F8-43C8-96CD-109087B7788E}" type="presOf" srcId="{A45B8650-AC91-4272-A310-F82FB3A643D9}" destId="{C7FA8854-48A9-48F6-89B5-ABCEC6AF8AB7}" srcOrd="0" destOrd="0" presId="urn:microsoft.com/office/officeart/2005/8/layout/matrix1"/>
    <dgm:cxn modelId="{A9B34339-06BB-40CC-BBCF-03952D8635E0}" type="presOf" srcId="{8B37EAFD-C2EB-42C7-821F-CAFF058D8EE7}" destId="{7D754155-940C-4560-827A-BE171099DD9A}" srcOrd="0" destOrd="0" presId="urn:microsoft.com/office/officeart/2005/8/layout/matrix1"/>
    <dgm:cxn modelId="{9E4484F7-CC1D-4F3B-9BD2-3021129A7B6C}" type="presOf" srcId="{F9CF016C-40FC-4568-BDF6-A3D653C36493}" destId="{5AD5FBCB-6346-4004-BFD3-E51C76DA87E8}" srcOrd="0" destOrd="0" presId="urn:microsoft.com/office/officeart/2005/8/layout/matrix1"/>
    <dgm:cxn modelId="{70CEDB67-820C-4EFE-87C1-A8C5D942EA6F}" srcId="{5AC51583-89A3-4A3C-A70D-958F0BC8AF78}" destId="{8B37EAFD-C2EB-42C7-821F-CAFF058D8EE7}" srcOrd="0" destOrd="0" parTransId="{BA7A1244-14E2-4881-8211-B6C51FC24132}" sibTransId="{237C0EC6-4242-46B7-BB05-FEEB9B78D7F8}"/>
    <dgm:cxn modelId="{77D1E2F8-D00E-4B8B-9D96-73E99229C1DC}" type="presOf" srcId="{05D93F12-1A22-462D-AAB0-615B18D7858C}" destId="{49002058-0041-4352-90B7-7A419D71BC48}" srcOrd="1" destOrd="0" presId="urn:microsoft.com/office/officeart/2005/8/layout/matrix1"/>
    <dgm:cxn modelId="{9F257763-A5D9-48DE-9E8F-1AD877B00B72}" type="presOf" srcId="{05D93F12-1A22-462D-AAB0-615B18D7858C}" destId="{1E8D11C1-4D63-415B-8E0E-3B47E07FDABA}" srcOrd="0" destOrd="0" presId="urn:microsoft.com/office/officeart/2005/8/layout/matrix1"/>
    <dgm:cxn modelId="{55D06F8E-E81A-4463-9C80-37C09233A54C}" type="presOf" srcId="{4CB8E49D-69C6-49FA-8580-D3E450E46254}" destId="{2EF237DD-C37A-4A1B-8D03-91CD8F410707}" srcOrd="1" destOrd="0" presId="urn:microsoft.com/office/officeart/2005/8/layout/matrix1"/>
    <dgm:cxn modelId="{B80BEDD8-B2E8-4A36-9ED6-DDD850338C7D}" srcId="{5AC51583-89A3-4A3C-A70D-958F0BC8AF78}" destId="{A45B8650-AC91-4272-A310-F82FB3A643D9}" srcOrd="1" destOrd="0" parTransId="{AF520997-6224-4602-98E1-95404C2E652F}" sibTransId="{0C2C4A51-110A-4A22-8152-E0C298FBE3D7}"/>
    <dgm:cxn modelId="{E209527D-BECA-4CF7-9EF5-CC7E9553CA61}" srcId="{5AC51583-89A3-4A3C-A70D-958F0BC8AF78}" destId="{4CB8E49D-69C6-49FA-8580-D3E450E46254}" srcOrd="2" destOrd="0" parTransId="{534E3E25-533F-4A1A-B1BA-44D9623659FE}" sibTransId="{4FEC560F-9D6F-4E1D-8D95-D6C9CC7C1499}"/>
    <dgm:cxn modelId="{21CE078C-1F0B-4AA1-B2AD-347A01C660AC}" srcId="{5AC51583-89A3-4A3C-A70D-958F0BC8AF78}" destId="{05D93F12-1A22-462D-AAB0-615B18D7858C}" srcOrd="3" destOrd="0" parTransId="{3F931FF2-7864-487D-9CC4-7B8207D3B7BB}" sibTransId="{9714A814-B1BE-4BD3-873E-8B25ABD56614}"/>
    <dgm:cxn modelId="{C7410C40-50CB-40D8-9CAF-404B3FDD35CA}" srcId="{F9CF016C-40FC-4568-BDF6-A3D653C36493}" destId="{5AC51583-89A3-4A3C-A70D-958F0BC8AF78}" srcOrd="0" destOrd="0" parTransId="{6A18EA3C-3824-4A92-BB64-B8351A1BF51F}" sibTransId="{FAF7196A-727A-481A-BD3D-EEA260B9B573}"/>
    <dgm:cxn modelId="{A48FFF2D-6AF9-4493-8940-5BA42B4DD2BE}" type="presOf" srcId="{8B37EAFD-C2EB-42C7-821F-CAFF058D8EE7}" destId="{2C0B6DC9-816A-444A-86BF-F0A956652FE4}" srcOrd="1" destOrd="0" presId="urn:microsoft.com/office/officeart/2005/8/layout/matrix1"/>
    <dgm:cxn modelId="{54294888-6CCC-4E3E-9F09-D7770E62CF88}" type="presParOf" srcId="{5AD5FBCB-6346-4004-BFD3-E51C76DA87E8}" destId="{CD151CFE-08E4-4A7B-ADBA-15F2B020EC76}" srcOrd="0" destOrd="0" presId="urn:microsoft.com/office/officeart/2005/8/layout/matrix1"/>
    <dgm:cxn modelId="{A05A49BF-6972-4615-BC4A-6355BB85A469}" type="presParOf" srcId="{CD151CFE-08E4-4A7B-ADBA-15F2B020EC76}" destId="{7D754155-940C-4560-827A-BE171099DD9A}" srcOrd="0" destOrd="0" presId="urn:microsoft.com/office/officeart/2005/8/layout/matrix1"/>
    <dgm:cxn modelId="{7EDD11D6-D369-47A7-9E21-09CD93F59374}" type="presParOf" srcId="{CD151CFE-08E4-4A7B-ADBA-15F2B020EC76}" destId="{2C0B6DC9-816A-444A-86BF-F0A956652FE4}" srcOrd="1" destOrd="0" presId="urn:microsoft.com/office/officeart/2005/8/layout/matrix1"/>
    <dgm:cxn modelId="{3A26B62E-5E5D-464F-B942-9955E416E215}" type="presParOf" srcId="{CD151CFE-08E4-4A7B-ADBA-15F2B020EC76}" destId="{C7FA8854-48A9-48F6-89B5-ABCEC6AF8AB7}" srcOrd="2" destOrd="0" presId="urn:microsoft.com/office/officeart/2005/8/layout/matrix1"/>
    <dgm:cxn modelId="{13A54794-71D8-47F9-BCC2-C46FE5654D29}" type="presParOf" srcId="{CD151CFE-08E4-4A7B-ADBA-15F2B020EC76}" destId="{E4C7DF9D-CD11-4F6C-B158-2DEF01DD8DDF}" srcOrd="3" destOrd="0" presId="urn:microsoft.com/office/officeart/2005/8/layout/matrix1"/>
    <dgm:cxn modelId="{325E937B-E9B4-4E88-B0A0-88472C543BE0}" type="presParOf" srcId="{CD151CFE-08E4-4A7B-ADBA-15F2B020EC76}" destId="{18B5C332-1DC3-4C3E-BADC-128368F22FA7}" srcOrd="4" destOrd="0" presId="urn:microsoft.com/office/officeart/2005/8/layout/matrix1"/>
    <dgm:cxn modelId="{3AEE166B-A637-4588-B54D-FB30D511582D}" type="presParOf" srcId="{CD151CFE-08E4-4A7B-ADBA-15F2B020EC76}" destId="{2EF237DD-C37A-4A1B-8D03-91CD8F410707}" srcOrd="5" destOrd="0" presId="urn:microsoft.com/office/officeart/2005/8/layout/matrix1"/>
    <dgm:cxn modelId="{1D49BC63-13A8-4696-82FD-C2DDD75B1426}" type="presParOf" srcId="{CD151CFE-08E4-4A7B-ADBA-15F2B020EC76}" destId="{1E8D11C1-4D63-415B-8E0E-3B47E07FDABA}" srcOrd="6" destOrd="0" presId="urn:microsoft.com/office/officeart/2005/8/layout/matrix1"/>
    <dgm:cxn modelId="{A996D303-78CF-4DE1-922E-77A274E598C9}" type="presParOf" srcId="{CD151CFE-08E4-4A7B-ADBA-15F2B020EC76}" destId="{49002058-0041-4352-90B7-7A419D71BC48}" srcOrd="7" destOrd="0" presId="urn:microsoft.com/office/officeart/2005/8/layout/matrix1"/>
    <dgm:cxn modelId="{8FADB943-C5E4-464E-BBEE-6C890EF24D51}" type="presParOf" srcId="{5AD5FBCB-6346-4004-BFD3-E51C76DA87E8}" destId="{EA6C6947-316F-4396-82C6-1B7C4BB5E0F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E209E774-C027-4E10-BD63-A84B1BDE0658}" type="doc">
      <dgm:prSet loTypeId="urn:microsoft.com/office/officeart/2005/8/layout/hProcess9" loCatId="process" qsTypeId="urn:microsoft.com/office/officeart/2005/8/quickstyle/simple1" qsCatId="simple" csTypeId="urn:microsoft.com/office/officeart/2005/8/colors/accent2_2" csCatId="accent2" phldr="1"/>
      <dgm:spPr/>
    </dgm:pt>
    <dgm:pt modelId="{0223E6D1-9031-46AE-9A12-12C2C89F5516}">
      <dgm:prSet phldrT="[Текст]" custT="1"/>
      <dgm:spPr/>
      <dgm:t>
        <a:bodyPr/>
        <a:lstStyle/>
        <a:p>
          <a:r>
            <a:rPr lang="ru-RU" sz="1200" b="1" smtClean="0"/>
            <a:t>1. знакомство  и исследование профессии  в команде-профи</a:t>
          </a:r>
          <a:endParaRPr lang="ru-RU" sz="1200" b="1" dirty="0"/>
        </a:p>
      </dgm:t>
    </dgm:pt>
    <dgm:pt modelId="{1F0AE57E-B2BB-4B6C-90E7-FD49073226F4}" type="parTrans" cxnId="{BBEE911D-005F-4CF6-BF14-B344B9B6F691}">
      <dgm:prSet/>
      <dgm:spPr/>
      <dgm:t>
        <a:bodyPr/>
        <a:lstStyle/>
        <a:p>
          <a:endParaRPr lang="ru-RU"/>
        </a:p>
      </dgm:t>
    </dgm:pt>
    <dgm:pt modelId="{9D94A4FF-442E-448B-B8E5-B7D1404A0357}" type="sibTrans" cxnId="{BBEE911D-005F-4CF6-BF14-B344B9B6F691}">
      <dgm:prSet/>
      <dgm:spPr/>
      <dgm:t>
        <a:bodyPr/>
        <a:lstStyle/>
        <a:p>
          <a:endParaRPr lang="ru-RU"/>
        </a:p>
      </dgm:t>
    </dgm:pt>
    <dgm:pt modelId="{C1069D6A-2547-4D05-9E42-67300E6EF1EF}">
      <dgm:prSet phldrT="[Текст]" custT="1"/>
      <dgm:spPr/>
      <dgm:t>
        <a:bodyPr/>
        <a:lstStyle/>
        <a:p>
          <a:r>
            <a:rPr lang="ru-RU" sz="1200" b="1" dirty="0" smtClean="0"/>
            <a:t>2. творческое представление результатов исследования  </a:t>
          </a:r>
          <a:endParaRPr lang="ru-RU" sz="1200" b="1" dirty="0"/>
        </a:p>
      </dgm:t>
    </dgm:pt>
    <dgm:pt modelId="{D5F4D7B4-443E-44A2-8921-597CFD3FDF6E}" type="parTrans" cxnId="{61AE4973-731A-4D9B-979B-F53C4F9C0156}">
      <dgm:prSet/>
      <dgm:spPr/>
      <dgm:t>
        <a:bodyPr/>
        <a:lstStyle/>
        <a:p>
          <a:endParaRPr lang="ru-RU"/>
        </a:p>
      </dgm:t>
    </dgm:pt>
    <dgm:pt modelId="{FEC3716B-5AE8-49E3-BC18-050D7F8E6C38}" type="sibTrans" cxnId="{61AE4973-731A-4D9B-979B-F53C4F9C0156}">
      <dgm:prSet/>
      <dgm:spPr/>
      <dgm:t>
        <a:bodyPr/>
        <a:lstStyle/>
        <a:p>
          <a:endParaRPr lang="ru-RU"/>
        </a:p>
      </dgm:t>
    </dgm:pt>
    <dgm:pt modelId="{37A40565-AAD2-4DDA-B68E-53CF7339F62F}">
      <dgm:prSet phldrT="[Текст]" custT="1"/>
      <dgm:spPr/>
      <dgm:t>
        <a:bodyPr/>
        <a:lstStyle/>
        <a:p>
          <a:r>
            <a:rPr lang="ru-RU" sz="1200" b="1" dirty="0" smtClean="0"/>
            <a:t>3. мастер-классы с изготовлением продукта </a:t>
          </a:r>
          <a:endParaRPr lang="ru-RU" sz="1200" b="1" dirty="0"/>
        </a:p>
      </dgm:t>
    </dgm:pt>
    <dgm:pt modelId="{8052EFF3-AF1D-42F5-8464-69144DB6CF51}" type="parTrans" cxnId="{A0F523F7-077B-41C8-B113-6FC08536BCE6}">
      <dgm:prSet/>
      <dgm:spPr/>
      <dgm:t>
        <a:bodyPr/>
        <a:lstStyle/>
        <a:p>
          <a:endParaRPr lang="ru-RU"/>
        </a:p>
      </dgm:t>
    </dgm:pt>
    <dgm:pt modelId="{8666B713-7DE8-4C32-B6D2-86E4A6A2A821}" type="sibTrans" cxnId="{A0F523F7-077B-41C8-B113-6FC08536BCE6}">
      <dgm:prSet/>
      <dgm:spPr/>
      <dgm:t>
        <a:bodyPr/>
        <a:lstStyle/>
        <a:p>
          <a:endParaRPr lang="ru-RU"/>
        </a:p>
      </dgm:t>
    </dgm:pt>
    <dgm:pt modelId="{5A062823-1D20-4499-9A81-F4EFFE80F618}" type="pres">
      <dgm:prSet presAssocID="{E209E774-C027-4E10-BD63-A84B1BDE0658}" presName="CompostProcess" presStyleCnt="0">
        <dgm:presLayoutVars>
          <dgm:dir/>
          <dgm:resizeHandles val="exact"/>
        </dgm:presLayoutVars>
      </dgm:prSet>
      <dgm:spPr/>
    </dgm:pt>
    <dgm:pt modelId="{95AF2A02-20BD-4846-860A-A7DDF195289C}" type="pres">
      <dgm:prSet presAssocID="{E209E774-C027-4E10-BD63-A84B1BDE0658}" presName="arrow" presStyleLbl="bgShp" presStyleIdx="0" presStyleCnt="1" custLinFactNeighborX="-344"/>
      <dgm:spPr/>
    </dgm:pt>
    <dgm:pt modelId="{BB0E1BC9-B1A1-45E2-B463-A4FC6407540D}" type="pres">
      <dgm:prSet presAssocID="{E209E774-C027-4E10-BD63-A84B1BDE0658}" presName="linearProcess" presStyleCnt="0"/>
      <dgm:spPr/>
    </dgm:pt>
    <dgm:pt modelId="{A89146D2-8D27-42A7-9E45-4121058E3263}" type="pres">
      <dgm:prSet presAssocID="{0223E6D1-9031-46AE-9A12-12C2C89F5516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0F79A9-B479-43A9-8A7E-823FE27F2BBD}" type="pres">
      <dgm:prSet presAssocID="{9D94A4FF-442E-448B-B8E5-B7D1404A0357}" presName="sibTrans" presStyleCnt="0"/>
      <dgm:spPr/>
    </dgm:pt>
    <dgm:pt modelId="{173CBAC1-0404-4269-86DD-6C869E149B13}" type="pres">
      <dgm:prSet presAssocID="{C1069D6A-2547-4D05-9E42-67300E6EF1EF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34538D-E037-47FC-93E2-3239D7AFB0E0}" type="pres">
      <dgm:prSet presAssocID="{FEC3716B-5AE8-49E3-BC18-050D7F8E6C38}" presName="sibTrans" presStyleCnt="0"/>
      <dgm:spPr/>
    </dgm:pt>
    <dgm:pt modelId="{25E4C31D-E596-43B8-B64E-40F68AE14D5B}" type="pres">
      <dgm:prSet presAssocID="{37A40565-AAD2-4DDA-B68E-53CF7339F62F}" presName="text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0F523F7-077B-41C8-B113-6FC08536BCE6}" srcId="{E209E774-C027-4E10-BD63-A84B1BDE0658}" destId="{37A40565-AAD2-4DDA-B68E-53CF7339F62F}" srcOrd="2" destOrd="0" parTransId="{8052EFF3-AF1D-42F5-8464-69144DB6CF51}" sibTransId="{8666B713-7DE8-4C32-B6D2-86E4A6A2A821}"/>
    <dgm:cxn modelId="{BBEE911D-005F-4CF6-BF14-B344B9B6F691}" srcId="{E209E774-C027-4E10-BD63-A84B1BDE0658}" destId="{0223E6D1-9031-46AE-9A12-12C2C89F5516}" srcOrd="0" destOrd="0" parTransId="{1F0AE57E-B2BB-4B6C-90E7-FD49073226F4}" sibTransId="{9D94A4FF-442E-448B-B8E5-B7D1404A0357}"/>
    <dgm:cxn modelId="{61AE4973-731A-4D9B-979B-F53C4F9C0156}" srcId="{E209E774-C027-4E10-BD63-A84B1BDE0658}" destId="{C1069D6A-2547-4D05-9E42-67300E6EF1EF}" srcOrd="1" destOrd="0" parTransId="{D5F4D7B4-443E-44A2-8921-597CFD3FDF6E}" sibTransId="{FEC3716B-5AE8-49E3-BC18-050D7F8E6C38}"/>
    <dgm:cxn modelId="{B0E290B7-7431-4B54-A5E2-A1471E796A0E}" type="presOf" srcId="{E209E774-C027-4E10-BD63-A84B1BDE0658}" destId="{5A062823-1D20-4499-9A81-F4EFFE80F618}" srcOrd="0" destOrd="0" presId="urn:microsoft.com/office/officeart/2005/8/layout/hProcess9"/>
    <dgm:cxn modelId="{9D48E39F-C8E3-4F42-88D0-25C9D89BC8A9}" type="presOf" srcId="{C1069D6A-2547-4D05-9E42-67300E6EF1EF}" destId="{173CBAC1-0404-4269-86DD-6C869E149B13}" srcOrd="0" destOrd="0" presId="urn:microsoft.com/office/officeart/2005/8/layout/hProcess9"/>
    <dgm:cxn modelId="{8AC3FBA5-1030-4801-939C-EAF66F35D9ED}" type="presOf" srcId="{0223E6D1-9031-46AE-9A12-12C2C89F5516}" destId="{A89146D2-8D27-42A7-9E45-4121058E3263}" srcOrd="0" destOrd="0" presId="urn:microsoft.com/office/officeart/2005/8/layout/hProcess9"/>
    <dgm:cxn modelId="{E88B6978-3C62-4242-98AC-28102DD30B0C}" type="presOf" srcId="{37A40565-AAD2-4DDA-B68E-53CF7339F62F}" destId="{25E4C31D-E596-43B8-B64E-40F68AE14D5B}" srcOrd="0" destOrd="0" presId="urn:microsoft.com/office/officeart/2005/8/layout/hProcess9"/>
    <dgm:cxn modelId="{E933FA43-F5E1-4DB3-A10E-EDDCFE6C2ED9}" type="presParOf" srcId="{5A062823-1D20-4499-9A81-F4EFFE80F618}" destId="{95AF2A02-20BD-4846-860A-A7DDF195289C}" srcOrd="0" destOrd="0" presId="urn:microsoft.com/office/officeart/2005/8/layout/hProcess9"/>
    <dgm:cxn modelId="{0F7A7FED-D032-4124-B838-DB0EF5CB1BAE}" type="presParOf" srcId="{5A062823-1D20-4499-9A81-F4EFFE80F618}" destId="{BB0E1BC9-B1A1-45E2-B463-A4FC6407540D}" srcOrd="1" destOrd="0" presId="urn:microsoft.com/office/officeart/2005/8/layout/hProcess9"/>
    <dgm:cxn modelId="{59F3601E-D8A1-41CC-9EC8-6DD635FB3AEA}" type="presParOf" srcId="{BB0E1BC9-B1A1-45E2-B463-A4FC6407540D}" destId="{A89146D2-8D27-42A7-9E45-4121058E3263}" srcOrd="0" destOrd="0" presId="urn:microsoft.com/office/officeart/2005/8/layout/hProcess9"/>
    <dgm:cxn modelId="{D0131431-5E14-47B1-B135-91F9119F5640}" type="presParOf" srcId="{BB0E1BC9-B1A1-45E2-B463-A4FC6407540D}" destId="{DD0F79A9-B479-43A9-8A7E-823FE27F2BBD}" srcOrd="1" destOrd="0" presId="urn:microsoft.com/office/officeart/2005/8/layout/hProcess9"/>
    <dgm:cxn modelId="{25665A6F-D779-4CA1-B90E-4F3E20B8C863}" type="presParOf" srcId="{BB0E1BC9-B1A1-45E2-B463-A4FC6407540D}" destId="{173CBAC1-0404-4269-86DD-6C869E149B13}" srcOrd="2" destOrd="0" presId="urn:microsoft.com/office/officeart/2005/8/layout/hProcess9"/>
    <dgm:cxn modelId="{C6111DFE-5CBA-4647-87F1-EFE2D4649B4B}" type="presParOf" srcId="{BB0E1BC9-B1A1-45E2-B463-A4FC6407540D}" destId="{F034538D-E037-47FC-93E2-3239D7AFB0E0}" srcOrd="3" destOrd="0" presId="urn:microsoft.com/office/officeart/2005/8/layout/hProcess9"/>
    <dgm:cxn modelId="{CED4ED3A-65FD-4B47-939D-D9742D83F8BA}" type="presParOf" srcId="{BB0E1BC9-B1A1-45E2-B463-A4FC6407540D}" destId="{25E4C31D-E596-43B8-B64E-40F68AE14D5B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754155-940C-4560-827A-BE171099DD9A}">
      <dsp:nvSpPr>
        <dsp:cNvPr id="0" name=""/>
        <dsp:cNvSpPr/>
      </dsp:nvSpPr>
      <dsp:spPr>
        <a:xfrm rot="16200000">
          <a:off x="925909" y="-925909"/>
          <a:ext cx="2262981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5400000">
        <a:off x="-1" y="1"/>
        <a:ext cx="4114800" cy="1697236"/>
      </dsp:txXfrm>
    </dsp:sp>
    <dsp:sp modelId="{C7FA8854-48A9-48F6-89B5-ABCEC6AF8AB7}">
      <dsp:nvSpPr>
        <dsp:cNvPr id="0" name=""/>
        <dsp:cNvSpPr/>
      </dsp:nvSpPr>
      <dsp:spPr>
        <a:xfrm>
          <a:off x="4114800" y="0"/>
          <a:ext cx="4114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>
        <a:off x="4114800" y="0"/>
        <a:ext cx="4114800" cy="1697236"/>
      </dsp:txXfrm>
    </dsp:sp>
    <dsp:sp modelId="{18B5C332-1DC3-4C3E-BADC-128368F22FA7}">
      <dsp:nvSpPr>
        <dsp:cNvPr id="0" name=""/>
        <dsp:cNvSpPr/>
      </dsp:nvSpPr>
      <dsp:spPr>
        <a:xfrm rot="10800000">
          <a:off x="0" y="2262981"/>
          <a:ext cx="4114800" cy="2262981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10800000">
        <a:off x="0" y="2828726"/>
        <a:ext cx="4114800" cy="1697236"/>
      </dsp:txXfrm>
    </dsp:sp>
    <dsp:sp modelId="{1E8D11C1-4D63-415B-8E0E-3B47E07FDABA}">
      <dsp:nvSpPr>
        <dsp:cNvPr id="0" name=""/>
        <dsp:cNvSpPr/>
      </dsp:nvSpPr>
      <dsp:spPr>
        <a:xfrm rot="5400000">
          <a:off x="5040709" y="1337072"/>
          <a:ext cx="2262981" cy="4114800"/>
        </a:xfrm>
        <a:prstGeom prst="round1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26720" tIns="426720" rIns="426720" bIns="426720" numCol="1" spcCol="1270" anchor="ctr" anchorCtr="0">
          <a:noAutofit/>
        </a:bodyPr>
        <a:lstStyle/>
        <a:p>
          <a:pPr lvl="0" algn="ctr" defTabSz="2667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6000" kern="1200"/>
        </a:p>
      </dsp:txBody>
      <dsp:txXfrm rot="-5400000">
        <a:off x="4114799" y="2828726"/>
        <a:ext cx="4114800" cy="1697236"/>
      </dsp:txXfrm>
    </dsp:sp>
    <dsp:sp modelId="{EA6C6947-316F-4396-82C6-1B7C4BB5E0F8}">
      <dsp:nvSpPr>
        <dsp:cNvPr id="0" name=""/>
        <dsp:cNvSpPr/>
      </dsp:nvSpPr>
      <dsp:spPr>
        <a:xfrm>
          <a:off x="2880359" y="1697236"/>
          <a:ext cx="2468880" cy="1131490"/>
        </a:xfrm>
        <a:prstGeom prst="round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4700" kern="1200"/>
        </a:p>
      </dsp:txBody>
      <dsp:txXfrm>
        <a:off x="2935594" y="1752471"/>
        <a:ext cx="2358410" cy="10210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5AF2A02-20BD-4846-860A-A7DDF195289C}">
      <dsp:nvSpPr>
        <dsp:cNvPr id="0" name=""/>
        <dsp:cNvSpPr/>
      </dsp:nvSpPr>
      <dsp:spPr>
        <a:xfrm>
          <a:off x="571535" y="0"/>
          <a:ext cx="6740175" cy="2905138"/>
        </a:xfrm>
        <a:prstGeom prst="rightArrow">
          <a:avLst/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89146D2-8D27-42A7-9E45-4121058E3263}">
      <dsp:nvSpPr>
        <dsp:cNvPr id="0" name=""/>
        <dsp:cNvSpPr/>
      </dsp:nvSpPr>
      <dsp:spPr>
        <a:xfrm>
          <a:off x="0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smtClean="0"/>
            <a:t>1. знакомство  и исследование профессии  в команде-профи</a:t>
          </a:r>
          <a:endParaRPr lang="ru-RU" sz="1200" b="1" kern="1200" dirty="0"/>
        </a:p>
      </dsp:txBody>
      <dsp:txXfrm>
        <a:off x="56727" y="928268"/>
        <a:ext cx="2265431" cy="1048601"/>
      </dsp:txXfrm>
    </dsp:sp>
    <dsp:sp modelId="{173CBAC1-0404-4269-86DD-6C869E149B13}">
      <dsp:nvSpPr>
        <dsp:cNvPr id="0" name=""/>
        <dsp:cNvSpPr/>
      </dsp:nvSpPr>
      <dsp:spPr>
        <a:xfrm>
          <a:off x="2775366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2. творческое представление результатов исследования  </a:t>
          </a:r>
          <a:endParaRPr lang="ru-RU" sz="1200" b="1" kern="1200" dirty="0"/>
        </a:p>
      </dsp:txBody>
      <dsp:txXfrm>
        <a:off x="2832093" y="928268"/>
        <a:ext cx="2265431" cy="1048601"/>
      </dsp:txXfrm>
    </dsp:sp>
    <dsp:sp modelId="{25E4C31D-E596-43B8-B64E-40F68AE14D5B}">
      <dsp:nvSpPr>
        <dsp:cNvPr id="0" name=""/>
        <dsp:cNvSpPr/>
      </dsp:nvSpPr>
      <dsp:spPr>
        <a:xfrm>
          <a:off x="5550732" y="871541"/>
          <a:ext cx="2378885" cy="1162055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200" b="1" kern="1200" dirty="0" smtClean="0"/>
            <a:t>3. мастер-классы с изготовлением продукта </a:t>
          </a:r>
          <a:endParaRPr lang="ru-RU" sz="1200" b="1" kern="1200" dirty="0"/>
        </a:p>
      </dsp:txBody>
      <dsp:txXfrm>
        <a:off x="5607459" y="928268"/>
        <a:ext cx="2265431" cy="104860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5608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61891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867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760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6076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57482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7041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9950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9536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16396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39283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246DF-6361-4F12-B492-7B24C2954AA6}" type="datetimeFigureOut">
              <a:rPr lang="ru-RU" smtClean="0"/>
              <a:pPr/>
              <a:t>22.03.2021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27010-764D-4E1D-BDC8-A240919C34E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3649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16.png"/><Relationship Id="rId5" Type="http://schemas.openxmlformats.org/officeDocument/2006/relationships/image" Target="../media/image3.jpeg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7.tmp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3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etwalls.ru/download.php?file=201304/1152x864/setwalls.ru-21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" y="0"/>
            <a:ext cx="9130898" cy="688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27585" y="620688"/>
            <a:ext cx="774494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Краевая педагогическая мастерская </a:t>
            </a:r>
          </a:p>
          <a:p>
            <a:pPr algn="ctr"/>
            <a:r>
              <a:rPr lang="ru-RU" sz="3200" dirty="0" smtClean="0">
                <a:solidFill>
                  <a:srgbClr val="FF0000"/>
                </a:solidFill>
              </a:rPr>
              <a:t>«Активные воспитательные практики в работе классного руководителя»</a:t>
            </a:r>
          </a:p>
          <a:p>
            <a:pPr algn="just"/>
            <a:r>
              <a:rPr lang="ru-RU" sz="2400" dirty="0" smtClean="0"/>
              <a:t>           «</a:t>
            </a:r>
            <a:r>
              <a:rPr lang="ru-RU" sz="2400" dirty="0"/>
              <a:t>Знакомство с </a:t>
            </a:r>
            <a:r>
              <a:rPr lang="ru-RU" sz="2400" dirty="0" smtClean="0"/>
              <a:t>миром  профессий </a:t>
            </a:r>
            <a:r>
              <a:rPr lang="ru-RU" sz="2400" dirty="0"/>
              <a:t>родителей </a:t>
            </a:r>
            <a:endParaRPr lang="ru-RU" sz="2400" dirty="0" smtClean="0"/>
          </a:p>
          <a:p>
            <a:pPr algn="just"/>
            <a:r>
              <a:rPr lang="ru-RU" sz="2400" dirty="0" smtClean="0"/>
              <a:t>                         через  творческую мастерскую»</a:t>
            </a:r>
            <a:endParaRPr lang="ru-RU" sz="2400" dirty="0"/>
          </a:p>
          <a:p>
            <a:pPr algn="ctr"/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08105" y="3140968"/>
            <a:ext cx="35283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err="1" smtClean="0"/>
              <a:t>Миклина</a:t>
            </a:r>
            <a:r>
              <a:rPr lang="ru-RU" b="1" dirty="0" smtClean="0"/>
              <a:t> Е.П.</a:t>
            </a:r>
          </a:p>
          <a:p>
            <a:pPr algn="r"/>
            <a:r>
              <a:rPr lang="ru-RU" b="1" dirty="0"/>
              <a:t>у</a:t>
            </a:r>
            <a:r>
              <a:rPr lang="ru-RU" b="1" dirty="0" smtClean="0"/>
              <a:t>читель начальных классов МАОУ «СОШ </a:t>
            </a:r>
            <a:r>
              <a:rPr lang="ru-RU" b="1" smtClean="0"/>
              <a:t>№ </a:t>
            </a:r>
            <a:r>
              <a:rPr lang="ru-RU" b="1" smtClean="0"/>
              <a:t>37</a:t>
            </a:r>
            <a:r>
              <a:rPr lang="ru-RU" b="1" smtClean="0"/>
              <a:t>» </a:t>
            </a:r>
            <a:r>
              <a:rPr lang="ru-RU" b="1" dirty="0" smtClean="0"/>
              <a:t>г. Перми 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249821" y="6412686"/>
            <a:ext cx="8330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2021 г.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753095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9265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095123" y="548789"/>
            <a:ext cx="69400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>
                <a:solidFill>
                  <a:srgbClr val="FF0000"/>
                </a:solidFill>
              </a:rPr>
              <a:t>Структура  творческой мастерской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6" name="Стрелка вниз 5"/>
          <p:cNvSpPr/>
          <p:nvPr/>
        </p:nvSpPr>
        <p:spPr>
          <a:xfrm>
            <a:off x="1095123" y="3384877"/>
            <a:ext cx="242316" cy="4892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786020" y="4002360"/>
            <a:ext cx="1894942" cy="258532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- </a:t>
            </a:r>
            <a:r>
              <a:rPr lang="ru-RU" b="1" dirty="0" err="1"/>
              <a:t>л</a:t>
            </a:r>
            <a:r>
              <a:rPr lang="ru-RU" b="1" dirty="0" err="1" smtClean="0"/>
              <a:t>епбук</a:t>
            </a:r>
            <a:endParaRPr lang="ru-RU" b="1" dirty="0" smtClean="0"/>
          </a:p>
          <a:p>
            <a:r>
              <a:rPr lang="ru-RU" b="1" dirty="0" smtClean="0"/>
              <a:t>- фотоколлаж</a:t>
            </a:r>
          </a:p>
          <a:p>
            <a:r>
              <a:rPr lang="ru-RU" b="1" dirty="0" smtClean="0"/>
              <a:t>- буклет</a:t>
            </a:r>
          </a:p>
          <a:p>
            <a:r>
              <a:rPr lang="ru-RU" b="1" dirty="0" smtClean="0"/>
              <a:t>- рисунок</a:t>
            </a:r>
          </a:p>
          <a:p>
            <a:r>
              <a:rPr lang="ru-RU" b="1" dirty="0" smtClean="0"/>
              <a:t>-интеллект-карта</a:t>
            </a:r>
          </a:p>
          <a:p>
            <a:r>
              <a:rPr lang="ru-RU" b="1" dirty="0" smtClean="0"/>
              <a:t>-</a:t>
            </a:r>
            <a:r>
              <a:rPr lang="ru-RU" b="1" dirty="0" err="1" smtClean="0"/>
              <a:t>инфографика</a:t>
            </a:r>
            <a:endParaRPr lang="ru-RU" b="1" dirty="0" smtClean="0"/>
          </a:p>
          <a:p>
            <a:r>
              <a:rPr lang="ru-RU" b="1" dirty="0" smtClean="0"/>
              <a:t>-видеофильм</a:t>
            </a:r>
          </a:p>
          <a:p>
            <a:r>
              <a:rPr lang="ru-RU" b="1" dirty="0"/>
              <a:t> </a:t>
            </a:r>
            <a:r>
              <a:rPr lang="ru-RU" b="1" dirty="0" smtClean="0"/>
              <a:t>-презентация</a:t>
            </a:r>
          </a:p>
          <a:p>
            <a:pPr marL="285750" indent="-285750">
              <a:buFontTx/>
              <a:buChar char="-"/>
            </a:pPr>
            <a:endParaRPr lang="ru-RU" dirty="0"/>
          </a:p>
        </p:txBody>
      </p:sp>
      <p:sp>
        <p:nvSpPr>
          <p:cNvPr id="11" name="Стрелка вниз 10"/>
          <p:cNvSpPr/>
          <p:nvPr/>
        </p:nvSpPr>
        <p:spPr>
          <a:xfrm>
            <a:off x="4096534" y="3017052"/>
            <a:ext cx="242316" cy="61067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3461026" y="4017992"/>
            <a:ext cx="1615029" cy="175432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b="1" dirty="0" smtClean="0"/>
              <a:t>доклад</a:t>
            </a:r>
            <a:endParaRPr lang="ru-RU" dirty="0" smtClean="0"/>
          </a:p>
          <a:p>
            <a:r>
              <a:rPr lang="ru-RU" b="1" dirty="0" smtClean="0"/>
              <a:t>- творческое</a:t>
            </a:r>
            <a:endParaRPr lang="ru-RU" dirty="0" smtClean="0"/>
          </a:p>
          <a:p>
            <a:r>
              <a:rPr lang="ru-RU" b="1" dirty="0" smtClean="0"/>
              <a:t>выступление</a:t>
            </a:r>
            <a:endParaRPr lang="ru-RU" dirty="0" smtClean="0"/>
          </a:p>
          <a:p>
            <a:r>
              <a:rPr lang="ru-RU" b="1" dirty="0" smtClean="0"/>
              <a:t>-выставка </a:t>
            </a:r>
            <a:endParaRPr lang="ru-RU" dirty="0" smtClean="0"/>
          </a:p>
          <a:p>
            <a:r>
              <a:rPr lang="ru-RU" b="1" dirty="0" smtClean="0"/>
              <a:t>-пост </a:t>
            </a:r>
            <a:endParaRPr lang="ru-RU" dirty="0" smtClean="0"/>
          </a:p>
          <a:p>
            <a:r>
              <a:rPr lang="ru-RU" b="1" dirty="0" smtClean="0"/>
              <a:t>- спектакль</a:t>
            </a:r>
            <a:endParaRPr lang="ru-RU" dirty="0"/>
          </a:p>
        </p:txBody>
      </p:sp>
      <p:sp>
        <p:nvSpPr>
          <p:cNvPr id="14" name="Стрелка вниз 13"/>
          <p:cNvSpPr/>
          <p:nvPr/>
        </p:nvSpPr>
        <p:spPr>
          <a:xfrm>
            <a:off x="6876256" y="2985240"/>
            <a:ext cx="288032" cy="53476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6211873" y="4221088"/>
            <a:ext cx="2003465" cy="1015663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2000" b="1" dirty="0" smtClean="0"/>
              <a:t>Изделие</a:t>
            </a:r>
            <a:r>
              <a:rPr lang="ru-RU" sz="2000" b="1" dirty="0"/>
              <a:t> </a:t>
            </a:r>
            <a:endParaRPr lang="ru-RU" sz="2000" b="1" dirty="0" smtClean="0"/>
          </a:p>
          <a:p>
            <a:r>
              <a:rPr lang="ru-RU" sz="2000" b="1" dirty="0" smtClean="0"/>
              <a:t>Продукт деятельности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19672" y="3627728"/>
            <a:ext cx="6120680" cy="36933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Результат (продукт) творческой деятельности</a:t>
            </a:r>
            <a:endParaRPr lang="ru-RU" b="1" dirty="0"/>
          </a:p>
        </p:txBody>
      </p:sp>
      <p:graphicFrame>
        <p:nvGraphicFramePr>
          <p:cNvPr id="19" name="Схема 18"/>
          <p:cNvGraphicFramePr/>
          <p:nvPr/>
        </p:nvGraphicFramePr>
        <p:xfrm>
          <a:off x="642910" y="785794"/>
          <a:ext cx="7929618" cy="29051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ages.myshared.ru/17/1095717/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9587" y="-36552"/>
            <a:ext cx="9185163" cy="6888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066379" y="260648"/>
            <a:ext cx="691439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Критерии оценивания.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67368" y="1700808"/>
            <a:ext cx="8112414" cy="31700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ru-RU" sz="4000" dirty="0" smtClean="0"/>
              <a:t> Продуктивность.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 Удовлетворённость организацией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и результатами детей и взрослых.</a:t>
            </a:r>
          </a:p>
          <a:p>
            <a:r>
              <a:rPr lang="ru-RU" sz="4000" dirty="0" smtClean="0"/>
              <a:t>3. Наличие новых достижений </a:t>
            </a:r>
          </a:p>
          <a:p>
            <a:r>
              <a:rPr lang="ru-RU" sz="4000" dirty="0"/>
              <a:t> </a:t>
            </a:r>
            <a:r>
              <a:rPr lang="ru-RU" sz="4000" dirty="0" smtClean="0"/>
              <a:t>    обучающихся.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02491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247655" y="188640"/>
            <a:ext cx="666240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Способы оценивания.</a:t>
            </a:r>
            <a:endParaRPr lang="ru-RU" sz="5400" dirty="0">
              <a:solidFill>
                <a:srgbClr val="FF0000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043608" y="1196752"/>
            <a:ext cx="738194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/>
              <a:t>Рефлексивный </a:t>
            </a:r>
            <a:r>
              <a:rPr lang="ru-RU" sz="2800" b="1" dirty="0" err="1"/>
              <a:t>дневничок</a:t>
            </a:r>
            <a:r>
              <a:rPr lang="ru-RU" sz="2800" b="1" dirty="0"/>
              <a:t> </a:t>
            </a:r>
            <a:r>
              <a:rPr lang="ru-RU" sz="2800" dirty="0"/>
              <a:t>«</a:t>
            </a:r>
            <a:r>
              <a:rPr lang="ru-RU" sz="2800" dirty="0" smtClean="0"/>
              <a:t>Я- мастер</a:t>
            </a:r>
            <a:r>
              <a:rPr lang="ru-RU" sz="2800" dirty="0"/>
              <a:t>»</a:t>
            </a:r>
          </a:p>
          <a:p>
            <a:r>
              <a:rPr lang="ru-RU" sz="2800" dirty="0"/>
              <a:t>Основа - </a:t>
            </a:r>
            <a:r>
              <a:rPr lang="ru-RU" sz="2800" b="1" dirty="0"/>
              <a:t>методика незаконченных предложений,</a:t>
            </a:r>
            <a:r>
              <a:rPr lang="ru-RU" sz="2800" dirty="0"/>
              <a:t> основанная на  дополнении и позволяющая самостоятельно конструировать тексты:</a:t>
            </a:r>
          </a:p>
          <a:p>
            <a:pPr>
              <a:buNone/>
            </a:pPr>
            <a:r>
              <a:rPr lang="ru-RU" sz="2800" dirty="0"/>
              <a:t>- я узнал…;</a:t>
            </a:r>
          </a:p>
          <a:p>
            <a:pPr>
              <a:buNone/>
            </a:pPr>
            <a:r>
              <a:rPr lang="ru-RU" sz="2800" dirty="0"/>
              <a:t>- я научился делать..;</a:t>
            </a:r>
          </a:p>
          <a:p>
            <a:pPr>
              <a:buNone/>
            </a:pPr>
            <a:r>
              <a:rPr lang="ru-RU" sz="2800" dirty="0"/>
              <a:t>- у меня получилось..;</a:t>
            </a:r>
          </a:p>
          <a:p>
            <a:pPr>
              <a:buNone/>
            </a:pPr>
            <a:r>
              <a:rPr lang="ru-RU" sz="2800" dirty="0"/>
              <a:t>- теперь я могу…;</a:t>
            </a:r>
          </a:p>
          <a:p>
            <a:pPr>
              <a:buNone/>
            </a:pPr>
            <a:r>
              <a:rPr lang="ru-RU" sz="2800" dirty="0"/>
              <a:t>- я понял, что …;</a:t>
            </a:r>
          </a:p>
          <a:p>
            <a:pPr>
              <a:buNone/>
            </a:pPr>
            <a:r>
              <a:rPr lang="ru-RU" sz="2800" dirty="0"/>
              <a:t>- я своей работой я….</a:t>
            </a:r>
          </a:p>
        </p:txBody>
      </p:sp>
    </p:spTree>
    <p:extLst>
      <p:ext uri="{BB962C8B-B14F-4D97-AF65-F5344CB8AC3E}">
        <p14:creationId xmlns:p14="http://schemas.microsoft.com/office/powerpoint/2010/main" val="326487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ttp://images.myshared.ru/17/1095717/slide_11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8992"/>
            <a:ext cx="9182656" cy="68869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331640" y="188640"/>
            <a:ext cx="66865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>
                <a:solidFill>
                  <a:srgbClr val="FF0000"/>
                </a:solidFill>
              </a:rPr>
              <a:t>Признаки инновационного</a:t>
            </a:r>
          </a:p>
          <a:p>
            <a:r>
              <a:rPr lang="ru-RU" sz="4400" dirty="0">
                <a:solidFill>
                  <a:srgbClr val="FF0000"/>
                </a:solidFill>
              </a:rPr>
              <a:t>х</a:t>
            </a:r>
            <a:r>
              <a:rPr lang="ru-RU" sz="4400" dirty="0" smtClean="0">
                <a:solidFill>
                  <a:srgbClr val="FF0000"/>
                </a:solidFill>
              </a:rPr>
              <a:t>арактера программы.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55576" y="1582341"/>
            <a:ext cx="806489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/>
              <a:t>Форма реализации – интерактивная образовательная технология творческой мастерской; </a:t>
            </a:r>
          </a:p>
          <a:p>
            <a:pPr marL="342900" indent="-342900" algn="just">
              <a:buFont typeface="Arial" pitchFamily="34" charset="0"/>
              <a:buChar char="•"/>
            </a:pPr>
            <a:r>
              <a:rPr lang="ru-RU" sz="2400" dirty="0"/>
              <a:t>Основывается на накопленном потенциале работы классного руководителя с родителями обучающихся в совместном освоении социокультурной среды города;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/>
              <a:t>Ресурс формирования развивающей среды (основа – теория Л.С. Выготского о зонах ближайшего развития ребенка)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ru-RU" sz="2400" dirty="0"/>
              <a:t>Наличие УМК (программа, модель занятия, рефлексивный дневник, система оценивания)</a:t>
            </a:r>
          </a:p>
        </p:txBody>
      </p:sp>
    </p:spTree>
    <p:extLst>
      <p:ext uri="{BB962C8B-B14F-4D97-AF65-F5344CB8AC3E}">
        <p14:creationId xmlns:p14="http://schemas.microsoft.com/office/powerpoint/2010/main" val="23082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56702" y="338753"/>
            <a:ext cx="781688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</a:rPr>
              <a:t>Результаты творческой мастерской</a:t>
            </a:r>
            <a:endParaRPr lang="ru-RU" sz="4000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Елена\Desktop\фото\Кузница 2018\IMG_65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4396356"/>
            <a:ext cx="2160240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фото\Кузница 2018\IMG_653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247664"/>
            <a:ext cx="3642918" cy="2428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Downloads\FgrZtCkPw6Y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628800"/>
            <a:ext cx="2939819" cy="22048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D:\Downloads\Hog3A0MfuNI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221088"/>
            <a:ext cx="2880320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500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984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D:\Downloads\n4Y3wdWbWl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823" y="265056"/>
            <a:ext cx="4489639" cy="25254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Downloads\YDccAiK5xk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150419"/>
            <a:ext cx="1731568" cy="30783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D:\Downloads\ILd5_8cUKV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1527" y="257808"/>
            <a:ext cx="2376264" cy="35643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D:\Downloads\6JITm77bcjQ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667" y="2060926"/>
            <a:ext cx="3311860" cy="22079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D:\Downloads\muu8MAsOADk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149080"/>
            <a:ext cx="4431815" cy="2492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3952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____________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549275" y="1600200"/>
            <a:ext cx="8045450" cy="4525963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____________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895133" y="1351323"/>
            <a:ext cx="7369014" cy="414507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29710" y="332656"/>
            <a:ext cx="367363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800" dirty="0" smtClean="0">
                <a:solidFill>
                  <a:srgbClr val="FF0000"/>
                </a:solidFill>
              </a:rPr>
              <a:t>Мультфильм.</a:t>
            </a:r>
            <a:endParaRPr lang="ru-RU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 descr="Вырезка экрана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4342" y="3658365"/>
            <a:ext cx="295316" cy="409632"/>
          </a:xfrm>
        </p:spPr>
      </p:pic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68" y="-4460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78947" y="764704"/>
            <a:ext cx="7766281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dirty="0" smtClean="0"/>
              <a:t>КОНТАКТЫ</a:t>
            </a:r>
            <a:r>
              <a:rPr lang="ru-RU" sz="3200" dirty="0" smtClean="0"/>
              <a:t> :</a:t>
            </a:r>
          </a:p>
          <a:p>
            <a:pPr algn="ctr"/>
            <a:r>
              <a:rPr lang="ru-RU" sz="3200" dirty="0" smtClean="0"/>
              <a:t>            </a:t>
            </a:r>
          </a:p>
          <a:p>
            <a:pPr algn="ctr"/>
            <a:r>
              <a:rPr lang="ru-RU" sz="3200" dirty="0"/>
              <a:t> </a:t>
            </a:r>
            <a:r>
              <a:rPr lang="ru-RU" sz="3200" dirty="0" smtClean="0"/>
              <a:t>           тел. 89194728642</a:t>
            </a:r>
          </a:p>
          <a:p>
            <a:r>
              <a:rPr lang="ru-RU" sz="3200" dirty="0" smtClean="0"/>
              <a:t>                               почта- </a:t>
            </a:r>
            <a:r>
              <a:rPr lang="en-US" sz="3200" dirty="0" smtClean="0"/>
              <a:t>miklina2@yandex.ru</a:t>
            </a:r>
            <a:endParaRPr lang="ru-RU" sz="6600" dirty="0" smtClean="0"/>
          </a:p>
          <a:p>
            <a:pPr algn="ctr"/>
            <a:endParaRPr lang="ru-RU" sz="2800" dirty="0"/>
          </a:p>
        </p:txBody>
      </p:sp>
      <p:pic>
        <p:nvPicPr>
          <p:cNvPr id="1026" name="Picture 2" descr="F:\ФОТО\Елена Павловна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699" y="2564904"/>
            <a:ext cx="2316436" cy="3185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223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 descr="https://ds04.infourok.ru/uploads/ex/010b/000ece1a-713d65d6/2/img1.jp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2937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://www.setwalls.ru/download.php?file=201304/1152x864/setwalls.ru-217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02" y="0"/>
            <a:ext cx="9130898" cy="6887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69193" y="1196752"/>
            <a:ext cx="740333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/>
              <a:t>Программа внеурочной деятельности</a:t>
            </a:r>
          </a:p>
          <a:p>
            <a:pPr algn="ctr"/>
            <a:r>
              <a:rPr lang="ru-RU" sz="3200" b="1" dirty="0" smtClean="0"/>
              <a:t>в форме творческой мастерской </a:t>
            </a:r>
          </a:p>
          <a:p>
            <a:pPr algn="ctr"/>
            <a:r>
              <a:rPr lang="ru-RU" sz="3200" b="1" dirty="0" smtClean="0"/>
              <a:t> «Город Мастеров»</a:t>
            </a:r>
          </a:p>
          <a:p>
            <a:pPr algn="ctr"/>
            <a:r>
              <a:rPr lang="ru-RU" sz="2400" dirty="0" smtClean="0"/>
              <a:t>для обучающихся 1-4 классов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508105" y="3443809"/>
            <a:ext cx="35283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Автор: </a:t>
            </a:r>
          </a:p>
          <a:p>
            <a:pPr algn="r"/>
            <a:r>
              <a:rPr lang="ru-RU" b="1" dirty="0" smtClean="0"/>
              <a:t>Миклина Е.П.</a:t>
            </a:r>
          </a:p>
          <a:p>
            <a:pPr algn="r"/>
            <a:r>
              <a:rPr lang="ru-RU" b="1" dirty="0"/>
              <a:t>у</a:t>
            </a:r>
            <a:r>
              <a:rPr lang="ru-RU" b="1" dirty="0" smtClean="0"/>
              <a:t>читель начальных классов МАОУ «СОШ № </a:t>
            </a:r>
            <a:r>
              <a:rPr lang="en-US" b="1" dirty="0" smtClean="0"/>
              <a:t>37</a:t>
            </a:r>
            <a:r>
              <a:rPr lang="ru-RU" b="1" dirty="0" smtClean="0"/>
              <a:t>» г. Перми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15215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654420" y="915479"/>
            <a:ext cx="784887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>
                <a:solidFill>
                  <a:srgbClr val="FF0000"/>
                </a:solidFill>
              </a:rPr>
              <a:t>Актуальность </a:t>
            </a:r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 педагогическая целесообразность программы внеурочной</a:t>
            </a:r>
          </a:p>
          <a:p>
            <a:pPr algn="just"/>
            <a:r>
              <a:rPr lang="ru-RU" sz="3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деятельности обусловлена рядом проблем: </a:t>
            </a:r>
          </a:p>
          <a:p>
            <a:pPr lvl="0" algn="ctr"/>
            <a:endParaRPr lang="ru-RU" sz="3200" dirty="0">
              <a:solidFill>
                <a:srgbClr val="FF0000"/>
              </a:solidFill>
            </a:endParaRPr>
          </a:p>
          <a:p>
            <a:pPr marL="457200" lvl="0" indent="-457200" algn="just">
              <a:buAutoNum type="arabicPeriod"/>
            </a:pPr>
            <a:r>
              <a:rPr lang="ru-RU" sz="3200" dirty="0"/>
              <a:t>В практике учителей начальных классов     </a:t>
            </a:r>
            <a:r>
              <a:rPr lang="ru-RU" sz="3200" dirty="0" err="1"/>
              <a:t>профориентационная</a:t>
            </a:r>
            <a:r>
              <a:rPr lang="ru-RU" sz="3200" dirty="0"/>
              <a:t> работа носит, как правило, эпизодический характер.</a:t>
            </a:r>
          </a:p>
          <a:p>
            <a:pPr marL="457200" lvl="0" indent="-457200" algn="just">
              <a:buAutoNum type="arabicPeriod"/>
            </a:pPr>
            <a:endParaRPr lang="ru-RU" sz="3200" dirty="0"/>
          </a:p>
          <a:p>
            <a:pPr marL="457200" lvl="0" indent="-457200" algn="just">
              <a:buAutoNum type="arabicPeriod"/>
            </a:pPr>
            <a:r>
              <a:rPr lang="ru-RU" sz="3200" dirty="0"/>
              <a:t>Недостаточно методических разработок для младших школьников.</a:t>
            </a:r>
          </a:p>
        </p:txBody>
      </p:sp>
    </p:spTree>
    <p:extLst>
      <p:ext uri="{BB962C8B-B14F-4D97-AF65-F5344CB8AC3E}">
        <p14:creationId xmlns:p14="http://schemas.microsoft.com/office/powerpoint/2010/main" val="3848307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255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548" y="764704"/>
            <a:ext cx="813690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Цель</a:t>
            </a:r>
            <a:r>
              <a:rPr lang="ru-RU" sz="2400" dirty="0" smtClean="0"/>
              <a:t> – организация совместной продуктивной и поисковой     деятельности обучающихся начальных классов и их семей посредством  участия в творческих мастерских представителей разных профессий.</a:t>
            </a:r>
            <a:endParaRPr lang="ru-R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719572" y="2335480"/>
            <a:ext cx="770485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Задачи:</a:t>
            </a:r>
          </a:p>
          <a:p>
            <a:pPr marL="457200" indent="-457200" algn="just">
              <a:buAutoNum type="arabicPeriod"/>
            </a:pPr>
            <a:r>
              <a:rPr lang="ru-RU" sz="2400" dirty="0" smtClean="0"/>
              <a:t>Вовлечь семьи обучающихся в совместную продуктивную  творческую деятельность  младших школьников.</a:t>
            </a:r>
          </a:p>
          <a:p>
            <a:pPr marL="457200" indent="-457200" algn="just">
              <a:buAutoNum type="arabicPeriod"/>
            </a:pPr>
            <a:r>
              <a:rPr lang="ru-RU" sz="2400" dirty="0" smtClean="0"/>
              <a:t>Исследовать </a:t>
            </a:r>
            <a:r>
              <a:rPr lang="ru-RU" sz="2400" dirty="0" err="1" smtClean="0"/>
              <a:t>профессиограмму</a:t>
            </a:r>
            <a:r>
              <a:rPr lang="ru-RU" sz="2400" dirty="0" smtClean="0"/>
              <a:t>  (структуру профессий).</a:t>
            </a:r>
          </a:p>
          <a:p>
            <a:pPr marL="342900" indent="-342900" algn="just">
              <a:buAutoNum type="arabicPeriod"/>
            </a:pPr>
            <a:r>
              <a:rPr lang="ru-RU" sz="2400" dirty="0" smtClean="0"/>
              <a:t>Освоить элементы профессиональных навыков с выходом на продукт.</a:t>
            </a:r>
          </a:p>
          <a:p>
            <a:pPr marL="342900" indent="-342900" algn="just">
              <a:buAutoNum type="arabicPeriod"/>
            </a:pPr>
            <a:r>
              <a:rPr lang="ru-RU" sz="2400" dirty="0" smtClean="0"/>
              <a:t>Представить результаты творческой деятельности в различных формах.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97884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533525" y="2513679"/>
          <a:ext cx="6076950" cy="269900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39315"/>
                <a:gridCol w="3937635"/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Компоненты личностного результата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Личностный результат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Когнитивный (знания, умения, навыки)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Школьник  знает и понимает особенности ряда профессий, историю их возникновения, профессиограмму.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Эмоционально-ценностный (отношение к..)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Школьник проявляет интерес и готов участвовать в профессиональных практиках и пробах (творческих мастерских)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Деятельностный (созидательная деятельность)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Школьник участвует в продуктивной творческой деятельности  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8816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835696" y="620688"/>
            <a:ext cx="4752527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6600" dirty="0" smtClean="0"/>
          </a:p>
          <a:p>
            <a:pPr algn="ctr"/>
            <a:endParaRPr lang="ru-RU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926746" y="205189"/>
            <a:ext cx="720658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 smtClean="0">
                <a:solidFill>
                  <a:srgbClr val="FF0000"/>
                </a:solidFill>
              </a:rPr>
              <a:t>Планируемые  результаты.</a:t>
            </a:r>
            <a:endParaRPr lang="ru-RU" sz="4800" dirty="0">
              <a:solidFill>
                <a:srgbClr val="FF0000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3753343"/>
              </p:ext>
            </p:extLst>
          </p:nvPr>
        </p:nvGraphicFramePr>
        <p:xfrm>
          <a:off x="1043608" y="1222206"/>
          <a:ext cx="6645729" cy="5101079"/>
        </p:xfrm>
        <a:graphic>
          <a:graphicData uri="http://schemas.openxmlformats.org/drawingml/2006/table">
            <a:tbl>
              <a:tblPr firstRow="1" firstCol="1" bandRow="1"/>
              <a:tblGrid>
                <a:gridCol w="2339547"/>
                <a:gridCol w="4306182"/>
              </a:tblGrid>
              <a:tr h="124535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личностного результата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Личностный результат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Когнитивный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(знания, умения, навыки)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знает и понимает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особенности ряда профессий, историю их возникновения, </a:t>
                      </a:r>
                      <a:r>
                        <a:rPr lang="ru-RU" sz="2000" dirty="0" err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профессиограмму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Эмоционально-ценностный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(отношение к..)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</a:t>
                      </a: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проявляет интерес и готов участвовать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в профессиональных практиках и пробах (творческих мастерских)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408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Деятельностный </a:t>
                      </a:r>
                      <a:r>
                        <a:rPr lang="ru-RU" sz="200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(созидательная деятельность) </a:t>
                      </a:r>
                      <a:endParaRPr lang="ru-RU" sz="20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Школьник </a:t>
                      </a:r>
                      <a:r>
                        <a:rPr lang="ru-RU" sz="2000" b="1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участвует </a:t>
                      </a:r>
                      <a:r>
                        <a:rPr lang="ru-RU" sz="2000" dirty="0"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в продуктивной творческой деятельности  </a:t>
                      </a:r>
                      <a:endParaRPr lang="ru-RU" sz="20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539892" y="852874"/>
            <a:ext cx="25916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Личностные результаты: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92495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</p:nvPr>
        </p:nvGraphicFramePr>
        <p:xfrm>
          <a:off x="1533525" y="2636361"/>
          <a:ext cx="6076950" cy="2453640"/>
        </p:xfrm>
        <a:graphic>
          <a:graphicData uri="http://schemas.openxmlformats.org/drawingml/2006/table">
            <a:tbl>
              <a:tblPr firstRow="1" firstCol="1" bandRow="1"/>
              <a:tblGrid>
                <a:gridCol w="1779270"/>
                <a:gridCol w="4297680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Метапредметный результат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Удерживать проектную творческую задачу.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Планировать свои действия в создании продукта.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Познакомиться с рядом профессий, их содержанием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(структура профессии).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Коммуникативные УУД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Строить продуктивное взаимодействие и сотрудничество со сверстниками, взрослыми.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Межпредметные умения </a:t>
                      </a:r>
                      <a:endParaRPr lang="ru-RU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Оформлять и представлять результаты работы в виде материального продукта (буклет, </a:t>
                      </a:r>
                      <a:r>
                        <a:rPr lang="ru-RU" sz="14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лепбук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 презентация, интеллект – карта, видеофильм др.).</a:t>
                      </a:r>
                      <a:endParaRPr lang="ru-RU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284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621596" y="2880144"/>
            <a:ext cx="184730" cy="15388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endParaRPr lang="ru-RU" sz="6600" dirty="0" smtClean="0"/>
          </a:p>
          <a:p>
            <a:pPr algn="ctr"/>
            <a:endParaRPr lang="ru-RU" sz="2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692696"/>
            <a:ext cx="770485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err="1"/>
              <a:t>Метапредметные</a:t>
            </a:r>
            <a:r>
              <a:rPr lang="ru-RU" sz="2400" dirty="0"/>
              <a:t> результаты в виде </a:t>
            </a:r>
            <a:r>
              <a:rPr lang="ru-RU" sz="2400" dirty="0" err="1"/>
              <a:t>сформированности</a:t>
            </a:r>
            <a:r>
              <a:rPr lang="ru-RU" sz="2400" dirty="0"/>
              <a:t> универсальных учебных действий:</a:t>
            </a:r>
          </a:p>
        </p:txBody>
      </p:sp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2883215"/>
              </p:ext>
            </p:extLst>
          </p:nvPr>
        </p:nvGraphicFramePr>
        <p:xfrm>
          <a:off x="1259418" y="1604670"/>
          <a:ext cx="6638875" cy="4149835"/>
        </p:xfrm>
        <a:graphic>
          <a:graphicData uri="http://schemas.openxmlformats.org/drawingml/2006/table">
            <a:tbl>
              <a:tblPr firstRow="1" firstCol="1" bandRow="1"/>
              <a:tblGrid>
                <a:gridCol w="1943796"/>
                <a:gridCol w="4695079"/>
              </a:tblGrid>
              <a:tr h="33171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Компоненты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Метапредметный результат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Регулятивные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Удерживать проектную творческую задачу.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Планировать свои действия в создании продукта. 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Познавательные УУД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Познакомиться с рядом профессий, их содержанием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(структура профессии).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634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Коммуникативные УУД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 Строить продуктивное взаимодействие и сотрудничество со сверстниками, взрослыми.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95156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Межпредметные умения </a:t>
                      </a:r>
                      <a:endParaRPr lang="ru-RU" sz="18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Оформлять и представлять результаты работы в виде материального продукта (буклет, </a:t>
                      </a:r>
                      <a:r>
                        <a:rPr lang="ru-RU" sz="1800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лепбук</a:t>
                      </a:r>
                      <a:r>
                        <a:rPr lang="ru-RU" sz="1800" dirty="0">
                          <a:solidFill>
                            <a:srgbClr val="00000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,  презентация, интеллект – карта, видеофильм др.).</a:t>
                      </a:r>
                      <a:endParaRPr lang="ru-RU" sz="18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476333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50573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79" y="-35216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149722" y="404664"/>
            <a:ext cx="68308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Организационно – содержательная модель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7" name="Цилиндр 6"/>
          <p:cNvSpPr/>
          <p:nvPr/>
        </p:nvSpPr>
        <p:spPr>
          <a:xfrm>
            <a:off x="570565" y="3668020"/>
            <a:ext cx="1619652" cy="2376264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Почтальон,</a:t>
            </a:r>
          </a:p>
          <a:p>
            <a:pPr algn="ctr"/>
            <a:r>
              <a:rPr lang="ru-RU" b="1" dirty="0"/>
              <a:t>в</a:t>
            </a:r>
            <a:r>
              <a:rPr lang="ru-RU" b="1" dirty="0" smtClean="0"/>
              <a:t>оспитатель,</a:t>
            </a:r>
          </a:p>
          <a:p>
            <a:pPr algn="ctr"/>
            <a:r>
              <a:rPr lang="ru-RU" b="1" dirty="0"/>
              <a:t>п</a:t>
            </a:r>
            <a:r>
              <a:rPr lang="ru-RU" b="1" dirty="0" smtClean="0"/>
              <a:t>овар,</a:t>
            </a:r>
          </a:p>
          <a:p>
            <a:pPr algn="ctr"/>
            <a:r>
              <a:rPr lang="ru-RU" b="1" dirty="0"/>
              <a:t>ш</a:t>
            </a:r>
            <a:r>
              <a:rPr lang="ru-RU" b="1" dirty="0" smtClean="0"/>
              <a:t>вея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2" name="Цилиндр 11"/>
          <p:cNvSpPr/>
          <p:nvPr/>
        </p:nvSpPr>
        <p:spPr>
          <a:xfrm>
            <a:off x="2562110" y="2915306"/>
            <a:ext cx="1867275" cy="2812524"/>
          </a:xfrm>
          <a:prstGeom prst="can">
            <a:avLst>
              <a:gd name="adj" fmla="val 1587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Парикмахер,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ондитер,</a:t>
            </a:r>
          </a:p>
          <a:p>
            <a:pPr algn="ctr"/>
            <a:r>
              <a:rPr lang="ru-RU" b="1" dirty="0" smtClean="0"/>
              <a:t>мультипликатор</a:t>
            </a:r>
          </a:p>
          <a:p>
            <a:pPr algn="ctr"/>
            <a:r>
              <a:rPr lang="ru-RU" b="1" dirty="0" smtClean="0"/>
              <a:t>флорист-дизайнер,</a:t>
            </a:r>
          </a:p>
          <a:p>
            <a:pPr algn="ctr"/>
            <a:r>
              <a:rPr lang="ru-RU" b="1" dirty="0"/>
              <a:t>ф</a:t>
            </a:r>
            <a:r>
              <a:rPr lang="ru-RU" b="1" dirty="0" smtClean="0"/>
              <a:t>отограф.</a:t>
            </a:r>
            <a:endParaRPr lang="ru-RU" b="1" dirty="0"/>
          </a:p>
        </p:txBody>
      </p:sp>
      <p:sp>
        <p:nvSpPr>
          <p:cNvPr id="13" name="Цилиндр 12"/>
          <p:cNvSpPr/>
          <p:nvPr/>
        </p:nvSpPr>
        <p:spPr>
          <a:xfrm>
            <a:off x="4602135" y="2174287"/>
            <a:ext cx="1795267" cy="3171329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 smtClean="0"/>
          </a:p>
          <a:p>
            <a:pPr algn="ctr"/>
            <a:r>
              <a:rPr lang="ru-RU" sz="2000" b="1" dirty="0" smtClean="0"/>
              <a:t>Гончар,</a:t>
            </a:r>
          </a:p>
          <a:p>
            <a:pPr algn="ctr"/>
            <a:r>
              <a:rPr lang="ru-RU" sz="2000" b="1" dirty="0"/>
              <a:t>к</a:t>
            </a:r>
            <a:r>
              <a:rPr lang="ru-RU" sz="2000" b="1" dirty="0" smtClean="0"/>
              <a:t>узнец,</a:t>
            </a:r>
          </a:p>
          <a:p>
            <a:pPr algn="ctr"/>
            <a:r>
              <a:rPr lang="ru-RU" sz="2000" b="1" dirty="0"/>
              <a:t>т</a:t>
            </a:r>
            <a:r>
              <a:rPr lang="ru-RU" sz="2000" b="1" dirty="0" smtClean="0"/>
              <a:t>кач,</a:t>
            </a:r>
          </a:p>
          <a:p>
            <a:pPr algn="ctr"/>
            <a:r>
              <a:rPr lang="ru-RU" sz="2000" b="1" dirty="0"/>
              <a:t>к</a:t>
            </a:r>
            <a:r>
              <a:rPr lang="ru-RU" sz="2000" b="1" dirty="0" smtClean="0"/>
              <a:t>учер.</a:t>
            </a:r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  <a:p>
            <a:pPr algn="ctr"/>
            <a:endParaRPr lang="ru-RU" dirty="0" smtClean="0"/>
          </a:p>
        </p:txBody>
      </p:sp>
      <p:sp>
        <p:nvSpPr>
          <p:cNvPr id="14" name="Цилиндр 13"/>
          <p:cNvSpPr/>
          <p:nvPr/>
        </p:nvSpPr>
        <p:spPr>
          <a:xfrm>
            <a:off x="6622403" y="1700808"/>
            <a:ext cx="1795267" cy="3288095"/>
          </a:xfrm>
          <a:prstGeom prst="ca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Сити-фермер,</a:t>
            </a:r>
          </a:p>
          <a:p>
            <a:pPr algn="ctr"/>
            <a:r>
              <a:rPr lang="ru-RU" b="1" dirty="0"/>
              <a:t>у</a:t>
            </a:r>
            <a:r>
              <a:rPr lang="ru-RU" b="1" dirty="0" smtClean="0"/>
              <a:t>рбанист – эколог,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осмический гид,</a:t>
            </a:r>
          </a:p>
          <a:p>
            <a:pPr algn="ctr"/>
            <a:r>
              <a:rPr lang="ru-RU" b="1" dirty="0"/>
              <a:t>к</a:t>
            </a:r>
            <a:r>
              <a:rPr lang="ru-RU" b="1" dirty="0" smtClean="0"/>
              <a:t>онсультант по </a:t>
            </a:r>
          </a:p>
          <a:p>
            <a:pPr algn="ctr"/>
            <a:r>
              <a:rPr lang="ru-RU" b="1" dirty="0"/>
              <a:t>з</a:t>
            </a:r>
            <a:r>
              <a:rPr lang="ru-RU" b="1" dirty="0" smtClean="0"/>
              <a:t>доровой старости.</a:t>
            </a:r>
          </a:p>
          <a:p>
            <a:pPr algn="ctr"/>
            <a:endParaRPr lang="ru-RU" b="1" dirty="0" smtClean="0"/>
          </a:p>
        </p:txBody>
      </p:sp>
      <p:sp>
        <p:nvSpPr>
          <p:cNvPr id="8" name="TextBox 7"/>
          <p:cNvSpPr txBox="1"/>
          <p:nvPr/>
        </p:nvSpPr>
        <p:spPr>
          <a:xfrm>
            <a:off x="539552" y="3021689"/>
            <a:ext cx="1329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 </a:t>
            </a:r>
          </a:p>
          <a:p>
            <a:r>
              <a:rPr lang="ru-RU" dirty="0" smtClean="0"/>
              <a:t>семьи</a:t>
            </a:r>
            <a:endParaRPr lang="ru-RU" dirty="0"/>
          </a:p>
        </p:txBody>
      </p:sp>
      <p:sp>
        <p:nvSpPr>
          <p:cNvPr id="15" name="TextBox 14"/>
          <p:cNvSpPr txBox="1"/>
          <p:nvPr/>
        </p:nvSpPr>
        <p:spPr>
          <a:xfrm>
            <a:off x="2768424" y="2023973"/>
            <a:ext cx="125265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Знакомые </a:t>
            </a:r>
          </a:p>
          <a:p>
            <a:r>
              <a:rPr lang="ru-RU" dirty="0" smtClean="0"/>
              <a:t>профессии</a:t>
            </a:r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4749766" y="1377642"/>
            <a:ext cx="1276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</a:t>
            </a:r>
          </a:p>
          <a:p>
            <a:r>
              <a:rPr lang="ru-RU" dirty="0" smtClean="0"/>
              <a:t>прошлого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847509" y="927719"/>
            <a:ext cx="12766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Профессии</a:t>
            </a:r>
          </a:p>
          <a:p>
            <a:r>
              <a:rPr lang="ru-RU" dirty="0" smtClean="0"/>
              <a:t>будущего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7175118" y="5027014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 класс</a:t>
            </a:r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5210140" y="5396346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 класс</a:t>
            </a:r>
            <a:endParaRPr lang="ru-RU" dirty="0"/>
          </a:p>
        </p:txBody>
      </p:sp>
      <p:sp>
        <p:nvSpPr>
          <p:cNvPr id="20" name="TextBox 19"/>
          <p:cNvSpPr txBox="1"/>
          <p:nvPr/>
        </p:nvSpPr>
        <p:spPr>
          <a:xfrm>
            <a:off x="3275856" y="5859618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 класс</a:t>
            </a:r>
            <a:endParaRPr lang="ru-RU" dirty="0"/>
          </a:p>
        </p:txBody>
      </p:sp>
      <p:sp>
        <p:nvSpPr>
          <p:cNvPr id="21" name="TextBox 20"/>
          <p:cNvSpPr txBox="1"/>
          <p:nvPr/>
        </p:nvSpPr>
        <p:spPr>
          <a:xfrm>
            <a:off x="1127893" y="6015314"/>
            <a:ext cx="883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89694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images.myshared.ru/17/1095717/slide_1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712" y="0"/>
            <a:ext cx="9157712" cy="6868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0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780" y="533967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3115" y="560901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631" y="5066746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92" y="2643182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5535" y="4805721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6" descr="https://www.memotest.ru/ImageUpload/4a9594f8-add3-44b0-953d-191468a4c57a/%D0%B4%D0%BE%D0%BC%D0%B8%D0%BA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206" y="2587269"/>
            <a:ext cx="1647537" cy="144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404829" y="971932"/>
            <a:ext cx="192533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Модная прическа</a:t>
            </a:r>
          </a:p>
          <a:p>
            <a:r>
              <a:rPr lang="ru-RU" dirty="0"/>
              <a:t>с</a:t>
            </a:r>
            <a:r>
              <a:rPr lang="ru-RU" dirty="0" smtClean="0"/>
              <a:t>воими руками.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85310" y="922138"/>
            <a:ext cx="134780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Гончарная</a:t>
            </a:r>
          </a:p>
          <a:p>
            <a:r>
              <a:rPr lang="ru-RU" dirty="0" smtClean="0"/>
              <a:t> мастерская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931004" y="3851384"/>
            <a:ext cx="16042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Кондитерская </a:t>
            </a:r>
          </a:p>
          <a:p>
            <a:r>
              <a:rPr lang="ru-RU" dirty="0" smtClean="0"/>
              <a:t>«Сладкие</a:t>
            </a:r>
          </a:p>
          <a:p>
            <a:r>
              <a:rPr lang="ru-RU" dirty="0" smtClean="0"/>
              <a:t> плюшки»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5734216" y="5623946"/>
            <a:ext cx="135806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Папины </a:t>
            </a:r>
          </a:p>
          <a:p>
            <a:r>
              <a:rPr lang="ru-RU" dirty="0" smtClean="0"/>
              <a:t>помощники</a:t>
            </a:r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2469168" y="5625014"/>
            <a:ext cx="181928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Мастерская </a:t>
            </a:r>
          </a:p>
          <a:p>
            <a:r>
              <a:rPr lang="ru-RU" dirty="0" smtClean="0"/>
              <a:t>мультипликации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73136" y="4009489"/>
            <a:ext cx="23131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Мастерская флориста</a:t>
            </a:r>
          </a:p>
          <a:p>
            <a:r>
              <a:rPr lang="ru-RU" dirty="0" smtClean="0"/>
              <a:t>«Букет для папы»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581260" y="386356"/>
            <a:ext cx="5072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rgbClr val="FF0000"/>
                </a:solidFill>
              </a:rPr>
              <a:t>Творческие мастерские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4" name="Picture 2" descr="http://www.setwalls.ru/download.php?file=201304/1152x864/setwalls.ru-2170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2357430"/>
            <a:ext cx="2629779" cy="22860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357555" y="2500306"/>
            <a:ext cx="21431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Содержательная модель </a:t>
            </a:r>
          </a:p>
          <a:p>
            <a:pPr algn="ctr"/>
            <a:r>
              <a:rPr lang="ru-RU" b="1" dirty="0" smtClean="0"/>
              <a:t>«Профессии семьи» </a:t>
            </a:r>
          </a:p>
        </p:txBody>
      </p:sp>
      <p:sp>
        <p:nvSpPr>
          <p:cNvPr id="28" name="Стрелка вправо 27"/>
          <p:cNvSpPr/>
          <p:nvPr/>
        </p:nvSpPr>
        <p:spPr>
          <a:xfrm rot="13374469">
            <a:off x="2359330" y="1950106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Стрелка вправо 32"/>
          <p:cNvSpPr/>
          <p:nvPr/>
        </p:nvSpPr>
        <p:spPr>
          <a:xfrm rot="19736397">
            <a:off x="5480012" y="1838782"/>
            <a:ext cx="1178378" cy="27052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Стрелка вправо 34"/>
          <p:cNvSpPr/>
          <p:nvPr/>
        </p:nvSpPr>
        <p:spPr>
          <a:xfrm>
            <a:off x="5929322" y="3143248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Стрелка вправо 36"/>
          <p:cNvSpPr/>
          <p:nvPr/>
        </p:nvSpPr>
        <p:spPr>
          <a:xfrm rot="10582151">
            <a:off x="2150069" y="3245414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Стрелка вправо 38"/>
          <p:cNvSpPr/>
          <p:nvPr/>
        </p:nvSpPr>
        <p:spPr>
          <a:xfrm rot="7931308">
            <a:off x="2503995" y="5036163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Стрелка вправо 39"/>
          <p:cNvSpPr/>
          <p:nvPr/>
        </p:nvSpPr>
        <p:spPr>
          <a:xfrm rot="2773741">
            <a:off x="5511915" y="5029486"/>
            <a:ext cx="978408" cy="25083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932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742</Words>
  <Application>Microsoft Office PowerPoint</Application>
  <PresentationFormat>Экран (4:3)</PresentationFormat>
  <Paragraphs>166</Paragraphs>
  <Slides>17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 Миклина</dc:creator>
  <cp:lastModifiedBy>Admin</cp:lastModifiedBy>
  <cp:revision>48</cp:revision>
  <dcterms:created xsi:type="dcterms:W3CDTF">2018-08-12T15:53:57Z</dcterms:created>
  <dcterms:modified xsi:type="dcterms:W3CDTF">2021-03-22T18:03:35Z</dcterms:modified>
</cp:coreProperties>
</file>