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sldIdLst>
    <p:sldId id="256" r:id="rId2"/>
    <p:sldId id="311" r:id="rId3"/>
    <p:sldId id="318" r:id="rId4"/>
    <p:sldId id="319" r:id="rId5"/>
    <p:sldId id="321" r:id="rId6"/>
    <p:sldId id="322" r:id="rId7"/>
    <p:sldId id="323" r:id="rId8"/>
    <p:sldId id="324" r:id="rId9"/>
    <p:sldId id="325" r:id="rId10"/>
    <p:sldId id="326" r:id="rId11"/>
    <p:sldId id="327" r:id="rId12"/>
    <p:sldId id="328" r:id="rId13"/>
    <p:sldId id="329" r:id="rId14"/>
    <p:sldId id="330" r:id="rId15"/>
    <p:sldId id="331" r:id="rId16"/>
    <p:sldId id="332" r:id="rId17"/>
    <p:sldId id="333" r:id="rId18"/>
    <p:sldId id="334" r:id="rId19"/>
    <p:sldId id="335" r:id="rId20"/>
    <p:sldId id="336" r:id="rId21"/>
    <p:sldId id="337" r:id="rId22"/>
    <p:sldId id="338" r:id="rId23"/>
    <p:sldId id="339" r:id="rId24"/>
    <p:sldId id="340" r:id="rId25"/>
    <p:sldId id="347" r:id="rId26"/>
    <p:sldId id="341" r:id="rId27"/>
    <p:sldId id="342" r:id="rId28"/>
    <p:sldId id="343" r:id="rId29"/>
    <p:sldId id="344" r:id="rId30"/>
    <p:sldId id="316" r:id="rId31"/>
    <p:sldId id="312" r:id="rId32"/>
    <p:sldId id="258" r:id="rId33"/>
    <p:sldId id="268" r:id="rId34"/>
    <p:sldId id="270" r:id="rId35"/>
    <p:sldId id="263" r:id="rId36"/>
    <p:sldId id="271" r:id="rId37"/>
    <p:sldId id="257" r:id="rId38"/>
    <p:sldId id="279" r:id="rId39"/>
    <p:sldId id="280" r:id="rId40"/>
    <p:sldId id="281" r:id="rId41"/>
    <p:sldId id="286" r:id="rId42"/>
    <p:sldId id="282" r:id="rId43"/>
    <p:sldId id="283" r:id="rId44"/>
    <p:sldId id="285" r:id="rId45"/>
    <p:sldId id="284" r:id="rId46"/>
    <p:sldId id="295" r:id="rId47"/>
    <p:sldId id="309" r:id="rId48"/>
    <p:sldId id="313" r:id="rId49"/>
    <p:sldId id="314" r:id="rId50"/>
    <p:sldId id="310" r:id="rId51"/>
    <p:sldId id="315" r:id="rId52"/>
    <p:sldId id="259" r:id="rId53"/>
    <p:sldId id="345" r:id="rId54"/>
    <p:sldId id="346" r:id="rId55"/>
  </p:sldIdLst>
  <p:sldSz cx="9144000" cy="6858000" type="screen4x3"/>
  <p:notesSz cx="6858000" cy="9144000"/>
  <p:custDataLst>
    <p:tags r:id="rId57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D1D9"/>
    <a:srgbClr val="A8B4AD"/>
    <a:srgbClr val="0000FF"/>
    <a:srgbClr val="666699"/>
    <a:srgbClr val="FF3300"/>
    <a:srgbClr val="FF6699"/>
    <a:srgbClr val="33CCFF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9" autoAdjust="0"/>
    <p:restoredTop sz="94660"/>
  </p:normalViewPr>
  <p:slideViewPr>
    <p:cSldViewPr>
      <p:cViewPr varScale="1">
        <p:scale>
          <a:sx n="116" d="100"/>
          <a:sy n="116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gs" Target="tags/tag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D18260DC-497E-4341-BC4A-32A83A13ADC2}" type="datetimeFigureOut">
              <a:rPr lang="ru-RU"/>
              <a:pPr>
                <a:defRPr/>
              </a:pPr>
              <a:t>06.02.2019</a:t>
            </a:fld>
            <a:endParaRPr lang="ru-RU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A505D7D2-E0B2-45C3-A842-C3FBF7A2D9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4653136"/>
            <a:ext cx="7776864" cy="108012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15816" y="5636840"/>
            <a:ext cx="6048672" cy="117653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44E817-F06C-499A-AAAE-ABBE05BF00BF}" type="datetimeFigureOut">
              <a:rPr lang="ru-RU"/>
              <a:pPr>
                <a:defRPr/>
              </a:pPr>
              <a:t>06.02.2019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BDB5C-4AB5-44BB-9B17-26B49502DA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B4CFC-FB6C-42B3-AC91-486113F7F455}" type="datetimeFigureOut">
              <a:rPr lang="ru-RU"/>
              <a:pPr>
                <a:defRPr/>
              </a:pPr>
              <a:t>06.02.2019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0DDB6-70D2-4E64-895C-99A6981279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B71A1-ED94-4F61-8362-20B3B9E1BAAE}" type="datetimeFigureOut">
              <a:rPr lang="ru-RU"/>
              <a:pPr>
                <a:defRPr/>
              </a:pPr>
              <a:t>06.02.2019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349964-6457-4003-BA80-13DDAB7A3A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D9EB5-9FF0-4F8F-BD43-1F3F8985B622}" type="datetimeFigureOut">
              <a:rPr lang="ru-RU"/>
              <a:pPr>
                <a:defRPr/>
              </a:pPr>
              <a:t>06.02.2019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F17C6E-E704-43B0-8C77-4A4108D520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507413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0D98C-3108-4E51-9966-C0F5B1F076F5}" type="datetimeFigureOut">
              <a:rPr lang="ru-RU"/>
              <a:pPr>
                <a:defRPr/>
              </a:pPr>
              <a:t>06.02.2019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EF6A5-3D9B-47D6-87D6-11B10FDF79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3BA62-9760-4FD8-BC49-2A4B45AF165B}" type="datetimeFigureOut">
              <a:rPr lang="ru-RU"/>
              <a:pPr>
                <a:defRPr/>
              </a:pPr>
              <a:t>06.02.2019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1834B7-6C66-4638-8B1B-C887D17CA3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A27EE-7DA6-4868-AC20-1FC2FF599DB8}" type="datetimeFigureOut">
              <a:rPr lang="ru-RU"/>
              <a:pPr>
                <a:defRPr/>
              </a:pPr>
              <a:t>06.02.2019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826EB-4F72-4A8F-8571-91D499D509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08377-C1CC-4C49-83AF-A2C2E0F5FFC9}" type="datetimeFigureOut">
              <a:rPr lang="ru-RU"/>
              <a:pPr>
                <a:defRPr/>
              </a:pPr>
              <a:t>06.02.2019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3A88B-A485-4722-9383-6345B726A7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A67E5-0B1B-434C-AE32-BA26F9D28B7C}" type="datetimeFigureOut">
              <a:rPr lang="ru-RU"/>
              <a:pPr>
                <a:defRPr/>
              </a:pPr>
              <a:t>06.02.2019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F15B12-16E6-4FD5-91BE-131C839F4F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04869-43A8-48E4-8B7E-D98D76310849}" type="datetimeFigureOut">
              <a:rPr lang="ru-RU"/>
              <a:pPr>
                <a:defRPr/>
              </a:pPr>
              <a:t>06.02.2019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324D18-965A-437A-B84A-3BC04049A1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7CE3C-43CF-4A97-B10F-ECF989B4F578}" type="datetimeFigureOut">
              <a:rPr lang="ru-RU"/>
              <a:pPr>
                <a:defRPr/>
              </a:pPr>
              <a:t>06.02.2019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CCDCC-D7EE-4410-9F41-1A3FD229C1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D7317-9A51-4BAE-89B2-A923B36FCB6B}" type="datetimeFigureOut">
              <a:rPr lang="ru-RU"/>
              <a:pPr>
                <a:defRPr/>
              </a:pPr>
              <a:t>06.02.2019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0F175-F147-48D1-BF79-8AF9403F99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3252A-9900-4EB9-9F1A-A2C4E852F5DF}" type="datetimeFigureOut">
              <a:rPr lang="ru-RU"/>
              <a:pPr>
                <a:defRPr/>
              </a:pPr>
              <a:t>06.02.2019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2459B-3571-4C82-93B3-A26EBC9644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050" y="274638"/>
            <a:ext cx="691356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C46289C-C01F-42BC-98BF-0DE0D2ACC487}" type="datetimeFigureOut">
              <a:rPr lang="ru-RU"/>
              <a:pPr>
                <a:defRPr/>
              </a:pPr>
              <a:t>06.02.2019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2BF6174-F208-4A25-A732-BAF3351E2C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jpeg"/><Relationship Id="rId4" Type="http://schemas.openxmlformats.org/officeDocument/2006/relationships/oleObject" Target="../embeddings/oleObject2.bin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468313" y="2205038"/>
            <a:ext cx="8280400" cy="2447925"/>
          </a:xfrm>
          <a:solidFill>
            <a:schemeClr val="bg2"/>
          </a:solidFill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ru-RU" sz="160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160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160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160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3200" i="1" smtClean="0">
                <a:solidFill>
                  <a:srgbClr val="6666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Актуализация результатов оценочных процедур федерального и краевого уровней </a:t>
            </a:r>
            <a:r>
              <a:rPr lang="en-US" sz="3200" i="1" smtClean="0">
                <a:solidFill>
                  <a:srgbClr val="6666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</a:t>
            </a:r>
            <a:r>
              <a:rPr lang="ru-RU" sz="3200" i="1" smtClean="0">
                <a:solidFill>
                  <a:srgbClr val="6666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 2018 году с целью повышения качества начального общего образования</a:t>
            </a:r>
            <a:r>
              <a:rPr lang="ru-RU" smtClean="0">
                <a:solidFill>
                  <a:schemeClr val="tx1"/>
                </a:solidFill>
                <a:effectLst/>
              </a:rPr>
              <a:t> </a:t>
            </a:r>
          </a:p>
        </p:txBody>
      </p:sp>
      <p:sp>
        <p:nvSpPr>
          <p:cNvPr id="1536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4075" y="5084763"/>
            <a:ext cx="6804025" cy="1773237"/>
          </a:xfrm>
          <a:solidFill>
            <a:srgbClr val="D4EE9A"/>
          </a:solidFill>
        </p:spPr>
        <p:txBody>
          <a:bodyPr/>
          <a:lstStyle/>
          <a:p>
            <a:pPr algn="l" eaLnBrk="1" hangingPunct="1">
              <a:lnSpc>
                <a:spcPct val="80000"/>
              </a:lnSpc>
              <a:defRPr/>
            </a:pPr>
            <a:r>
              <a:rPr lang="ru-RU" sz="2400" b="1" i="1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Семенцова О.А.,</a:t>
            </a:r>
            <a:r>
              <a:rPr lang="ru-RU" sz="2400" smtClean="0">
                <a:solidFill>
                  <a:schemeClr val="tx1"/>
                </a:solidFill>
              </a:rPr>
              <a:t> ведущий научный сотрудник отдела сопровождения ФГОС</a:t>
            </a:r>
            <a:r>
              <a:rPr lang="en-US" sz="2400" smtClean="0">
                <a:solidFill>
                  <a:schemeClr val="tx1"/>
                </a:solidFill>
              </a:rPr>
              <a:t> </a:t>
            </a:r>
            <a:r>
              <a:rPr lang="ru-RU" sz="2400" smtClean="0">
                <a:solidFill>
                  <a:schemeClr val="tx1"/>
                </a:solidFill>
              </a:rPr>
              <a:t>ГАУ ДПО «ИРО ПК», кандидат пед.наук, доцент</a:t>
            </a:r>
          </a:p>
          <a:p>
            <a:pPr algn="l" eaLnBrk="1" hangingPunct="1">
              <a:lnSpc>
                <a:spcPct val="80000"/>
              </a:lnSpc>
              <a:defRPr/>
            </a:pPr>
            <a:r>
              <a:rPr lang="ru-RU" sz="2400" smtClean="0">
                <a:solidFill>
                  <a:schemeClr val="tx1"/>
                </a:solidFill>
              </a:rPr>
              <a:t>Контакты: </a:t>
            </a:r>
            <a:r>
              <a:rPr lang="en-US" sz="2400" smtClean="0">
                <a:solidFill>
                  <a:srgbClr val="0000FF"/>
                </a:solidFill>
              </a:rPr>
              <a:t>212-35-29</a:t>
            </a:r>
            <a:r>
              <a:rPr lang="ru-RU" sz="2400" smtClean="0">
                <a:solidFill>
                  <a:srgbClr val="0000FF"/>
                </a:solidFill>
              </a:rPr>
              <a:t>; 89194926035</a:t>
            </a:r>
          </a:p>
          <a:p>
            <a:pPr algn="l" eaLnBrk="1" hangingPunct="1">
              <a:lnSpc>
                <a:spcPct val="80000"/>
              </a:lnSpc>
              <a:defRPr/>
            </a:pPr>
            <a:r>
              <a:rPr lang="en-US" sz="2400" smtClean="0">
                <a:solidFill>
                  <a:schemeClr val="tx1"/>
                </a:solidFill>
              </a:rPr>
              <a:t>email</a:t>
            </a:r>
            <a:r>
              <a:rPr lang="ru-RU" sz="2400" smtClean="0">
                <a:solidFill>
                  <a:schemeClr val="tx1"/>
                </a:solidFill>
              </a:rPr>
              <a:t>: </a:t>
            </a:r>
            <a:r>
              <a:rPr lang="en-US" sz="2400" smtClean="0">
                <a:solidFill>
                  <a:srgbClr val="0000FF"/>
                </a:solidFill>
              </a:rPr>
              <a:t>permmetcenter@mail.ru</a:t>
            </a:r>
            <a:endParaRPr lang="ru-RU" sz="2400" smtClean="0">
              <a:solidFill>
                <a:srgbClr val="0000FF"/>
              </a:solidFill>
            </a:endParaRPr>
          </a:p>
        </p:txBody>
      </p:sp>
      <p:pic>
        <p:nvPicPr>
          <p:cNvPr id="1638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352425"/>
            <a:ext cx="3816350" cy="177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Picture 5"/>
          <p:cNvPicPr>
            <a:picLocks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611188" y="692150"/>
            <a:ext cx="7848600" cy="5400675"/>
          </a:xfrm>
        </p:spPr>
      </p:pic>
      <p:sp>
        <p:nvSpPr>
          <p:cNvPr id="75778" name="Rectangle 3"/>
          <p:cNvSpPr>
            <a:spLocks noChangeArrowheads="1"/>
          </p:cNvSpPr>
          <p:nvPr/>
        </p:nvSpPr>
        <p:spPr bwMode="auto">
          <a:xfrm>
            <a:off x="0" y="6597650"/>
            <a:ext cx="1763713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Picture 5"/>
          <p:cNvPicPr>
            <a:picLocks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765175"/>
            <a:ext cx="8569325" cy="5400675"/>
          </a:xfrm>
        </p:spPr>
      </p:pic>
      <p:sp>
        <p:nvSpPr>
          <p:cNvPr id="76802" name="Rectangle 3"/>
          <p:cNvSpPr>
            <a:spLocks noChangeArrowheads="1"/>
          </p:cNvSpPr>
          <p:nvPr/>
        </p:nvSpPr>
        <p:spPr bwMode="auto">
          <a:xfrm>
            <a:off x="0" y="6597650"/>
            <a:ext cx="1763713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1"/>
          <p:cNvSpPr txBox="1">
            <a:spLocks noGrp="1"/>
          </p:cNvSpPr>
          <p:nvPr/>
        </p:nvSpPr>
        <p:spPr>
          <a:xfrm>
            <a:off x="5164138" y="6249988"/>
            <a:ext cx="3786187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5D5F06B0-F557-4459-9002-A5CCD1E7E9E4}" type="datetime1">
              <a:rPr lang="ru-RU" sz="1000">
                <a:solidFill>
                  <a:schemeClr val="tx2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06.02.2019</a:t>
            </a:fld>
            <a:endParaRPr lang="ru-RU" sz="1000">
              <a:solidFill>
                <a:schemeClr val="tx2"/>
              </a:solidFill>
              <a:latin typeface="+mn-lt"/>
            </a:endParaRPr>
          </a:p>
        </p:txBody>
      </p:sp>
      <p:sp>
        <p:nvSpPr>
          <p:cNvPr id="6" name="Slide Number Placeholder 3"/>
          <p:cNvSpPr txBox="1">
            <a:spLocks noGrp="1"/>
          </p:cNvSpPr>
          <p:nvPr/>
        </p:nvSpPr>
        <p:spPr>
          <a:xfrm>
            <a:off x="3990975" y="6249988"/>
            <a:ext cx="1162050" cy="365125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AA110764-1200-40E3-9AA6-DC73F4B976F9}" type="slidenum">
              <a:rPr lang="ru-RU" sz="1000">
                <a:solidFill>
                  <a:schemeClr val="tx2"/>
                </a:solidFill>
                <a:latin typeface="+mn-lt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12</a:t>
            </a:fld>
            <a:endParaRPr lang="ru-RU" sz="1000">
              <a:solidFill>
                <a:schemeClr val="tx2"/>
              </a:solidFill>
              <a:latin typeface="+mn-lt"/>
            </a:endParaRPr>
          </a:p>
        </p:txBody>
      </p:sp>
      <p:sp>
        <p:nvSpPr>
          <p:cNvPr id="77827" name="Rectangle 9"/>
          <p:cNvSpPr>
            <a:spLocks noGrp="1"/>
          </p:cNvSpPr>
          <p:nvPr>
            <p:ph type="title" idx="4294967295"/>
          </p:nvPr>
        </p:nvSpPr>
        <p:spPr bwMode="auto">
          <a:xfrm>
            <a:off x="2060575" y="400050"/>
            <a:ext cx="6904038" cy="330200"/>
          </a:xfrm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ru-RU" sz="3600" smtClean="0">
                <a:solidFill>
                  <a:srgbClr val="FFFF00"/>
                </a:solidFill>
                <a:effectLst/>
              </a:rPr>
              <a:t>Результаты ВПР по русскому языку.</a:t>
            </a:r>
            <a:r>
              <a:rPr lang="ru-RU" sz="3600" b="0" smtClean="0">
                <a:solidFill>
                  <a:srgbClr val="CC3399"/>
                </a:solidFill>
                <a:effectLst/>
              </a:rPr>
              <a:t>  </a:t>
            </a:r>
            <a:r>
              <a:rPr lang="ru-RU" sz="3600" smtClean="0">
                <a:solidFill>
                  <a:srgbClr val="CC3399"/>
                </a:solidFill>
                <a:effectLst/>
              </a:rPr>
              <a:t>4 класс,  2018г.</a:t>
            </a:r>
          </a:p>
        </p:txBody>
      </p:sp>
      <p:graphicFrame>
        <p:nvGraphicFramePr>
          <p:cNvPr id="135224" name="Group 56"/>
          <p:cNvGraphicFramePr>
            <a:graphicFrameLocks noGrp="1"/>
          </p:cNvGraphicFramePr>
          <p:nvPr/>
        </p:nvGraphicFramePr>
        <p:xfrm>
          <a:off x="827088" y="2997200"/>
          <a:ext cx="7921625" cy="2554288"/>
        </p:xfrm>
        <a:graphic>
          <a:graphicData uri="http://schemas.openxmlformats.org/drawingml/2006/table">
            <a:tbl>
              <a:tblPr/>
              <a:tblGrid>
                <a:gridCol w="317500"/>
                <a:gridCol w="3717925"/>
                <a:gridCol w="1270000"/>
                <a:gridCol w="598487"/>
                <a:gridCol w="711200"/>
                <a:gridCol w="635000"/>
                <a:gridCol w="671513"/>
              </a:tblGrid>
              <a:tr h="515938"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Регион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Кол-во уч.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Распределение групп баллов в %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9888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4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5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775">
                <a:tc gridSpan="7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800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Вся выборка (РФ)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FF2F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1454556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FF2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4.6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FF2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25.1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FF2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99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46.8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99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FF2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99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23.5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99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FF2FB"/>
                    </a:solidFill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Пермский край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CF6B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27011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CF6B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99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3.3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CF6B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20.9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CF6B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49.1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CF6B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26.8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CF6BA"/>
                    </a:solidFill>
                  </a:tcPr>
                </a:tc>
              </a:tr>
            </a:tbl>
          </a:graphicData>
        </a:graphic>
      </p:graphicFrame>
      <p:sp>
        <p:nvSpPr>
          <p:cNvPr id="77874" name="Line 134"/>
          <p:cNvSpPr>
            <a:spLocks noChangeShapeType="1"/>
          </p:cNvSpPr>
          <p:nvPr/>
        </p:nvSpPr>
        <p:spPr bwMode="auto">
          <a:xfrm>
            <a:off x="8388350" y="2708275"/>
            <a:ext cx="0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7875" name="Line 136"/>
          <p:cNvSpPr>
            <a:spLocks noChangeShapeType="1"/>
          </p:cNvSpPr>
          <p:nvPr/>
        </p:nvSpPr>
        <p:spPr bwMode="auto">
          <a:xfrm>
            <a:off x="8388350" y="3573463"/>
            <a:ext cx="0" cy="50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7876" name="Rectangle 137"/>
          <p:cNvSpPr>
            <a:spLocks noChangeArrowheads="1"/>
          </p:cNvSpPr>
          <p:nvPr/>
        </p:nvSpPr>
        <p:spPr bwMode="auto">
          <a:xfrm>
            <a:off x="2325688" y="1981200"/>
            <a:ext cx="43148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b="1"/>
              <a:t>Статистика по отметкам</a:t>
            </a:r>
            <a:endParaRPr lang="ru-RU"/>
          </a:p>
          <a:p>
            <a:pPr algn="ctr"/>
            <a:r>
              <a:rPr lang="ru-RU" b="1">
                <a:solidFill>
                  <a:schemeClr val="accent2"/>
                </a:solidFill>
              </a:rPr>
              <a:t>Максимальный первичный балл: 38</a:t>
            </a:r>
          </a:p>
        </p:txBody>
      </p:sp>
      <p:pic>
        <p:nvPicPr>
          <p:cNvPr id="77877" name="Picture 138" descr="&amp;Vcy;&amp;Pcy;&amp;R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48488" y="1700213"/>
            <a:ext cx="1944687" cy="70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78" name="Rectangle 57"/>
          <p:cNvSpPr>
            <a:spLocks noChangeArrowheads="1"/>
          </p:cNvSpPr>
          <p:nvPr/>
        </p:nvSpPr>
        <p:spPr bwMode="auto">
          <a:xfrm>
            <a:off x="0" y="6597650"/>
            <a:ext cx="1763713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395288" y="1341438"/>
            <a:ext cx="8291512" cy="4891087"/>
          </a:xfrm>
          <a:solidFill>
            <a:srgbClr val="FFFFCC"/>
          </a:solidFill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l"/>
            <a:r>
              <a:rPr lang="ru-RU" sz="3600" b="0" smtClean="0">
                <a:solidFill>
                  <a:srgbClr val="CC3399"/>
                </a:solidFill>
                <a:effectLst/>
              </a:rPr>
              <a:t>Самые сложные задания ВПР </a:t>
            </a:r>
            <a:br>
              <a:rPr lang="ru-RU" sz="3600" b="0" smtClean="0">
                <a:solidFill>
                  <a:srgbClr val="CC3399"/>
                </a:solidFill>
                <a:effectLst/>
              </a:rPr>
            </a:br>
            <a:r>
              <a:rPr lang="ru-RU" sz="3600" b="0" smtClean="0">
                <a:solidFill>
                  <a:srgbClr val="CC3399"/>
                </a:solidFill>
                <a:effectLst/>
              </a:rPr>
              <a:t>по русскому</a:t>
            </a:r>
            <a:r>
              <a:rPr lang="ru-RU" sz="3600" b="0" smtClean="0">
                <a:effectLst/>
              </a:rPr>
              <a:t> </a:t>
            </a:r>
            <a:r>
              <a:rPr lang="ru-RU" sz="3600" b="0" smtClean="0">
                <a:solidFill>
                  <a:srgbClr val="CC3399"/>
                </a:solidFill>
                <a:effectLst/>
              </a:rPr>
              <a:t>языку:</a:t>
            </a:r>
            <a:r>
              <a:rPr lang="ru-RU" sz="3600" b="0" smtClean="0">
                <a:effectLst/>
              </a:rPr>
              <a:t> </a:t>
            </a:r>
            <a:br>
              <a:rPr lang="ru-RU" sz="3600" b="0" smtClean="0">
                <a:effectLst/>
              </a:rPr>
            </a:br>
            <a:r>
              <a:rPr lang="ru-RU" sz="3600" b="0" smtClean="0">
                <a:solidFill>
                  <a:schemeClr val="accent2"/>
                </a:solidFill>
                <a:effectLst/>
              </a:rPr>
              <a:t>№ 1К1 (66%)</a:t>
            </a:r>
            <a:br>
              <a:rPr lang="ru-RU" sz="3600" b="0" smtClean="0">
                <a:solidFill>
                  <a:schemeClr val="accent2"/>
                </a:solidFill>
                <a:effectLst/>
              </a:rPr>
            </a:br>
            <a:r>
              <a:rPr lang="ru-RU" sz="3600" b="0" smtClean="0">
                <a:solidFill>
                  <a:schemeClr val="accent2"/>
                </a:solidFill>
                <a:effectLst/>
              </a:rPr>
              <a:t>№ 6 (56%) </a:t>
            </a:r>
            <a:br>
              <a:rPr lang="ru-RU" sz="3600" b="0" smtClean="0">
                <a:solidFill>
                  <a:schemeClr val="accent2"/>
                </a:solidFill>
                <a:effectLst/>
              </a:rPr>
            </a:br>
            <a:r>
              <a:rPr lang="ru-RU" sz="3600" b="0" smtClean="0">
                <a:solidFill>
                  <a:schemeClr val="accent2"/>
                </a:solidFill>
                <a:effectLst/>
              </a:rPr>
              <a:t>№ 7 (66%) </a:t>
            </a:r>
            <a:br>
              <a:rPr lang="ru-RU" sz="3600" b="0" smtClean="0">
                <a:solidFill>
                  <a:schemeClr val="accent2"/>
                </a:solidFill>
                <a:effectLst/>
              </a:rPr>
            </a:br>
            <a:r>
              <a:rPr lang="ru-RU" sz="3600" b="0" smtClean="0">
                <a:solidFill>
                  <a:schemeClr val="accent2"/>
                </a:solidFill>
                <a:effectLst/>
              </a:rPr>
              <a:t>№ 15 (1) – 47%, № 15 (2) – 40%</a:t>
            </a:r>
            <a:br>
              <a:rPr lang="ru-RU" sz="3600" b="0" smtClean="0">
                <a:solidFill>
                  <a:schemeClr val="accent2"/>
                </a:solidFill>
                <a:effectLst/>
              </a:rPr>
            </a:br>
            <a:r>
              <a:rPr lang="ru-RU" sz="3600" b="0" smtClean="0">
                <a:solidFill>
                  <a:srgbClr val="FFFF00"/>
                </a:solidFill>
                <a:effectLst/>
              </a:rPr>
              <a:t/>
            </a:r>
            <a:br>
              <a:rPr lang="ru-RU" sz="3600" b="0" smtClean="0">
                <a:solidFill>
                  <a:srgbClr val="FFFF00"/>
                </a:solidFill>
                <a:effectLst/>
              </a:rPr>
            </a:br>
            <a:endParaRPr lang="ru-RU" sz="3600" b="0" smtClean="0">
              <a:solidFill>
                <a:srgbClr val="FFFF00"/>
              </a:solidFill>
              <a:effectLst/>
            </a:endParaRPr>
          </a:p>
        </p:txBody>
      </p:sp>
      <p:sp>
        <p:nvSpPr>
          <p:cNvPr id="78850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5734050"/>
            <a:ext cx="8229600" cy="392113"/>
          </a:xfrm>
        </p:spPr>
        <p:txBody>
          <a:bodyPr/>
          <a:lstStyle/>
          <a:p>
            <a:pPr marL="273050" indent="-273050">
              <a:lnSpc>
                <a:spcPct val="80000"/>
              </a:lnSpc>
              <a:buFont typeface="Arial" charset="0"/>
              <a:buNone/>
            </a:pPr>
            <a:endParaRPr lang="ru-RU" sz="2400" smtClean="0"/>
          </a:p>
        </p:txBody>
      </p:sp>
      <p:pic>
        <p:nvPicPr>
          <p:cNvPr id="78851" name="Picture 4" descr="&amp;Vcy;&amp;Pcy;&amp;R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8125" y="333375"/>
            <a:ext cx="2405063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2" name="Litebulb"/>
          <p:cNvSpPr>
            <a:spLocks noEditPoints="1" noChangeArrowheads="1"/>
          </p:cNvSpPr>
          <p:nvPr/>
        </p:nvSpPr>
        <p:spPr bwMode="auto">
          <a:xfrm>
            <a:off x="4643438" y="2133600"/>
            <a:ext cx="747712" cy="115411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3556 w 21600"/>
              <a:gd name="T13" fmla="*/ 2188 h 21600"/>
              <a:gd name="T14" fmla="*/ 18277 w 21600"/>
              <a:gd name="T15" fmla="*/ 928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0825" y="21723"/>
                </a:moveTo>
                <a:lnTo>
                  <a:pt x="11215" y="21723"/>
                </a:lnTo>
                <a:lnTo>
                  <a:pt x="11552" y="21688"/>
                </a:lnTo>
                <a:lnTo>
                  <a:pt x="11916" y="21617"/>
                </a:lnTo>
                <a:lnTo>
                  <a:pt x="12253" y="21547"/>
                </a:lnTo>
                <a:lnTo>
                  <a:pt x="12617" y="21441"/>
                </a:lnTo>
                <a:lnTo>
                  <a:pt x="12902" y="21317"/>
                </a:lnTo>
                <a:lnTo>
                  <a:pt x="13162" y="21176"/>
                </a:lnTo>
                <a:lnTo>
                  <a:pt x="13396" y="21000"/>
                </a:lnTo>
                <a:lnTo>
                  <a:pt x="13655" y="20841"/>
                </a:lnTo>
                <a:lnTo>
                  <a:pt x="13863" y="20629"/>
                </a:lnTo>
                <a:lnTo>
                  <a:pt x="14045" y="20435"/>
                </a:lnTo>
                <a:lnTo>
                  <a:pt x="14200" y="20223"/>
                </a:lnTo>
                <a:lnTo>
                  <a:pt x="14356" y="19994"/>
                </a:lnTo>
                <a:lnTo>
                  <a:pt x="14460" y="19747"/>
                </a:lnTo>
                <a:lnTo>
                  <a:pt x="14512" y="19482"/>
                </a:lnTo>
                <a:lnTo>
                  <a:pt x="14512" y="19235"/>
                </a:lnTo>
                <a:lnTo>
                  <a:pt x="14512" y="19147"/>
                </a:lnTo>
                <a:lnTo>
                  <a:pt x="14512" y="18900"/>
                </a:lnTo>
                <a:lnTo>
                  <a:pt x="14512" y="18529"/>
                </a:lnTo>
                <a:lnTo>
                  <a:pt x="14512" y="18052"/>
                </a:lnTo>
                <a:lnTo>
                  <a:pt x="14512" y="17505"/>
                </a:lnTo>
                <a:lnTo>
                  <a:pt x="14512" y="16976"/>
                </a:lnTo>
                <a:lnTo>
                  <a:pt x="14512" y="16464"/>
                </a:lnTo>
                <a:lnTo>
                  <a:pt x="14512" y="15952"/>
                </a:lnTo>
                <a:lnTo>
                  <a:pt x="14512" y="15758"/>
                </a:lnTo>
                <a:lnTo>
                  <a:pt x="14616" y="15547"/>
                </a:lnTo>
                <a:lnTo>
                  <a:pt x="14694" y="15352"/>
                </a:lnTo>
                <a:lnTo>
                  <a:pt x="14798" y="15141"/>
                </a:lnTo>
                <a:lnTo>
                  <a:pt x="15161" y="14735"/>
                </a:lnTo>
                <a:lnTo>
                  <a:pt x="15602" y="14329"/>
                </a:lnTo>
                <a:lnTo>
                  <a:pt x="16745" y="13552"/>
                </a:lnTo>
                <a:lnTo>
                  <a:pt x="18043" y="12670"/>
                </a:lnTo>
                <a:lnTo>
                  <a:pt x="18744" y="12194"/>
                </a:lnTo>
                <a:lnTo>
                  <a:pt x="19341" y="11647"/>
                </a:lnTo>
                <a:lnTo>
                  <a:pt x="19938" y="11099"/>
                </a:lnTo>
                <a:lnTo>
                  <a:pt x="20483" y="10464"/>
                </a:lnTo>
                <a:lnTo>
                  <a:pt x="20743" y="10164"/>
                </a:lnTo>
                <a:lnTo>
                  <a:pt x="20950" y="9794"/>
                </a:lnTo>
                <a:lnTo>
                  <a:pt x="21132" y="9441"/>
                </a:lnTo>
                <a:lnTo>
                  <a:pt x="21288" y="9035"/>
                </a:lnTo>
                <a:lnTo>
                  <a:pt x="21444" y="8664"/>
                </a:lnTo>
                <a:lnTo>
                  <a:pt x="21548" y="8223"/>
                </a:lnTo>
                <a:lnTo>
                  <a:pt x="21600" y="7782"/>
                </a:lnTo>
                <a:lnTo>
                  <a:pt x="21600" y="7341"/>
                </a:lnTo>
                <a:lnTo>
                  <a:pt x="21600" y="6935"/>
                </a:lnTo>
                <a:lnTo>
                  <a:pt x="21548" y="6564"/>
                </a:lnTo>
                <a:lnTo>
                  <a:pt x="21496" y="6229"/>
                </a:lnTo>
                <a:lnTo>
                  <a:pt x="21392" y="5858"/>
                </a:lnTo>
                <a:lnTo>
                  <a:pt x="21288" y="5523"/>
                </a:lnTo>
                <a:lnTo>
                  <a:pt x="21132" y="5135"/>
                </a:lnTo>
                <a:lnTo>
                  <a:pt x="20950" y="4800"/>
                </a:lnTo>
                <a:lnTo>
                  <a:pt x="20743" y="4464"/>
                </a:lnTo>
                <a:lnTo>
                  <a:pt x="20535" y="4164"/>
                </a:lnTo>
                <a:lnTo>
                  <a:pt x="20301" y="3847"/>
                </a:lnTo>
                <a:lnTo>
                  <a:pt x="20042" y="3547"/>
                </a:lnTo>
                <a:lnTo>
                  <a:pt x="19782" y="3247"/>
                </a:lnTo>
                <a:lnTo>
                  <a:pt x="19133" y="2664"/>
                </a:lnTo>
                <a:lnTo>
                  <a:pt x="18458" y="2152"/>
                </a:lnTo>
                <a:lnTo>
                  <a:pt x="17705" y="1694"/>
                </a:lnTo>
                <a:lnTo>
                  <a:pt x="16849" y="1252"/>
                </a:lnTo>
                <a:lnTo>
                  <a:pt x="16407" y="1076"/>
                </a:lnTo>
                <a:lnTo>
                  <a:pt x="15940" y="900"/>
                </a:lnTo>
                <a:lnTo>
                  <a:pt x="15499" y="741"/>
                </a:lnTo>
                <a:lnTo>
                  <a:pt x="15057" y="600"/>
                </a:lnTo>
                <a:lnTo>
                  <a:pt x="14564" y="458"/>
                </a:lnTo>
                <a:lnTo>
                  <a:pt x="14045" y="335"/>
                </a:lnTo>
                <a:lnTo>
                  <a:pt x="13500" y="229"/>
                </a:lnTo>
                <a:lnTo>
                  <a:pt x="13006" y="158"/>
                </a:lnTo>
                <a:lnTo>
                  <a:pt x="12461" y="88"/>
                </a:lnTo>
                <a:lnTo>
                  <a:pt x="11968" y="52"/>
                </a:lnTo>
                <a:lnTo>
                  <a:pt x="11423" y="17"/>
                </a:lnTo>
                <a:lnTo>
                  <a:pt x="10825" y="17"/>
                </a:lnTo>
                <a:lnTo>
                  <a:pt x="10254" y="17"/>
                </a:lnTo>
                <a:lnTo>
                  <a:pt x="9709" y="52"/>
                </a:lnTo>
                <a:lnTo>
                  <a:pt x="9216" y="88"/>
                </a:lnTo>
                <a:lnTo>
                  <a:pt x="8671" y="158"/>
                </a:lnTo>
                <a:lnTo>
                  <a:pt x="8177" y="229"/>
                </a:lnTo>
                <a:lnTo>
                  <a:pt x="7632" y="335"/>
                </a:lnTo>
                <a:lnTo>
                  <a:pt x="7113" y="458"/>
                </a:lnTo>
                <a:lnTo>
                  <a:pt x="6620" y="600"/>
                </a:lnTo>
                <a:lnTo>
                  <a:pt x="6178" y="741"/>
                </a:lnTo>
                <a:lnTo>
                  <a:pt x="5737" y="900"/>
                </a:lnTo>
                <a:lnTo>
                  <a:pt x="5270" y="1076"/>
                </a:lnTo>
                <a:lnTo>
                  <a:pt x="4828" y="1252"/>
                </a:lnTo>
                <a:lnTo>
                  <a:pt x="3972" y="1694"/>
                </a:lnTo>
                <a:lnTo>
                  <a:pt x="3219" y="2152"/>
                </a:lnTo>
                <a:lnTo>
                  <a:pt x="2544" y="2664"/>
                </a:lnTo>
                <a:lnTo>
                  <a:pt x="1895" y="3247"/>
                </a:lnTo>
                <a:lnTo>
                  <a:pt x="1635" y="3547"/>
                </a:lnTo>
                <a:lnTo>
                  <a:pt x="1375" y="3847"/>
                </a:lnTo>
                <a:lnTo>
                  <a:pt x="1142" y="4164"/>
                </a:lnTo>
                <a:lnTo>
                  <a:pt x="934" y="4464"/>
                </a:lnTo>
                <a:lnTo>
                  <a:pt x="726" y="4800"/>
                </a:lnTo>
                <a:lnTo>
                  <a:pt x="545" y="5135"/>
                </a:lnTo>
                <a:lnTo>
                  <a:pt x="389" y="5523"/>
                </a:lnTo>
                <a:lnTo>
                  <a:pt x="285" y="5858"/>
                </a:lnTo>
                <a:lnTo>
                  <a:pt x="181" y="6229"/>
                </a:lnTo>
                <a:lnTo>
                  <a:pt x="129" y="6564"/>
                </a:lnTo>
                <a:lnTo>
                  <a:pt x="77" y="6935"/>
                </a:lnTo>
                <a:lnTo>
                  <a:pt x="77" y="7341"/>
                </a:lnTo>
                <a:lnTo>
                  <a:pt x="77" y="7782"/>
                </a:lnTo>
                <a:lnTo>
                  <a:pt x="129" y="8223"/>
                </a:lnTo>
                <a:lnTo>
                  <a:pt x="233" y="8664"/>
                </a:lnTo>
                <a:lnTo>
                  <a:pt x="389" y="9035"/>
                </a:lnTo>
                <a:lnTo>
                  <a:pt x="545" y="9441"/>
                </a:lnTo>
                <a:lnTo>
                  <a:pt x="726" y="9794"/>
                </a:lnTo>
                <a:lnTo>
                  <a:pt x="934" y="10164"/>
                </a:lnTo>
                <a:lnTo>
                  <a:pt x="1194" y="10464"/>
                </a:lnTo>
                <a:lnTo>
                  <a:pt x="1739" y="11099"/>
                </a:lnTo>
                <a:lnTo>
                  <a:pt x="2336" y="11647"/>
                </a:lnTo>
                <a:lnTo>
                  <a:pt x="2933" y="12194"/>
                </a:lnTo>
                <a:lnTo>
                  <a:pt x="3634" y="12670"/>
                </a:lnTo>
                <a:lnTo>
                  <a:pt x="4932" y="13552"/>
                </a:lnTo>
                <a:lnTo>
                  <a:pt x="6075" y="14329"/>
                </a:lnTo>
                <a:lnTo>
                  <a:pt x="6516" y="14735"/>
                </a:lnTo>
                <a:lnTo>
                  <a:pt x="6879" y="15141"/>
                </a:lnTo>
                <a:lnTo>
                  <a:pt x="6983" y="15352"/>
                </a:lnTo>
                <a:lnTo>
                  <a:pt x="7061" y="15547"/>
                </a:lnTo>
                <a:lnTo>
                  <a:pt x="7165" y="15758"/>
                </a:lnTo>
                <a:lnTo>
                  <a:pt x="7165" y="15952"/>
                </a:lnTo>
                <a:lnTo>
                  <a:pt x="7165" y="16464"/>
                </a:lnTo>
                <a:lnTo>
                  <a:pt x="7165" y="16976"/>
                </a:lnTo>
                <a:lnTo>
                  <a:pt x="7165" y="17505"/>
                </a:lnTo>
                <a:lnTo>
                  <a:pt x="7165" y="18052"/>
                </a:lnTo>
                <a:lnTo>
                  <a:pt x="7165" y="18529"/>
                </a:lnTo>
                <a:lnTo>
                  <a:pt x="7165" y="18900"/>
                </a:lnTo>
                <a:lnTo>
                  <a:pt x="7165" y="19147"/>
                </a:lnTo>
                <a:lnTo>
                  <a:pt x="7165" y="19235"/>
                </a:lnTo>
                <a:lnTo>
                  <a:pt x="7165" y="19482"/>
                </a:lnTo>
                <a:lnTo>
                  <a:pt x="7217" y="19747"/>
                </a:lnTo>
                <a:lnTo>
                  <a:pt x="7321" y="19994"/>
                </a:lnTo>
                <a:lnTo>
                  <a:pt x="7476" y="20223"/>
                </a:lnTo>
                <a:lnTo>
                  <a:pt x="7632" y="20435"/>
                </a:lnTo>
                <a:lnTo>
                  <a:pt x="7814" y="20629"/>
                </a:lnTo>
                <a:lnTo>
                  <a:pt x="8022" y="20841"/>
                </a:lnTo>
                <a:lnTo>
                  <a:pt x="8281" y="21000"/>
                </a:lnTo>
                <a:lnTo>
                  <a:pt x="8515" y="21176"/>
                </a:lnTo>
                <a:lnTo>
                  <a:pt x="8775" y="21317"/>
                </a:lnTo>
                <a:lnTo>
                  <a:pt x="9060" y="21441"/>
                </a:lnTo>
                <a:lnTo>
                  <a:pt x="9424" y="21547"/>
                </a:lnTo>
                <a:lnTo>
                  <a:pt x="9761" y="21617"/>
                </a:lnTo>
                <a:lnTo>
                  <a:pt x="10125" y="21688"/>
                </a:lnTo>
                <a:lnTo>
                  <a:pt x="10462" y="21723"/>
                </a:lnTo>
                <a:lnTo>
                  <a:pt x="10825" y="21723"/>
                </a:lnTo>
                <a:close/>
              </a:path>
              <a:path w="21600" h="21600" extrusionOk="0">
                <a:moveTo>
                  <a:pt x="9242" y="14417"/>
                </a:moveTo>
                <a:lnTo>
                  <a:pt x="8541" y="12035"/>
                </a:lnTo>
                <a:lnTo>
                  <a:pt x="7295" y="10129"/>
                </a:lnTo>
                <a:lnTo>
                  <a:pt x="6905" y="9652"/>
                </a:lnTo>
                <a:lnTo>
                  <a:pt x="8541" y="10182"/>
                </a:lnTo>
                <a:lnTo>
                  <a:pt x="9787" y="9547"/>
                </a:lnTo>
                <a:lnTo>
                  <a:pt x="11189" y="10129"/>
                </a:lnTo>
                <a:lnTo>
                  <a:pt x="12279" y="9547"/>
                </a:lnTo>
                <a:lnTo>
                  <a:pt x="13370" y="10076"/>
                </a:lnTo>
                <a:lnTo>
                  <a:pt x="14850" y="9652"/>
                </a:lnTo>
                <a:lnTo>
                  <a:pt x="12902" y="12247"/>
                </a:lnTo>
                <a:lnTo>
                  <a:pt x="12357" y="14417"/>
                </a:lnTo>
                <a:moveTo>
                  <a:pt x="7191" y="15952"/>
                </a:moveTo>
                <a:lnTo>
                  <a:pt x="14512" y="15952"/>
                </a:lnTo>
                <a:lnTo>
                  <a:pt x="14512" y="17064"/>
                </a:lnTo>
                <a:lnTo>
                  <a:pt x="7191" y="17047"/>
                </a:lnTo>
                <a:lnTo>
                  <a:pt x="7191" y="18123"/>
                </a:lnTo>
                <a:lnTo>
                  <a:pt x="14512" y="18158"/>
                </a:lnTo>
                <a:lnTo>
                  <a:pt x="14538" y="19182"/>
                </a:lnTo>
                <a:lnTo>
                  <a:pt x="7217" y="19182"/>
                </a:lnTo>
              </a:path>
            </a:pathLst>
          </a:custGeom>
          <a:solidFill>
            <a:srgbClr val="E5FB19"/>
          </a:solidFill>
          <a:ln w="571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8853" name="Rectangle 6"/>
          <p:cNvSpPr>
            <a:spLocks noChangeArrowheads="1"/>
          </p:cNvSpPr>
          <p:nvPr/>
        </p:nvSpPr>
        <p:spPr bwMode="auto">
          <a:xfrm>
            <a:off x="0" y="6597650"/>
            <a:ext cx="1763713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3"/>
          <p:cNvSpPr>
            <a:spLocks noGrp="1"/>
          </p:cNvSpPr>
          <p:nvPr>
            <p:ph type="title"/>
          </p:nvPr>
        </p:nvSpPr>
        <p:spPr bwMode="auto">
          <a:xfrm>
            <a:off x="2051050" y="274638"/>
            <a:ext cx="6842125" cy="922337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ru-RU" sz="3600" i="1" smtClean="0">
                <a:solidFill>
                  <a:srgbClr val="FFFF66"/>
                </a:solidFill>
                <a:effectLst/>
              </a:rPr>
              <a:t>Диктант – самое сложное задание части 1!</a:t>
            </a:r>
          </a:p>
        </p:txBody>
      </p:sp>
      <p:pic>
        <p:nvPicPr>
          <p:cNvPr id="79874" name="Picture 5"/>
          <p:cNvPicPr>
            <a:picLocks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341438"/>
            <a:ext cx="8642350" cy="5113337"/>
          </a:xfrm>
        </p:spPr>
      </p:pic>
      <p:sp>
        <p:nvSpPr>
          <p:cNvPr id="79875" name="Rectangle 4"/>
          <p:cNvSpPr>
            <a:spLocks noChangeArrowheads="1"/>
          </p:cNvSpPr>
          <p:nvPr/>
        </p:nvSpPr>
        <p:spPr bwMode="auto">
          <a:xfrm>
            <a:off x="0" y="6597650"/>
            <a:ext cx="1763713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7" name="Picture 5"/>
          <p:cNvPicPr>
            <a:picLocks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827088" y="338138"/>
            <a:ext cx="7632700" cy="6115050"/>
          </a:xfrm>
        </p:spPr>
      </p:pic>
      <p:sp>
        <p:nvSpPr>
          <p:cNvPr id="80898" name="Rectangle 3"/>
          <p:cNvSpPr>
            <a:spLocks noChangeArrowheads="1"/>
          </p:cNvSpPr>
          <p:nvPr/>
        </p:nvSpPr>
        <p:spPr bwMode="auto">
          <a:xfrm>
            <a:off x="0" y="6597650"/>
            <a:ext cx="1763713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1" name="Picture 5"/>
          <p:cNvPicPr>
            <a:picLocks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981075"/>
            <a:ext cx="8496300" cy="4895850"/>
          </a:xfrm>
        </p:spPr>
      </p:pic>
      <p:sp>
        <p:nvSpPr>
          <p:cNvPr id="81922" name="Rectangle 3"/>
          <p:cNvSpPr>
            <a:spLocks noChangeArrowheads="1"/>
          </p:cNvSpPr>
          <p:nvPr/>
        </p:nvSpPr>
        <p:spPr bwMode="auto">
          <a:xfrm>
            <a:off x="0" y="6597650"/>
            <a:ext cx="1835150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4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endParaRPr lang="ru-RU" smtClean="0">
              <a:effectLst/>
            </a:endParaRPr>
          </a:p>
        </p:txBody>
      </p:sp>
      <p:pic>
        <p:nvPicPr>
          <p:cNvPr id="82946" name="Picture 7"/>
          <p:cNvPicPr>
            <a:picLocks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3213100"/>
            <a:ext cx="7920038" cy="2614613"/>
          </a:xfrm>
        </p:spPr>
      </p:pic>
      <p:pic>
        <p:nvPicPr>
          <p:cNvPr id="82947" name="Picture 8"/>
          <p:cNvPicPr>
            <a:picLocks noChangeAspect="1" noChangeArrowheads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2339975" y="404813"/>
            <a:ext cx="6653213" cy="2625725"/>
          </a:xfrm>
        </p:spPr>
      </p:pic>
      <p:sp>
        <p:nvSpPr>
          <p:cNvPr id="82948" name="Rectangle 5"/>
          <p:cNvSpPr>
            <a:spLocks noChangeArrowheads="1"/>
          </p:cNvSpPr>
          <p:nvPr/>
        </p:nvSpPr>
        <p:spPr bwMode="auto">
          <a:xfrm>
            <a:off x="0" y="6597650"/>
            <a:ext cx="1763713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 txBox="1">
            <a:spLocks noGrp="1"/>
          </p:cNvSpPr>
          <p:nvPr/>
        </p:nvSpPr>
        <p:spPr>
          <a:xfrm>
            <a:off x="5164138" y="6249988"/>
            <a:ext cx="3786187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9905419A-B604-497B-BF76-ACE63A5B74CB}" type="datetime1">
              <a:rPr lang="ru-RU" sz="1000">
                <a:solidFill>
                  <a:schemeClr val="tx2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06.02.2019</a:t>
            </a:fld>
            <a:endParaRPr lang="ru-RU" sz="1000">
              <a:solidFill>
                <a:schemeClr val="tx2"/>
              </a:solidFill>
              <a:latin typeface="+mn-lt"/>
            </a:endParaRPr>
          </a:p>
        </p:txBody>
      </p:sp>
      <p:sp>
        <p:nvSpPr>
          <p:cNvPr id="7" name="Slide Number Placeholder 5"/>
          <p:cNvSpPr txBox="1">
            <a:spLocks noGrp="1"/>
          </p:cNvSpPr>
          <p:nvPr/>
        </p:nvSpPr>
        <p:spPr>
          <a:xfrm>
            <a:off x="3990975" y="6249988"/>
            <a:ext cx="1162050" cy="365125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A8FE7044-48C2-43F3-A9EB-11EEE9B4D9DB}" type="slidenum">
              <a:rPr lang="ru-RU" sz="1000">
                <a:solidFill>
                  <a:schemeClr val="tx2"/>
                </a:solidFill>
                <a:latin typeface="+mn-lt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18</a:t>
            </a:fld>
            <a:endParaRPr lang="ru-RU" sz="1000">
              <a:solidFill>
                <a:schemeClr val="tx2"/>
              </a:solidFill>
              <a:latin typeface="+mn-lt"/>
            </a:endParaRPr>
          </a:p>
        </p:txBody>
      </p:sp>
      <p:sp>
        <p:nvSpPr>
          <p:cNvPr id="83971" name="Заголовок 1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4000" smtClean="0">
                <a:solidFill>
                  <a:srgbClr val="ACF6BA"/>
                </a:solidFill>
                <a:effectLst/>
              </a:rPr>
              <a:t>Результаты ВПР по окружающему миру в 2018г.</a:t>
            </a:r>
          </a:p>
        </p:txBody>
      </p:sp>
      <p:sp>
        <p:nvSpPr>
          <p:cNvPr id="83972" name="Прямоугольник 2"/>
          <p:cNvSpPr>
            <a:spLocks noChangeArrowheads="1"/>
          </p:cNvSpPr>
          <p:nvPr/>
        </p:nvSpPr>
        <p:spPr bwMode="auto">
          <a:xfrm>
            <a:off x="684213" y="2828925"/>
            <a:ext cx="7920037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>
              <a:latin typeface="Candara" pitchFamily="34" charset="0"/>
            </a:endParaRPr>
          </a:p>
          <a:p>
            <a:endParaRPr lang="ru-RU" sz="2400">
              <a:latin typeface="Candara" pitchFamily="34" charset="0"/>
            </a:endParaRPr>
          </a:p>
          <a:p>
            <a:endParaRPr lang="ru-RU" sz="2400">
              <a:latin typeface="Candara" pitchFamily="34" charset="0"/>
            </a:endParaRPr>
          </a:p>
          <a:p>
            <a:endParaRPr lang="ru-RU" sz="2400">
              <a:latin typeface="Candara" pitchFamily="34" charset="0"/>
            </a:endParaRPr>
          </a:p>
          <a:p>
            <a:endParaRPr lang="ru-RU" sz="2400">
              <a:latin typeface="Candara" pitchFamily="34" charset="0"/>
            </a:endParaRPr>
          </a:p>
        </p:txBody>
      </p:sp>
      <p:pic>
        <p:nvPicPr>
          <p:cNvPr id="83973" name="Picture 7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871663"/>
            <a:ext cx="8569325" cy="443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4" name="Rectangle 7"/>
          <p:cNvSpPr>
            <a:spLocks noChangeArrowheads="1"/>
          </p:cNvSpPr>
          <p:nvPr/>
        </p:nvSpPr>
        <p:spPr bwMode="auto">
          <a:xfrm>
            <a:off x="0" y="6597650"/>
            <a:ext cx="1763713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1"/>
          <p:cNvSpPr txBox="1">
            <a:spLocks noGrp="1"/>
          </p:cNvSpPr>
          <p:nvPr/>
        </p:nvSpPr>
        <p:spPr>
          <a:xfrm>
            <a:off x="5164138" y="6249988"/>
            <a:ext cx="3786187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F99B7F4-118F-4C1E-BFF2-4C0B5DFD5BDB}" type="datetime1">
              <a:rPr lang="ru-RU" sz="1000">
                <a:solidFill>
                  <a:schemeClr val="tx2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06.02.2019</a:t>
            </a:fld>
            <a:endParaRPr lang="ru-RU" sz="1000">
              <a:solidFill>
                <a:schemeClr val="tx2"/>
              </a:solidFill>
              <a:latin typeface="+mn-lt"/>
            </a:endParaRPr>
          </a:p>
        </p:txBody>
      </p:sp>
      <p:sp>
        <p:nvSpPr>
          <p:cNvPr id="6" name="Slide Number Placeholder 3"/>
          <p:cNvSpPr txBox="1">
            <a:spLocks noGrp="1"/>
          </p:cNvSpPr>
          <p:nvPr/>
        </p:nvSpPr>
        <p:spPr>
          <a:xfrm>
            <a:off x="3990975" y="6249988"/>
            <a:ext cx="1162050" cy="365125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782A627F-6CCC-4446-AC26-5A505394279D}" type="slidenum">
              <a:rPr lang="ru-RU" sz="1000">
                <a:solidFill>
                  <a:schemeClr val="tx2"/>
                </a:solidFill>
                <a:latin typeface="+mn-lt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19</a:t>
            </a:fld>
            <a:endParaRPr lang="ru-RU" sz="1000">
              <a:solidFill>
                <a:schemeClr val="tx2"/>
              </a:solidFill>
              <a:latin typeface="+mn-lt"/>
            </a:endParaRPr>
          </a:p>
        </p:txBody>
      </p:sp>
      <p:graphicFrame>
        <p:nvGraphicFramePr>
          <p:cNvPr id="143413" name="Group 53"/>
          <p:cNvGraphicFramePr>
            <a:graphicFrameLocks noGrp="1"/>
          </p:cNvGraphicFramePr>
          <p:nvPr/>
        </p:nvGraphicFramePr>
        <p:xfrm>
          <a:off x="755650" y="2214563"/>
          <a:ext cx="8064500" cy="2554287"/>
        </p:xfrm>
        <a:graphic>
          <a:graphicData uri="http://schemas.openxmlformats.org/drawingml/2006/table">
            <a:tbl>
              <a:tblPr/>
              <a:tblGrid>
                <a:gridCol w="323850"/>
                <a:gridCol w="3556000"/>
                <a:gridCol w="1370013"/>
                <a:gridCol w="760412"/>
                <a:gridCol w="723900"/>
                <a:gridCol w="646113"/>
                <a:gridCol w="684212"/>
              </a:tblGrid>
              <a:tr h="515938"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Регион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Кол-во уч.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Распределение групп баллов в %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9888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4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5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775">
                <a:tc gridSpan="7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800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Вся выборка (РФ)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FF2F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1459020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FF2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0.83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FF2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20.4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FF2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56.3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FF2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22.4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FF2FB"/>
                    </a:solidFill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Пермский край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CF6B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27047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CF6B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0.36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CF6B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16.9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CF6B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99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59.4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99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CF6B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99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23.4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99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CF6BA"/>
                    </a:solidFill>
                  </a:tcPr>
                </a:tc>
              </a:tr>
            </a:tbl>
          </a:graphicData>
        </a:graphic>
      </p:graphicFrame>
      <p:sp>
        <p:nvSpPr>
          <p:cNvPr id="85041" name="Rectangle 130"/>
          <p:cNvSpPr>
            <a:spLocks noChangeArrowheads="1"/>
          </p:cNvSpPr>
          <p:nvPr/>
        </p:nvSpPr>
        <p:spPr bwMode="auto">
          <a:xfrm>
            <a:off x="2195513" y="725488"/>
            <a:ext cx="4375150" cy="1190625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b="1"/>
              <a:t>Статистика по отметкам</a:t>
            </a:r>
            <a:endParaRPr lang="ru-RU"/>
          </a:p>
          <a:p>
            <a:pPr algn="ctr"/>
            <a:endParaRPr lang="ru-RU" b="1">
              <a:solidFill>
                <a:srgbClr val="FF6699"/>
              </a:solidFill>
            </a:endParaRPr>
          </a:p>
          <a:p>
            <a:pPr algn="ctr"/>
            <a:r>
              <a:rPr lang="ru-RU" b="1">
                <a:solidFill>
                  <a:srgbClr val="FF6699"/>
                </a:solidFill>
              </a:rPr>
              <a:t>Окружающий мир</a:t>
            </a:r>
          </a:p>
          <a:p>
            <a:pPr algn="ctr"/>
            <a:r>
              <a:rPr lang="ru-RU" b="1">
                <a:solidFill>
                  <a:srgbClr val="FF6699"/>
                </a:solidFill>
              </a:rPr>
              <a:t>Максимальный первичный балл: 32</a:t>
            </a:r>
          </a:p>
        </p:txBody>
      </p:sp>
      <p:pic>
        <p:nvPicPr>
          <p:cNvPr id="85042" name="Picture 139" descr="&amp;Vcy;&amp;Pcy;&amp;R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48488" y="620713"/>
            <a:ext cx="1944687" cy="70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5043" name="Rectangle 54"/>
          <p:cNvSpPr>
            <a:spLocks noChangeArrowheads="1"/>
          </p:cNvSpPr>
          <p:nvPr/>
        </p:nvSpPr>
        <p:spPr bwMode="auto">
          <a:xfrm>
            <a:off x="0" y="6597650"/>
            <a:ext cx="1835150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8" name="Object 4"/>
          <p:cNvGraphicFramePr>
            <a:graphicFrameLocks noChangeAspect="1"/>
          </p:cNvGraphicFramePr>
          <p:nvPr>
            <p:ph idx="4294967295"/>
          </p:nvPr>
        </p:nvGraphicFramePr>
        <p:xfrm>
          <a:off x="4103688" y="1557338"/>
          <a:ext cx="5040312" cy="3779837"/>
        </p:xfrm>
        <a:graphic>
          <a:graphicData uri="http://schemas.openxmlformats.org/presentationml/2006/ole">
            <p:oleObj spid="_x0000_s67588" name="Презентация" r:id="rId3" imgW="5039901" imgH="3779538" progId="PowerPoint.Show.8">
              <p:embed/>
            </p:oleObj>
          </a:graphicData>
        </a:graphic>
      </p:graphicFrame>
      <p:graphicFrame>
        <p:nvGraphicFramePr>
          <p:cNvPr id="67592" name="Object 8"/>
          <p:cNvGraphicFramePr>
            <a:graphicFrameLocks noChangeAspect="1"/>
          </p:cNvGraphicFramePr>
          <p:nvPr>
            <p:ph sz="half" idx="4294967295"/>
          </p:nvPr>
        </p:nvGraphicFramePr>
        <p:xfrm>
          <a:off x="3203575" y="2060575"/>
          <a:ext cx="2778125" cy="4292600"/>
        </p:xfrm>
        <a:graphic>
          <a:graphicData uri="http://schemas.openxmlformats.org/presentationml/2006/ole">
            <p:oleObj spid="_x0000_s67592" name="Презентация" r:id="rId4" imgW="4571967" imgH="3429060" progId="PowerPoint.Show.8">
              <p:embed/>
            </p:oleObj>
          </a:graphicData>
        </a:graphic>
      </p:graphicFrame>
      <p:sp>
        <p:nvSpPr>
          <p:cNvPr id="67593" name="Rectangle 13"/>
          <p:cNvSpPr>
            <a:spLocks noChangeArrowheads="1"/>
          </p:cNvSpPr>
          <p:nvPr/>
        </p:nvSpPr>
        <p:spPr bwMode="auto">
          <a:xfrm>
            <a:off x="107950" y="115888"/>
            <a:ext cx="8856663" cy="1944687"/>
          </a:xfrm>
          <a:prstGeom prst="rect">
            <a:avLst/>
          </a:prstGeom>
          <a:solidFill>
            <a:srgbClr val="FFCCFF"/>
          </a:solidFill>
          <a:ln w="9525">
            <a:solidFill>
              <a:srgbClr val="FFCC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r"/>
            <a:endParaRPr lang="ru-RU" sz="2400" i="1">
              <a:solidFill>
                <a:srgbClr val="993300"/>
              </a:solidFill>
            </a:endParaRPr>
          </a:p>
          <a:p>
            <a:pPr algn="r"/>
            <a:r>
              <a:rPr lang="ru-RU" sz="2800" i="1">
                <a:solidFill>
                  <a:srgbClr val="993300"/>
                </a:solidFill>
              </a:rPr>
              <a:t>Сделай шаг, и дорога появится сама собой.</a:t>
            </a:r>
          </a:p>
          <a:p>
            <a:pPr algn="r"/>
            <a:r>
              <a:rPr lang="ru-RU" sz="2400" i="1">
                <a:solidFill>
                  <a:srgbClr val="993300"/>
                </a:solidFill>
              </a:rPr>
              <a:t>Стив Джобс</a:t>
            </a:r>
          </a:p>
          <a:p>
            <a:pPr algn="r"/>
            <a:r>
              <a:rPr lang="ru-RU" sz="2800" i="1">
                <a:solidFill>
                  <a:srgbClr val="0000FF"/>
                </a:solidFill>
              </a:rPr>
              <a:t>Легче воспарить под чьим-то крылом.</a:t>
            </a:r>
          </a:p>
          <a:p>
            <a:pPr algn="r"/>
            <a:r>
              <a:rPr lang="ru-RU" sz="2400" i="1">
                <a:solidFill>
                  <a:srgbClr val="0000FF"/>
                </a:solidFill>
              </a:rPr>
              <a:t>Юрий Базылев</a:t>
            </a:r>
            <a:endParaRPr lang="ru-RU" sz="2400">
              <a:solidFill>
                <a:srgbClr val="0000FF"/>
              </a:solidFill>
            </a:endParaRPr>
          </a:p>
          <a:p>
            <a:pPr algn="r"/>
            <a:endParaRPr lang="ru-RU" sz="2400" i="1">
              <a:solidFill>
                <a:srgbClr val="0000FF"/>
              </a:solidFill>
            </a:endParaRPr>
          </a:p>
        </p:txBody>
      </p:sp>
      <p:sp>
        <p:nvSpPr>
          <p:cNvPr id="67595" name="Rectangle 14"/>
          <p:cNvSpPr>
            <a:spLocks noChangeArrowheads="1"/>
          </p:cNvSpPr>
          <p:nvPr/>
        </p:nvSpPr>
        <p:spPr bwMode="auto">
          <a:xfrm>
            <a:off x="5940425" y="2060575"/>
            <a:ext cx="1295400" cy="504825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67597" name="Picture 13" descr="34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" y="1700213"/>
            <a:ext cx="3522663" cy="4897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6"/>
          <p:cNvSpPr>
            <a:spLocks noGrp="1"/>
          </p:cNvSpPr>
          <p:nvPr>
            <p:ph idx="4294967295"/>
          </p:nvPr>
        </p:nvSpPr>
        <p:spPr>
          <a:xfrm>
            <a:off x="539750" y="1484313"/>
            <a:ext cx="8135938" cy="4968875"/>
          </a:xfrm>
          <a:solidFill>
            <a:srgbClr val="FFFFCC"/>
          </a:solidFill>
        </p:spPr>
        <p:txBody>
          <a:bodyPr/>
          <a:lstStyle/>
          <a:p>
            <a:pPr marL="273050" indent="-273050"/>
            <a:r>
              <a:rPr lang="ru-RU" sz="4000" b="1" smtClean="0">
                <a:solidFill>
                  <a:srgbClr val="CC3399"/>
                </a:solidFill>
              </a:rPr>
              <a:t>Самые сложные задания ВПР по окружающему миру:</a:t>
            </a:r>
            <a:r>
              <a:rPr lang="en-US" sz="4000" b="1" smtClean="0">
                <a:solidFill>
                  <a:srgbClr val="CC3399"/>
                </a:solidFill>
              </a:rPr>
              <a:t> </a:t>
            </a:r>
            <a:r>
              <a:rPr lang="ru-RU" sz="4000" b="1" smtClean="0">
                <a:solidFill>
                  <a:srgbClr val="CC3399"/>
                </a:solidFill>
              </a:rPr>
              <a:t/>
            </a:r>
            <a:br>
              <a:rPr lang="ru-RU" sz="4000" b="1" smtClean="0">
                <a:solidFill>
                  <a:srgbClr val="CC3399"/>
                </a:solidFill>
              </a:rPr>
            </a:br>
            <a:r>
              <a:rPr lang="ru-RU" sz="4000" b="1" smtClean="0">
                <a:solidFill>
                  <a:schemeClr val="accent2"/>
                </a:solidFill>
              </a:rPr>
              <a:t>№ 3 (1) – 61%,  № 3 (3) – 65% </a:t>
            </a:r>
          </a:p>
          <a:p>
            <a:pPr marL="273050" indent="-273050">
              <a:buFont typeface="Arial" charset="0"/>
              <a:buNone/>
            </a:pPr>
            <a:r>
              <a:rPr lang="ru-RU" sz="4000" b="1" smtClean="0">
                <a:solidFill>
                  <a:schemeClr val="accent2"/>
                </a:solidFill>
              </a:rPr>
              <a:t>  № 6 (2) – 69%,  № 6 (3) – 38%</a:t>
            </a:r>
          </a:p>
          <a:p>
            <a:pPr marL="273050" indent="-273050">
              <a:buFont typeface="Arial" charset="0"/>
              <a:buNone/>
            </a:pPr>
            <a:r>
              <a:rPr lang="ru-RU" sz="4000" b="1" smtClean="0">
                <a:solidFill>
                  <a:schemeClr val="accent2"/>
                </a:solidFill>
              </a:rPr>
              <a:t>  № 7 (1) – 68%,  № 7 (2) – 53%</a:t>
            </a:r>
          </a:p>
          <a:p>
            <a:pPr marL="273050" indent="-273050">
              <a:buFont typeface="Arial" charset="0"/>
              <a:buNone/>
            </a:pPr>
            <a:r>
              <a:rPr lang="ru-RU" sz="4000" b="1" smtClean="0">
                <a:solidFill>
                  <a:schemeClr val="accent2"/>
                </a:solidFill>
              </a:rPr>
              <a:t>  № 9 (3) – 51%</a:t>
            </a:r>
          </a:p>
          <a:p>
            <a:pPr marL="273050" indent="-273050">
              <a:buFont typeface="Arial" charset="0"/>
              <a:buNone/>
            </a:pPr>
            <a:r>
              <a:rPr lang="ru-RU" sz="4000" b="1" smtClean="0">
                <a:solidFill>
                  <a:schemeClr val="accent2"/>
                </a:solidFill>
              </a:rPr>
              <a:t>  № 10 (2) – 56%</a:t>
            </a:r>
          </a:p>
        </p:txBody>
      </p:sp>
      <p:pic>
        <p:nvPicPr>
          <p:cNvPr id="86018" name="Picture 3" descr="&amp;Vcy;&amp;Pcy;&amp;Rcy;"/>
          <p:cNvPicPr>
            <a:picLocks noChangeAspect="1" noChangeArrowheads="1"/>
          </p:cNvPicPr>
          <p:nvPr>
            <p:ph type="title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55875" y="260350"/>
            <a:ext cx="3484563" cy="1252538"/>
          </a:xfrm>
        </p:spPr>
      </p:pic>
      <p:sp>
        <p:nvSpPr>
          <p:cNvPr id="86019" name="Litebulb"/>
          <p:cNvSpPr>
            <a:spLocks noEditPoints="1" noChangeArrowheads="1"/>
          </p:cNvSpPr>
          <p:nvPr/>
        </p:nvSpPr>
        <p:spPr bwMode="auto">
          <a:xfrm>
            <a:off x="7164388" y="2060575"/>
            <a:ext cx="649287" cy="10080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3556 w 21600"/>
              <a:gd name="T13" fmla="*/ 2188 h 21600"/>
              <a:gd name="T14" fmla="*/ 18277 w 21600"/>
              <a:gd name="T15" fmla="*/ 928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0825" y="21723"/>
                </a:moveTo>
                <a:lnTo>
                  <a:pt x="11215" y="21723"/>
                </a:lnTo>
                <a:lnTo>
                  <a:pt x="11552" y="21688"/>
                </a:lnTo>
                <a:lnTo>
                  <a:pt x="11916" y="21617"/>
                </a:lnTo>
                <a:lnTo>
                  <a:pt x="12253" y="21547"/>
                </a:lnTo>
                <a:lnTo>
                  <a:pt x="12617" y="21441"/>
                </a:lnTo>
                <a:lnTo>
                  <a:pt x="12902" y="21317"/>
                </a:lnTo>
                <a:lnTo>
                  <a:pt x="13162" y="21176"/>
                </a:lnTo>
                <a:lnTo>
                  <a:pt x="13396" y="21000"/>
                </a:lnTo>
                <a:lnTo>
                  <a:pt x="13655" y="20841"/>
                </a:lnTo>
                <a:lnTo>
                  <a:pt x="13863" y="20629"/>
                </a:lnTo>
                <a:lnTo>
                  <a:pt x="14045" y="20435"/>
                </a:lnTo>
                <a:lnTo>
                  <a:pt x="14200" y="20223"/>
                </a:lnTo>
                <a:lnTo>
                  <a:pt x="14356" y="19994"/>
                </a:lnTo>
                <a:lnTo>
                  <a:pt x="14460" y="19747"/>
                </a:lnTo>
                <a:lnTo>
                  <a:pt x="14512" y="19482"/>
                </a:lnTo>
                <a:lnTo>
                  <a:pt x="14512" y="19235"/>
                </a:lnTo>
                <a:lnTo>
                  <a:pt x="14512" y="19147"/>
                </a:lnTo>
                <a:lnTo>
                  <a:pt x="14512" y="18900"/>
                </a:lnTo>
                <a:lnTo>
                  <a:pt x="14512" y="18529"/>
                </a:lnTo>
                <a:lnTo>
                  <a:pt x="14512" y="18052"/>
                </a:lnTo>
                <a:lnTo>
                  <a:pt x="14512" y="17505"/>
                </a:lnTo>
                <a:lnTo>
                  <a:pt x="14512" y="16976"/>
                </a:lnTo>
                <a:lnTo>
                  <a:pt x="14512" y="16464"/>
                </a:lnTo>
                <a:lnTo>
                  <a:pt x="14512" y="15952"/>
                </a:lnTo>
                <a:lnTo>
                  <a:pt x="14512" y="15758"/>
                </a:lnTo>
                <a:lnTo>
                  <a:pt x="14616" y="15547"/>
                </a:lnTo>
                <a:lnTo>
                  <a:pt x="14694" y="15352"/>
                </a:lnTo>
                <a:lnTo>
                  <a:pt x="14798" y="15141"/>
                </a:lnTo>
                <a:lnTo>
                  <a:pt x="15161" y="14735"/>
                </a:lnTo>
                <a:lnTo>
                  <a:pt x="15602" y="14329"/>
                </a:lnTo>
                <a:lnTo>
                  <a:pt x="16745" y="13552"/>
                </a:lnTo>
                <a:lnTo>
                  <a:pt x="18043" y="12670"/>
                </a:lnTo>
                <a:lnTo>
                  <a:pt x="18744" y="12194"/>
                </a:lnTo>
                <a:lnTo>
                  <a:pt x="19341" y="11647"/>
                </a:lnTo>
                <a:lnTo>
                  <a:pt x="19938" y="11099"/>
                </a:lnTo>
                <a:lnTo>
                  <a:pt x="20483" y="10464"/>
                </a:lnTo>
                <a:lnTo>
                  <a:pt x="20743" y="10164"/>
                </a:lnTo>
                <a:lnTo>
                  <a:pt x="20950" y="9794"/>
                </a:lnTo>
                <a:lnTo>
                  <a:pt x="21132" y="9441"/>
                </a:lnTo>
                <a:lnTo>
                  <a:pt x="21288" y="9035"/>
                </a:lnTo>
                <a:lnTo>
                  <a:pt x="21444" y="8664"/>
                </a:lnTo>
                <a:lnTo>
                  <a:pt x="21548" y="8223"/>
                </a:lnTo>
                <a:lnTo>
                  <a:pt x="21600" y="7782"/>
                </a:lnTo>
                <a:lnTo>
                  <a:pt x="21600" y="7341"/>
                </a:lnTo>
                <a:lnTo>
                  <a:pt x="21600" y="6935"/>
                </a:lnTo>
                <a:lnTo>
                  <a:pt x="21548" y="6564"/>
                </a:lnTo>
                <a:lnTo>
                  <a:pt x="21496" y="6229"/>
                </a:lnTo>
                <a:lnTo>
                  <a:pt x="21392" y="5858"/>
                </a:lnTo>
                <a:lnTo>
                  <a:pt x="21288" y="5523"/>
                </a:lnTo>
                <a:lnTo>
                  <a:pt x="21132" y="5135"/>
                </a:lnTo>
                <a:lnTo>
                  <a:pt x="20950" y="4800"/>
                </a:lnTo>
                <a:lnTo>
                  <a:pt x="20743" y="4464"/>
                </a:lnTo>
                <a:lnTo>
                  <a:pt x="20535" y="4164"/>
                </a:lnTo>
                <a:lnTo>
                  <a:pt x="20301" y="3847"/>
                </a:lnTo>
                <a:lnTo>
                  <a:pt x="20042" y="3547"/>
                </a:lnTo>
                <a:lnTo>
                  <a:pt x="19782" y="3247"/>
                </a:lnTo>
                <a:lnTo>
                  <a:pt x="19133" y="2664"/>
                </a:lnTo>
                <a:lnTo>
                  <a:pt x="18458" y="2152"/>
                </a:lnTo>
                <a:lnTo>
                  <a:pt x="17705" y="1694"/>
                </a:lnTo>
                <a:lnTo>
                  <a:pt x="16849" y="1252"/>
                </a:lnTo>
                <a:lnTo>
                  <a:pt x="16407" y="1076"/>
                </a:lnTo>
                <a:lnTo>
                  <a:pt x="15940" y="900"/>
                </a:lnTo>
                <a:lnTo>
                  <a:pt x="15499" y="741"/>
                </a:lnTo>
                <a:lnTo>
                  <a:pt x="15057" y="600"/>
                </a:lnTo>
                <a:lnTo>
                  <a:pt x="14564" y="458"/>
                </a:lnTo>
                <a:lnTo>
                  <a:pt x="14045" y="335"/>
                </a:lnTo>
                <a:lnTo>
                  <a:pt x="13500" y="229"/>
                </a:lnTo>
                <a:lnTo>
                  <a:pt x="13006" y="158"/>
                </a:lnTo>
                <a:lnTo>
                  <a:pt x="12461" y="88"/>
                </a:lnTo>
                <a:lnTo>
                  <a:pt x="11968" y="52"/>
                </a:lnTo>
                <a:lnTo>
                  <a:pt x="11423" y="17"/>
                </a:lnTo>
                <a:lnTo>
                  <a:pt x="10825" y="17"/>
                </a:lnTo>
                <a:lnTo>
                  <a:pt x="10254" y="17"/>
                </a:lnTo>
                <a:lnTo>
                  <a:pt x="9709" y="52"/>
                </a:lnTo>
                <a:lnTo>
                  <a:pt x="9216" y="88"/>
                </a:lnTo>
                <a:lnTo>
                  <a:pt x="8671" y="158"/>
                </a:lnTo>
                <a:lnTo>
                  <a:pt x="8177" y="229"/>
                </a:lnTo>
                <a:lnTo>
                  <a:pt x="7632" y="335"/>
                </a:lnTo>
                <a:lnTo>
                  <a:pt x="7113" y="458"/>
                </a:lnTo>
                <a:lnTo>
                  <a:pt x="6620" y="600"/>
                </a:lnTo>
                <a:lnTo>
                  <a:pt x="6178" y="741"/>
                </a:lnTo>
                <a:lnTo>
                  <a:pt x="5737" y="900"/>
                </a:lnTo>
                <a:lnTo>
                  <a:pt x="5270" y="1076"/>
                </a:lnTo>
                <a:lnTo>
                  <a:pt x="4828" y="1252"/>
                </a:lnTo>
                <a:lnTo>
                  <a:pt x="3972" y="1694"/>
                </a:lnTo>
                <a:lnTo>
                  <a:pt x="3219" y="2152"/>
                </a:lnTo>
                <a:lnTo>
                  <a:pt x="2544" y="2664"/>
                </a:lnTo>
                <a:lnTo>
                  <a:pt x="1895" y="3247"/>
                </a:lnTo>
                <a:lnTo>
                  <a:pt x="1635" y="3547"/>
                </a:lnTo>
                <a:lnTo>
                  <a:pt x="1375" y="3847"/>
                </a:lnTo>
                <a:lnTo>
                  <a:pt x="1142" y="4164"/>
                </a:lnTo>
                <a:lnTo>
                  <a:pt x="934" y="4464"/>
                </a:lnTo>
                <a:lnTo>
                  <a:pt x="726" y="4800"/>
                </a:lnTo>
                <a:lnTo>
                  <a:pt x="545" y="5135"/>
                </a:lnTo>
                <a:lnTo>
                  <a:pt x="389" y="5523"/>
                </a:lnTo>
                <a:lnTo>
                  <a:pt x="285" y="5858"/>
                </a:lnTo>
                <a:lnTo>
                  <a:pt x="181" y="6229"/>
                </a:lnTo>
                <a:lnTo>
                  <a:pt x="129" y="6564"/>
                </a:lnTo>
                <a:lnTo>
                  <a:pt x="77" y="6935"/>
                </a:lnTo>
                <a:lnTo>
                  <a:pt x="77" y="7341"/>
                </a:lnTo>
                <a:lnTo>
                  <a:pt x="77" y="7782"/>
                </a:lnTo>
                <a:lnTo>
                  <a:pt x="129" y="8223"/>
                </a:lnTo>
                <a:lnTo>
                  <a:pt x="233" y="8664"/>
                </a:lnTo>
                <a:lnTo>
                  <a:pt x="389" y="9035"/>
                </a:lnTo>
                <a:lnTo>
                  <a:pt x="545" y="9441"/>
                </a:lnTo>
                <a:lnTo>
                  <a:pt x="726" y="9794"/>
                </a:lnTo>
                <a:lnTo>
                  <a:pt x="934" y="10164"/>
                </a:lnTo>
                <a:lnTo>
                  <a:pt x="1194" y="10464"/>
                </a:lnTo>
                <a:lnTo>
                  <a:pt x="1739" y="11099"/>
                </a:lnTo>
                <a:lnTo>
                  <a:pt x="2336" y="11647"/>
                </a:lnTo>
                <a:lnTo>
                  <a:pt x="2933" y="12194"/>
                </a:lnTo>
                <a:lnTo>
                  <a:pt x="3634" y="12670"/>
                </a:lnTo>
                <a:lnTo>
                  <a:pt x="4932" y="13552"/>
                </a:lnTo>
                <a:lnTo>
                  <a:pt x="6075" y="14329"/>
                </a:lnTo>
                <a:lnTo>
                  <a:pt x="6516" y="14735"/>
                </a:lnTo>
                <a:lnTo>
                  <a:pt x="6879" y="15141"/>
                </a:lnTo>
                <a:lnTo>
                  <a:pt x="6983" y="15352"/>
                </a:lnTo>
                <a:lnTo>
                  <a:pt x="7061" y="15547"/>
                </a:lnTo>
                <a:lnTo>
                  <a:pt x="7165" y="15758"/>
                </a:lnTo>
                <a:lnTo>
                  <a:pt x="7165" y="15952"/>
                </a:lnTo>
                <a:lnTo>
                  <a:pt x="7165" y="16464"/>
                </a:lnTo>
                <a:lnTo>
                  <a:pt x="7165" y="16976"/>
                </a:lnTo>
                <a:lnTo>
                  <a:pt x="7165" y="17505"/>
                </a:lnTo>
                <a:lnTo>
                  <a:pt x="7165" y="18052"/>
                </a:lnTo>
                <a:lnTo>
                  <a:pt x="7165" y="18529"/>
                </a:lnTo>
                <a:lnTo>
                  <a:pt x="7165" y="18900"/>
                </a:lnTo>
                <a:lnTo>
                  <a:pt x="7165" y="19147"/>
                </a:lnTo>
                <a:lnTo>
                  <a:pt x="7165" y="19235"/>
                </a:lnTo>
                <a:lnTo>
                  <a:pt x="7165" y="19482"/>
                </a:lnTo>
                <a:lnTo>
                  <a:pt x="7217" y="19747"/>
                </a:lnTo>
                <a:lnTo>
                  <a:pt x="7321" y="19994"/>
                </a:lnTo>
                <a:lnTo>
                  <a:pt x="7476" y="20223"/>
                </a:lnTo>
                <a:lnTo>
                  <a:pt x="7632" y="20435"/>
                </a:lnTo>
                <a:lnTo>
                  <a:pt x="7814" y="20629"/>
                </a:lnTo>
                <a:lnTo>
                  <a:pt x="8022" y="20841"/>
                </a:lnTo>
                <a:lnTo>
                  <a:pt x="8281" y="21000"/>
                </a:lnTo>
                <a:lnTo>
                  <a:pt x="8515" y="21176"/>
                </a:lnTo>
                <a:lnTo>
                  <a:pt x="8775" y="21317"/>
                </a:lnTo>
                <a:lnTo>
                  <a:pt x="9060" y="21441"/>
                </a:lnTo>
                <a:lnTo>
                  <a:pt x="9424" y="21547"/>
                </a:lnTo>
                <a:lnTo>
                  <a:pt x="9761" y="21617"/>
                </a:lnTo>
                <a:lnTo>
                  <a:pt x="10125" y="21688"/>
                </a:lnTo>
                <a:lnTo>
                  <a:pt x="10462" y="21723"/>
                </a:lnTo>
                <a:lnTo>
                  <a:pt x="10825" y="21723"/>
                </a:lnTo>
                <a:close/>
              </a:path>
              <a:path w="21600" h="21600" extrusionOk="0">
                <a:moveTo>
                  <a:pt x="9242" y="14417"/>
                </a:moveTo>
                <a:lnTo>
                  <a:pt x="8541" y="12035"/>
                </a:lnTo>
                <a:lnTo>
                  <a:pt x="7295" y="10129"/>
                </a:lnTo>
                <a:lnTo>
                  <a:pt x="6905" y="9652"/>
                </a:lnTo>
                <a:lnTo>
                  <a:pt x="8541" y="10182"/>
                </a:lnTo>
                <a:lnTo>
                  <a:pt x="9787" y="9547"/>
                </a:lnTo>
                <a:lnTo>
                  <a:pt x="11189" y="10129"/>
                </a:lnTo>
                <a:lnTo>
                  <a:pt x="12279" y="9547"/>
                </a:lnTo>
                <a:lnTo>
                  <a:pt x="13370" y="10076"/>
                </a:lnTo>
                <a:lnTo>
                  <a:pt x="14850" y="9652"/>
                </a:lnTo>
                <a:lnTo>
                  <a:pt x="12902" y="12247"/>
                </a:lnTo>
                <a:lnTo>
                  <a:pt x="12357" y="14417"/>
                </a:lnTo>
                <a:moveTo>
                  <a:pt x="7191" y="15952"/>
                </a:moveTo>
                <a:lnTo>
                  <a:pt x="14512" y="15952"/>
                </a:lnTo>
                <a:lnTo>
                  <a:pt x="14512" y="17064"/>
                </a:lnTo>
                <a:lnTo>
                  <a:pt x="7191" y="17047"/>
                </a:lnTo>
                <a:lnTo>
                  <a:pt x="7191" y="18123"/>
                </a:lnTo>
                <a:lnTo>
                  <a:pt x="14512" y="18158"/>
                </a:lnTo>
                <a:lnTo>
                  <a:pt x="14538" y="19182"/>
                </a:lnTo>
                <a:lnTo>
                  <a:pt x="7217" y="19182"/>
                </a:lnTo>
              </a:path>
            </a:pathLst>
          </a:custGeom>
          <a:solidFill>
            <a:srgbClr val="E5FB19"/>
          </a:solidFill>
          <a:ln w="571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6020" name="Rectangle 5"/>
          <p:cNvSpPr>
            <a:spLocks noChangeArrowheads="1"/>
          </p:cNvSpPr>
          <p:nvPr/>
        </p:nvSpPr>
        <p:spPr bwMode="auto">
          <a:xfrm>
            <a:off x="0" y="6597650"/>
            <a:ext cx="1835150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1" name="Picture 5"/>
          <p:cNvPicPr>
            <a:picLocks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1628775"/>
            <a:ext cx="8280400" cy="3600450"/>
          </a:xfrm>
        </p:spPr>
      </p:pic>
      <p:sp>
        <p:nvSpPr>
          <p:cNvPr id="87042" name="Rectangle 3"/>
          <p:cNvSpPr>
            <a:spLocks noChangeArrowheads="1"/>
          </p:cNvSpPr>
          <p:nvPr/>
        </p:nvSpPr>
        <p:spPr bwMode="auto">
          <a:xfrm>
            <a:off x="0" y="6597650"/>
            <a:ext cx="1763713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5" name="Picture 5"/>
          <p:cNvPicPr>
            <a:picLocks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549275"/>
            <a:ext cx="8135938" cy="5688013"/>
          </a:xfrm>
        </p:spPr>
      </p:pic>
      <p:sp>
        <p:nvSpPr>
          <p:cNvPr id="88066" name="Rectangle 3"/>
          <p:cNvSpPr>
            <a:spLocks noChangeArrowheads="1"/>
          </p:cNvSpPr>
          <p:nvPr/>
        </p:nvSpPr>
        <p:spPr bwMode="auto">
          <a:xfrm>
            <a:off x="0" y="6597650"/>
            <a:ext cx="1835150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89" name="Picture 5"/>
          <p:cNvPicPr>
            <a:picLocks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1341438"/>
            <a:ext cx="8135937" cy="4968875"/>
          </a:xfrm>
        </p:spPr>
      </p:pic>
      <p:sp>
        <p:nvSpPr>
          <p:cNvPr id="89090" name="Rectangle 3"/>
          <p:cNvSpPr>
            <a:spLocks noChangeArrowheads="1"/>
          </p:cNvSpPr>
          <p:nvPr/>
        </p:nvSpPr>
        <p:spPr bwMode="auto">
          <a:xfrm>
            <a:off x="0" y="6597650"/>
            <a:ext cx="1835150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3" name="Picture 5"/>
          <p:cNvPicPr>
            <a:picLocks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830263" y="338138"/>
            <a:ext cx="7486650" cy="6519862"/>
          </a:xfrm>
        </p:spPr>
      </p:pic>
      <p:sp>
        <p:nvSpPr>
          <p:cNvPr id="90114" name="Rectangle 3"/>
          <p:cNvSpPr>
            <a:spLocks noChangeArrowheads="1"/>
          </p:cNvSpPr>
          <p:nvPr/>
        </p:nvSpPr>
        <p:spPr bwMode="auto">
          <a:xfrm>
            <a:off x="0" y="6597650"/>
            <a:ext cx="827088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6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ru-RU" i="1" smtClean="0">
                <a:solidFill>
                  <a:srgbClr val="FFFF00"/>
                </a:solidFill>
                <a:effectLst/>
              </a:rPr>
              <a:t>Шутка…</a:t>
            </a:r>
          </a:p>
        </p:txBody>
      </p:sp>
      <p:pic>
        <p:nvPicPr>
          <p:cNvPr id="91138" name="Picture 5" descr="не6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19250" y="1916113"/>
            <a:ext cx="5545138" cy="4470400"/>
          </a:xfrm>
        </p:spPr>
      </p:pic>
      <p:sp>
        <p:nvSpPr>
          <p:cNvPr id="91139" name="Rectangle 7"/>
          <p:cNvSpPr>
            <a:spLocks noChangeArrowheads="1"/>
          </p:cNvSpPr>
          <p:nvPr/>
        </p:nvSpPr>
        <p:spPr bwMode="auto">
          <a:xfrm>
            <a:off x="0" y="6597650"/>
            <a:ext cx="1763713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1140" name="Rectangle 5"/>
          <p:cNvSpPr>
            <a:spLocks noChangeArrowheads="1"/>
          </p:cNvSpPr>
          <p:nvPr/>
        </p:nvSpPr>
        <p:spPr bwMode="auto">
          <a:xfrm>
            <a:off x="1619250" y="5949950"/>
            <a:ext cx="5545138" cy="2873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33CCFF"/>
                </a:solidFill>
              </a:rPr>
              <a:t>ВОЛКОВ БОЯТЬСЯ</a:t>
            </a:r>
            <a:r>
              <a:rPr lang="ru-RU"/>
              <a:t> </a:t>
            </a:r>
            <a:r>
              <a:rPr lang="ru-RU" b="1">
                <a:solidFill>
                  <a:srgbClr val="33CCFF"/>
                </a:solidFill>
              </a:rPr>
              <a:t>…</a:t>
            </a:r>
          </a:p>
        </p:txBody>
      </p:sp>
      <p:pic>
        <p:nvPicPr>
          <p:cNvPr id="91141" name="Picture 7" descr="1_525507b2876f0525507b28773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4652963"/>
            <a:ext cx="1362075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1" name="Picture 5"/>
          <p:cNvPicPr>
            <a:picLocks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684213" y="338138"/>
            <a:ext cx="7632700" cy="6186487"/>
          </a:xfrm>
        </p:spPr>
      </p:pic>
      <p:sp>
        <p:nvSpPr>
          <p:cNvPr id="92162" name="Rectangle 3"/>
          <p:cNvSpPr>
            <a:spLocks noChangeArrowheads="1"/>
          </p:cNvSpPr>
          <p:nvPr/>
        </p:nvSpPr>
        <p:spPr bwMode="auto">
          <a:xfrm>
            <a:off x="0" y="6597650"/>
            <a:ext cx="1763713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5" name="Picture 5"/>
          <p:cNvPicPr>
            <a:picLocks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684213" y="338138"/>
            <a:ext cx="7848600" cy="6115050"/>
          </a:xfrm>
        </p:spPr>
      </p:pic>
      <p:sp>
        <p:nvSpPr>
          <p:cNvPr id="93186" name="Rectangle 3"/>
          <p:cNvSpPr>
            <a:spLocks noChangeArrowheads="1"/>
          </p:cNvSpPr>
          <p:nvPr/>
        </p:nvSpPr>
        <p:spPr bwMode="auto">
          <a:xfrm>
            <a:off x="0" y="6597650"/>
            <a:ext cx="1835150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09" name="Picture 5"/>
          <p:cNvPicPr>
            <a:picLocks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660400"/>
            <a:ext cx="8208962" cy="5721350"/>
          </a:xfrm>
        </p:spPr>
      </p:pic>
      <p:sp>
        <p:nvSpPr>
          <p:cNvPr id="94210" name="Rectangle 3"/>
          <p:cNvSpPr>
            <a:spLocks noChangeArrowheads="1"/>
          </p:cNvSpPr>
          <p:nvPr/>
        </p:nvSpPr>
        <p:spPr bwMode="auto">
          <a:xfrm>
            <a:off x="0" y="6597650"/>
            <a:ext cx="1835150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611188" y="274638"/>
            <a:ext cx="8353425" cy="1143000"/>
          </a:xfrm>
          <a:solidFill>
            <a:srgbClr val="D4EE9A"/>
          </a:solidFill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ru-RU" sz="3200" i="1" smtClean="0">
                <a:solidFill>
                  <a:srgbClr val="0000FF"/>
                </a:solidFill>
                <a:effectLst/>
              </a:rPr>
              <a:t>КТО ДОЛЖЕН УЧИТЫВАТЬ РЕЗУЛЬТАТЫ ВПР</a:t>
            </a:r>
            <a:r>
              <a:rPr lang="en-US" sz="3200" i="1" smtClean="0">
                <a:solidFill>
                  <a:srgbClr val="0000FF"/>
                </a:solidFill>
                <a:effectLst/>
              </a:rPr>
              <a:t>?</a:t>
            </a:r>
            <a:br>
              <a:rPr lang="en-US" sz="3200" i="1" smtClean="0">
                <a:solidFill>
                  <a:srgbClr val="0000FF"/>
                </a:solidFill>
                <a:effectLst/>
              </a:rPr>
            </a:br>
            <a:r>
              <a:rPr lang="ru-RU" sz="3200" b="0" smtClean="0">
                <a:solidFill>
                  <a:srgbClr val="FF6699"/>
                </a:solidFill>
                <a:effectLst/>
              </a:rPr>
              <a:t>-  УЧИТЕЛЬ ИЛИ РОДИТЕЛИ</a:t>
            </a:r>
            <a:r>
              <a:rPr lang="en-US" sz="3200" b="0" smtClean="0">
                <a:solidFill>
                  <a:srgbClr val="FF6699"/>
                </a:solidFill>
                <a:effectLst/>
              </a:rPr>
              <a:t>?</a:t>
            </a:r>
            <a:endParaRPr lang="ru-RU" sz="3200" b="0" smtClean="0">
              <a:solidFill>
                <a:srgbClr val="FF6699"/>
              </a:solidFill>
              <a:effectLst/>
            </a:endParaRPr>
          </a:p>
        </p:txBody>
      </p:sp>
      <p:sp>
        <p:nvSpPr>
          <p:cNvPr id="95234" name="Rectangle 3"/>
          <p:cNvSpPr>
            <a:spLocks noGrp="1"/>
          </p:cNvSpPr>
          <p:nvPr>
            <p:ph type="body" idx="4294967295"/>
          </p:nvPr>
        </p:nvSpPr>
        <p:spPr>
          <a:xfrm>
            <a:off x="250825" y="1557338"/>
            <a:ext cx="8642350" cy="5040312"/>
          </a:xfrm>
          <a:solidFill>
            <a:srgbClr val="FFFFCC"/>
          </a:solidFill>
        </p:spPr>
        <p:txBody>
          <a:bodyPr/>
          <a:lstStyle/>
          <a:p>
            <a:pPr marL="273050" indent="-273050" algn="ctr">
              <a:lnSpc>
                <a:spcPct val="80000"/>
              </a:lnSpc>
              <a:buFont typeface="Arial" charset="0"/>
              <a:buNone/>
            </a:pPr>
            <a:r>
              <a:rPr lang="ru-RU" sz="2400" b="1" i="1" smtClean="0">
                <a:solidFill>
                  <a:schemeClr val="accent2"/>
                </a:solidFill>
                <a:latin typeface="Georgia" pitchFamily="18" charset="0"/>
              </a:rPr>
              <a:t>Процитирую  фрагмент  опубликованной  на известном сайте в интернете  статьи  одного  учителя начальных классов:</a:t>
            </a:r>
            <a:endParaRPr lang="en-US" sz="2400" b="1" i="1" smtClean="0">
              <a:solidFill>
                <a:schemeClr val="accent2"/>
              </a:solidFill>
              <a:latin typeface="Georgia" pitchFamily="18" charset="0"/>
            </a:endParaRPr>
          </a:p>
          <a:p>
            <a:pPr marL="273050" indent="-273050">
              <a:lnSpc>
                <a:spcPct val="80000"/>
              </a:lnSpc>
            </a:pPr>
            <a:r>
              <a:rPr lang="ru-RU" sz="1600" smtClean="0">
                <a:latin typeface="Georgia" pitchFamily="18" charset="0"/>
              </a:rPr>
              <a:t>Родители всегда беспокоятся за своих детей и берут на себя больше ответственности за их успех на проверочной работе. Конечно, </a:t>
            </a:r>
            <a:r>
              <a:rPr lang="ru-RU" sz="1600" b="1" smtClean="0">
                <a:latin typeface="Georgia" pitchFamily="18" charset="0"/>
              </a:rPr>
              <a:t>дома надо</a:t>
            </a:r>
            <a:r>
              <a:rPr lang="ru-RU" sz="1600" smtClean="0">
                <a:latin typeface="Georgia" pitchFamily="18" charset="0"/>
              </a:rPr>
              <a:t> повторять изученный материал, решать задачи, </a:t>
            </a:r>
            <a:r>
              <a:rPr lang="ru-RU" sz="1600" b="1" smtClean="0">
                <a:solidFill>
                  <a:srgbClr val="0000FF"/>
                </a:solidFill>
                <a:latin typeface="Georgia" pitchFamily="18" charset="0"/>
              </a:rPr>
              <a:t>ПИСАТЬ ДИКТАНТЫ,</a:t>
            </a:r>
            <a:r>
              <a:rPr lang="ru-RU" sz="1600" smtClean="0">
                <a:latin typeface="Georgia" pitchFamily="18" charset="0"/>
              </a:rPr>
              <a:t> контролировать выполнение домашнего задания.</a:t>
            </a:r>
          </a:p>
          <a:p>
            <a:pPr marL="273050" indent="-273050">
              <a:lnSpc>
                <a:spcPct val="80000"/>
              </a:lnSpc>
              <a:buFont typeface="Arial" charset="0"/>
              <a:buNone/>
            </a:pPr>
            <a:endParaRPr lang="ru-RU" sz="1600" smtClean="0">
              <a:latin typeface="Georgia" pitchFamily="18" charset="0"/>
            </a:endParaRPr>
          </a:p>
          <a:p>
            <a:pPr marL="273050" indent="-273050">
              <a:lnSpc>
                <a:spcPct val="80000"/>
              </a:lnSpc>
            </a:pPr>
            <a:r>
              <a:rPr lang="ru-RU" sz="1600" smtClean="0">
                <a:latin typeface="Georgia" pitchFamily="18" charset="0"/>
              </a:rPr>
              <a:t>«</a:t>
            </a:r>
            <a:r>
              <a:rPr lang="ru-RU" sz="1600" b="1" smtClean="0">
                <a:solidFill>
                  <a:srgbClr val="0000FF"/>
                </a:solidFill>
                <a:latin typeface="Georgia" pitchFamily="18" charset="0"/>
              </a:rPr>
              <a:t>Родители</a:t>
            </a:r>
            <a:r>
              <a:rPr lang="ru-RU" sz="1600" smtClean="0">
                <a:solidFill>
                  <a:srgbClr val="0000FF"/>
                </a:solidFill>
                <a:latin typeface="Georgia" pitchFamily="18" charset="0"/>
              </a:rPr>
              <a:t> </a:t>
            </a:r>
            <a:r>
              <a:rPr lang="ru-RU" sz="1600" b="1" smtClean="0">
                <a:solidFill>
                  <a:srgbClr val="0000FF"/>
                </a:solidFill>
                <a:latin typeface="Georgia" pitchFamily="18" charset="0"/>
              </a:rPr>
              <a:t>могут также научить ребёнка РАСПРЕДЕЛЯТЬ ВРЕМЯ НА ПРОВЕРОЧНОЙ РАБОТЕ.</a:t>
            </a:r>
            <a:r>
              <a:rPr lang="ru-RU" sz="1600" smtClean="0">
                <a:latin typeface="Georgia" pitchFamily="18" charset="0"/>
              </a:rPr>
              <a:t> Для этого ребёнок даже при выполнении обычной домашней работы должен иметь перед собой часы, чтобы научиться контролировать время». </a:t>
            </a:r>
          </a:p>
          <a:p>
            <a:pPr marL="273050" indent="-273050">
              <a:lnSpc>
                <a:spcPct val="80000"/>
              </a:lnSpc>
              <a:buFont typeface="Arial" charset="0"/>
              <a:buNone/>
            </a:pPr>
            <a:endParaRPr lang="ru-RU" sz="1600" smtClean="0">
              <a:latin typeface="Georgia" pitchFamily="18" charset="0"/>
            </a:endParaRPr>
          </a:p>
          <a:p>
            <a:pPr marL="273050" indent="-273050">
              <a:lnSpc>
                <a:spcPct val="80000"/>
              </a:lnSpc>
            </a:pPr>
            <a:r>
              <a:rPr lang="ru-RU" sz="1600" b="1" smtClean="0">
                <a:solidFill>
                  <a:srgbClr val="0000FF"/>
                </a:solidFill>
                <a:latin typeface="Georgia" pitchFamily="18" charset="0"/>
              </a:rPr>
              <a:t>«Также родители должны научить ребёнка отложить задание</a:t>
            </a:r>
            <a:r>
              <a:rPr lang="ru-RU" sz="1600" smtClean="0">
                <a:latin typeface="Georgia" pitchFamily="18" charset="0"/>
              </a:rPr>
              <a:t>, которое не получается, и потом вернуться к нему, когда всё остальное уже сделано. И, конечно, надо воспитать в ребёнке привычку проверять написанное».</a:t>
            </a:r>
          </a:p>
          <a:p>
            <a:pPr marL="273050" indent="-273050">
              <a:lnSpc>
                <a:spcPct val="80000"/>
              </a:lnSpc>
              <a:buFont typeface="Arial" charset="0"/>
              <a:buNone/>
            </a:pPr>
            <a:endParaRPr lang="ru-RU" sz="1600" smtClean="0">
              <a:latin typeface="Georgia" pitchFamily="18" charset="0"/>
            </a:endParaRPr>
          </a:p>
          <a:p>
            <a:pPr marL="273050" indent="-273050">
              <a:lnSpc>
                <a:spcPct val="80000"/>
              </a:lnSpc>
            </a:pPr>
            <a:r>
              <a:rPr lang="ru-RU" sz="1600" smtClean="0">
                <a:latin typeface="Georgia" pitchFamily="18" charset="0"/>
              </a:rPr>
              <a:t>«Как уже было сказано, </a:t>
            </a:r>
            <a:r>
              <a:rPr lang="ru-RU" sz="1600" b="1" smtClean="0">
                <a:solidFill>
                  <a:srgbClr val="0000FF"/>
                </a:solidFill>
                <a:latin typeface="Georgia" pitchFamily="18" charset="0"/>
              </a:rPr>
              <a:t>невозможно «впихнуть» в ребенка все знания в короткий промежуток времени»! Многое зависит от того, насколько родители</a:t>
            </a:r>
            <a:r>
              <a:rPr lang="ru-RU" sz="1600" smtClean="0">
                <a:latin typeface="Georgia" pitchFamily="18" charset="0"/>
              </a:rPr>
              <a:t> уделяют внимание развитию своего ребенка. Как бы банально это не прозвучало, но хорошо развивает кругозор чтение энциклопедий» </a:t>
            </a:r>
            <a:r>
              <a:rPr lang="en-US" sz="2800" smtClean="0">
                <a:solidFill>
                  <a:srgbClr val="FF3300"/>
                </a:solidFill>
                <a:latin typeface="Georgia" pitchFamily="18" charset="0"/>
              </a:rPr>
              <a:t>(??????)</a:t>
            </a:r>
            <a:endParaRPr lang="ru-RU" sz="2800" smtClean="0">
              <a:solidFill>
                <a:srgbClr val="FF3300"/>
              </a:solidFill>
              <a:latin typeface="Georgia" pitchFamily="18" charset="0"/>
            </a:endParaRPr>
          </a:p>
        </p:txBody>
      </p:sp>
      <p:sp>
        <p:nvSpPr>
          <p:cNvPr id="95235" name="Rectangle 4"/>
          <p:cNvSpPr>
            <a:spLocks noChangeArrowheads="1"/>
          </p:cNvSpPr>
          <p:nvPr/>
        </p:nvSpPr>
        <p:spPr bwMode="auto">
          <a:xfrm>
            <a:off x="0" y="6597650"/>
            <a:ext cx="1835150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1"/>
          <p:cNvSpPr txBox="1">
            <a:spLocks noGrp="1"/>
          </p:cNvSpPr>
          <p:nvPr/>
        </p:nvSpPr>
        <p:spPr>
          <a:xfrm>
            <a:off x="5164138" y="6249988"/>
            <a:ext cx="3786187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3DBBC2F5-D13F-45AF-8316-10F918A42735}" type="datetime1">
              <a:rPr lang="ru-RU" sz="1000">
                <a:solidFill>
                  <a:schemeClr val="tx2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06.02.2019</a:t>
            </a:fld>
            <a:endParaRPr lang="ru-RU" sz="1000">
              <a:solidFill>
                <a:schemeClr val="tx2"/>
              </a:solidFill>
              <a:latin typeface="+mn-lt"/>
            </a:endParaRPr>
          </a:p>
        </p:txBody>
      </p:sp>
      <p:sp>
        <p:nvSpPr>
          <p:cNvPr id="6" name="Slide Number Placeholder 3"/>
          <p:cNvSpPr txBox="1">
            <a:spLocks noGrp="1"/>
          </p:cNvSpPr>
          <p:nvPr/>
        </p:nvSpPr>
        <p:spPr>
          <a:xfrm>
            <a:off x="3990975" y="6249988"/>
            <a:ext cx="1162050" cy="365125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40C2B244-D0FD-47A8-B2F8-7B30EA7F188C}" type="slidenum">
              <a:rPr lang="ru-RU" sz="1000">
                <a:solidFill>
                  <a:schemeClr val="tx2"/>
                </a:solidFill>
                <a:latin typeface="+mn-lt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endParaRPr lang="ru-RU" sz="1000">
              <a:solidFill>
                <a:schemeClr val="tx2"/>
              </a:solidFill>
              <a:latin typeface="+mn-lt"/>
            </a:endParaRPr>
          </a:p>
        </p:txBody>
      </p:sp>
      <p:sp>
        <p:nvSpPr>
          <p:cNvPr id="68611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457200" y="0"/>
            <a:ext cx="8435975" cy="1268413"/>
          </a:xfrm>
          <a:solidFill>
            <a:srgbClr val="D4EE9A"/>
          </a:solidFill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ru-RU" sz="2400" smtClean="0">
                <a:solidFill>
                  <a:srgbClr val="009900"/>
                </a:solidFill>
                <a:effectLst/>
              </a:rPr>
              <a:t>1. Актуальные </a:t>
            </a:r>
            <a:r>
              <a:rPr lang="ru-RU" sz="2400" smtClean="0">
                <a:solidFill>
                  <a:srgbClr val="009900"/>
                </a:solidFill>
                <a:effectLst/>
                <a:latin typeface="Arial" charset="0"/>
              </a:rPr>
              <a:t>проблемы</a:t>
            </a:r>
            <a:r>
              <a:rPr lang="en-US" sz="2400" smtClean="0">
                <a:solidFill>
                  <a:srgbClr val="009900"/>
                </a:solidFill>
                <a:effectLst/>
                <a:latin typeface="Arial" charset="0"/>
              </a:rPr>
              <a:t> </a:t>
            </a:r>
            <a:r>
              <a:rPr lang="ru-RU" sz="2400" smtClean="0">
                <a:solidFill>
                  <a:srgbClr val="009900"/>
                </a:solidFill>
                <a:effectLst/>
                <a:latin typeface="Arial" charset="0"/>
              </a:rPr>
              <a:t>использования результатов ВПР в повышении качества начального общего образования</a:t>
            </a:r>
            <a:r>
              <a:rPr lang="ru-RU" sz="4000" smtClean="0">
                <a:effectLst/>
              </a:rPr>
              <a:t> </a:t>
            </a:r>
          </a:p>
        </p:txBody>
      </p:sp>
      <p:sp>
        <p:nvSpPr>
          <p:cNvPr id="68612" name="Rectangle 3"/>
          <p:cNvSpPr>
            <a:spLocks noGrp="1"/>
          </p:cNvSpPr>
          <p:nvPr>
            <p:ph type="body" idx="4294967295"/>
          </p:nvPr>
        </p:nvSpPr>
        <p:spPr>
          <a:xfrm>
            <a:off x="179388" y="1312863"/>
            <a:ext cx="8785225" cy="5545137"/>
          </a:xfrm>
          <a:solidFill>
            <a:schemeClr val="bg2"/>
          </a:solidFill>
        </p:spPr>
        <p:txBody>
          <a:bodyPr/>
          <a:lstStyle/>
          <a:p>
            <a:pPr marL="273050" indent="-273050">
              <a:buFont typeface="Arial" charset="0"/>
              <a:buNone/>
            </a:pPr>
            <a:r>
              <a:rPr lang="ru-RU" sz="2800" smtClean="0">
                <a:latin typeface="Georgia" pitchFamily="18" charset="0"/>
              </a:rPr>
              <a:t>Проведение </a:t>
            </a:r>
            <a:r>
              <a:rPr lang="ru-RU" sz="2800" b="1" smtClean="0">
                <a:solidFill>
                  <a:srgbClr val="990099"/>
                </a:solidFill>
                <a:latin typeface="Georgia" pitchFamily="18" charset="0"/>
              </a:rPr>
              <a:t>в 2018 году</a:t>
            </a:r>
            <a:r>
              <a:rPr lang="ru-RU" sz="2800" smtClean="0">
                <a:solidFill>
                  <a:srgbClr val="990099"/>
                </a:solidFill>
                <a:latin typeface="Georgia" pitchFamily="18" charset="0"/>
              </a:rPr>
              <a:t> </a:t>
            </a:r>
            <a:r>
              <a:rPr lang="ru-RU" sz="2800" b="1" smtClean="0">
                <a:solidFill>
                  <a:srgbClr val="990099"/>
                </a:solidFill>
                <a:latin typeface="Georgia" pitchFamily="18" charset="0"/>
              </a:rPr>
              <a:t>ВПР</a:t>
            </a:r>
            <a:r>
              <a:rPr lang="ru-RU" sz="2800" smtClean="0">
                <a:solidFill>
                  <a:srgbClr val="990099"/>
                </a:solidFill>
                <a:latin typeface="Georgia" pitchFamily="18" charset="0"/>
              </a:rPr>
              <a:t> </a:t>
            </a:r>
            <a:r>
              <a:rPr lang="ru-RU" sz="2800" b="1" smtClean="0">
                <a:solidFill>
                  <a:srgbClr val="990099"/>
                </a:solidFill>
                <a:latin typeface="Georgia" pitchFamily="18" charset="0"/>
              </a:rPr>
              <a:t>по русскому языку, математике и окружающему миру в 4-х классах</a:t>
            </a:r>
            <a:r>
              <a:rPr lang="ru-RU" sz="2800" smtClean="0">
                <a:latin typeface="Georgia" pitchFamily="18" charset="0"/>
              </a:rPr>
              <a:t> школ Пермского края выявило ряд актуальных проблем:</a:t>
            </a:r>
          </a:p>
          <a:p>
            <a:pPr marL="273050" indent="-273050"/>
            <a:r>
              <a:rPr lang="ru-RU" sz="2800" smtClean="0">
                <a:latin typeface="Georgia" pitchFamily="18" charset="0"/>
              </a:rPr>
              <a:t> в достижении планируемых результатов обучающихся в соответствии с </a:t>
            </a:r>
            <a:r>
              <a:rPr lang="en-US" sz="2800" smtClean="0">
                <a:latin typeface="Georgia" pitchFamily="18" charset="0"/>
              </a:rPr>
              <a:t> </a:t>
            </a:r>
            <a:r>
              <a:rPr lang="ru-RU" sz="2800" smtClean="0">
                <a:latin typeface="Georgia" pitchFamily="18" charset="0"/>
              </a:rPr>
              <a:t>ФГОС  НОО (предметных и метапредметных), </a:t>
            </a:r>
          </a:p>
          <a:p>
            <a:pPr marL="273050" indent="-273050"/>
            <a:r>
              <a:rPr lang="ru-RU" sz="2800" smtClean="0">
                <a:latin typeface="Georgia" pitchFamily="18" charset="0"/>
              </a:rPr>
              <a:t>нежеланием отдельных педагогов адекватно использовать результаты ВПР для совершенствования  методики преподавания учебных предметов  в начальной школе.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endParaRPr lang="ru-RU" smtClean="0">
              <a:effectLst/>
            </a:endParaRPr>
          </a:p>
        </p:txBody>
      </p:sp>
      <p:sp>
        <p:nvSpPr>
          <p:cNvPr id="119811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600200"/>
            <a:ext cx="8229600" cy="2189163"/>
          </a:xfrm>
          <a:solidFill>
            <a:srgbClr val="FFFF00"/>
          </a:solidFill>
        </p:spPr>
        <p:txBody>
          <a:bodyPr/>
          <a:lstStyle/>
          <a:p>
            <a:pPr algn="ctr">
              <a:buFont typeface="Arial" charset="0"/>
              <a:buNone/>
              <a:defRPr/>
            </a:pPr>
            <a:r>
              <a:rPr lang="ru-RU" sz="2500" b="1" i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</a:t>
            </a:r>
            <a:r>
              <a:rPr lang="ru-RU" sz="250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2.</a:t>
            </a:r>
            <a:r>
              <a:rPr lang="ru-RU" sz="2500" b="1" i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900" b="1" smtClean="0">
                <a:solidFill>
                  <a:srgbClr val="0000FF"/>
                </a:solidFill>
              </a:rPr>
              <a:t>Опыт </a:t>
            </a:r>
            <a:r>
              <a:rPr lang="en-US" sz="2900" b="1" smtClean="0">
                <a:solidFill>
                  <a:srgbClr val="0000FF"/>
                </a:solidFill>
              </a:rPr>
              <a:t> </a:t>
            </a:r>
            <a:r>
              <a:rPr lang="ru-RU" sz="2900" b="1" smtClean="0">
                <a:solidFill>
                  <a:srgbClr val="0000FF"/>
                </a:solidFill>
              </a:rPr>
              <a:t>реализации </a:t>
            </a:r>
            <a:r>
              <a:rPr lang="en-US" sz="2900" b="1" smtClean="0">
                <a:solidFill>
                  <a:srgbClr val="0000FF"/>
                </a:solidFill>
              </a:rPr>
              <a:t> </a:t>
            </a:r>
            <a:r>
              <a:rPr lang="ru-RU" sz="2900" b="1" smtClean="0">
                <a:solidFill>
                  <a:srgbClr val="0000FF"/>
                </a:solidFill>
              </a:rPr>
              <a:t>краевого </a:t>
            </a:r>
            <a:r>
              <a:rPr lang="en-US" sz="2900" b="1" smtClean="0">
                <a:solidFill>
                  <a:srgbClr val="0000FF"/>
                </a:solidFill>
              </a:rPr>
              <a:t> </a:t>
            </a:r>
            <a:r>
              <a:rPr lang="ru-RU" sz="2900" b="1" smtClean="0">
                <a:solidFill>
                  <a:srgbClr val="0000FF"/>
                </a:solidFill>
              </a:rPr>
              <a:t>проекта «Образовательный лифт» в 2018 году </a:t>
            </a:r>
            <a:r>
              <a:rPr lang="ru-RU" sz="2800" b="1" smtClean="0">
                <a:solidFill>
                  <a:srgbClr val="0000FF"/>
                </a:solidFill>
              </a:rPr>
              <a:t>с целью повышения качества начального общего образования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9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>
              <a:defRPr/>
            </a:pPr>
            <a:r>
              <a:rPr lang="ru-RU" sz="4000" smtClean="0">
                <a:solidFill>
                  <a:srgbClr val="CCFFFF"/>
                </a:solidFill>
                <a:effectLst/>
              </a:rPr>
              <a:t>Сетевая группа учителей начальных классов – 44 чел.</a:t>
            </a:r>
          </a:p>
        </p:txBody>
      </p:sp>
      <p:pic>
        <p:nvPicPr>
          <p:cNvPr id="97282" name="Picture 6" descr="Моя эмблема 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00113" y="1628775"/>
            <a:ext cx="7343775" cy="3881438"/>
          </a:xfrm>
        </p:spPr>
      </p:pic>
      <p:sp>
        <p:nvSpPr>
          <p:cNvPr id="97283" name="Rectangle 4"/>
          <p:cNvSpPr>
            <a:spLocks noChangeArrowheads="1"/>
          </p:cNvSpPr>
          <p:nvPr/>
        </p:nvSpPr>
        <p:spPr bwMode="auto">
          <a:xfrm>
            <a:off x="0" y="6597650"/>
            <a:ext cx="1763713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chemeClr val="bg1"/>
                </a:solidFill>
              </a:rPr>
              <a:t>07.02.2019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ru-RU" sz="4000" smtClean="0">
                <a:solidFill>
                  <a:srgbClr val="FFFF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Школы-участники проекта «Образовательный лифт»</a:t>
            </a:r>
          </a:p>
        </p:txBody>
      </p:sp>
      <p:pic>
        <p:nvPicPr>
          <p:cNvPr id="98306" name="Picture 3" descr="light_shadow_m"/>
          <p:cNvPicPr>
            <a:picLocks noChangeAspect="1" noChangeArrowheads="1"/>
          </p:cNvPicPr>
          <p:nvPr/>
        </p:nvPicPr>
        <p:blipFill>
          <a:blip r:embed="rId2">
            <a:lum bright="-48000" contrast="-24000"/>
          </a:blip>
          <a:srcRect/>
          <a:stretch>
            <a:fillRect/>
          </a:stretch>
        </p:blipFill>
        <p:spPr bwMode="auto">
          <a:xfrm rot="-3118864">
            <a:off x="1345406" y="3423444"/>
            <a:ext cx="3255963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8307" name="Freeform 4"/>
          <p:cNvSpPr>
            <a:spLocks/>
          </p:cNvSpPr>
          <p:nvPr/>
        </p:nvSpPr>
        <p:spPr bwMode="gray">
          <a:xfrm>
            <a:off x="1908175" y="2349500"/>
            <a:ext cx="2097088" cy="2016125"/>
          </a:xfrm>
          <a:custGeom>
            <a:avLst/>
            <a:gdLst>
              <a:gd name="T0" fmla="*/ 2147483647 w 1335"/>
              <a:gd name="T1" fmla="*/ 2147483647 h 1479"/>
              <a:gd name="T2" fmla="*/ 2147483647 w 1335"/>
              <a:gd name="T3" fmla="*/ 2147483647 h 1479"/>
              <a:gd name="T4" fmla="*/ 2147483647 w 1335"/>
              <a:gd name="T5" fmla="*/ 2147483647 h 1479"/>
              <a:gd name="T6" fmla="*/ 2147483647 w 1335"/>
              <a:gd name="T7" fmla="*/ 2147483647 h 1479"/>
              <a:gd name="T8" fmla="*/ 2147483647 w 1335"/>
              <a:gd name="T9" fmla="*/ 2147483647 h 1479"/>
              <a:gd name="T10" fmla="*/ 0 w 1335"/>
              <a:gd name="T11" fmla="*/ 2147483647 h 1479"/>
              <a:gd name="T12" fmla="*/ 2147483647 w 1335"/>
              <a:gd name="T13" fmla="*/ 2147483647 h 147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35"/>
              <a:gd name="T22" fmla="*/ 0 h 1479"/>
              <a:gd name="T23" fmla="*/ 1335 w 1335"/>
              <a:gd name="T24" fmla="*/ 1479 h 147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35" h="1479">
                <a:moveTo>
                  <a:pt x="763" y="102"/>
                </a:moveTo>
                <a:cubicBezTo>
                  <a:pt x="920" y="0"/>
                  <a:pt x="1137" y="178"/>
                  <a:pt x="1209" y="244"/>
                </a:cubicBezTo>
                <a:cubicBezTo>
                  <a:pt x="1281" y="310"/>
                  <a:pt x="1335" y="312"/>
                  <a:pt x="1325" y="314"/>
                </a:cubicBezTo>
                <a:cubicBezTo>
                  <a:pt x="1262" y="339"/>
                  <a:pt x="1010" y="74"/>
                  <a:pt x="843" y="267"/>
                </a:cubicBezTo>
                <a:cubicBezTo>
                  <a:pt x="554" y="534"/>
                  <a:pt x="389" y="1337"/>
                  <a:pt x="305" y="1479"/>
                </a:cubicBezTo>
                <a:lnTo>
                  <a:pt x="0" y="1303"/>
                </a:lnTo>
                <a:cubicBezTo>
                  <a:pt x="76" y="1074"/>
                  <a:pt x="398" y="270"/>
                  <a:pt x="763" y="102"/>
                </a:cubicBezTo>
                <a:close/>
              </a:path>
            </a:pathLst>
          </a:custGeom>
          <a:gradFill rotWithShape="1">
            <a:gsLst>
              <a:gs pos="0">
                <a:srgbClr val="B2B2B2"/>
              </a:gs>
              <a:gs pos="100000">
                <a:srgbClr val="000000"/>
              </a:gs>
            </a:gsLst>
            <a:lin ang="0" scaled="1"/>
          </a:gradFill>
          <a:ln w="9525" cap="flat" cmpd="sng">
            <a:noFill/>
            <a:prstDash val="solid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8308" name="Freeform 5"/>
          <p:cNvSpPr>
            <a:spLocks/>
          </p:cNvSpPr>
          <p:nvPr/>
        </p:nvSpPr>
        <p:spPr bwMode="gray">
          <a:xfrm flipH="1">
            <a:off x="5076825" y="2349500"/>
            <a:ext cx="2097088" cy="2016125"/>
          </a:xfrm>
          <a:custGeom>
            <a:avLst/>
            <a:gdLst>
              <a:gd name="T0" fmla="*/ 2147483647 w 1335"/>
              <a:gd name="T1" fmla="*/ 2147483647 h 1479"/>
              <a:gd name="T2" fmla="*/ 2147483647 w 1335"/>
              <a:gd name="T3" fmla="*/ 2147483647 h 1479"/>
              <a:gd name="T4" fmla="*/ 2147483647 w 1335"/>
              <a:gd name="T5" fmla="*/ 2147483647 h 1479"/>
              <a:gd name="T6" fmla="*/ 2147483647 w 1335"/>
              <a:gd name="T7" fmla="*/ 2147483647 h 1479"/>
              <a:gd name="T8" fmla="*/ 2147483647 w 1335"/>
              <a:gd name="T9" fmla="*/ 2147483647 h 1479"/>
              <a:gd name="T10" fmla="*/ 0 w 1335"/>
              <a:gd name="T11" fmla="*/ 2147483647 h 1479"/>
              <a:gd name="T12" fmla="*/ 2147483647 w 1335"/>
              <a:gd name="T13" fmla="*/ 2147483647 h 147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335"/>
              <a:gd name="T22" fmla="*/ 0 h 1479"/>
              <a:gd name="T23" fmla="*/ 1335 w 1335"/>
              <a:gd name="T24" fmla="*/ 1479 h 147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335" h="1479">
                <a:moveTo>
                  <a:pt x="763" y="102"/>
                </a:moveTo>
                <a:cubicBezTo>
                  <a:pt x="920" y="0"/>
                  <a:pt x="1137" y="178"/>
                  <a:pt x="1209" y="244"/>
                </a:cubicBezTo>
                <a:cubicBezTo>
                  <a:pt x="1281" y="310"/>
                  <a:pt x="1335" y="312"/>
                  <a:pt x="1325" y="314"/>
                </a:cubicBezTo>
                <a:cubicBezTo>
                  <a:pt x="1262" y="339"/>
                  <a:pt x="1010" y="74"/>
                  <a:pt x="843" y="267"/>
                </a:cubicBezTo>
                <a:cubicBezTo>
                  <a:pt x="554" y="534"/>
                  <a:pt x="389" y="1337"/>
                  <a:pt x="305" y="1479"/>
                </a:cubicBezTo>
                <a:lnTo>
                  <a:pt x="0" y="1303"/>
                </a:lnTo>
                <a:cubicBezTo>
                  <a:pt x="76" y="1074"/>
                  <a:pt x="398" y="270"/>
                  <a:pt x="763" y="102"/>
                </a:cubicBezTo>
                <a:close/>
              </a:path>
            </a:pathLst>
          </a:custGeom>
          <a:gradFill rotWithShape="1">
            <a:gsLst>
              <a:gs pos="0">
                <a:srgbClr val="B2B2B2"/>
              </a:gs>
              <a:gs pos="100000">
                <a:srgbClr val="000000"/>
              </a:gs>
            </a:gsLst>
            <a:lin ang="0" scaled="1"/>
          </a:gradFill>
          <a:ln w="9525" cap="flat" cmpd="sng">
            <a:noFill/>
            <a:prstDash val="solid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98309" name="Group 6"/>
          <p:cNvGrpSpPr>
            <a:grpSpLocks/>
          </p:cNvGrpSpPr>
          <p:nvPr/>
        </p:nvGrpSpPr>
        <p:grpSpPr bwMode="auto">
          <a:xfrm>
            <a:off x="4140200" y="2205038"/>
            <a:ext cx="625475" cy="2103437"/>
            <a:chOff x="2687" y="1542"/>
            <a:chExt cx="398" cy="1542"/>
          </a:xfrm>
        </p:grpSpPr>
        <p:sp>
          <p:nvSpPr>
            <p:cNvPr id="98377" name="Freeform 7"/>
            <p:cNvSpPr>
              <a:spLocks/>
            </p:cNvSpPr>
            <p:nvPr/>
          </p:nvSpPr>
          <p:spPr bwMode="gray">
            <a:xfrm>
              <a:off x="2687" y="1542"/>
              <a:ext cx="398" cy="1542"/>
            </a:xfrm>
            <a:custGeom>
              <a:avLst/>
              <a:gdLst>
                <a:gd name="T0" fmla="*/ 229 w 398"/>
                <a:gd name="T1" fmla="*/ 318 h 1542"/>
                <a:gd name="T2" fmla="*/ 80 w 398"/>
                <a:gd name="T3" fmla="*/ 240 h 1542"/>
                <a:gd name="T4" fmla="*/ 10 w 398"/>
                <a:gd name="T5" fmla="*/ 1542 h 1542"/>
                <a:gd name="T6" fmla="*/ 362 w 398"/>
                <a:gd name="T7" fmla="*/ 1525 h 1542"/>
                <a:gd name="T8" fmla="*/ 229 w 398"/>
                <a:gd name="T9" fmla="*/ 318 h 15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8"/>
                <a:gd name="T16" fmla="*/ 0 h 1542"/>
                <a:gd name="T17" fmla="*/ 398 w 398"/>
                <a:gd name="T18" fmla="*/ 1542 h 15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8" h="1542">
                  <a:moveTo>
                    <a:pt x="229" y="318"/>
                  </a:moveTo>
                  <a:cubicBezTo>
                    <a:pt x="169" y="114"/>
                    <a:pt x="110" y="0"/>
                    <a:pt x="80" y="240"/>
                  </a:cubicBezTo>
                  <a:cubicBezTo>
                    <a:pt x="50" y="480"/>
                    <a:pt x="0" y="1379"/>
                    <a:pt x="10" y="1542"/>
                  </a:cubicBezTo>
                  <a:lnTo>
                    <a:pt x="362" y="1525"/>
                  </a:lnTo>
                  <a:cubicBezTo>
                    <a:pt x="398" y="1321"/>
                    <a:pt x="289" y="522"/>
                    <a:pt x="229" y="318"/>
                  </a:cubicBezTo>
                  <a:close/>
                </a:path>
              </a:pathLst>
            </a:custGeom>
            <a:gradFill rotWithShape="1">
              <a:gsLst>
                <a:gs pos="0">
                  <a:srgbClr val="B2B2B2"/>
                </a:gs>
                <a:gs pos="100000">
                  <a:srgbClr val="000000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gray">
            <a:xfrm>
              <a:off x="2811" y="1889"/>
              <a:ext cx="25" cy="562"/>
            </a:xfrm>
            <a:custGeom>
              <a:avLst/>
              <a:gdLst/>
              <a:ahLst/>
              <a:cxnLst>
                <a:cxn ang="0">
                  <a:pos x="9" y="1"/>
                </a:cxn>
                <a:cxn ang="0">
                  <a:pos x="34" y="241"/>
                </a:cxn>
                <a:cxn ang="0">
                  <a:pos x="19" y="562"/>
                </a:cxn>
                <a:cxn ang="0">
                  <a:pos x="2" y="233"/>
                </a:cxn>
                <a:cxn ang="0">
                  <a:pos x="9" y="1"/>
                </a:cxn>
              </a:cxnLst>
              <a:rect l="0" t="0" r="r" b="b"/>
              <a:pathLst>
                <a:path w="34" h="562">
                  <a:moveTo>
                    <a:pt x="9" y="1"/>
                  </a:moveTo>
                  <a:cubicBezTo>
                    <a:pt x="14" y="2"/>
                    <a:pt x="32" y="148"/>
                    <a:pt x="34" y="241"/>
                  </a:cubicBezTo>
                  <a:cubicBezTo>
                    <a:pt x="29" y="338"/>
                    <a:pt x="14" y="562"/>
                    <a:pt x="19" y="562"/>
                  </a:cubicBezTo>
                  <a:cubicBezTo>
                    <a:pt x="13" y="561"/>
                    <a:pt x="4" y="326"/>
                    <a:pt x="2" y="233"/>
                  </a:cubicBezTo>
                  <a:cubicBezTo>
                    <a:pt x="0" y="140"/>
                    <a:pt x="4" y="0"/>
                    <a:pt x="9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B2B2B2"/>
                </a:gs>
                <a:gs pos="50000">
                  <a:schemeClr val="tx1"/>
                </a:gs>
                <a:gs pos="100000">
                  <a:srgbClr val="B2B2B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</p:grpSp>
      <p:sp>
        <p:nvSpPr>
          <p:cNvPr id="98310" name="Freeform 9"/>
          <p:cNvSpPr>
            <a:spLocks/>
          </p:cNvSpPr>
          <p:nvPr/>
        </p:nvSpPr>
        <p:spPr bwMode="gray">
          <a:xfrm>
            <a:off x="2386013" y="2884488"/>
            <a:ext cx="587375" cy="741362"/>
          </a:xfrm>
          <a:custGeom>
            <a:avLst/>
            <a:gdLst>
              <a:gd name="T0" fmla="*/ 2147483647 w 368"/>
              <a:gd name="T1" fmla="*/ 2147483647 h 543"/>
              <a:gd name="T2" fmla="*/ 2147483647 w 368"/>
              <a:gd name="T3" fmla="*/ 2147483647 h 543"/>
              <a:gd name="T4" fmla="*/ 2147483647 w 368"/>
              <a:gd name="T5" fmla="*/ 2147483647 h 543"/>
              <a:gd name="T6" fmla="*/ 2147483647 w 368"/>
              <a:gd name="T7" fmla="*/ 2147483647 h 543"/>
              <a:gd name="T8" fmla="*/ 0 w 368"/>
              <a:gd name="T9" fmla="*/ 2147483647 h 543"/>
              <a:gd name="T10" fmla="*/ 2147483647 w 368"/>
              <a:gd name="T11" fmla="*/ 2147483647 h 54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68"/>
              <a:gd name="T19" fmla="*/ 0 h 543"/>
              <a:gd name="T20" fmla="*/ 368 w 368"/>
              <a:gd name="T21" fmla="*/ 543 h 54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68" h="543">
                <a:moveTo>
                  <a:pt x="154" y="241"/>
                </a:moveTo>
                <a:cubicBezTo>
                  <a:pt x="224" y="129"/>
                  <a:pt x="364" y="0"/>
                  <a:pt x="366" y="9"/>
                </a:cubicBezTo>
                <a:cubicBezTo>
                  <a:pt x="368" y="18"/>
                  <a:pt x="216" y="210"/>
                  <a:pt x="165" y="293"/>
                </a:cubicBezTo>
                <a:cubicBezTo>
                  <a:pt x="103" y="394"/>
                  <a:pt x="97" y="449"/>
                  <a:pt x="60" y="507"/>
                </a:cubicBezTo>
                <a:lnTo>
                  <a:pt x="0" y="543"/>
                </a:lnTo>
                <a:cubicBezTo>
                  <a:pt x="16" y="499"/>
                  <a:pt x="122" y="304"/>
                  <a:pt x="154" y="241"/>
                </a:cubicBezTo>
                <a:close/>
              </a:path>
            </a:pathLst>
          </a:custGeom>
          <a:gradFill rotWithShape="1">
            <a:gsLst>
              <a:gs pos="0">
                <a:schemeClr val="tx1">
                  <a:alpha val="70000"/>
                </a:schemeClr>
              </a:gs>
              <a:gs pos="100000">
                <a:srgbClr val="B2B2B2"/>
              </a:gs>
            </a:gsLst>
            <a:path path="rect">
              <a:fillToRect l="50000" t="50000" r="50000" b="50000"/>
            </a:path>
          </a:gradFill>
          <a:ln w="9525" cap="flat" cmpd="sng">
            <a:noFill/>
            <a:prstDash val="solid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8311" name="Freeform 10"/>
          <p:cNvSpPr>
            <a:spLocks/>
          </p:cNvSpPr>
          <p:nvPr/>
        </p:nvSpPr>
        <p:spPr bwMode="gray">
          <a:xfrm flipH="1">
            <a:off x="5995988" y="3000375"/>
            <a:ext cx="530225" cy="560388"/>
          </a:xfrm>
          <a:custGeom>
            <a:avLst/>
            <a:gdLst>
              <a:gd name="T0" fmla="*/ 2147483647 w 368"/>
              <a:gd name="T1" fmla="*/ 2147483647 h 543"/>
              <a:gd name="T2" fmla="*/ 2147483647 w 368"/>
              <a:gd name="T3" fmla="*/ 2147483647 h 543"/>
              <a:gd name="T4" fmla="*/ 2147483647 w 368"/>
              <a:gd name="T5" fmla="*/ 2147483647 h 543"/>
              <a:gd name="T6" fmla="*/ 2147483647 w 368"/>
              <a:gd name="T7" fmla="*/ 2147483647 h 543"/>
              <a:gd name="T8" fmla="*/ 0 w 368"/>
              <a:gd name="T9" fmla="*/ 2147483647 h 543"/>
              <a:gd name="T10" fmla="*/ 2147483647 w 368"/>
              <a:gd name="T11" fmla="*/ 2147483647 h 54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68"/>
              <a:gd name="T19" fmla="*/ 0 h 543"/>
              <a:gd name="T20" fmla="*/ 368 w 368"/>
              <a:gd name="T21" fmla="*/ 543 h 54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68" h="543">
                <a:moveTo>
                  <a:pt x="154" y="241"/>
                </a:moveTo>
                <a:cubicBezTo>
                  <a:pt x="224" y="129"/>
                  <a:pt x="364" y="0"/>
                  <a:pt x="366" y="9"/>
                </a:cubicBezTo>
                <a:cubicBezTo>
                  <a:pt x="368" y="18"/>
                  <a:pt x="216" y="210"/>
                  <a:pt x="165" y="293"/>
                </a:cubicBezTo>
                <a:cubicBezTo>
                  <a:pt x="103" y="394"/>
                  <a:pt x="97" y="449"/>
                  <a:pt x="60" y="507"/>
                </a:cubicBezTo>
                <a:lnTo>
                  <a:pt x="0" y="543"/>
                </a:lnTo>
                <a:cubicBezTo>
                  <a:pt x="16" y="499"/>
                  <a:pt x="122" y="304"/>
                  <a:pt x="154" y="241"/>
                </a:cubicBezTo>
                <a:close/>
              </a:path>
            </a:pathLst>
          </a:custGeom>
          <a:gradFill rotWithShape="1">
            <a:gsLst>
              <a:gs pos="0">
                <a:schemeClr val="tx1"/>
              </a:gs>
              <a:gs pos="100000">
                <a:srgbClr val="B2B2B2"/>
              </a:gs>
            </a:gsLst>
            <a:path path="rect">
              <a:fillToRect l="50000" t="50000" r="50000" b="50000"/>
            </a:path>
          </a:gradFill>
          <a:ln w="9525" cap="flat" cmpd="sng">
            <a:noFill/>
            <a:prstDash val="solid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8312" name="Oval 11"/>
          <p:cNvSpPr>
            <a:spLocks noChangeArrowheads="1"/>
          </p:cNvSpPr>
          <p:nvPr/>
        </p:nvSpPr>
        <p:spPr bwMode="gray">
          <a:xfrm>
            <a:off x="990600" y="4051300"/>
            <a:ext cx="1749425" cy="1733550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100000">
                <a:srgbClr val="FFFFFF"/>
              </a:gs>
            </a:gsLst>
            <a:lin ang="5400000" scaled="1"/>
          </a:gradFill>
          <a:ln w="1905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98313" name="Oval 12"/>
          <p:cNvSpPr>
            <a:spLocks noChangeArrowheads="1"/>
          </p:cNvSpPr>
          <p:nvPr/>
        </p:nvSpPr>
        <p:spPr bwMode="gray">
          <a:xfrm>
            <a:off x="1065213" y="4130675"/>
            <a:ext cx="1595437" cy="1582738"/>
          </a:xfrm>
          <a:prstGeom prst="ellipse">
            <a:avLst/>
          </a:prstGeom>
          <a:gradFill rotWithShape="1">
            <a:gsLst>
              <a:gs pos="0">
                <a:srgbClr val="DDDDDD"/>
              </a:gs>
              <a:gs pos="50000">
                <a:srgbClr val="F6F6F6"/>
              </a:gs>
              <a:gs pos="100000">
                <a:srgbClr val="DDDDDD"/>
              </a:gs>
            </a:gsLst>
            <a:lin ang="5400000" scaled="1"/>
          </a:gradFill>
          <a:ln w="1905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98314" name="Picture 13" descr="circuler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gray">
          <a:xfrm>
            <a:off x="1122363" y="4187825"/>
            <a:ext cx="149225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Oval 14"/>
          <p:cNvSpPr>
            <a:spLocks noChangeArrowheads="1"/>
          </p:cNvSpPr>
          <p:nvPr/>
        </p:nvSpPr>
        <p:spPr bwMode="gray">
          <a:xfrm>
            <a:off x="1122363" y="4188098"/>
            <a:ext cx="1482725" cy="1460500"/>
          </a:xfrm>
          <a:prstGeom prst="ellipse">
            <a:avLst/>
          </a:prstGeom>
          <a:gradFill rotWithShape="1">
            <a:gsLst>
              <a:gs pos="0">
                <a:srgbClr val="FFFF99">
                  <a:gamma/>
                  <a:shade val="26275"/>
                  <a:invGamma/>
                  <a:alpha val="89999"/>
                </a:srgbClr>
              </a:gs>
              <a:gs pos="50000">
                <a:srgbClr val="FFFF99">
                  <a:alpha val="45000"/>
                </a:srgbClr>
              </a:gs>
              <a:gs pos="100000">
                <a:srgbClr val="FFFF99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98318" name="Freeform 15"/>
          <p:cNvSpPr>
            <a:spLocks/>
          </p:cNvSpPr>
          <p:nvPr/>
        </p:nvSpPr>
        <p:spPr bwMode="gray">
          <a:xfrm>
            <a:off x="1274763" y="4216400"/>
            <a:ext cx="1165225" cy="508000"/>
          </a:xfrm>
          <a:custGeom>
            <a:avLst/>
            <a:gdLst>
              <a:gd name="T0" fmla="*/ 2147483647 w 1321"/>
              <a:gd name="T1" fmla="*/ 2147483647 h 712"/>
              <a:gd name="T2" fmla="*/ 2147483647 w 1321"/>
              <a:gd name="T3" fmla="*/ 2147483647 h 712"/>
              <a:gd name="T4" fmla="*/ 2147483647 w 1321"/>
              <a:gd name="T5" fmla="*/ 2147483647 h 712"/>
              <a:gd name="T6" fmla="*/ 2147483647 w 1321"/>
              <a:gd name="T7" fmla="*/ 2147483647 h 712"/>
              <a:gd name="T8" fmla="*/ 2147483647 w 1321"/>
              <a:gd name="T9" fmla="*/ 2147483647 h 712"/>
              <a:gd name="T10" fmla="*/ 2147483647 w 1321"/>
              <a:gd name="T11" fmla="*/ 2147483647 h 712"/>
              <a:gd name="T12" fmla="*/ 2147483647 w 1321"/>
              <a:gd name="T13" fmla="*/ 2147483647 h 712"/>
              <a:gd name="T14" fmla="*/ 2147483647 w 1321"/>
              <a:gd name="T15" fmla="*/ 2147483647 h 712"/>
              <a:gd name="T16" fmla="*/ 2147483647 w 1321"/>
              <a:gd name="T17" fmla="*/ 2147483647 h 712"/>
              <a:gd name="T18" fmla="*/ 2147483647 w 1321"/>
              <a:gd name="T19" fmla="*/ 2147483647 h 712"/>
              <a:gd name="T20" fmla="*/ 2147483647 w 1321"/>
              <a:gd name="T21" fmla="*/ 2147483647 h 712"/>
              <a:gd name="T22" fmla="*/ 2147483647 w 1321"/>
              <a:gd name="T23" fmla="*/ 2147483647 h 712"/>
              <a:gd name="T24" fmla="*/ 2147483647 w 1321"/>
              <a:gd name="T25" fmla="*/ 2147483647 h 712"/>
              <a:gd name="T26" fmla="*/ 2147483647 w 1321"/>
              <a:gd name="T27" fmla="*/ 2147483647 h 712"/>
              <a:gd name="T28" fmla="*/ 2147483647 w 1321"/>
              <a:gd name="T29" fmla="*/ 2147483647 h 712"/>
              <a:gd name="T30" fmla="*/ 2147483647 w 1321"/>
              <a:gd name="T31" fmla="*/ 2147483647 h 712"/>
              <a:gd name="T32" fmla="*/ 2147483647 w 1321"/>
              <a:gd name="T33" fmla="*/ 2147483647 h 712"/>
              <a:gd name="T34" fmla="*/ 2147483647 w 1321"/>
              <a:gd name="T35" fmla="*/ 2147483647 h 712"/>
              <a:gd name="T36" fmla="*/ 2147483647 w 1321"/>
              <a:gd name="T37" fmla="*/ 2147483647 h 712"/>
              <a:gd name="T38" fmla="*/ 2147483647 w 1321"/>
              <a:gd name="T39" fmla="*/ 2147483647 h 712"/>
              <a:gd name="T40" fmla="*/ 2147483647 w 1321"/>
              <a:gd name="T41" fmla="*/ 2147483647 h 712"/>
              <a:gd name="T42" fmla="*/ 2147483647 w 1321"/>
              <a:gd name="T43" fmla="*/ 2147483647 h 712"/>
              <a:gd name="T44" fmla="*/ 2147483647 w 1321"/>
              <a:gd name="T45" fmla="*/ 2147483647 h 712"/>
              <a:gd name="T46" fmla="*/ 2147483647 w 1321"/>
              <a:gd name="T47" fmla="*/ 2147483647 h 712"/>
              <a:gd name="T48" fmla="*/ 2147483647 w 1321"/>
              <a:gd name="T49" fmla="*/ 2147483647 h 712"/>
              <a:gd name="T50" fmla="*/ 2147483647 w 1321"/>
              <a:gd name="T51" fmla="*/ 2147483647 h 712"/>
              <a:gd name="T52" fmla="*/ 2147483647 w 1321"/>
              <a:gd name="T53" fmla="*/ 2147483647 h 712"/>
              <a:gd name="T54" fmla="*/ 2147483647 w 1321"/>
              <a:gd name="T55" fmla="*/ 2147483647 h 712"/>
              <a:gd name="T56" fmla="*/ 0 w 1321"/>
              <a:gd name="T57" fmla="*/ 2147483647 h 712"/>
              <a:gd name="T58" fmla="*/ 0 w 1321"/>
              <a:gd name="T59" fmla="*/ 2147483647 h 712"/>
              <a:gd name="T60" fmla="*/ 2147483647 w 1321"/>
              <a:gd name="T61" fmla="*/ 2147483647 h 712"/>
              <a:gd name="T62" fmla="*/ 2147483647 w 1321"/>
              <a:gd name="T63" fmla="*/ 2147483647 h 712"/>
              <a:gd name="T64" fmla="*/ 2147483647 w 1321"/>
              <a:gd name="T65" fmla="*/ 2147483647 h 712"/>
              <a:gd name="T66" fmla="*/ 2147483647 w 1321"/>
              <a:gd name="T67" fmla="*/ 2147483647 h 712"/>
              <a:gd name="T68" fmla="*/ 2147483647 w 1321"/>
              <a:gd name="T69" fmla="*/ 2147483647 h 712"/>
              <a:gd name="T70" fmla="*/ 2147483647 w 1321"/>
              <a:gd name="T71" fmla="*/ 2147483647 h 712"/>
              <a:gd name="T72" fmla="*/ 2147483647 w 1321"/>
              <a:gd name="T73" fmla="*/ 2147483647 h 712"/>
              <a:gd name="T74" fmla="*/ 2147483647 w 1321"/>
              <a:gd name="T75" fmla="*/ 2147483647 h 712"/>
              <a:gd name="T76" fmla="*/ 2147483647 w 1321"/>
              <a:gd name="T77" fmla="*/ 2147483647 h 712"/>
              <a:gd name="T78" fmla="*/ 2147483647 w 1321"/>
              <a:gd name="T79" fmla="*/ 2147483647 h 712"/>
              <a:gd name="T80" fmla="*/ 2147483647 w 1321"/>
              <a:gd name="T81" fmla="*/ 2147483647 h 712"/>
              <a:gd name="T82" fmla="*/ 2147483647 w 1321"/>
              <a:gd name="T83" fmla="*/ 0 h 712"/>
              <a:gd name="T84" fmla="*/ 2147483647 w 1321"/>
              <a:gd name="T85" fmla="*/ 0 h 712"/>
              <a:gd name="T86" fmla="*/ 2147483647 w 1321"/>
              <a:gd name="T87" fmla="*/ 2147483647 h 712"/>
              <a:gd name="T88" fmla="*/ 2147483647 w 1321"/>
              <a:gd name="T89" fmla="*/ 2147483647 h 712"/>
              <a:gd name="T90" fmla="*/ 2147483647 w 1321"/>
              <a:gd name="T91" fmla="*/ 2147483647 h 712"/>
              <a:gd name="T92" fmla="*/ 2147483647 w 1321"/>
              <a:gd name="T93" fmla="*/ 2147483647 h 712"/>
              <a:gd name="T94" fmla="*/ 2147483647 w 1321"/>
              <a:gd name="T95" fmla="*/ 2147483647 h 712"/>
              <a:gd name="T96" fmla="*/ 2147483647 w 1321"/>
              <a:gd name="T97" fmla="*/ 2147483647 h 712"/>
              <a:gd name="T98" fmla="*/ 2147483647 w 1321"/>
              <a:gd name="T99" fmla="*/ 2147483647 h 712"/>
              <a:gd name="T100" fmla="*/ 2147483647 w 1321"/>
              <a:gd name="T101" fmla="*/ 2147483647 h 712"/>
              <a:gd name="T102" fmla="*/ 2147483647 w 1321"/>
              <a:gd name="T103" fmla="*/ 2147483647 h 712"/>
              <a:gd name="T104" fmla="*/ 2147483647 w 1321"/>
              <a:gd name="T105" fmla="*/ 2147483647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FF99">
                  <a:alpha val="17998"/>
                </a:srgbClr>
              </a:gs>
            </a:gsLst>
            <a:lin ang="54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8319" name="Oval 16"/>
          <p:cNvSpPr>
            <a:spLocks noChangeArrowheads="1"/>
          </p:cNvSpPr>
          <p:nvPr/>
        </p:nvSpPr>
        <p:spPr bwMode="gray">
          <a:xfrm>
            <a:off x="6083300" y="4051300"/>
            <a:ext cx="1747838" cy="1733550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100000">
                <a:srgbClr val="FFFFFF"/>
              </a:gs>
            </a:gsLst>
            <a:lin ang="5400000" scaled="1"/>
          </a:gradFill>
          <a:ln w="1905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98320" name="Oval 17"/>
          <p:cNvSpPr>
            <a:spLocks noChangeArrowheads="1"/>
          </p:cNvSpPr>
          <p:nvPr/>
        </p:nvSpPr>
        <p:spPr bwMode="gray">
          <a:xfrm>
            <a:off x="6156325" y="4130675"/>
            <a:ext cx="1597025" cy="1582738"/>
          </a:xfrm>
          <a:prstGeom prst="ellipse">
            <a:avLst/>
          </a:prstGeom>
          <a:gradFill rotWithShape="1">
            <a:gsLst>
              <a:gs pos="0">
                <a:srgbClr val="DDDDDD"/>
              </a:gs>
              <a:gs pos="50000">
                <a:srgbClr val="F6F6F6"/>
              </a:gs>
              <a:gs pos="100000">
                <a:srgbClr val="DDDDDD"/>
              </a:gs>
            </a:gsLst>
            <a:lin ang="5400000" scaled="1"/>
          </a:gradFill>
          <a:ln w="1905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98321" name="Picture 18" descr="circuler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gray">
          <a:xfrm>
            <a:off x="6215063" y="4187825"/>
            <a:ext cx="1490662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Oval 19"/>
          <p:cNvSpPr>
            <a:spLocks noChangeArrowheads="1"/>
          </p:cNvSpPr>
          <p:nvPr/>
        </p:nvSpPr>
        <p:spPr bwMode="gray">
          <a:xfrm>
            <a:off x="6215063" y="4188098"/>
            <a:ext cx="1481137" cy="1460500"/>
          </a:xfrm>
          <a:prstGeom prst="ellipse">
            <a:avLst/>
          </a:prstGeom>
          <a:gradFill rotWithShape="1">
            <a:gsLst>
              <a:gs pos="0">
                <a:srgbClr val="CCCCFF">
                  <a:gamma/>
                  <a:shade val="26275"/>
                  <a:invGamma/>
                  <a:alpha val="89999"/>
                </a:srgbClr>
              </a:gs>
              <a:gs pos="50000">
                <a:srgbClr val="CCCCFF">
                  <a:alpha val="45000"/>
                </a:srgbClr>
              </a:gs>
              <a:gs pos="100000">
                <a:srgbClr val="CCCCFF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98325" name="Freeform 20"/>
          <p:cNvSpPr>
            <a:spLocks/>
          </p:cNvSpPr>
          <p:nvPr/>
        </p:nvSpPr>
        <p:spPr bwMode="gray">
          <a:xfrm>
            <a:off x="6367463" y="4216400"/>
            <a:ext cx="1163637" cy="508000"/>
          </a:xfrm>
          <a:custGeom>
            <a:avLst/>
            <a:gdLst>
              <a:gd name="T0" fmla="*/ 2147483647 w 1321"/>
              <a:gd name="T1" fmla="*/ 2147483647 h 712"/>
              <a:gd name="T2" fmla="*/ 2147483647 w 1321"/>
              <a:gd name="T3" fmla="*/ 2147483647 h 712"/>
              <a:gd name="T4" fmla="*/ 2147483647 w 1321"/>
              <a:gd name="T5" fmla="*/ 2147483647 h 712"/>
              <a:gd name="T6" fmla="*/ 2147483647 w 1321"/>
              <a:gd name="T7" fmla="*/ 2147483647 h 712"/>
              <a:gd name="T8" fmla="*/ 2147483647 w 1321"/>
              <a:gd name="T9" fmla="*/ 2147483647 h 712"/>
              <a:gd name="T10" fmla="*/ 2147483647 w 1321"/>
              <a:gd name="T11" fmla="*/ 2147483647 h 712"/>
              <a:gd name="T12" fmla="*/ 2147483647 w 1321"/>
              <a:gd name="T13" fmla="*/ 2147483647 h 712"/>
              <a:gd name="T14" fmla="*/ 2147483647 w 1321"/>
              <a:gd name="T15" fmla="*/ 2147483647 h 712"/>
              <a:gd name="T16" fmla="*/ 2147483647 w 1321"/>
              <a:gd name="T17" fmla="*/ 2147483647 h 712"/>
              <a:gd name="T18" fmla="*/ 2147483647 w 1321"/>
              <a:gd name="T19" fmla="*/ 2147483647 h 712"/>
              <a:gd name="T20" fmla="*/ 2147483647 w 1321"/>
              <a:gd name="T21" fmla="*/ 2147483647 h 712"/>
              <a:gd name="T22" fmla="*/ 2147483647 w 1321"/>
              <a:gd name="T23" fmla="*/ 2147483647 h 712"/>
              <a:gd name="T24" fmla="*/ 2147483647 w 1321"/>
              <a:gd name="T25" fmla="*/ 2147483647 h 712"/>
              <a:gd name="T26" fmla="*/ 2147483647 w 1321"/>
              <a:gd name="T27" fmla="*/ 2147483647 h 712"/>
              <a:gd name="T28" fmla="*/ 2147483647 w 1321"/>
              <a:gd name="T29" fmla="*/ 2147483647 h 712"/>
              <a:gd name="T30" fmla="*/ 2147483647 w 1321"/>
              <a:gd name="T31" fmla="*/ 2147483647 h 712"/>
              <a:gd name="T32" fmla="*/ 2147483647 w 1321"/>
              <a:gd name="T33" fmla="*/ 2147483647 h 712"/>
              <a:gd name="T34" fmla="*/ 2147483647 w 1321"/>
              <a:gd name="T35" fmla="*/ 2147483647 h 712"/>
              <a:gd name="T36" fmla="*/ 2147483647 w 1321"/>
              <a:gd name="T37" fmla="*/ 2147483647 h 712"/>
              <a:gd name="T38" fmla="*/ 2147483647 w 1321"/>
              <a:gd name="T39" fmla="*/ 2147483647 h 712"/>
              <a:gd name="T40" fmla="*/ 2147483647 w 1321"/>
              <a:gd name="T41" fmla="*/ 2147483647 h 712"/>
              <a:gd name="T42" fmla="*/ 2147483647 w 1321"/>
              <a:gd name="T43" fmla="*/ 2147483647 h 712"/>
              <a:gd name="T44" fmla="*/ 2147483647 w 1321"/>
              <a:gd name="T45" fmla="*/ 2147483647 h 712"/>
              <a:gd name="T46" fmla="*/ 2147483647 w 1321"/>
              <a:gd name="T47" fmla="*/ 2147483647 h 712"/>
              <a:gd name="T48" fmla="*/ 2147483647 w 1321"/>
              <a:gd name="T49" fmla="*/ 2147483647 h 712"/>
              <a:gd name="T50" fmla="*/ 2147483647 w 1321"/>
              <a:gd name="T51" fmla="*/ 2147483647 h 712"/>
              <a:gd name="T52" fmla="*/ 2147483647 w 1321"/>
              <a:gd name="T53" fmla="*/ 2147483647 h 712"/>
              <a:gd name="T54" fmla="*/ 2147483647 w 1321"/>
              <a:gd name="T55" fmla="*/ 2147483647 h 712"/>
              <a:gd name="T56" fmla="*/ 0 w 1321"/>
              <a:gd name="T57" fmla="*/ 2147483647 h 712"/>
              <a:gd name="T58" fmla="*/ 0 w 1321"/>
              <a:gd name="T59" fmla="*/ 2147483647 h 712"/>
              <a:gd name="T60" fmla="*/ 2147483647 w 1321"/>
              <a:gd name="T61" fmla="*/ 2147483647 h 712"/>
              <a:gd name="T62" fmla="*/ 2147483647 w 1321"/>
              <a:gd name="T63" fmla="*/ 2147483647 h 712"/>
              <a:gd name="T64" fmla="*/ 2147483647 w 1321"/>
              <a:gd name="T65" fmla="*/ 2147483647 h 712"/>
              <a:gd name="T66" fmla="*/ 2147483647 w 1321"/>
              <a:gd name="T67" fmla="*/ 2147483647 h 712"/>
              <a:gd name="T68" fmla="*/ 2147483647 w 1321"/>
              <a:gd name="T69" fmla="*/ 2147483647 h 712"/>
              <a:gd name="T70" fmla="*/ 2147483647 w 1321"/>
              <a:gd name="T71" fmla="*/ 2147483647 h 712"/>
              <a:gd name="T72" fmla="*/ 2147483647 w 1321"/>
              <a:gd name="T73" fmla="*/ 2147483647 h 712"/>
              <a:gd name="T74" fmla="*/ 2147483647 w 1321"/>
              <a:gd name="T75" fmla="*/ 2147483647 h 712"/>
              <a:gd name="T76" fmla="*/ 2147483647 w 1321"/>
              <a:gd name="T77" fmla="*/ 2147483647 h 712"/>
              <a:gd name="T78" fmla="*/ 2147483647 w 1321"/>
              <a:gd name="T79" fmla="*/ 2147483647 h 712"/>
              <a:gd name="T80" fmla="*/ 2147483647 w 1321"/>
              <a:gd name="T81" fmla="*/ 2147483647 h 712"/>
              <a:gd name="T82" fmla="*/ 2147483647 w 1321"/>
              <a:gd name="T83" fmla="*/ 0 h 712"/>
              <a:gd name="T84" fmla="*/ 2147483647 w 1321"/>
              <a:gd name="T85" fmla="*/ 0 h 712"/>
              <a:gd name="T86" fmla="*/ 2147483647 w 1321"/>
              <a:gd name="T87" fmla="*/ 2147483647 h 712"/>
              <a:gd name="T88" fmla="*/ 2147483647 w 1321"/>
              <a:gd name="T89" fmla="*/ 2147483647 h 712"/>
              <a:gd name="T90" fmla="*/ 2147483647 w 1321"/>
              <a:gd name="T91" fmla="*/ 2147483647 h 712"/>
              <a:gd name="T92" fmla="*/ 2147483647 w 1321"/>
              <a:gd name="T93" fmla="*/ 2147483647 h 712"/>
              <a:gd name="T94" fmla="*/ 2147483647 w 1321"/>
              <a:gd name="T95" fmla="*/ 2147483647 h 712"/>
              <a:gd name="T96" fmla="*/ 2147483647 w 1321"/>
              <a:gd name="T97" fmla="*/ 2147483647 h 712"/>
              <a:gd name="T98" fmla="*/ 2147483647 w 1321"/>
              <a:gd name="T99" fmla="*/ 2147483647 h 712"/>
              <a:gd name="T100" fmla="*/ 2147483647 w 1321"/>
              <a:gd name="T101" fmla="*/ 2147483647 h 712"/>
              <a:gd name="T102" fmla="*/ 2147483647 w 1321"/>
              <a:gd name="T103" fmla="*/ 2147483647 h 712"/>
              <a:gd name="T104" fmla="*/ 2147483647 w 1321"/>
              <a:gd name="T105" fmla="*/ 2147483647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CCCCFF">
                  <a:alpha val="17998"/>
                </a:srgbClr>
              </a:gs>
            </a:gsLst>
            <a:lin ang="54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98326" name="Group 21"/>
          <p:cNvGrpSpPr>
            <a:grpSpLocks/>
          </p:cNvGrpSpPr>
          <p:nvPr/>
        </p:nvGrpSpPr>
        <p:grpSpPr bwMode="auto">
          <a:xfrm rot="-1297425" flipH="1" flipV="1">
            <a:off x="6327775" y="5327650"/>
            <a:ext cx="1293813" cy="309563"/>
            <a:chOff x="2532" y="1051"/>
            <a:chExt cx="893" cy="246"/>
          </a:xfrm>
        </p:grpSpPr>
        <p:grpSp>
          <p:nvGrpSpPr>
            <p:cNvPr id="98367" name="Group 22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98373" name="AutoShape 23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98374" name="AutoShape 24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98375" name="AutoShape 25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98376" name="AutoShape 26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</p:grpSp>
        <p:grpSp>
          <p:nvGrpSpPr>
            <p:cNvPr id="98368" name="Group 27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98369" name="AutoShape 28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98370" name="AutoShape 29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98371" name="AutoShape 30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98372" name="AutoShape 31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</p:grpSp>
      </p:grpSp>
      <p:sp>
        <p:nvSpPr>
          <p:cNvPr id="98327" name="Oval 32"/>
          <p:cNvSpPr>
            <a:spLocks noChangeArrowheads="1"/>
          </p:cNvSpPr>
          <p:nvPr/>
        </p:nvSpPr>
        <p:spPr bwMode="gray">
          <a:xfrm>
            <a:off x="3611563" y="4051300"/>
            <a:ext cx="1747837" cy="1733550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100000">
                <a:srgbClr val="FFFFFF"/>
              </a:gs>
            </a:gsLst>
            <a:lin ang="5400000" scaled="1"/>
          </a:gradFill>
          <a:ln w="1905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98328" name="Oval 33"/>
          <p:cNvSpPr>
            <a:spLocks noChangeArrowheads="1"/>
          </p:cNvSpPr>
          <p:nvPr/>
        </p:nvSpPr>
        <p:spPr bwMode="gray">
          <a:xfrm>
            <a:off x="3684588" y="4130675"/>
            <a:ext cx="1597025" cy="1582738"/>
          </a:xfrm>
          <a:prstGeom prst="ellipse">
            <a:avLst/>
          </a:prstGeom>
          <a:gradFill rotWithShape="1">
            <a:gsLst>
              <a:gs pos="0">
                <a:srgbClr val="DDDDDD"/>
              </a:gs>
              <a:gs pos="50000">
                <a:srgbClr val="F6F6F6"/>
              </a:gs>
              <a:gs pos="100000">
                <a:srgbClr val="DDDDDD"/>
              </a:gs>
            </a:gsLst>
            <a:lin ang="5400000" scaled="1"/>
          </a:gradFill>
          <a:ln w="19050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98329" name="Picture 34" descr="circuler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gray">
          <a:xfrm>
            <a:off x="3743325" y="4187825"/>
            <a:ext cx="1490663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Oval 35"/>
          <p:cNvSpPr>
            <a:spLocks noChangeArrowheads="1"/>
          </p:cNvSpPr>
          <p:nvPr/>
        </p:nvSpPr>
        <p:spPr bwMode="gray">
          <a:xfrm>
            <a:off x="3743325" y="4188098"/>
            <a:ext cx="1481138" cy="1460500"/>
          </a:xfrm>
          <a:prstGeom prst="ellipse">
            <a:avLst/>
          </a:prstGeom>
          <a:gradFill rotWithShape="1">
            <a:gsLst>
              <a:gs pos="0">
                <a:srgbClr val="99FFCC">
                  <a:gamma/>
                  <a:shade val="26275"/>
                  <a:invGamma/>
                  <a:alpha val="89999"/>
                </a:srgbClr>
              </a:gs>
              <a:gs pos="50000">
                <a:srgbClr val="99FFCC">
                  <a:alpha val="45000"/>
                </a:srgbClr>
              </a:gs>
              <a:gs pos="100000">
                <a:srgbClr val="99FFCC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98333" name="Freeform 36"/>
          <p:cNvSpPr>
            <a:spLocks/>
          </p:cNvSpPr>
          <p:nvPr/>
        </p:nvSpPr>
        <p:spPr bwMode="gray">
          <a:xfrm>
            <a:off x="3895725" y="4216400"/>
            <a:ext cx="1163638" cy="508000"/>
          </a:xfrm>
          <a:custGeom>
            <a:avLst/>
            <a:gdLst>
              <a:gd name="T0" fmla="*/ 2147483647 w 1321"/>
              <a:gd name="T1" fmla="*/ 2147483647 h 712"/>
              <a:gd name="T2" fmla="*/ 2147483647 w 1321"/>
              <a:gd name="T3" fmla="*/ 2147483647 h 712"/>
              <a:gd name="T4" fmla="*/ 2147483647 w 1321"/>
              <a:gd name="T5" fmla="*/ 2147483647 h 712"/>
              <a:gd name="T6" fmla="*/ 2147483647 w 1321"/>
              <a:gd name="T7" fmla="*/ 2147483647 h 712"/>
              <a:gd name="T8" fmla="*/ 2147483647 w 1321"/>
              <a:gd name="T9" fmla="*/ 2147483647 h 712"/>
              <a:gd name="T10" fmla="*/ 2147483647 w 1321"/>
              <a:gd name="T11" fmla="*/ 2147483647 h 712"/>
              <a:gd name="T12" fmla="*/ 2147483647 w 1321"/>
              <a:gd name="T13" fmla="*/ 2147483647 h 712"/>
              <a:gd name="T14" fmla="*/ 2147483647 w 1321"/>
              <a:gd name="T15" fmla="*/ 2147483647 h 712"/>
              <a:gd name="T16" fmla="*/ 2147483647 w 1321"/>
              <a:gd name="T17" fmla="*/ 2147483647 h 712"/>
              <a:gd name="T18" fmla="*/ 2147483647 w 1321"/>
              <a:gd name="T19" fmla="*/ 2147483647 h 712"/>
              <a:gd name="T20" fmla="*/ 2147483647 w 1321"/>
              <a:gd name="T21" fmla="*/ 2147483647 h 712"/>
              <a:gd name="T22" fmla="*/ 2147483647 w 1321"/>
              <a:gd name="T23" fmla="*/ 2147483647 h 712"/>
              <a:gd name="T24" fmla="*/ 2147483647 w 1321"/>
              <a:gd name="T25" fmla="*/ 2147483647 h 712"/>
              <a:gd name="T26" fmla="*/ 2147483647 w 1321"/>
              <a:gd name="T27" fmla="*/ 2147483647 h 712"/>
              <a:gd name="T28" fmla="*/ 2147483647 w 1321"/>
              <a:gd name="T29" fmla="*/ 2147483647 h 712"/>
              <a:gd name="T30" fmla="*/ 2147483647 w 1321"/>
              <a:gd name="T31" fmla="*/ 2147483647 h 712"/>
              <a:gd name="T32" fmla="*/ 2147483647 w 1321"/>
              <a:gd name="T33" fmla="*/ 2147483647 h 712"/>
              <a:gd name="T34" fmla="*/ 2147483647 w 1321"/>
              <a:gd name="T35" fmla="*/ 2147483647 h 712"/>
              <a:gd name="T36" fmla="*/ 2147483647 w 1321"/>
              <a:gd name="T37" fmla="*/ 2147483647 h 712"/>
              <a:gd name="T38" fmla="*/ 2147483647 w 1321"/>
              <a:gd name="T39" fmla="*/ 2147483647 h 712"/>
              <a:gd name="T40" fmla="*/ 2147483647 w 1321"/>
              <a:gd name="T41" fmla="*/ 2147483647 h 712"/>
              <a:gd name="T42" fmla="*/ 2147483647 w 1321"/>
              <a:gd name="T43" fmla="*/ 2147483647 h 712"/>
              <a:gd name="T44" fmla="*/ 2147483647 w 1321"/>
              <a:gd name="T45" fmla="*/ 2147483647 h 712"/>
              <a:gd name="T46" fmla="*/ 2147483647 w 1321"/>
              <a:gd name="T47" fmla="*/ 2147483647 h 712"/>
              <a:gd name="T48" fmla="*/ 2147483647 w 1321"/>
              <a:gd name="T49" fmla="*/ 2147483647 h 712"/>
              <a:gd name="T50" fmla="*/ 2147483647 w 1321"/>
              <a:gd name="T51" fmla="*/ 2147483647 h 712"/>
              <a:gd name="T52" fmla="*/ 2147483647 w 1321"/>
              <a:gd name="T53" fmla="*/ 2147483647 h 712"/>
              <a:gd name="T54" fmla="*/ 2147483647 w 1321"/>
              <a:gd name="T55" fmla="*/ 2147483647 h 712"/>
              <a:gd name="T56" fmla="*/ 0 w 1321"/>
              <a:gd name="T57" fmla="*/ 2147483647 h 712"/>
              <a:gd name="T58" fmla="*/ 0 w 1321"/>
              <a:gd name="T59" fmla="*/ 2147483647 h 712"/>
              <a:gd name="T60" fmla="*/ 2147483647 w 1321"/>
              <a:gd name="T61" fmla="*/ 2147483647 h 712"/>
              <a:gd name="T62" fmla="*/ 2147483647 w 1321"/>
              <a:gd name="T63" fmla="*/ 2147483647 h 712"/>
              <a:gd name="T64" fmla="*/ 2147483647 w 1321"/>
              <a:gd name="T65" fmla="*/ 2147483647 h 712"/>
              <a:gd name="T66" fmla="*/ 2147483647 w 1321"/>
              <a:gd name="T67" fmla="*/ 2147483647 h 712"/>
              <a:gd name="T68" fmla="*/ 2147483647 w 1321"/>
              <a:gd name="T69" fmla="*/ 2147483647 h 712"/>
              <a:gd name="T70" fmla="*/ 2147483647 w 1321"/>
              <a:gd name="T71" fmla="*/ 2147483647 h 712"/>
              <a:gd name="T72" fmla="*/ 2147483647 w 1321"/>
              <a:gd name="T73" fmla="*/ 2147483647 h 712"/>
              <a:gd name="T74" fmla="*/ 2147483647 w 1321"/>
              <a:gd name="T75" fmla="*/ 2147483647 h 712"/>
              <a:gd name="T76" fmla="*/ 2147483647 w 1321"/>
              <a:gd name="T77" fmla="*/ 2147483647 h 712"/>
              <a:gd name="T78" fmla="*/ 2147483647 w 1321"/>
              <a:gd name="T79" fmla="*/ 2147483647 h 712"/>
              <a:gd name="T80" fmla="*/ 2147483647 w 1321"/>
              <a:gd name="T81" fmla="*/ 2147483647 h 712"/>
              <a:gd name="T82" fmla="*/ 2147483647 w 1321"/>
              <a:gd name="T83" fmla="*/ 0 h 712"/>
              <a:gd name="T84" fmla="*/ 2147483647 w 1321"/>
              <a:gd name="T85" fmla="*/ 0 h 712"/>
              <a:gd name="T86" fmla="*/ 2147483647 w 1321"/>
              <a:gd name="T87" fmla="*/ 2147483647 h 712"/>
              <a:gd name="T88" fmla="*/ 2147483647 w 1321"/>
              <a:gd name="T89" fmla="*/ 2147483647 h 712"/>
              <a:gd name="T90" fmla="*/ 2147483647 w 1321"/>
              <a:gd name="T91" fmla="*/ 2147483647 h 712"/>
              <a:gd name="T92" fmla="*/ 2147483647 w 1321"/>
              <a:gd name="T93" fmla="*/ 2147483647 h 712"/>
              <a:gd name="T94" fmla="*/ 2147483647 w 1321"/>
              <a:gd name="T95" fmla="*/ 2147483647 h 712"/>
              <a:gd name="T96" fmla="*/ 2147483647 w 1321"/>
              <a:gd name="T97" fmla="*/ 2147483647 h 712"/>
              <a:gd name="T98" fmla="*/ 2147483647 w 1321"/>
              <a:gd name="T99" fmla="*/ 2147483647 h 712"/>
              <a:gd name="T100" fmla="*/ 2147483647 w 1321"/>
              <a:gd name="T101" fmla="*/ 2147483647 h 712"/>
              <a:gd name="T102" fmla="*/ 2147483647 w 1321"/>
              <a:gd name="T103" fmla="*/ 2147483647 h 712"/>
              <a:gd name="T104" fmla="*/ 2147483647 w 1321"/>
              <a:gd name="T105" fmla="*/ 2147483647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99FFCC">
                  <a:alpha val="17998"/>
                </a:srgbClr>
              </a:gs>
            </a:gsLst>
            <a:lin ang="54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98334" name="Group 37"/>
          <p:cNvGrpSpPr>
            <a:grpSpLocks/>
          </p:cNvGrpSpPr>
          <p:nvPr/>
        </p:nvGrpSpPr>
        <p:grpSpPr bwMode="auto">
          <a:xfrm rot="-1297425" flipH="1" flipV="1">
            <a:off x="3856038" y="5327650"/>
            <a:ext cx="1293812" cy="309563"/>
            <a:chOff x="2532" y="1051"/>
            <a:chExt cx="893" cy="246"/>
          </a:xfrm>
        </p:grpSpPr>
        <p:grpSp>
          <p:nvGrpSpPr>
            <p:cNvPr id="98357" name="Group 38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98363" name="AutoShape 39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98364" name="AutoShape 40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98365" name="AutoShape 41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98366" name="AutoShape 42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</p:grpSp>
        <p:grpSp>
          <p:nvGrpSpPr>
            <p:cNvPr id="98358" name="Group 43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98359" name="AutoShape 44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98360" name="AutoShape 45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98361" name="AutoShape 46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98362" name="AutoShape 47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</p:grpSp>
      </p:grpSp>
      <p:pic>
        <p:nvPicPr>
          <p:cNvPr id="98335" name="Picture 48" descr="light_shadow_m"/>
          <p:cNvPicPr>
            <a:picLocks noChangeAspect="1" noChangeArrowheads="1"/>
          </p:cNvPicPr>
          <p:nvPr/>
        </p:nvPicPr>
        <p:blipFill>
          <a:blip r:embed="rId2">
            <a:lum bright="-48000" contrast="-24000"/>
          </a:blip>
          <a:srcRect/>
          <a:stretch>
            <a:fillRect/>
          </a:stretch>
        </p:blipFill>
        <p:spPr bwMode="auto">
          <a:xfrm rot="3050435">
            <a:off x="4677570" y="3180556"/>
            <a:ext cx="3255962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8336" name="Rectangle 49"/>
          <p:cNvSpPr>
            <a:spLocks noChangeArrowheads="1"/>
          </p:cNvSpPr>
          <p:nvPr/>
        </p:nvSpPr>
        <p:spPr bwMode="black">
          <a:xfrm>
            <a:off x="3654425" y="4592638"/>
            <a:ext cx="1744663" cy="9159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>
                <a:solidFill>
                  <a:srgbClr val="CC0000"/>
                </a:solidFill>
              </a:rPr>
              <a:t>Школы – </a:t>
            </a:r>
          </a:p>
          <a:p>
            <a:pPr algn="ctr"/>
            <a:r>
              <a:rPr lang="ru-RU" b="1">
                <a:solidFill>
                  <a:srgbClr val="CC0000"/>
                </a:solidFill>
              </a:rPr>
              <a:t>Самост. уч-ки</a:t>
            </a:r>
          </a:p>
          <a:p>
            <a:pPr algn="ctr"/>
            <a:r>
              <a:rPr lang="ru-RU" b="1">
                <a:solidFill>
                  <a:srgbClr val="CC0000"/>
                </a:solidFill>
              </a:rPr>
              <a:t> (АП)</a:t>
            </a:r>
            <a:endParaRPr lang="en-US" b="1">
              <a:solidFill>
                <a:srgbClr val="CC0000"/>
              </a:solidFill>
            </a:endParaRPr>
          </a:p>
        </p:txBody>
      </p:sp>
      <p:sp>
        <p:nvSpPr>
          <p:cNvPr id="98337" name="Rectangle 50"/>
          <p:cNvSpPr>
            <a:spLocks noChangeArrowheads="1"/>
          </p:cNvSpPr>
          <p:nvPr/>
        </p:nvSpPr>
        <p:spPr bwMode="black">
          <a:xfrm>
            <a:off x="1298575" y="4656138"/>
            <a:ext cx="117157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>
                <a:solidFill>
                  <a:srgbClr val="CC0000"/>
                </a:solidFill>
              </a:rPr>
              <a:t>Школы </a:t>
            </a:r>
          </a:p>
          <a:p>
            <a:pPr algn="ctr"/>
            <a:r>
              <a:rPr lang="ru-RU" sz="2000" b="1">
                <a:solidFill>
                  <a:srgbClr val="CC0000"/>
                </a:solidFill>
              </a:rPr>
              <a:t>- АП</a:t>
            </a:r>
            <a:endParaRPr lang="en-US" sz="2000" b="1">
              <a:solidFill>
                <a:srgbClr val="CC0000"/>
              </a:solidFill>
            </a:endParaRPr>
          </a:p>
        </p:txBody>
      </p:sp>
      <p:grpSp>
        <p:nvGrpSpPr>
          <p:cNvPr id="98338" name="Group 53"/>
          <p:cNvGrpSpPr>
            <a:grpSpLocks/>
          </p:cNvGrpSpPr>
          <p:nvPr/>
        </p:nvGrpSpPr>
        <p:grpSpPr bwMode="auto">
          <a:xfrm rot="-1297425" flipH="1" flipV="1">
            <a:off x="1223963" y="5327650"/>
            <a:ext cx="1293812" cy="309563"/>
            <a:chOff x="2532" y="1051"/>
            <a:chExt cx="893" cy="246"/>
          </a:xfrm>
        </p:grpSpPr>
        <p:grpSp>
          <p:nvGrpSpPr>
            <p:cNvPr id="98347" name="Group 54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98353" name="AutoShape 55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98354" name="AutoShape 56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98355" name="AutoShape 57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98356" name="AutoShape 58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</p:grpSp>
        <p:grpSp>
          <p:nvGrpSpPr>
            <p:cNvPr id="98348" name="Group 59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98349" name="AutoShape 60"/>
              <p:cNvSpPr>
                <a:spLocks noChangeArrowheads="1"/>
              </p:cNvSpPr>
              <p:nvPr/>
            </p:nvSpPr>
            <p:spPr bwMode="white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98350" name="AutoShape 61"/>
              <p:cNvSpPr>
                <a:spLocks noChangeArrowheads="1"/>
              </p:cNvSpPr>
              <p:nvPr/>
            </p:nvSpPr>
            <p:spPr bwMode="white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98351" name="AutoShape 62"/>
              <p:cNvSpPr>
                <a:spLocks noChangeArrowheads="1"/>
              </p:cNvSpPr>
              <p:nvPr/>
            </p:nvSpPr>
            <p:spPr bwMode="white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  <p:sp>
            <p:nvSpPr>
              <p:cNvPr id="98352" name="AutoShape 63"/>
              <p:cNvSpPr>
                <a:spLocks noChangeArrowheads="1"/>
              </p:cNvSpPr>
              <p:nvPr/>
            </p:nvSpPr>
            <p:spPr bwMode="white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alibri" pitchFamily="34" charset="0"/>
                </a:endParaRPr>
              </a:p>
            </p:txBody>
          </p:sp>
        </p:grpSp>
      </p:grpSp>
      <p:grpSp>
        <p:nvGrpSpPr>
          <p:cNvPr id="98339" name="Group 64"/>
          <p:cNvGrpSpPr>
            <a:grpSpLocks/>
          </p:cNvGrpSpPr>
          <p:nvPr/>
        </p:nvGrpSpPr>
        <p:grpSpPr bwMode="auto">
          <a:xfrm>
            <a:off x="2051050" y="1484313"/>
            <a:ext cx="5257800" cy="1008062"/>
            <a:chOff x="1440" y="924"/>
            <a:chExt cx="2688" cy="389"/>
          </a:xfrm>
        </p:grpSpPr>
        <p:grpSp>
          <p:nvGrpSpPr>
            <p:cNvPr id="98343" name="Group 65"/>
            <p:cNvGrpSpPr>
              <a:grpSpLocks/>
            </p:cNvGrpSpPr>
            <p:nvPr/>
          </p:nvGrpSpPr>
          <p:grpSpPr bwMode="auto">
            <a:xfrm>
              <a:off x="1440" y="924"/>
              <a:ext cx="2688" cy="389"/>
              <a:chOff x="1596" y="1167"/>
              <a:chExt cx="2448" cy="389"/>
            </a:xfrm>
          </p:grpSpPr>
          <p:sp>
            <p:nvSpPr>
              <p:cNvPr id="67" name="AutoShape 66"/>
              <p:cNvSpPr>
                <a:spLocks noChangeArrowheads="1"/>
              </p:cNvSpPr>
              <p:nvPr/>
            </p:nvSpPr>
            <p:spPr bwMode="gray">
              <a:xfrm>
                <a:off x="1596" y="1167"/>
                <a:ext cx="2448" cy="389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tx2">
                      <a:gamma/>
                      <a:tint val="33725"/>
                      <a:invGamma/>
                    </a:schemeClr>
                  </a:gs>
                  <a:gs pos="50000">
                    <a:schemeClr val="tx2">
                      <a:alpha val="89999"/>
                    </a:schemeClr>
                  </a:gs>
                  <a:gs pos="100000">
                    <a:schemeClr val="tx2">
                      <a:gamma/>
                      <a:tint val="33725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8" name="AutoShape 67"/>
              <p:cNvSpPr>
                <a:spLocks noChangeArrowheads="1"/>
              </p:cNvSpPr>
              <p:nvPr/>
            </p:nvSpPr>
            <p:spPr bwMode="gray">
              <a:xfrm>
                <a:off x="1632" y="1200"/>
                <a:ext cx="2371" cy="32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alpha val="89999"/>
                    </a:schemeClr>
                  </a:gs>
                  <a:gs pos="50000">
                    <a:schemeClr val="folHlink">
                      <a:gamma/>
                      <a:tint val="48627"/>
                      <a:invGamma/>
                    </a:schemeClr>
                  </a:gs>
                  <a:gs pos="100000">
                    <a:schemeClr val="folHlink">
                      <a:alpha val="89999"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sp>
          <p:nvSpPr>
            <p:cNvPr id="98344" name="Rectangle 68"/>
            <p:cNvSpPr>
              <a:spLocks noChangeArrowheads="1"/>
            </p:cNvSpPr>
            <p:nvPr/>
          </p:nvSpPr>
          <p:spPr bwMode="auto">
            <a:xfrm>
              <a:off x="1662" y="1047"/>
              <a:ext cx="2241" cy="1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60000"/>
                </a:lnSpc>
                <a:spcBef>
                  <a:spcPct val="50000"/>
                </a:spcBef>
              </a:pPr>
              <a:r>
                <a:rPr lang="ru-RU" sz="2000" b="1">
                  <a:solidFill>
                    <a:srgbClr val="0000CC"/>
                  </a:solidFill>
                </a:rPr>
                <a:t>Общеобразовательные организации Пермского края</a:t>
              </a:r>
              <a:endParaRPr lang="en-US" sz="2000" b="1">
                <a:solidFill>
                  <a:srgbClr val="0000CC"/>
                </a:solidFill>
              </a:endParaRPr>
            </a:p>
          </p:txBody>
        </p:sp>
      </p:grpSp>
      <p:sp>
        <p:nvSpPr>
          <p:cNvPr id="98340" name="Rectangle 76"/>
          <p:cNvSpPr>
            <a:spLocks noChangeArrowheads="1"/>
          </p:cNvSpPr>
          <p:nvPr/>
        </p:nvSpPr>
        <p:spPr bwMode="auto">
          <a:xfrm>
            <a:off x="0" y="6597650"/>
            <a:ext cx="1763713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98341" name="Text Box 77"/>
          <p:cNvSpPr txBox="1">
            <a:spLocks noChangeArrowheads="1"/>
          </p:cNvSpPr>
          <p:nvPr/>
        </p:nvSpPr>
        <p:spPr bwMode="auto">
          <a:xfrm>
            <a:off x="6156325" y="4508500"/>
            <a:ext cx="16557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rgbClr val="3333CC"/>
                </a:solidFill>
              </a:rPr>
              <a:t>«Сильные» школы (СШ)</a:t>
            </a:r>
          </a:p>
        </p:txBody>
      </p:sp>
      <p:sp>
        <p:nvSpPr>
          <p:cNvPr id="98342" name="Line 78"/>
          <p:cNvSpPr>
            <a:spLocks noChangeShapeType="1"/>
          </p:cNvSpPr>
          <p:nvPr/>
        </p:nvSpPr>
        <p:spPr bwMode="auto">
          <a:xfrm>
            <a:off x="395288" y="5949950"/>
            <a:ext cx="6624637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323850" y="0"/>
            <a:ext cx="9001125" cy="549275"/>
          </a:xfrm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ru-RU" sz="1600" b="0" smtClean="0">
                <a:effectLst/>
              </a:rPr>
              <a:t/>
            </a:r>
            <a:br>
              <a:rPr lang="ru-RU" sz="1600" b="0" smtClean="0">
                <a:effectLst/>
              </a:rPr>
            </a:br>
            <a:r>
              <a:rPr lang="ru-RU" sz="1600" b="0" smtClean="0">
                <a:effectLst/>
              </a:rPr>
              <a:t/>
            </a:r>
            <a:br>
              <a:rPr lang="ru-RU" sz="1600" b="0" smtClean="0">
                <a:effectLst/>
              </a:rPr>
            </a:br>
            <a:r>
              <a:rPr lang="ru-RU" sz="1600" b="0" smtClean="0">
                <a:effectLst/>
                <a:latin typeface="Arial" charset="0"/>
              </a:rPr>
              <a:t>                </a:t>
            </a:r>
            <a:r>
              <a:rPr lang="ru-RU" sz="2000" smtClean="0">
                <a:solidFill>
                  <a:schemeClr val="bg1"/>
                </a:solidFill>
                <a:effectLst/>
              </a:rPr>
              <a:t>Сетевая группа учителей начальных классов</a:t>
            </a:r>
            <a:r>
              <a:rPr lang="ru-RU" sz="1600" smtClean="0">
                <a:solidFill>
                  <a:schemeClr val="bg1"/>
                </a:solidFill>
                <a:effectLst/>
              </a:rPr>
              <a:t> </a:t>
            </a:r>
            <a:br>
              <a:rPr lang="ru-RU" sz="1600" smtClean="0">
                <a:solidFill>
                  <a:schemeClr val="bg1"/>
                </a:solidFill>
                <a:effectLst/>
              </a:rPr>
            </a:br>
            <a:r>
              <a:rPr lang="ru-RU" sz="1600" smtClean="0">
                <a:solidFill>
                  <a:schemeClr val="bg1"/>
                </a:solidFill>
                <a:effectLst/>
              </a:rPr>
              <a:t> </a:t>
            </a:r>
            <a:r>
              <a:rPr lang="ru-RU" sz="2000" smtClean="0">
                <a:solidFill>
                  <a:schemeClr val="bg1"/>
                </a:solidFill>
                <a:effectLst/>
              </a:rPr>
              <a:t>в рамках проекта «Образовательный лифт»</a:t>
            </a:r>
            <a:br>
              <a:rPr lang="ru-RU" sz="2000" smtClean="0">
                <a:solidFill>
                  <a:schemeClr val="bg1"/>
                </a:solidFill>
                <a:effectLst/>
              </a:rPr>
            </a:br>
            <a:r>
              <a:rPr lang="ru-RU" sz="2000" smtClean="0">
                <a:solidFill>
                  <a:schemeClr val="bg1"/>
                </a:solidFill>
                <a:effectLst/>
              </a:rPr>
              <a:t>(44 чел.)</a:t>
            </a:r>
            <a:r>
              <a:rPr lang="ru-RU" sz="1600" smtClean="0">
                <a:effectLst/>
              </a:rPr>
              <a:t/>
            </a:r>
            <a:br>
              <a:rPr lang="ru-RU" sz="1600" smtClean="0">
                <a:effectLst/>
              </a:rPr>
            </a:br>
            <a:endParaRPr lang="ru-RU" sz="1600" smtClean="0">
              <a:effectLst/>
            </a:endParaRPr>
          </a:p>
        </p:txBody>
      </p:sp>
      <p:graphicFrame>
        <p:nvGraphicFramePr>
          <p:cNvPr id="37975" name="Group 87"/>
          <p:cNvGraphicFramePr>
            <a:graphicFrameLocks noGrp="1"/>
          </p:cNvGraphicFramePr>
          <p:nvPr>
            <p:ph idx="4294967295"/>
          </p:nvPr>
        </p:nvGraphicFramePr>
        <p:xfrm>
          <a:off x="107950" y="568325"/>
          <a:ext cx="8785225" cy="5789613"/>
        </p:xfrm>
        <a:graphic>
          <a:graphicData uri="http://schemas.openxmlformats.org/drawingml/2006/table">
            <a:tbl>
              <a:tblPr/>
              <a:tblGrid>
                <a:gridCol w="601663"/>
                <a:gridCol w="4881562"/>
                <a:gridCol w="2179638"/>
                <a:gridCol w="1122362"/>
              </a:tblGrid>
              <a:tr h="431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Calibri" pitchFamily="34" charset="0"/>
                        </a:rPr>
                        <a:t>№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FA8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Calibri" pitchFamily="34" charset="0"/>
                        </a:rPr>
                        <a:t>Наименование школы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FA8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Calibri" pitchFamily="34" charset="0"/>
                        </a:rPr>
                        <a:t>Муниципальный район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FA8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Calibri" pitchFamily="34" charset="0"/>
                        </a:rPr>
                        <a:t>Статус школы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DFA86"/>
                    </a:solidFill>
                  </a:tcPr>
                </a:tc>
              </a:tr>
              <a:tr h="403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МБОУ «Кордонская СОШ им. М.Ю. Шатунова»</a:t>
                      </a:r>
                      <a:endParaRPr kumimoji="0" 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rgbClr val="FF1D05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Кишертский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АП</a:t>
                      </a:r>
                      <a:endParaRPr kumimoji="0" lang="ru-RU" sz="2800" b="1" i="1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МБОУ «Усть-Туркская СОШ»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 </a:t>
                      </a:r>
                      <a:endParaRPr kumimoji="0" 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rgbClr val="FF1D05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Кунгурский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АП</a:t>
                      </a:r>
                      <a:endParaRPr kumimoji="0" lang="ru-RU" sz="2800" b="1" i="1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</a:tr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МБОУ «Тюшевская СОШ»</a:t>
                      </a:r>
                      <a:endParaRPr kumimoji="0" 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rgbClr val="FF1D05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Октябрьский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АП</a:t>
                      </a:r>
                      <a:endParaRPr kumimoji="0" lang="ru-RU" sz="2800" b="1" i="1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</a:tr>
              <a:tr h="379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МБОУ «Чёрмозская СОШ им. В. Ершова»</a:t>
                      </a:r>
                      <a:endParaRPr kumimoji="0" 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rgbClr val="FF1D05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Ильинский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АП</a:t>
                      </a:r>
                      <a:endParaRPr kumimoji="0" lang="ru-RU" sz="2800" b="1" i="1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</a:tr>
              <a:tr h="379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МАОУ «Екатерининская СОШ»</a:t>
                      </a:r>
                      <a:endParaRPr kumimoji="0" 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rgbClr val="FF1D05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Сивинский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АП</a:t>
                      </a:r>
                      <a:endParaRPr kumimoji="0" lang="ru-RU" sz="2800" b="1" i="1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МБОУ «Старо-Шагиртская СОШ»</a:t>
                      </a:r>
                      <a:endParaRPr kumimoji="0" 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rgbClr val="FF1D05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Куединский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АП</a:t>
                      </a:r>
                      <a:endParaRPr kumimoji="0" lang="ru-RU" sz="2800" b="1" i="1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</a:tr>
              <a:tr h="379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МАОУ «СОШ» п. Пашия</a:t>
                      </a: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FF1D05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Горнозаводский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АП 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МБОУ «ООШ № 7»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г.Краснокамска</a:t>
                      </a: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FF1D05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Краснокамский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АП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</a:tr>
              <a:tr h="379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9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МБОУ «Стряпунинская СОШ»</a:t>
                      </a:r>
                      <a:endParaRPr kumimoji="0" 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rgbClr val="FF1D05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Краснокамский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АП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</a:tr>
              <a:tr h="379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МАОУ «Тисовская СОШ-ДС»</a:t>
                      </a:r>
                      <a:endParaRPr kumimoji="0" 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rgbClr val="FF1D05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Суксунский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АП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</a:tr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МБОУ «СОШ № 1» г. Оханска</a:t>
                      </a:r>
                      <a:endParaRPr kumimoji="0" 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rgbClr val="FF1D05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Оханский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АП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МАОУ «Тюндюковская СОШ»</a:t>
                      </a:r>
                      <a:endParaRPr kumimoji="0" 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rgbClr val="FF1D05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Бардымский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Calibri" pitchFamily="34" charset="0"/>
                        </a:rPr>
                        <a:t>АП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9EB"/>
                    </a:solidFill>
                  </a:tcPr>
                </a:tc>
              </a:tr>
            </a:tbl>
          </a:graphicData>
        </a:graphic>
      </p:graphicFrame>
      <p:sp>
        <p:nvSpPr>
          <p:cNvPr id="99402" name="Rectangle 88"/>
          <p:cNvSpPr>
            <a:spLocks noChangeArrowheads="1"/>
          </p:cNvSpPr>
          <p:nvPr/>
        </p:nvSpPr>
        <p:spPr bwMode="auto">
          <a:xfrm>
            <a:off x="0" y="6597650"/>
            <a:ext cx="1835150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9403" name="Line 89"/>
          <p:cNvSpPr>
            <a:spLocks noChangeShapeType="1"/>
          </p:cNvSpPr>
          <p:nvPr/>
        </p:nvSpPr>
        <p:spPr bwMode="auto">
          <a:xfrm>
            <a:off x="0" y="6524625"/>
            <a:ext cx="4427538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2124075" y="0"/>
            <a:ext cx="6551613" cy="765175"/>
          </a:xfrm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ru-RU" sz="1600" b="0" smtClean="0">
                <a:effectLst/>
              </a:rPr>
              <a:t/>
            </a:r>
            <a:br>
              <a:rPr lang="ru-RU" sz="1600" b="0" smtClean="0">
                <a:effectLst/>
              </a:rPr>
            </a:br>
            <a:r>
              <a:rPr lang="ru-RU" sz="1600" b="0" smtClean="0">
                <a:effectLst/>
                <a:latin typeface="Arial" charset="0"/>
              </a:rPr>
              <a:t/>
            </a:r>
            <a:br>
              <a:rPr lang="ru-RU" sz="1600" b="0" smtClean="0">
                <a:effectLst/>
                <a:latin typeface="Arial" charset="0"/>
              </a:rPr>
            </a:br>
            <a:r>
              <a:rPr lang="ru-RU" sz="1600" b="0" smtClean="0">
                <a:effectLst/>
                <a:latin typeface="Arial" charset="0"/>
              </a:rPr>
              <a:t/>
            </a:r>
            <a:br>
              <a:rPr lang="ru-RU" sz="1600" b="0" smtClean="0">
                <a:effectLst/>
                <a:latin typeface="Arial" charset="0"/>
              </a:rPr>
            </a:br>
            <a:r>
              <a:rPr lang="ru-RU" sz="1600" b="0" smtClean="0">
                <a:effectLst/>
                <a:latin typeface="Arial" charset="0"/>
              </a:rPr>
              <a:t/>
            </a:r>
            <a:br>
              <a:rPr lang="ru-RU" sz="1600" b="0" smtClean="0">
                <a:effectLst/>
                <a:latin typeface="Arial" charset="0"/>
              </a:rPr>
            </a:br>
            <a:r>
              <a:rPr lang="ru-RU" sz="1600" b="0" smtClean="0">
                <a:effectLst/>
                <a:latin typeface="Arial" charset="0"/>
              </a:rPr>
              <a:t/>
            </a:r>
            <a:br>
              <a:rPr lang="ru-RU" sz="1600" b="0" smtClean="0">
                <a:effectLst/>
                <a:latin typeface="Arial" charset="0"/>
              </a:rPr>
            </a:br>
            <a:r>
              <a:rPr lang="ru-RU" sz="2000" smtClean="0">
                <a:solidFill>
                  <a:schemeClr val="bg1"/>
                </a:solidFill>
                <a:effectLst/>
              </a:rPr>
              <a:t>Сетевая группа учителей начальных классов </a:t>
            </a:r>
            <a:br>
              <a:rPr lang="ru-RU" sz="2000" smtClean="0">
                <a:solidFill>
                  <a:schemeClr val="bg1"/>
                </a:solidFill>
                <a:effectLst/>
              </a:rPr>
            </a:br>
            <a:r>
              <a:rPr lang="ru-RU" sz="2000" smtClean="0">
                <a:solidFill>
                  <a:schemeClr val="bg1"/>
                </a:solidFill>
                <a:effectLst/>
              </a:rPr>
              <a:t>в рамках реализации мероприятия 2.2. ФЦПРО «Образовательный лифт»</a:t>
            </a:r>
            <a:br>
              <a:rPr lang="ru-RU" sz="2000" smtClean="0">
                <a:solidFill>
                  <a:schemeClr val="bg1"/>
                </a:solidFill>
                <a:effectLst/>
              </a:rPr>
            </a:br>
            <a:r>
              <a:rPr lang="ru-RU" sz="1600" smtClean="0">
                <a:effectLst/>
              </a:rPr>
              <a:t/>
            </a:r>
            <a:br>
              <a:rPr lang="ru-RU" sz="1600" smtClean="0">
                <a:effectLst/>
              </a:rPr>
            </a:br>
            <a:r>
              <a:rPr lang="ru-RU" sz="1600" smtClean="0">
                <a:effectLst/>
              </a:rPr>
              <a:t/>
            </a:r>
            <a:br>
              <a:rPr lang="ru-RU" sz="1600" smtClean="0">
                <a:effectLst/>
              </a:rPr>
            </a:br>
            <a:endParaRPr lang="ru-RU" sz="1600" smtClean="0">
              <a:effectLst/>
            </a:endParaRPr>
          </a:p>
        </p:txBody>
      </p:sp>
      <p:graphicFrame>
        <p:nvGraphicFramePr>
          <p:cNvPr id="39991" name="Group 55"/>
          <p:cNvGraphicFramePr>
            <a:graphicFrameLocks noGrp="1"/>
          </p:cNvGraphicFramePr>
          <p:nvPr>
            <p:ph idx="4294967295"/>
          </p:nvPr>
        </p:nvGraphicFramePr>
        <p:xfrm>
          <a:off x="539750" y="1557338"/>
          <a:ext cx="8280400" cy="4313237"/>
        </p:xfrm>
        <a:graphic>
          <a:graphicData uri="http://schemas.openxmlformats.org/drawingml/2006/table">
            <a:tbl>
              <a:tblPr/>
              <a:tblGrid>
                <a:gridCol w="579438"/>
                <a:gridCol w="4722812"/>
                <a:gridCol w="2106613"/>
                <a:gridCol w="871537"/>
              </a:tblGrid>
              <a:tr h="431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Calibri" pitchFamily="34" charset="0"/>
                        </a:rPr>
                        <a:t>№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3FB5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Calibri" pitchFamily="34" charset="0"/>
                        </a:rPr>
                        <a:t>Наименование школы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3FB5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Calibri" pitchFamily="34" charset="0"/>
                        </a:rPr>
                        <a:t>Муниципальный район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3FB5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Calibri" pitchFamily="34" charset="0"/>
                        </a:rPr>
                        <a:t>Статус школы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3FB5B"/>
                    </a:solidFill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МАОУ «Бичуринская СОШ»</a:t>
                      </a:r>
                      <a:endParaRPr kumimoji="0" 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rgbClr val="FF1D05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Бардымский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Calibri" pitchFamily="34" charset="0"/>
                        </a:rPr>
                        <a:t>СШ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1DE"/>
                    </a:solidFill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МБОУ «Куединская СОШ № 1 им. П.П. Балахнина»</a:t>
                      </a:r>
                      <a:endParaRPr kumimoji="0" lang="ru-RU" sz="2400" b="1" i="1" u="none" strike="noStrike" cap="none" normalizeH="0" baseline="0" smtClean="0">
                        <a:ln>
                          <a:noFill/>
                        </a:ln>
                        <a:solidFill>
                          <a:srgbClr val="FF1D05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Куединский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Calibri" pitchFamily="34" charset="0"/>
                        </a:rPr>
                        <a:t>СШ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1DE"/>
                    </a:solidFill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МБОУ «Ленская СОШ»</a:t>
                      </a:r>
                      <a:endParaRPr kumimoji="0" 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rgbClr val="FF1D05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Кунгурский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Calibri" pitchFamily="34" charset="0"/>
                        </a:rPr>
                        <a:t>СШ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1DE"/>
                    </a:solidFill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МБОУ «Острожская СОШ»</a:t>
                      </a:r>
                      <a:endParaRPr kumimoji="0" 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rgbClr val="FF1D05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Оханский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Calibri" pitchFamily="34" charset="0"/>
                        </a:rPr>
                        <a:t>СШ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1DE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МБОУ «Сарсинская СОШ им. А.М. Карпова»</a:t>
                      </a:r>
                      <a:endParaRPr kumimoji="0" 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rgbClr val="FF1D05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Октябрьский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Calibri" pitchFamily="34" charset="0"/>
                        </a:rPr>
                        <a:t>СШ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6F1DE"/>
                    </a:solidFill>
                  </a:tcPr>
                </a:tc>
              </a:tr>
              <a:tr h="390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19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FEC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МБОУ «Добрянская ООШ № 1 (КШ)»</a:t>
                      </a:r>
                      <a:endParaRPr kumimoji="0" lang="ru-RU" sz="2000" b="1" i="1" u="none" strike="noStrike" cap="none" normalizeH="0" baseline="0" smtClean="0">
                        <a:ln>
                          <a:noFill/>
                        </a:ln>
                        <a:solidFill>
                          <a:srgbClr val="FF1D05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FEC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Добрянский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FEC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</a:rPr>
                        <a:t>Самост. уч-к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FEC2"/>
                    </a:solidFill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FEC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МБОУ «Добрянская СОШ № 5»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FEC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Добрянский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FEC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alibri" pitchFamily="34" charset="0"/>
                        </a:rPr>
                        <a:t>Самост. уч-к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FFEC2"/>
                    </a:solidFill>
                  </a:tcPr>
                </a:tc>
              </a:tr>
            </a:tbl>
          </a:graphicData>
        </a:graphic>
      </p:graphicFrame>
      <p:sp>
        <p:nvSpPr>
          <p:cNvPr id="100401" name="Rectangle 56"/>
          <p:cNvSpPr>
            <a:spLocks noChangeArrowheads="1"/>
          </p:cNvSpPr>
          <p:nvPr/>
        </p:nvSpPr>
        <p:spPr bwMode="auto">
          <a:xfrm>
            <a:off x="0" y="6597650"/>
            <a:ext cx="1763713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0402" name="Line 57"/>
          <p:cNvSpPr>
            <a:spLocks noChangeShapeType="1"/>
          </p:cNvSpPr>
          <p:nvPr/>
        </p:nvSpPr>
        <p:spPr bwMode="auto">
          <a:xfrm flipV="1">
            <a:off x="0" y="6237288"/>
            <a:ext cx="5148263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8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mtClean="0">
                <a:solidFill>
                  <a:srgbClr val="FFFF66"/>
                </a:solidFill>
                <a:effectLst/>
                <a:latin typeface="Times New Roman" pitchFamily="18" charset="0"/>
              </a:rPr>
              <a:t>Цель проекта:</a:t>
            </a:r>
          </a:p>
        </p:txBody>
      </p:sp>
      <p:sp>
        <p:nvSpPr>
          <p:cNvPr id="101378" name="Rectangle 9"/>
          <p:cNvSpPr>
            <a:spLocks noGrp="1"/>
          </p:cNvSpPr>
          <p:nvPr>
            <p:ph type="body" idx="1"/>
          </p:nvPr>
        </p:nvSpPr>
        <p:spPr>
          <a:xfrm>
            <a:off x="457200" y="2420938"/>
            <a:ext cx="8229600" cy="3024187"/>
          </a:xfrm>
          <a:solidFill>
            <a:schemeClr val="bg2"/>
          </a:solidFill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smtClean="0">
                <a:latin typeface="Times New Roman" pitchFamily="18" charset="0"/>
              </a:rPr>
              <a:t>оказать методическую, дидактическую и практическую помощь учителям начальных классов (учителям-предметникам) по выработке комплекса оперативных мер, направленных на оптимизацию процесса подготовки выпускников к  ВПР (ГИА) и повышение образовательных результатов выпускников.</a:t>
            </a:r>
          </a:p>
        </p:txBody>
      </p:sp>
      <p:sp>
        <p:nvSpPr>
          <p:cNvPr id="101379" name="Rectangle 10"/>
          <p:cNvSpPr>
            <a:spLocks noChangeArrowheads="1"/>
          </p:cNvSpPr>
          <p:nvPr/>
        </p:nvSpPr>
        <p:spPr bwMode="auto">
          <a:xfrm>
            <a:off x="0" y="6597650"/>
            <a:ext cx="1908175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2195513" y="0"/>
            <a:ext cx="6948487" cy="1916113"/>
          </a:xfrm>
          <a:solidFill>
            <a:srgbClr val="E5FB19"/>
          </a:solidFill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ru-RU" sz="2800" b="0" smtClean="0">
                <a:solidFill>
                  <a:srgbClr val="7004E6"/>
                </a:solidFill>
                <a:effectLst/>
                <a:latin typeface="Arial" charset="0"/>
              </a:rPr>
              <a:t/>
            </a:r>
            <a:br>
              <a:rPr lang="ru-RU" sz="2800" b="0" smtClean="0">
                <a:solidFill>
                  <a:srgbClr val="7004E6"/>
                </a:solidFill>
                <a:effectLst/>
                <a:latin typeface="Arial" charset="0"/>
              </a:rPr>
            </a:br>
            <a:r>
              <a:rPr lang="ru-RU" sz="2400" smtClean="0">
                <a:solidFill>
                  <a:srgbClr val="7004E6"/>
                </a:solidFill>
                <a:effectLst/>
                <a:latin typeface="Arial" charset="0"/>
              </a:rPr>
              <a:t>Итоги реализации краевого проекта «Образовательный лифт» по подготовке к ВПР учащихся начальных классов школ-АП и СУ в 2018 году</a:t>
            </a:r>
            <a:r>
              <a:rPr lang="ru-RU" sz="2400" b="0" smtClean="0">
                <a:solidFill>
                  <a:srgbClr val="7004E6"/>
                </a:solidFill>
                <a:effectLst/>
                <a:latin typeface="Arial" charset="0"/>
              </a:rPr>
              <a:t> </a:t>
            </a:r>
            <a:r>
              <a:rPr lang="ru-RU" sz="2400" b="0" i="1" smtClean="0">
                <a:solidFill>
                  <a:srgbClr val="7004E6"/>
                </a:solidFill>
                <a:effectLst/>
                <a:latin typeface="Arial" charset="0"/>
              </a:rPr>
              <a:t>(школьный уровень)</a:t>
            </a:r>
            <a:r>
              <a:rPr lang="ru-RU" sz="2800" b="0" i="1" smtClean="0">
                <a:solidFill>
                  <a:srgbClr val="7004E6"/>
                </a:solidFill>
                <a:effectLst/>
                <a:latin typeface="Arial" charset="0"/>
              </a:rPr>
              <a:t/>
            </a:r>
            <a:br>
              <a:rPr lang="ru-RU" sz="2800" b="0" i="1" smtClean="0">
                <a:solidFill>
                  <a:srgbClr val="7004E6"/>
                </a:solidFill>
                <a:effectLst/>
                <a:latin typeface="Arial" charset="0"/>
              </a:rPr>
            </a:br>
            <a:endParaRPr lang="ru-RU" sz="2800" b="0" i="1" smtClean="0">
              <a:solidFill>
                <a:srgbClr val="7004E6"/>
              </a:solidFill>
              <a:effectLst/>
              <a:latin typeface="Arial" charset="0"/>
            </a:endParaRPr>
          </a:p>
        </p:txBody>
      </p:sp>
      <p:sp>
        <p:nvSpPr>
          <p:cNvPr id="102402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989138"/>
            <a:ext cx="8229600" cy="4137025"/>
          </a:xfrm>
        </p:spPr>
        <p:txBody>
          <a:bodyPr/>
          <a:lstStyle/>
          <a:p>
            <a:pPr eaLnBrk="1" hangingPunct="1"/>
            <a:endParaRPr lang="ru-RU" smtClean="0">
              <a:latin typeface="Arial" charset="0"/>
            </a:endParaRPr>
          </a:p>
        </p:txBody>
      </p:sp>
      <p:pic>
        <p:nvPicPr>
          <p:cNvPr id="102403" name="Picture 5" descr="7aa7214fb96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847501">
            <a:off x="444500" y="2349500"/>
            <a:ext cx="3957638" cy="377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04" name="Picture 6" descr="553dd6e15924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611791">
            <a:off x="4427538" y="3284538"/>
            <a:ext cx="45720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05" name="Rectangle 6"/>
          <p:cNvSpPr>
            <a:spLocks noChangeArrowheads="1"/>
          </p:cNvSpPr>
          <p:nvPr/>
        </p:nvSpPr>
        <p:spPr bwMode="auto">
          <a:xfrm>
            <a:off x="0" y="6597650"/>
            <a:ext cx="1835150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27088" y="0"/>
            <a:ext cx="8208962" cy="1282700"/>
          </a:xfrm>
          <a:solidFill>
            <a:schemeClr val="bg2"/>
          </a:solidFill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ru-RU" sz="220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МОДЕЛЬ</a:t>
            </a:r>
            <a:br>
              <a:rPr lang="ru-RU" sz="220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180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профилактики низких и завышенных образовательных результатов  в  процессе подготовки к ВПР обучающихся начальной школы в рамках реализации краевого проекта «Образовательный лифт» в 2018 – 2020гг.</a:t>
            </a:r>
          </a:p>
        </p:txBody>
      </p:sp>
      <p:sp>
        <p:nvSpPr>
          <p:cNvPr id="3" name="Freeform 4"/>
          <p:cNvSpPr>
            <a:spLocks/>
          </p:cNvSpPr>
          <p:nvPr/>
        </p:nvSpPr>
        <p:spPr bwMode="ltGray">
          <a:xfrm>
            <a:off x="1003300" y="1931988"/>
            <a:ext cx="7389813" cy="3273425"/>
          </a:xfrm>
          <a:custGeom>
            <a:avLst/>
            <a:gdLst/>
            <a:ahLst/>
            <a:cxnLst>
              <a:cxn ang="0">
                <a:pos x="496" y="157"/>
              </a:cxn>
              <a:cxn ang="0">
                <a:pos x="0" y="0"/>
              </a:cxn>
              <a:cxn ang="0">
                <a:pos x="231" y="124"/>
              </a:cxn>
              <a:cxn ang="0">
                <a:pos x="4282" y="2025"/>
              </a:cxn>
              <a:cxn ang="0">
                <a:pos x="3974" y="2298"/>
              </a:cxn>
              <a:cxn ang="0">
                <a:pos x="5190" y="2065"/>
              </a:cxn>
              <a:cxn ang="0">
                <a:pos x="5039" y="1268"/>
              </a:cxn>
              <a:cxn ang="0">
                <a:pos x="4748" y="1507"/>
              </a:cxn>
              <a:cxn ang="0">
                <a:pos x="496" y="157"/>
              </a:cxn>
            </a:cxnLst>
            <a:rect l="0" t="0" r="r" b="b"/>
            <a:pathLst>
              <a:path w="5190" h="2298">
                <a:moveTo>
                  <a:pt x="496" y="157"/>
                </a:moveTo>
                <a:lnTo>
                  <a:pt x="0" y="0"/>
                </a:lnTo>
                <a:lnTo>
                  <a:pt x="231" y="124"/>
                </a:lnTo>
                <a:lnTo>
                  <a:pt x="4282" y="2025"/>
                </a:lnTo>
                <a:lnTo>
                  <a:pt x="3974" y="2298"/>
                </a:lnTo>
                <a:lnTo>
                  <a:pt x="5190" y="2065"/>
                </a:lnTo>
                <a:lnTo>
                  <a:pt x="5039" y="1268"/>
                </a:lnTo>
                <a:lnTo>
                  <a:pt x="4748" y="1507"/>
                </a:lnTo>
                <a:lnTo>
                  <a:pt x="496" y="157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shade val="4000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0000"/>
                  <a:invGamma/>
                </a:schemeClr>
              </a:gs>
            </a:gsLst>
            <a:lin ang="2700000" scaled="1"/>
          </a:gra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gray">
          <a:xfrm>
            <a:off x="2076450" y="2281238"/>
            <a:ext cx="227013" cy="139700"/>
          </a:xfrm>
          <a:prstGeom prst="can">
            <a:avLst>
              <a:gd name="adj" fmla="val 39796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35686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gray">
          <a:xfrm>
            <a:off x="2982913" y="2611438"/>
            <a:ext cx="263525" cy="190500"/>
          </a:xfrm>
          <a:prstGeom prst="can">
            <a:avLst>
              <a:gd name="adj" fmla="val 27343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35686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gray">
          <a:xfrm>
            <a:off x="3967163" y="2927350"/>
            <a:ext cx="358775" cy="307975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35686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gray">
          <a:xfrm>
            <a:off x="6335713" y="3584575"/>
            <a:ext cx="565150" cy="682625"/>
          </a:xfrm>
          <a:prstGeom prst="can">
            <a:avLst>
              <a:gd name="adj" fmla="val 21434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35686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gray">
          <a:xfrm>
            <a:off x="5124450" y="3309938"/>
            <a:ext cx="442913" cy="427037"/>
          </a:xfrm>
          <a:prstGeom prst="can">
            <a:avLst>
              <a:gd name="adj" fmla="val 21667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35686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03432" name="Text Box 10"/>
          <p:cNvSpPr txBox="1">
            <a:spLocks noChangeArrowheads="1"/>
          </p:cNvSpPr>
          <p:nvPr/>
        </p:nvSpPr>
        <p:spPr bwMode="gray">
          <a:xfrm>
            <a:off x="1258888" y="1608138"/>
            <a:ext cx="138747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 b="1">
                <a:solidFill>
                  <a:srgbClr val="996633"/>
                </a:solidFill>
                <a:latin typeface="Calibri" pitchFamily="34" charset="0"/>
              </a:rPr>
              <a:t>1</a:t>
            </a:r>
            <a:r>
              <a:rPr lang="ru-RU" sz="2000" b="1">
                <a:solidFill>
                  <a:srgbClr val="996633"/>
                </a:solidFill>
                <a:latin typeface="Calibri" pitchFamily="34" charset="0"/>
              </a:rPr>
              <a:t> этап</a:t>
            </a:r>
            <a:endParaRPr lang="en-US" sz="2000" b="1">
              <a:solidFill>
                <a:srgbClr val="996633"/>
              </a:solidFill>
              <a:latin typeface="Calibri" pitchFamily="34" charset="0"/>
            </a:endParaRPr>
          </a:p>
        </p:txBody>
      </p:sp>
      <p:sp>
        <p:nvSpPr>
          <p:cNvPr id="103433" name="Text Box 11"/>
          <p:cNvSpPr txBox="1">
            <a:spLocks noChangeArrowheads="1"/>
          </p:cNvSpPr>
          <p:nvPr/>
        </p:nvSpPr>
        <p:spPr bwMode="gray">
          <a:xfrm>
            <a:off x="2509838" y="1622425"/>
            <a:ext cx="1198562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 b="1">
                <a:solidFill>
                  <a:srgbClr val="996633"/>
                </a:solidFill>
                <a:latin typeface="Calibri" pitchFamily="34" charset="0"/>
              </a:rPr>
              <a:t>2</a:t>
            </a:r>
            <a:r>
              <a:rPr lang="ru-RU" sz="2000" b="1">
                <a:solidFill>
                  <a:srgbClr val="996633"/>
                </a:solidFill>
                <a:latin typeface="Calibri" pitchFamily="34" charset="0"/>
              </a:rPr>
              <a:t> этап</a:t>
            </a:r>
            <a:endParaRPr lang="en-US" sz="2000" b="1">
              <a:solidFill>
                <a:srgbClr val="996633"/>
              </a:solidFill>
              <a:latin typeface="Calibri" pitchFamily="34" charset="0"/>
            </a:endParaRPr>
          </a:p>
        </p:txBody>
      </p:sp>
      <p:sp>
        <p:nvSpPr>
          <p:cNvPr id="103434" name="Text Box 12"/>
          <p:cNvSpPr txBox="1">
            <a:spLocks noChangeArrowheads="1"/>
          </p:cNvSpPr>
          <p:nvPr/>
        </p:nvSpPr>
        <p:spPr bwMode="gray">
          <a:xfrm>
            <a:off x="3571875" y="1627188"/>
            <a:ext cx="1144588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 b="1">
                <a:solidFill>
                  <a:srgbClr val="996633"/>
                </a:solidFill>
                <a:latin typeface="Calibri" pitchFamily="34" charset="0"/>
              </a:rPr>
              <a:t>3</a:t>
            </a:r>
            <a:r>
              <a:rPr lang="ru-RU" sz="2000" b="1">
                <a:solidFill>
                  <a:srgbClr val="996633"/>
                </a:solidFill>
                <a:latin typeface="Calibri" pitchFamily="34" charset="0"/>
              </a:rPr>
              <a:t> этап</a:t>
            </a:r>
            <a:endParaRPr lang="en-US" sz="2000" b="1">
              <a:solidFill>
                <a:srgbClr val="996633"/>
              </a:solidFill>
              <a:latin typeface="Calibri" pitchFamily="34" charset="0"/>
            </a:endParaRPr>
          </a:p>
        </p:txBody>
      </p:sp>
      <p:sp>
        <p:nvSpPr>
          <p:cNvPr id="103435" name="Text Box 13"/>
          <p:cNvSpPr txBox="1">
            <a:spLocks noChangeArrowheads="1"/>
          </p:cNvSpPr>
          <p:nvPr/>
        </p:nvSpPr>
        <p:spPr bwMode="gray">
          <a:xfrm>
            <a:off x="4735513" y="1619250"/>
            <a:ext cx="1204912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 b="1">
                <a:solidFill>
                  <a:srgbClr val="996633"/>
                </a:solidFill>
                <a:latin typeface="Calibri" pitchFamily="34" charset="0"/>
              </a:rPr>
              <a:t>4</a:t>
            </a:r>
            <a:r>
              <a:rPr lang="ru-RU" sz="2000" b="1">
                <a:solidFill>
                  <a:srgbClr val="996633"/>
                </a:solidFill>
                <a:latin typeface="Calibri" pitchFamily="34" charset="0"/>
              </a:rPr>
              <a:t> этап</a:t>
            </a:r>
            <a:endParaRPr lang="en-US" sz="2000" b="1">
              <a:solidFill>
                <a:srgbClr val="996633"/>
              </a:solidFill>
              <a:latin typeface="Calibri" pitchFamily="34" charset="0"/>
            </a:endParaRPr>
          </a:p>
        </p:txBody>
      </p:sp>
      <p:sp>
        <p:nvSpPr>
          <p:cNvPr id="103436" name="Text Box 14"/>
          <p:cNvSpPr txBox="1">
            <a:spLocks noChangeArrowheads="1"/>
          </p:cNvSpPr>
          <p:nvPr/>
        </p:nvSpPr>
        <p:spPr bwMode="gray">
          <a:xfrm>
            <a:off x="5946775" y="1617663"/>
            <a:ext cx="12890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 b="1">
                <a:solidFill>
                  <a:srgbClr val="996633"/>
                </a:solidFill>
                <a:latin typeface="Calibri" pitchFamily="34" charset="0"/>
              </a:rPr>
              <a:t>5</a:t>
            </a:r>
            <a:r>
              <a:rPr lang="ru-RU" sz="2000" b="1">
                <a:solidFill>
                  <a:srgbClr val="996633"/>
                </a:solidFill>
                <a:latin typeface="Calibri" pitchFamily="34" charset="0"/>
              </a:rPr>
              <a:t> этап</a:t>
            </a:r>
            <a:endParaRPr lang="en-US" sz="2000" b="1">
              <a:solidFill>
                <a:srgbClr val="996633"/>
              </a:solidFill>
              <a:latin typeface="Calibri" pitchFamily="34" charset="0"/>
            </a:endParaRPr>
          </a:p>
        </p:txBody>
      </p:sp>
      <p:sp>
        <p:nvSpPr>
          <p:cNvPr id="103437" name="Text Box 15"/>
          <p:cNvSpPr txBox="1">
            <a:spLocks noChangeArrowheads="1"/>
          </p:cNvSpPr>
          <p:nvPr/>
        </p:nvSpPr>
        <p:spPr bwMode="gray">
          <a:xfrm>
            <a:off x="642938" y="2624138"/>
            <a:ext cx="2309812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latin typeface="Calibri" pitchFamily="34" charset="0"/>
              </a:rPr>
              <a:t> </a:t>
            </a:r>
            <a:r>
              <a:rPr lang="ru-RU" sz="1600" b="1">
                <a:solidFill>
                  <a:srgbClr val="99FF66"/>
                </a:solidFill>
                <a:latin typeface="Calibri" pitchFamily="34" charset="0"/>
              </a:rPr>
              <a:t>Стартовая диагностика</a:t>
            </a:r>
            <a:endParaRPr lang="en-US" sz="1600" b="1">
              <a:solidFill>
                <a:srgbClr val="99FF66"/>
              </a:solidFill>
              <a:latin typeface="Calibri" pitchFamily="34" charset="0"/>
            </a:endParaRPr>
          </a:p>
        </p:txBody>
      </p:sp>
      <p:sp>
        <p:nvSpPr>
          <p:cNvPr id="103438" name="Text Box 16"/>
          <p:cNvSpPr txBox="1">
            <a:spLocks noChangeArrowheads="1"/>
          </p:cNvSpPr>
          <p:nvPr/>
        </p:nvSpPr>
        <p:spPr bwMode="gray">
          <a:xfrm>
            <a:off x="1192213" y="3114675"/>
            <a:ext cx="2451100" cy="3508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700" b="1">
                <a:solidFill>
                  <a:srgbClr val="CC0000"/>
                </a:solidFill>
                <a:latin typeface="Calibri" pitchFamily="34" charset="0"/>
              </a:rPr>
              <a:t>Констатирующий</a:t>
            </a:r>
            <a:endParaRPr lang="en-US" sz="1700" b="1">
              <a:solidFill>
                <a:srgbClr val="CC0000"/>
              </a:solidFill>
              <a:latin typeface="Calibri" pitchFamily="34" charset="0"/>
            </a:endParaRPr>
          </a:p>
        </p:txBody>
      </p:sp>
      <p:sp>
        <p:nvSpPr>
          <p:cNvPr id="103439" name="Text Box 17"/>
          <p:cNvSpPr txBox="1">
            <a:spLocks noChangeArrowheads="1"/>
          </p:cNvSpPr>
          <p:nvPr/>
        </p:nvSpPr>
        <p:spPr bwMode="gray">
          <a:xfrm>
            <a:off x="2135188" y="3681413"/>
            <a:ext cx="245268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009900"/>
                </a:solidFill>
                <a:latin typeface="Calibri" pitchFamily="34" charset="0"/>
              </a:rPr>
              <a:t>Проектировочный</a:t>
            </a:r>
            <a:endParaRPr lang="en-US" sz="2000" b="1">
              <a:solidFill>
                <a:srgbClr val="009900"/>
              </a:solidFill>
              <a:latin typeface="Calibri" pitchFamily="34" charset="0"/>
            </a:endParaRPr>
          </a:p>
        </p:txBody>
      </p:sp>
      <p:sp>
        <p:nvSpPr>
          <p:cNvPr id="103440" name="Text Box 18"/>
          <p:cNvSpPr txBox="1">
            <a:spLocks noChangeArrowheads="1"/>
          </p:cNvSpPr>
          <p:nvPr/>
        </p:nvSpPr>
        <p:spPr bwMode="gray">
          <a:xfrm>
            <a:off x="3348038" y="4246563"/>
            <a:ext cx="245268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993300"/>
                </a:solidFill>
                <a:latin typeface="Calibri" pitchFamily="34" charset="0"/>
              </a:rPr>
              <a:t>Формирующий</a:t>
            </a:r>
            <a:endParaRPr lang="en-US" sz="2000" b="1">
              <a:solidFill>
                <a:srgbClr val="993300"/>
              </a:solidFill>
              <a:latin typeface="Calibri" pitchFamily="34" charset="0"/>
            </a:endParaRPr>
          </a:p>
        </p:txBody>
      </p:sp>
      <p:sp>
        <p:nvSpPr>
          <p:cNvPr id="103441" name="Text Box 19"/>
          <p:cNvSpPr txBox="1">
            <a:spLocks noChangeArrowheads="1"/>
          </p:cNvSpPr>
          <p:nvPr/>
        </p:nvSpPr>
        <p:spPr bwMode="gray">
          <a:xfrm>
            <a:off x="4284663" y="4900613"/>
            <a:ext cx="245268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3333CC"/>
                </a:solidFill>
                <a:latin typeface="Calibri" pitchFamily="34" charset="0"/>
              </a:rPr>
              <a:t>Обобщающий</a:t>
            </a:r>
            <a:endParaRPr lang="en-US" sz="2400" b="1">
              <a:solidFill>
                <a:srgbClr val="3333CC"/>
              </a:solidFill>
              <a:latin typeface="Calibri" pitchFamily="34" charset="0"/>
            </a:endParaRPr>
          </a:p>
        </p:txBody>
      </p:sp>
      <p:cxnSp>
        <p:nvCxnSpPr>
          <p:cNvPr id="103442" name="AutoShape 20"/>
          <p:cNvCxnSpPr>
            <a:cxnSpLocks noChangeShapeType="1"/>
            <a:stCxn id="4" idx="3"/>
            <a:endCxn id="103437" idx="0"/>
          </p:cNvCxnSpPr>
          <p:nvPr/>
        </p:nvCxnSpPr>
        <p:spPr bwMode="gray">
          <a:xfrm rot="5400000">
            <a:off x="1893094" y="2326482"/>
            <a:ext cx="203200" cy="39211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</p:spPr>
      </p:cxnSp>
      <p:cxnSp>
        <p:nvCxnSpPr>
          <p:cNvPr id="103443" name="AutoShape 21"/>
          <p:cNvCxnSpPr>
            <a:cxnSpLocks noChangeShapeType="1"/>
            <a:stCxn id="5" idx="3"/>
            <a:endCxn id="103438" idx="0"/>
          </p:cNvCxnSpPr>
          <p:nvPr/>
        </p:nvCxnSpPr>
        <p:spPr bwMode="gray">
          <a:xfrm rot="5400000">
            <a:off x="2609850" y="2609851"/>
            <a:ext cx="312737" cy="696912"/>
          </a:xfrm>
          <a:prstGeom prst="bentConnector3">
            <a:avLst>
              <a:gd name="adj1" fmla="val 49745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</p:spPr>
      </p:cxnSp>
      <p:cxnSp>
        <p:nvCxnSpPr>
          <p:cNvPr id="103444" name="AutoShape 22"/>
          <p:cNvCxnSpPr>
            <a:cxnSpLocks noChangeShapeType="1"/>
            <a:stCxn id="6" idx="3"/>
            <a:endCxn id="103439" idx="0"/>
          </p:cNvCxnSpPr>
          <p:nvPr/>
        </p:nvCxnSpPr>
        <p:spPr bwMode="gray">
          <a:xfrm rot="5400000">
            <a:off x="3531394" y="3066256"/>
            <a:ext cx="446088" cy="784225"/>
          </a:xfrm>
          <a:prstGeom prst="bentConnector3">
            <a:avLst>
              <a:gd name="adj1" fmla="val 49824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</p:spPr>
      </p:cxnSp>
      <p:cxnSp>
        <p:nvCxnSpPr>
          <p:cNvPr id="103445" name="AutoShape 23"/>
          <p:cNvCxnSpPr>
            <a:cxnSpLocks noChangeShapeType="1"/>
            <a:stCxn id="8" idx="3"/>
            <a:endCxn id="103440" idx="0"/>
          </p:cNvCxnSpPr>
          <p:nvPr/>
        </p:nvCxnSpPr>
        <p:spPr bwMode="gray">
          <a:xfrm rot="5400000">
            <a:off x="4706144" y="3606006"/>
            <a:ext cx="509588" cy="771525"/>
          </a:xfrm>
          <a:prstGeom prst="bentConnector3">
            <a:avLst>
              <a:gd name="adj1" fmla="val 49843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</p:spPr>
      </p:cxnSp>
      <p:cxnSp>
        <p:nvCxnSpPr>
          <p:cNvPr id="103446" name="AutoShape 24"/>
          <p:cNvCxnSpPr>
            <a:cxnSpLocks noChangeShapeType="1"/>
            <a:stCxn id="7" idx="3"/>
            <a:endCxn id="103441" idx="0"/>
          </p:cNvCxnSpPr>
          <p:nvPr/>
        </p:nvCxnSpPr>
        <p:spPr bwMode="gray">
          <a:xfrm rot="5400000">
            <a:off x="5748337" y="4030663"/>
            <a:ext cx="633413" cy="1106488"/>
          </a:xfrm>
          <a:prstGeom prst="bentConnector3">
            <a:avLst>
              <a:gd name="adj1" fmla="val 49875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</p:spPr>
      </p:cxnSp>
      <p:sp>
        <p:nvSpPr>
          <p:cNvPr id="24" name="AutoShape 25"/>
          <p:cNvSpPr>
            <a:spLocks noChangeArrowheads="1"/>
          </p:cNvSpPr>
          <p:nvPr/>
        </p:nvSpPr>
        <p:spPr bwMode="gray">
          <a:xfrm>
            <a:off x="6335713" y="1976438"/>
            <a:ext cx="565150" cy="1730375"/>
          </a:xfrm>
          <a:prstGeom prst="can">
            <a:avLst>
              <a:gd name="adj" fmla="val 27996"/>
            </a:avLst>
          </a:prstGeom>
          <a:gradFill rotWithShape="1">
            <a:gsLst>
              <a:gs pos="0">
                <a:schemeClr val="tx2"/>
              </a:gs>
              <a:gs pos="50000">
                <a:schemeClr val="tx2">
                  <a:gamma/>
                  <a:tint val="35686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5" name="AutoShape 26"/>
          <p:cNvSpPr>
            <a:spLocks noChangeArrowheads="1"/>
          </p:cNvSpPr>
          <p:nvPr/>
        </p:nvSpPr>
        <p:spPr bwMode="gray">
          <a:xfrm>
            <a:off x="5124450" y="1974850"/>
            <a:ext cx="442913" cy="1433513"/>
          </a:xfrm>
          <a:prstGeom prst="can">
            <a:avLst>
              <a:gd name="adj" fmla="val 27556"/>
            </a:avLst>
          </a:prstGeom>
          <a:gradFill rotWithShape="1">
            <a:gsLst>
              <a:gs pos="0">
                <a:schemeClr val="tx2"/>
              </a:gs>
              <a:gs pos="50000">
                <a:schemeClr val="tx2">
                  <a:gamma/>
                  <a:tint val="35686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6" name="AutoShape 27"/>
          <p:cNvSpPr>
            <a:spLocks noChangeArrowheads="1"/>
          </p:cNvSpPr>
          <p:nvPr/>
        </p:nvSpPr>
        <p:spPr bwMode="gray">
          <a:xfrm>
            <a:off x="3967163" y="1971675"/>
            <a:ext cx="358775" cy="1049338"/>
          </a:xfrm>
          <a:prstGeom prst="can">
            <a:avLst>
              <a:gd name="adj" fmla="val 28246"/>
            </a:avLst>
          </a:prstGeom>
          <a:gradFill rotWithShape="1">
            <a:gsLst>
              <a:gs pos="0">
                <a:schemeClr val="tx2"/>
              </a:gs>
              <a:gs pos="50000">
                <a:schemeClr val="tx2">
                  <a:gamma/>
                  <a:tint val="35686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7" name="AutoShape 28"/>
          <p:cNvSpPr>
            <a:spLocks noChangeArrowheads="1"/>
          </p:cNvSpPr>
          <p:nvPr/>
        </p:nvSpPr>
        <p:spPr bwMode="gray">
          <a:xfrm>
            <a:off x="2982913" y="1978025"/>
            <a:ext cx="263525" cy="688975"/>
          </a:xfrm>
          <a:prstGeom prst="can">
            <a:avLst>
              <a:gd name="adj" fmla="val 23869"/>
            </a:avLst>
          </a:prstGeom>
          <a:gradFill rotWithShape="1">
            <a:gsLst>
              <a:gs pos="0">
                <a:schemeClr val="tx2"/>
              </a:gs>
              <a:gs pos="50000">
                <a:schemeClr val="tx2">
                  <a:gamma/>
                  <a:tint val="35686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8" name="AutoShape 29"/>
          <p:cNvSpPr>
            <a:spLocks noChangeArrowheads="1"/>
          </p:cNvSpPr>
          <p:nvPr/>
        </p:nvSpPr>
        <p:spPr bwMode="gray">
          <a:xfrm>
            <a:off x="2076450" y="1979613"/>
            <a:ext cx="227013" cy="358775"/>
          </a:xfrm>
          <a:prstGeom prst="can">
            <a:avLst>
              <a:gd name="adj" fmla="val 26830"/>
            </a:avLst>
          </a:prstGeom>
          <a:gradFill rotWithShape="1">
            <a:gsLst>
              <a:gs pos="0">
                <a:schemeClr val="tx2"/>
              </a:gs>
              <a:gs pos="50000">
                <a:schemeClr val="tx2">
                  <a:gamma/>
                  <a:tint val="35686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03452" name="Rectangle 31"/>
          <p:cNvSpPr>
            <a:spLocks noChangeArrowheads="1"/>
          </p:cNvSpPr>
          <p:nvPr/>
        </p:nvSpPr>
        <p:spPr bwMode="auto">
          <a:xfrm>
            <a:off x="0" y="6597650"/>
            <a:ext cx="1835150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Заголовок 1"/>
          <p:cNvSpPr>
            <a:spLocks noGrp="1"/>
          </p:cNvSpPr>
          <p:nvPr>
            <p:ph type="title" idx="4294967295"/>
          </p:nvPr>
        </p:nvSpPr>
        <p:spPr bwMode="auto">
          <a:xfrm>
            <a:off x="2051050" y="274638"/>
            <a:ext cx="6913563" cy="750887"/>
          </a:xfrm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ru-RU" smtClean="0">
                <a:solidFill>
                  <a:schemeClr val="bg2"/>
                </a:solidFill>
                <a:effectLst/>
              </a:rPr>
              <a:t>Стартовая диагностика</a:t>
            </a:r>
            <a:br>
              <a:rPr lang="ru-RU" smtClean="0">
                <a:solidFill>
                  <a:schemeClr val="bg2"/>
                </a:solidFill>
                <a:effectLst/>
              </a:rPr>
            </a:br>
            <a:r>
              <a:rPr lang="ru-RU" sz="4000" smtClean="0">
                <a:solidFill>
                  <a:schemeClr val="bg2"/>
                </a:solidFill>
                <a:effectLst/>
              </a:rPr>
              <a:t>(выполнение пробных ВПР)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9588" y="1651000"/>
            <a:ext cx="8408987" cy="10969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r>
              <a:rPr lang="ru-RU" sz="2000" b="1">
                <a:solidFill>
                  <a:srgbClr val="CCFF99"/>
                </a:solidFill>
              </a:rPr>
              <a:t>Даёт информацию, необходимую для организации индивидуальной работы с ребёнком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82675" y="2855913"/>
            <a:ext cx="7261225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r>
              <a:rPr lang="ru-RU" sz="2000" b="1">
                <a:solidFill>
                  <a:srgbClr val="CCFF99"/>
                </a:solidFill>
              </a:rPr>
              <a:t>Позволяет своевременно оказывать необходимую помощь в обучении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9588" y="3651250"/>
            <a:ext cx="8321675" cy="13096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r>
              <a:rPr lang="ru-RU" b="1">
                <a:solidFill>
                  <a:srgbClr val="CCFF99"/>
                </a:solidFill>
                <a:latin typeface="Century Gothic"/>
              </a:rPr>
              <a:t>Является основой для оценки динамики образовательных достижений, с учётом которой оцениваются образовательные достижения выпускников начальной школы, используется при аттестации педагогических кадров и аккредитации образовательных учреждений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82675" y="5022850"/>
            <a:ext cx="7261225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r>
              <a:rPr lang="ru-RU" sz="2000" b="1">
                <a:solidFill>
                  <a:srgbClr val="CCFF99"/>
                </a:solidFill>
              </a:rPr>
              <a:t>Позволяет осуществлять прогноз развития системы образования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9588" y="5808663"/>
            <a:ext cx="8408987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r>
              <a:rPr lang="ru-RU" sz="2000" b="1">
                <a:solidFill>
                  <a:srgbClr val="CCFF99"/>
                </a:solidFill>
                <a:latin typeface="Century Gothic"/>
              </a:rPr>
              <a:t>Является основным критерием эффективности образовательного учреждения в реализации ФГОС НОО</a:t>
            </a:r>
          </a:p>
        </p:txBody>
      </p:sp>
      <p:sp>
        <p:nvSpPr>
          <p:cNvPr id="104455" name="Rectangle 8"/>
          <p:cNvSpPr>
            <a:spLocks noChangeArrowheads="1"/>
          </p:cNvSpPr>
          <p:nvPr/>
        </p:nvSpPr>
        <p:spPr bwMode="auto">
          <a:xfrm>
            <a:off x="0" y="6597650"/>
            <a:ext cx="1835150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2"/>
          <p:cNvSpPr>
            <a:spLocks noGrp="1"/>
          </p:cNvSpPr>
          <p:nvPr>
            <p:ph type="title" idx="4294967295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ru-RU" sz="4000" smtClean="0">
                <a:solidFill>
                  <a:srgbClr val="CCFF99"/>
                </a:solidFill>
                <a:effectLst/>
              </a:rPr>
              <a:t>Цель </a:t>
            </a:r>
            <a:br>
              <a:rPr lang="ru-RU" sz="4000" smtClean="0">
                <a:solidFill>
                  <a:srgbClr val="CCFF99"/>
                </a:solidFill>
                <a:effectLst/>
              </a:rPr>
            </a:br>
            <a:r>
              <a:rPr lang="ru-RU" sz="4000" smtClean="0">
                <a:solidFill>
                  <a:srgbClr val="CCFF99"/>
                </a:solidFill>
                <a:effectLst/>
              </a:rPr>
              <a:t>стартовой диагностики:</a:t>
            </a:r>
            <a:endParaRPr lang="ru-RU" sz="3200" smtClean="0">
              <a:solidFill>
                <a:srgbClr val="CCFF99"/>
              </a:solidFill>
              <a:effectLst/>
            </a:endParaRPr>
          </a:p>
        </p:txBody>
      </p:sp>
      <p:sp>
        <p:nvSpPr>
          <p:cNvPr id="105474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endParaRPr lang="ru-RU" smtClean="0">
              <a:latin typeface="Arial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smtClean="0">
                <a:latin typeface="Arial" charset="0"/>
              </a:rPr>
              <a:t>   </a:t>
            </a:r>
            <a:r>
              <a:rPr lang="ru-RU" smtClean="0">
                <a:solidFill>
                  <a:srgbClr val="3333CC"/>
                </a:solidFill>
                <a:latin typeface="Arial" charset="0"/>
              </a:rPr>
              <a:t>- </a:t>
            </a:r>
            <a:r>
              <a:rPr lang="ru-RU" sz="2800" i="1" smtClean="0">
                <a:solidFill>
                  <a:schemeClr val="accent2"/>
                </a:solidFill>
                <a:latin typeface="Arial" charset="0"/>
              </a:rPr>
              <a:t>На школьном уровне</a:t>
            </a:r>
            <a:r>
              <a:rPr lang="ru-RU" smtClean="0">
                <a:solidFill>
                  <a:srgbClr val="3333CC"/>
                </a:solidFill>
                <a:latin typeface="Arial" charset="0"/>
              </a:rPr>
              <a:t> </a:t>
            </a:r>
            <a:r>
              <a:rPr lang="ru-RU" sz="2800" smtClean="0">
                <a:latin typeface="Arial" charset="0"/>
              </a:rPr>
              <a:t>п</a:t>
            </a:r>
            <a:r>
              <a:rPr lang="ru-RU" smtClean="0"/>
              <a:t>роведен анализ результатов ВПР (реальных тестов), выполненных 4-классниками в апреле 2018 года по показателям достижения предметных и метапредметных образовательных результатов в соответствии с ФГОС НОО и общему количеству оценок. </a:t>
            </a:r>
          </a:p>
        </p:txBody>
      </p:sp>
      <p:sp>
        <p:nvSpPr>
          <p:cNvPr id="105475" name="Rectangle 4"/>
          <p:cNvSpPr>
            <a:spLocks noChangeArrowheads="1"/>
          </p:cNvSpPr>
          <p:nvPr/>
        </p:nvSpPr>
        <p:spPr bwMode="auto">
          <a:xfrm>
            <a:off x="0" y="6597650"/>
            <a:ext cx="1763713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1908175" y="0"/>
            <a:ext cx="6913563" cy="1143000"/>
          </a:xfrm>
          <a:solidFill>
            <a:schemeClr val="hlink"/>
          </a:solidFill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ru-RU" sz="4000" b="0" smtClean="0">
                <a:solidFill>
                  <a:srgbClr val="993300"/>
                </a:solidFill>
                <a:effectLst/>
              </a:rPr>
              <a:t>Проверяемые умения и компетентности</a:t>
            </a:r>
          </a:p>
        </p:txBody>
      </p:sp>
      <p:sp>
        <p:nvSpPr>
          <p:cNvPr id="69634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1196975"/>
            <a:ext cx="8496300" cy="5545138"/>
          </a:xfrm>
          <a:solidFill>
            <a:srgbClr val="FFFFCC"/>
          </a:solidFill>
        </p:spPr>
        <p:txBody>
          <a:bodyPr/>
          <a:lstStyle/>
          <a:p>
            <a:pPr marL="273050" indent="-273050">
              <a:lnSpc>
                <a:spcPct val="90000"/>
              </a:lnSpc>
            </a:pPr>
            <a:r>
              <a:rPr lang="ru-RU" sz="2000" b="1" smtClean="0">
                <a:solidFill>
                  <a:srgbClr val="009900"/>
                </a:solidFill>
                <a:latin typeface="Georgia" pitchFamily="18" charset="0"/>
              </a:rPr>
              <a:t>ВПР по русскому языку</a:t>
            </a:r>
            <a:r>
              <a:rPr lang="ru-RU" sz="2000" smtClean="0">
                <a:latin typeface="Georgia" pitchFamily="18" charset="0"/>
              </a:rPr>
              <a:t> состоит из двух частей. </a:t>
            </a:r>
            <a:r>
              <a:rPr lang="ru-RU" sz="2000" smtClean="0">
                <a:solidFill>
                  <a:srgbClr val="CC3399"/>
                </a:solidFill>
                <a:latin typeface="Georgia" pitchFamily="18" charset="0"/>
              </a:rPr>
              <a:t>Первая часть</a:t>
            </a:r>
            <a:r>
              <a:rPr lang="ru-RU" sz="2000" smtClean="0">
                <a:latin typeface="Georgia" pitchFamily="18" charset="0"/>
              </a:rPr>
              <a:t> </a:t>
            </a:r>
            <a:r>
              <a:rPr lang="ru-RU" sz="2000" smtClean="0">
                <a:solidFill>
                  <a:srgbClr val="CC3399"/>
                </a:solidFill>
                <a:latin typeface="Georgia" pitchFamily="18" charset="0"/>
              </a:rPr>
              <a:t>– это диктант с заданиями по грамматике.</a:t>
            </a:r>
            <a:r>
              <a:rPr lang="ru-RU" sz="2000" smtClean="0">
                <a:latin typeface="Georgia" pitchFamily="18" charset="0"/>
              </a:rPr>
              <a:t> Именно диктант является основным показателем грамотности ученика. Диктант должен читаться в соответствии с действующими в языке произносительными нормами.</a:t>
            </a:r>
          </a:p>
          <a:p>
            <a:pPr marL="273050" indent="-273050">
              <a:lnSpc>
                <a:spcPct val="90000"/>
              </a:lnSpc>
            </a:pPr>
            <a:r>
              <a:rPr lang="ru-RU" sz="2000" smtClean="0">
                <a:solidFill>
                  <a:srgbClr val="CC3399"/>
                </a:solidFill>
                <a:latin typeface="Georgia" pitchFamily="18" charset="0"/>
              </a:rPr>
              <a:t>Вторая часть предполагает работу с предложенным текстом</a:t>
            </a:r>
            <a:r>
              <a:rPr lang="ru-RU" sz="2000" smtClean="0">
                <a:latin typeface="Georgia" pitchFamily="18" charset="0"/>
              </a:rPr>
              <a:t> и проверяет, насколько школьники осознанно воспринимают прочитанное и владеют навыками смыслового чтения текста и его интерпретации, насколько владеют русским литературным языком. </a:t>
            </a:r>
            <a:r>
              <a:rPr lang="ru-RU" sz="2000" b="1" smtClean="0">
                <a:solidFill>
                  <a:srgbClr val="FF3300"/>
                </a:solidFill>
                <a:latin typeface="Georgia" pitchFamily="18" charset="0"/>
              </a:rPr>
              <a:t>+ УУД</a:t>
            </a:r>
          </a:p>
          <a:p>
            <a:pPr marL="273050" indent="-273050">
              <a:lnSpc>
                <a:spcPct val="90000"/>
              </a:lnSpc>
            </a:pPr>
            <a:endParaRPr lang="ru-RU" sz="2000" smtClean="0">
              <a:latin typeface="Georgia" pitchFamily="18" charset="0"/>
            </a:endParaRPr>
          </a:p>
          <a:p>
            <a:pPr marL="273050" indent="-273050">
              <a:lnSpc>
                <a:spcPct val="90000"/>
              </a:lnSpc>
            </a:pPr>
            <a:r>
              <a:rPr lang="ru-RU" sz="2000" b="1" smtClean="0">
                <a:solidFill>
                  <a:srgbClr val="009900"/>
                </a:solidFill>
                <a:latin typeface="Georgia" pitchFamily="18" charset="0"/>
              </a:rPr>
              <a:t>ВПР по математике</a:t>
            </a:r>
            <a:r>
              <a:rPr lang="ru-RU" sz="2000" smtClean="0">
                <a:latin typeface="Georgia" pitchFamily="18" charset="0"/>
              </a:rPr>
              <a:t> проверяет, научились ли дети считать, применять математические знания для решения практических задач, логически рассуждать, работать с представленной в разных формах информацией. </a:t>
            </a:r>
            <a:r>
              <a:rPr lang="ru-RU" sz="2000" b="1" smtClean="0">
                <a:solidFill>
                  <a:srgbClr val="FF3300"/>
                </a:solidFill>
                <a:latin typeface="Georgia" pitchFamily="18" charset="0"/>
              </a:rPr>
              <a:t>+ УУД</a:t>
            </a:r>
          </a:p>
          <a:p>
            <a:pPr marL="273050" indent="-273050">
              <a:lnSpc>
                <a:spcPct val="90000"/>
              </a:lnSpc>
            </a:pPr>
            <a:endParaRPr lang="ru-RU" sz="2000" b="1" smtClean="0">
              <a:solidFill>
                <a:srgbClr val="FF3300"/>
              </a:solidFill>
              <a:latin typeface="Georgia" pitchFamily="18" charset="0"/>
            </a:endParaRPr>
          </a:p>
          <a:p>
            <a:pPr marL="273050" indent="-273050">
              <a:lnSpc>
                <a:spcPct val="90000"/>
              </a:lnSpc>
            </a:pPr>
            <a:r>
              <a:rPr lang="ru-RU" sz="2000" b="1" smtClean="0">
                <a:solidFill>
                  <a:srgbClr val="009900"/>
                </a:solidFill>
                <a:latin typeface="Georgia" pitchFamily="18" charset="0"/>
              </a:rPr>
              <a:t>ВПР по окружающему миру</a:t>
            </a:r>
            <a:r>
              <a:rPr lang="ru-RU" sz="2000" smtClean="0">
                <a:latin typeface="Georgia" pitchFamily="18" charset="0"/>
              </a:rPr>
              <a:t> проверяет достижения не только предметных, но и овладение межпредметными понятиями. </a:t>
            </a:r>
            <a:r>
              <a:rPr lang="ru-RU" sz="2000" b="1" smtClean="0">
                <a:solidFill>
                  <a:srgbClr val="FF3300"/>
                </a:solidFill>
                <a:latin typeface="Georgia" pitchFamily="18" charset="0"/>
              </a:rPr>
              <a:t>+ УУД</a:t>
            </a:r>
          </a:p>
          <a:p>
            <a:pPr marL="273050" indent="-273050">
              <a:lnSpc>
                <a:spcPct val="90000"/>
              </a:lnSpc>
            </a:pPr>
            <a:endParaRPr lang="ru-RU" sz="2000" smtClean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3600" smtClean="0">
                <a:solidFill>
                  <a:srgbClr val="CCFF99"/>
                </a:solidFill>
                <a:effectLst/>
              </a:rPr>
              <a:t>Содержание задания:</a:t>
            </a:r>
          </a:p>
        </p:txBody>
      </p:sp>
      <p:sp>
        <p:nvSpPr>
          <p:cNvPr id="106498" name="Rectangle 3"/>
          <p:cNvSpPr>
            <a:spLocks noGrp="1"/>
          </p:cNvSpPr>
          <p:nvPr>
            <p:ph type="body" idx="4294967295"/>
          </p:nvPr>
        </p:nvSpPr>
        <p:spPr>
          <a:xfrm>
            <a:off x="179388" y="1484313"/>
            <a:ext cx="8507412" cy="4249737"/>
          </a:xfrm>
          <a:solidFill>
            <a:schemeClr val="bg2"/>
          </a:solidFill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 typeface="Arial" charset="0"/>
              <a:buAutoNum type="arabicPeriod"/>
            </a:pPr>
            <a:r>
              <a:rPr lang="ru-RU" sz="2400" smtClean="0"/>
              <a:t>Проведен </a:t>
            </a:r>
            <a:r>
              <a:rPr lang="ru-RU" sz="2400" b="1" smtClean="0">
                <a:solidFill>
                  <a:schemeClr val="accent2"/>
                </a:solidFill>
              </a:rPr>
              <a:t>анализ реальных результатов</a:t>
            </a:r>
            <a:r>
              <a:rPr lang="ru-RU" sz="2400" smtClean="0"/>
              <a:t> ВПР 2018 года по трем предметам выпускников начальных школ-АП, СУ (СШ - </a:t>
            </a:r>
            <a:r>
              <a:rPr lang="ru-RU" sz="2400" i="1" smtClean="0"/>
              <a:t>по желанию)</a:t>
            </a:r>
            <a:r>
              <a:rPr lang="ru-RU" sz="2400" smtClean="0"/>
              <a:t>.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AutoNum type="arabicPeriod"/>
            </a:pPr>
            <a:r>
              <a:rPr lang="ru-RU" sz="2400" smtClean="0"/>
              <a:t>Заполнены </a:t>
            </a:r>
            <a:r>
              <a:rPr lang="ru-RU" sz="2400" b="1" smtClean="0">
                <a:solidFill>
                  <a:schemeClr val="accent2"/>
                </a:solidFill>
              </a:rPr>
              <a:t>сводные таблицы</a:t>
            </a:r>
            <a:r>
              <a:rPr lang="ru-RU" sz="2400" smtClean="0"/>
              <a:t> результатов ВПР и проанализированы  основные затруднения и ошибки – в % по каждому выполненному заданию. 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AutoNum type="arabicPeriod"/>
            </a:pPr>
            <a:r>
              <a:rPr lang="ru-RU" sz="2400" smtClean="0"/>
              <a:t>Проведен сравнительный анализ </a:t>
            </a:r>
            <a:r>
              <a:rPr lang="ru-RU" sz="2400" b="1" smtClean="0">
                <a:solidFill>
                  <a:schemeClr val="accent2"/>
                </a:solidFill>
              </a:rPr>
              <a:t>результатов ВПР 2018 года с пробным ВПР и с результатами 2017 года</a:t>
            </a:r>
            <a:r>
              <a:rPr lang="ru-RU" sz="2400" smtClean="0"/>
              <a:t> по математике, русскому языку и окружающему миру по каждому заданию. </a:t>
            </a:r>
          </a:p>
          <a:p>
            <a:pPr marL="609600" indent="-609600" eaLnBrk="1" hangingPunct="1">
              <a:lnSpc>
                <a:spcPct val="80000"/>
              </a:lnSpc>
              <a:buFont typeface="Arial" charset="0"/>
              <a:buAutoNum type="arabicPeriod"/>
            </a:pPr>
            <a:r>
              <a:rPr lang="ru-RU" sz="2400" smtClean="0"/>
              <a:t>Сделаны общие выводы по видам проблемных заданий,            с которыми недостаточно хорошо справились учащиеся 4-х классов в динамике.</a:t>
            </a:r>
            <a:endParaRPr lang="ru-RU" sz="2400" i="1" smtClean="0"/>
          </a:p>
        </p:txBody>
      </p:sp>
      <p:sp>
        <p:nvSpPr>
          <p:cNvPr id="106499" name="Rectangle 4"/>
          <p:cNvSpPr>
            <a:spLocks noChangeArrowheads="1"/>
          </p:cNvSpPr>
          <p:nvPr/>
        </p:nvSpPr>
        <p:spPr bwMode="auto">
          <a:xfrm>
            <a:off x="0" y="6597650"/>
            <a:ext cx="1763713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539750" y="1628775"/>
            <a:ext cx="8424863" cy="3168650"/>
          </a:xfrm>
          <a:solidFill>
            <a:srgbClr val="CCFFCC"/>
          </a:solidFill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2000" b="0" smtClean="0">
                <a:effectLst/>
              </a:rPr>
              <a:t/>
            </a:r>
            <a:br>
              <a:rPr lang="ru-RU" sz="2000" b="0" smtClean="0">
                <a:effectLst/>
              </a:rPr>
            </a:br>
            <a:r>
              <a:rPr lang="ru-RU" sz="3200" u="sng" smtClean="0">
                <a:solidFill>
                  <a:srgbClr val="FF6699"/>
                </a:solidFill>
                <a:effectLst/>
              </a:rPr>
              <a:t>Констатирующий этап </a:t>
            </a:r>
            <a:br>
              <a:rPr lang="ru-RU" sz="3200" u="sng" smtClean="0">
                <a:solidFill>
                  <a:srgbClr val="FF6699"/>
                </a:solidFill>
                <a:effectLst/>
              </a:rPr>
            </a:br>
            <a:r>
              <a:rPr lang="ru-RU" sz="4000" smtClean="0">
                <a:solidFill>
                  <a:srgbClr val="3333CC"/>
                </a:solidFill>
                <a:effectLst/>
              </a:rPr>
              <a:t>ПРОБНЫЕ ВПР</a:t>
            </a:r>
            <a:r>
              <a:rPr lang="ru-RU" sz="3200" b="0" smtClean="0">
                <a:solidFill>
                  <a:srgbClr val="3333CC"/>
                </a:solidFill>
                <a:effectLst/>
              </a:rPr>
              <a:t/>
            </a:r>
            <a:br>
              <a:rPr lang="ru-RU" sz="3200" b="0" smtClean="0">
                <a:solidFill>
                  <a:srgbClr val="3333CC"/>
                </a:solidFill>
                <a:effectLst/>
              </a:rPr>
            </a:br>
            <a:r>
              <a:rPr lang="ru-RU" sz="3200" b="0" smtClean="0">
                <a:effectLst/>
              </a:rPr>
              <a:t>Сводный отчет выполнения отдельных проблемных заданий ВПР 2018 года по русскому языку обучающихся школ-АП,СУ</a:t>
            </a:r>
            <a:r>
              <a:rPr lang="ru-RU" smtClean="0">
                <a:effectLst/>
              </a:rPr>
              <a:t> </a:t>
            </a:r>
          </a:p>
        </p:txBody>
      </p:sp>
      <p:grpSp>
        <p:nvGrpSpPr>
          <p:cNvPr id="107522" name="Group 3"/>
          <p:cNvGrpSpPr>
            <a:grpSpLocks/>
          </p:cNvGrpSpPr>
          <p:nvPr/>
        </p:nvGrpSpPr>
        <p:grpSpPr bwMode="auto">
          <a:xfrm rot="3113741">
            <a:off x="6646862" y="130176"/>
            <a:ext cx="2016125" cy="2565400"/>
            <a:chOff x="1824" y="633"/>
            <a:chExt cx="2834" cy="2849"/>
          </a:xfrm>
        </p:grpSpPr>
        <p:sp>
          <p:nvSpPr>
            <p:cNvPr id="107529" name="Puzzle3"/>
            <p:cNvSpPr>
              <a:spLocks noEditPoints="1" noChangeArrowheads="1"/>
            </p:cNvSpPr>
            <p:nvPr/>
          </p:nvSpPr>
          <p:spPr bwMode="auto">
            <a:xfrm>
              <a:off x="3204" y="633"/>
              <a:ext cx="1114" cy="151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2269 w 21600"/>
                <a:gd name="T25" fmla="*/ 7718 h 21600"/>
                <a:gd name="T26" fmla="*/ 19157 w 21600"/>
                <a:gd name="T27" fmla="*/ 20230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6625" y="20892"/>
                  </a:moveTo>
                  <a:lnTo>
                    <a:pt x="7105" y="21023"/>
                  </a:lnTo>
                  <a:lnTo>
                    <a:pt x="7513" y="21088"/>
                  </a:lnTo>
                  <a:lnTo>
                    <a:pt x="7922" y="21115"/>
                  </a:lnTo>
                  <a:lnTo>
                    <a:pt x="8242" y="21115"/>
                  </a:lnTo>
                  <a:lnTo>
                    <a:pt x="8544" y="21062"/>
                  </a:lnTo>
                  <a:lnTo>
                    <a:pt x="8810" y="20997"/>
                  </a:lnTo>
                  <a:lnTo>
                    <a:pt x="9023" y="20892"/>
                  </a:lnTo>
                  <a:lnTo>
                    <a:pt x="9148" y="20761"/>
                  </a:lnTo>
                  <a:lnTo>
                    <a:pt x="9290" y="20616"/>
                  </a:lnTo>
                  <a:lnTo>
                    <a:pt x="9361" y="20459"/>
                  </a:lnTo>
                  <a:lnTo>
                    <a:pt x="9396" y="20289"/>
                  </a:lnTo>
                  <a:lnTo>
                    <a:pt x="9396" y="20092"/>
                  </a:lnTo>
                  <a:lnTo>
                    <a:pt x="9325" y="19909"/>
                  </a:lnTo>
                  <a:lnTo>
                    <a:pt x="9219" y="19738"/>
                  </a:lnTo>
                  <a:lnTo>
                    <a:pt x="9094" y="19555"/>
                  </a:lnTo>
                  <a:lnTo>
                    <a:pt x="8917" y="19384"/>
                  </a:lnTo>
                  <a:lnTo>
                    <a:pt x="8650" y="19162"/>
                  </a:lnTo>
                  <a:lnTo>
                    <a:pt x="8437" y="18900"/>
                  </a:lnTo>
                  <a:lnTo>
                    <a:pt x="8277" y="18624"/>
                  </a:lnTo>
                  <a:lnTo>
                    <a:pt x="8135" y="18349"/>
                  </a:lnTo>
                  <a:lnTo>
                    <a:pt x="8028" y="18048"/>
                  </a:lnTo>
                  <a:lnTo>
                    <a:pt x="7993" y="17746"/>
                  </a:lnTo>
                  <a:lnTo>
                    <a:pt x="7993" y="17471"/>
                  </a:lnTo>
                  <a:lnTo>
                    <a:pt x="8028" y="17169"/>
                  </a:lnTo>
                  <a:lnTo>
                    <a:pt x="8135" y="16920"/>
                  </a:lnTo>
                  <a:lnTo>
                    <a:pt x="8277" y="16671"/>
                  </a:lnTo>
                  <a:lnTo>
                    <a:pt x="8366" y="16540"/>
                  </a:lnTo>
                  <a:lnTo>
                    <a:pt x="8473" y="16409"/>
                  </a:lnTo>
                  <a:lnTo>
                    <a:pt x="8615" y="16317"/>
                  </a:lnTo>
                  <a:lnTo>
                    <a:pt x="8739" y="16213"/>
                  </a:lnTo>
                  <a:lnTo>
                    <a:pt x="8881" y="16134"/>
                  </a:lnTo>
                  <a:lnTo>
                    <a:pt x="9059" y="16055"/>
                  </a:lnTo>
                  <a:lnTo>
                    <a:pt x="9254" y="15990"/>
                  </a:lnTo>
                  <a:lnTo>
                    <a:pt x="9432" y="15911"/>
                  </a:lnTo>
                  <a:lnTo>
                    <a:pt x="9663" y="15885"/>
                  </a:lnTo>
                  <a:lnTo>
                    <a:pt x="9876" y="15833"/>
                  </a:lnTo>
                  <a:lnTo>
                    <a:pt x="10142" y="15806"/>
                  </a:lnTo>
                  <a:lnTo>
                    <a:pt x="10391" y="15806"/>
                  </a:lnTo>
                  <a:lnTo>
                    <a:pt x="10728" y="15806"/>
                  </a:lnTo>
                  <a:lnTo>
                    <a:pt x="10995" y="15806"/>
                  </a:lnTo>
                  <a:lnTo>
                    <a:pt x="11279" y="15833"/>
                  </a:lnTo>
                  <a:lnTo>
                    <a:pt x="11546" y="15885"/>
                  </a:lnTo>
                  <a:lnTo>
                    <a:pt x="11776" y="15937"/>
                  </a:lnTo>
                  <a:lnTo>
                    <a:pt x="12025" y="15990"/>
                  </a:lnTo>
                  <a:lnTo>
                    <a:pt x="12221" y="16055"/>
                  </a:lnTo>
                  <a:lnTo>
                    <a:pt x="12434" y="16134"/>
                  </a:lnTo>
                  <a:lnTo>
                    <a:pt x="12611" y="16213"/>
                  </a:lnTo>
                  <a:lnTo>
                    <a:pt x="12771" y="16317"/>
                  </a:lnTo>
                  <a:lnTo>
                    <a:pt x="12913" y="16409"/>
                  </a:lnTo>
                  <a:lnTo>
                    <a:pt x="13038" y="16514"/>
                  </a:lnTo>
                  <a:lnTo>
                    <a:pt x="13251" y="16737"/>
                  </a:lnTo>
                  <a:lnTo>
                    <a:pt x="13428" y="16986"/>
                  </a:lnTo>
                  <a:lnTo>
                    <a:pt x="13517" y="17248"/>
                  </a:lnTo>
                  <a:lnTo>
                    <a:pt x="13588" y="17523"/>
                  </a:lnTo>
                  <a:lnTo>
                    <a:pt x="13588" y="17799"/>
                  </a:lnTo>
                  <a:lnTo>
                    <a:pt x="13517" y="18074"/>
                  </a:lnTo>
                  <a:lnTo>
                    <a:pt x="13428" y="18323"/>
                  </a:lnTo>
                  <a:lnTo>
                    <a:pt x="13286" y="18572"/>
                  </a:lnTo>
                  <a:lnTo>
                    <a:pt x="13109" y="18808"/>
                  </a:lnTo>
                  <a:lnTo>
                    <a:pt x="12878" y="19031"/>
                  </a:lnTo>
                  <a:lnTo>
                    <a:pt x="12434" y="19411"/>
                  </a:lnTo>
                  <a:lnTo>
                    <a:pt x="12132" y="19738"/>
                  </a:lnTo>
                  <a:lnTo>
                    <a:pt x="12025" y="19856"/>
                  </a:lnTo>
                  <a:lnTo>
                    <a:pt x="11919" y="20014"/>
                  </a:lnTo>
                  <a:lnTo>
                    <a:pt x="11883" y="20132"/>
                  </a:lnTo>
                  <a:lnTo>
                    <a:pt x="11883" y="20263"/>
                  </a:lnTo>
                  <a:lnTo>
                    <a:pt x="11883" y="20394"/>
                  </a:lnTo>
                  <a:lnTo>
                    <a:pt x="11954" y="20485"/>
                  </a:lnTo>
                  <a:lnTo>
                    <a:pt x="12061" y="20590"/>
                  </a:lnTo>
                  <a:lnTo>
                    <a:pt x="12185" y="20695"/>
                  </a:lnTo>
                  <a:lnTo>
                    <a:pt x="12327" y="20787"/>
                  </a:lnTo>
                  <a:lnTo>
                    <a:pt x="12540" y="20892"/>
                  </a:lnTo>
                  <a:lnTo>
                    <a:pt x="12771" y="20997"/>
                  </a:lnTo>
                  <a:lnTo>
                    <a:pt x="13073" y="21088"/>
                  </a:lnTo>
                  <a:lnTo>
                    <a:pt x="13428" y="21193"/>
                  </a:lnTo>
                  <a:lnTo>
                    <a:pt x="13873" y="21298"/>
                  </a:lnTo>
                  <a:lnTo>
                    <a:pt x="14317" y="21390"/>
                  </a:lnTo>
                  <a:lnTo>
                    <a:pt x="14778" y="21468"/>
                  </a:lnTo>
                  <a:lnTo>
                    <a:pt x="15294" y="21547"/>
                  </a:lnTo>
                  <a:lnTo>
                    <a:pt x="15809" y="21600"/>
                  </a:lnTo>
                  <a:lnTo>
                    <a:pt x="16359" y="21652"/>
                  </a:lnTo>
                  <a:lnTo>
                    <a:pt x="16875" y="21678"/>
                  </a:lnTo>
                  <a:lnTo>
                    <a:pt x="17407" y="21678"/>
                  </a:lnTo>
                  <a:lnTo>
                    <a:pt x="17958" y="21678"/>
                  </a:lnTo>
                  <a:lnTo>
                    <a:pt x="18473" y="21652"/>
                  </a:lnTo>
                  <a:lnTo>
                    <a:pt x="18953" y="21573"/>
                  </a:lnTo>
                  <a:lnTo>
                    <a:pt x="19397" y="21495"/>
                  </a:lnTo>
                  <a:lnTo>
                    <a:pt x="19841" y="21390"/>
                  </a:lnTo>
                  <a:lnTo>
                    <a:pt x="20214" y="21272"/>
                  </a:lnTo>
                  <a:lnTo>
                    <a:pt x="20551" y="21088"/>
                  </a:lnTo>
                  <a:lnTo>
                    <a:pt x="20480" y="20787"/>
                  </a:lnTo>
                  <a:lnTo>
                    <a:pt x="20409" y="20485"/>
                  </a:lnTo>
                  <a:lnTo>
                    <a:pt x="20356" y="20158"/>
                  </a:lnTo>
                  <a:lnTo>
                    <a:pt x="20356" y="19804"/>
                  </a:lnTo>
                  <a:lnTo>
                    <a:pt x="20321" y="19083"/>
                  </a:lnTo>
                  <a:lnTo>
                    <a:pt x="20356" y="18349"/>
                  </a:lnTo>
                  <a:lnTo>
                    <a:pt x="20409" y="17641"/>
                  </a:lnTo>
                  <a:lnTo>
                    <a:pt x="20480" y="17012"/>
                  </a:lnTo>
                  <a:lnTo>
                    <a:pt x="20551" y="16488"/>
                  </a:lnTo>
                  <a:lnTo>
                    <a:pt x="20551" y="16055"/>
                  </a:lnTo>
                  <a:lnTo>
                    <a:pt x="20551" y="15911"/>
                  </a:lnTo>
                  <a:lnTo>
                    <a:pt x="20445" y="15754"/>
                  </a:lnTo>
                  <a:lnTo>
                    <a:pt x="20356" y="15610"/>
                  </a:lnTo>
                  <a:lnTo>
                    <a:pt x="20178" y="15452"/>
                  </a:lnTo>
                  <a:lnTo>
                    <a:pt x="20001" y="15334"/>
                  </a:lnTo>
                  <a:lnTo>
                    <a:pt x="19770" y="15230"/>
                  </a:lnTo>
                  <a:lnTo>
                    <a:pt x="19521" y="15125"/>
                  </a:lnTo>
                  <a:lnTo>
                    <a:pt x="19290" y="15059"/>
                  </a:lnTo>
                  <a:lnTo>
                    <a:pt x="19024" y="15007"/>
                  </a:lnTo>
                  <a:lnTo>
                    <a:pt x="18740" y="14954"/>
                  </a:lnTo>
                  <a:lnTo>
                    <a:pt x="18509" y="14954"/>
                  </a:lnTo>
                  <a:lnTo>
                    <a:pt x="18225" y="14954"/>
                  </a:lnTo>
                  <a:lnTo>
                    <a:pt x="17994" y="15007"/>
                  </a:lnTo>
                  <a:lnTo>
                    <a:pt x="17763" y="15085"/>
                  </a:lnTo>
                  <a:lnTo>
                    <a:pt x="17550" y="15177"/>
                  </a:lnTo>
                  <a:lnTo>
                    <a:pt x="17372" y="15308"/>
                  </a:lnTo>
                  <a:lnTo>
                    <a:pt x="17176" y="15426"/>
                  </a:lnTo>
                  <a:lnTo>
                    <a:pt x="16928" y="15557"/>
                  </a:lnTo>
                  <a:lnTo>
                    <a:pt x="16661" y="15636"/>
                  </a:lnTo>
                  <a:lnTo>
                    <a:pt x="16359" y="15688"/>
                  </a:lnTo>
                  <a:lnTo>
                    <a:pt x="16022" y="15715"/>
                  </a:lnTo>
                  <a:lnTo>
                    <a:pt x="15667" y="15688"/>
                  </a:lnTo>
                  <a:lnTo>
                    <a:pt x="15294" y="15662"/>
                  </a:lnTo>
                  <a:lnTo>
                    <a:pt x="14956" y="15583"/>
                  </a:lnTo>
                  <a:lnTo>
                    <a:pt x="14619" y="15479"/>
                  </a:lnTo>
                  <a:lnTo>
                    <a:pt x="14281" y="15334"/>
                  </a:lnTo>
                  <a:lnTo>
                    <a:pt x="13961" y="15177"/>
                  </a:lnTo>
                  <a:lnTo>
                    <a:pt x="13695" y="14981"/>
                  </a:lnTo>
                  <a:lnTo>
                    <a:pt x="13588" y="14850"/>
                  </a:lnTo>
                  <a:lnTo>
                    <a:pt x="13482" y="14732"/>
                  </a:lnTo>
                  <a:lnTo>
                    <a:pt x="13393" y="14600"/>
                  </a:lnTo>
                  <a:lnTo>
                    <a:pt x="13322" y="14456"/>
                  </a:lnTo>
                  <a:lnTo>
                    <a:pt x="13251" y="14299"/>
                  </a:lnTo>
                  <a:lnTo>
                    <a:pt x="13215" y="14155"/>
                  </a:lnTo>
                  <a:lnTo>
                    <a:pt x="13180" y="13971"/>
                  </a:lnTo>
                  <a:lnTo>
                    <a:pt x="13180" y="13801"/>
                  </a:lnTo>
                  <a:lnTo>
                    <a:pt x="13180" y="13591"/>
                  </a:lnTo>
                  <a:lnTo>
                    <a:pt x="13215" y="13395"/>
                  </a:lnTo>
                  <a:lnTo>
                    <a:pt x="13251" y="13198"/>
                  </a:lnTo>
                  <a:lnTo>
                    <a:pt x="13322" y="13015"/>
                  </a:lnTo>
                  <a:lnTo>
                    <a:pt x="13393" y="12870"/>
                  </a:lnTo>
                  <a:lnTo>
                    <a:pt x="13482" y="12713"/>
                  </a:lnTo>
                  <a:lnTo>
                    <a:pt x="13588" y="12569"/>
                  </a:lnTo>
                  <a:lnTo>
                    <a:pt x="13730" y="12438"/>
                  </a:lnTo>
                  <a:lnTo>
                    <a:pt x="13997" y="12215"/>
                  </a:lnTo>
                  <a:lnTo>
                    <a:pt x="14334" y="12005"/>
                  </a:lnTo>
                  <a:lnTo>
                    <a:pt x="14690" y="11861"/>
                  </a:lnTo>
                  <a:lnTo>
                    <a:pt x="15063" y="11756"/>
                  </a:lnTo>
                  <a:lnTo>
                    <a:pt x="15436" y="11678"/>
                  </a:lnTo>
                  <a:lnTo>
                    <a:pt x="15809" y="11638"/>
                  </a:lnTo>
                  <a:lnTo>
                    <a:pt x="16182" y="11638"/>
                  </a:lnTo>
                  <a:lnTo>
                    <a:pt x="16555" y="11678"/>
                  </a:lnTo>
                  <a:lnTo>
                    <a:pt x="16910" y="11730"/>
                  </a:lnTo>
                  <a:lnTo>
                    <a:pt x="17248" y="11835"/>
                  </a:lnTo>
                  <a:lnTo>
                    <a:pt x="17514" y="11966"/>
                  </a:lnTo>
                  <a:lnTo>
                    <a:pt x="17763" y="12110"/>
                  </a:lnTo>
                  <a:lnTo>
                    <a:pt x="17887" y="12215"/>
                  </a:lnTo>
                  <a:lnTo>
                    <a:pt x="18065" y="12307"/>
                  </a:lnTo>
                  <a:lnTo>
                    <a:pt x="18260" y="12412"/>
                  </a:lnTo>
                  <a:lnTo>
                    <a:pt x="18438" y="12464"/>
                  </a:lnTo>
                  <a:lnTo>
                    <a:pt x="18669" y="12543"/>
                  </a:lnTo>
                  <a:lnTo>
                    <a:pt x="18882" y="12569"/>
                  </a:lnTo>
                  <a:lnTo>
                    <a:pt x="19113" y="12595"/>
                  </a:lnTo>
                  <a:lnTo>
                    <a:pt x="19361" y="12608"/>
                  </a:lnTo>
                  <a:lnTo>
                    <a:pt x="19592" y="12608"/>
                  </a:lnTo>
                  <a:lnTo>
                    <a:pt x="19841" y="12595"/>
                  </a:lnTo>
                  <a:lnTo>
                    <a:pt x="20072" y="12543"/>
                  </a:lnTo>
                  <a:lnTo>
                    <a:pt x="20321" y="12490"/>
                  </a:lnTo>
                  <a:lnTo>
                    <a:pt x="20551" y="12438"/>
                  </a:lnTo>
                  <a:lnTo>
                    <a:pt x="20800" y="12333"/>
                  </a:lnTo>
                  <a:lnTo>
                    <a:pt x="20996" y="12241"/>
                  </a:lnTo>
                  <a:lnTo>
                    <a:pt x="21244" y="12110"/>
                  </a:lnTo>
                  <a:lnTo>
                    <a:pt x="21298" y="12032"/>
                  </a:lnTo>
                  <a:lnTo>
                    <a:pt x="21404" y="11966"/>
                  </a:lnTo>
                  <a:lnTo>
                    <a:pt x="21475" y="11861"/>
                  </a:lnTo>
                  <a:lnTo>
                    <a:pt x="21511" y="11730"/>
                  </a:lnTo>
                  <a:lnTo>
                    <a:pt x="21617" y="11481"/>
                  </a:lnTo>
                  <a:lnTo>
                    <a:pt x="21653" y="11180"/>
                  </a:lnTo>
                  <a:lnTo>
                    <a:pt x="21653" y="10826"/>
                  </a:lnTo>
                  <a:lnTo>
                    <a:pt x="21653" y="10472"/>
                  </a:lnTo>
                  <a:lnTo>
                    <a:pt x="21582" y="10092"/>
                  </a:lnTo>
                  <a:lnTo>
                    <a:pt x="21511" y="9725"/>
                  </a:lnTo>
                  <a:lnTo>
                    <a:pt x="21298" y="8912"/>
                  </a:lnTo>
                  <a:lnTo>
                    <a:pt x="21067" y="8191"/>
                  </a:lnTo>
                  <a:lnTo>
                    <a:pt x="20800" y="7536"/>
                  </a:lnTo>
                  <a:lnTo>
                    <a:pt x="20551" y="7025"/>
                  </a:lnTo>
                  <a:lnTo>
                    <a:pt x="20001" y="7103"/>
                  </a:lnTo>
                  <a:lnTo>
                    <a:pt x="19432" y="7156"/>
                  </a:lnTo>
                  <a:lnTo>
                    <a:pt x="18846" y="7208"/>
                  </a:lnTo>
                  <a:lnTo>
                    <a:pt x="18225" y="7208"/>
                  </a:lnTo>
                  <a:lnTo>
                    <a:pt x="17656" y="7208"/>
                  </a:lnTo>
                  <a:lnTo>
                    <a:pt x="17070" y="7182"/>
                  </a:lnTo>
                  <a:lnTo>
                    <a:pt x="16484" y="7156"/>
                  </a:lnTo>
                  <a:lnTo>
                    <a:pt x="15986" y="7103"/>
                  </a:lnTo>
                  <a:lnTo>
                    <a:pt x="14992" y="6999"/>
                  </a:lnTo>
                  <a:lnTo>
                    <a:pt x="14210" y="6907"/>
                  </a:lnTo>
                  <a:lnTo>
                    <a:pt x="13695" y="6828"/>
                  </a:lnTo>
                  <a:lnTo>
                    <a:pt x="13517" y="6802"/>
                  </a:lnTo>
                  <a:lnTo>
                    <a:pt x="13073" y="6645"/>
                  </a:lnTo>
                  <a:lnTo>
                    <a:pt x="12700" y="6474"/>
                  </a:lnTo>
                  <a:lnTo>
                    <a:pt x="12363" y="6304"/>
                  </a:lnTo>
                  <a:lnTo>
                    <a:pt x="12132" y="6094"/>
                  </a:lnTo>
                  <a:lnTo>
                    <a:pt x="11919" y="5871"/>
                  </a:lnTo>
                  <a:lnTo>
                    <a:pt x="11776" y="5649"/>
                  </a:lnTo>
                  <a:lnTo>
                    <a:pt x="11688" y="5413"/>
                  </a:lnTo>
                  <a:lnTo>
                    <a:pt x="11617" y="5190"/>
                  </a:lnTo>
                  <a:lnTo>
                    <a:pt x="11617" y="4941"/>
                  </a:lnTo>
                  <a:lnTo>
                    <a:pt x="11652" y="4718"/>
                  </a:lnTo>
                  <a:lnTo>
                    <a:pt x="11723" y="4482"/>
                  </a:lnTo>
                  <a:lnTo>
                    <a:pt x="11812" y="4285"/>
                  </a:lnTo>
                  <a:lnTo>
                    <a:pt x="11919" y="4089"/>
                  </a:lnTo>
                  <a:lnTo>
                    <a:pt x="12096" y="3905"/>
                  </a:lnTo>
                  <a:lnTo>
                    <a:pt x="12292" y="3735"/>
                  </a:lnTo>
                  <a:lnTo>
                    <a:pt x="12505" y="3604"/>
                  </a:lnTo>
                  <a:lnTo>
                    <a:pt x="12700" y="3460"/>
                  </a:lnTo>
                  <a:lnTo>
                    <a:pt x="12878" y="3250"/>
                  </a:lnTo>
                  <a:lnTo>
                    <a:pt x="13038" y="3027"/>
                  </a:lnTo>
                  <a:lnTo>
                    <a:pt x="13180" y="2752"/>
                  </a:lnTo>
                  <a:lnTo>
                    <a:pt x="13286" y="2477"/>
                  </a:lnTo>
                  <a:lnTo>
                    <a:pt x="13322" y="2175"/>
                  </a:lnTo>
                  <a:lnTo>
                    <a:pt x="13357" y="1874"/>
                  </a:lnTo>
                  <a:lnTo>
                    <a:pt x="13286" y="1572"/>
                  </a:lnTo>
                  <a:lnTo>
                    <a:pt x="13180" y="1271"/>
                  </a:lnTo>
                  <a:lnTo>
                    <a:pt x="13038" y="983"/>
                  </a:lnTo>
                  <a:lnTo>
                    <a:pt x="12949" y="865"/>
                  </a:lnTo>
                  <a:lnTo>
                    <a:pt x="12807" y="733"/>
                  </a:lnTo>
                  <a:lnTo>
                    <a:pt x="12665" y="616"/>
                  </a:lnTo>
                  <a:lnTo>
                    <a:pt x="12505" y="511"/>
                  </a:lnTo>
                  <a:lnTo>
                    <a:pt x="12327" y="406"/>
                  </a:lnTo>
                  <a:lnTo>
                    <a:pt x="12132" y="314"/>
                  </a:lnTo>
                  <a:lnTo>
                    <a:pt x="11883" y="235"/>
                  </a:lnTo>
                  <a:lnTo>
                    <a:pt x="11652" y="183"/>
                  </a:lnTo>
                  <a:lnTo>
                    <a:pt x="11368" y="104"/>
                  </a:lnTo>
                  <a:lnTo>
                    <a:pt x="11101" y="78"/>
                  </a:lnTo>
                  <a:lnTo>
                    <a:pt x="10800" y="52"/>
                  </a:lnTo>
                  <a:lnTo>
                    <a:pt x="10444" y="52"/>
                  </a:lnTo>
                  <a:lnTo>
                    <a:pt x="10142" y="52"/>
                  </a:lnTo>
                  <a:lnTo>
                    <a:pt x="9840" y="78"/>
                  </a:lnTo>
                  <a:lnTo>
                    <a:pt x="9574" y="104"/>
                  </a:lnTo>
                  <a:lnTo>
                    <a:pt x="9325" y="157"/>
                  </a:lnTo>
                  <a:lnTo>
                    <a:pt x="9094" y="209"/>
                  </a:lnTo>
                  <a:lnTo>
                    <a:pt x="8846" y="262"/>
                  </a:lnTo>
                  <a:lnTo>
                    <a:pt x="8650" y="340"/>
                  </a:lnTo>
                  <a:lnTo>
                    <a:pt x="8437" y="432"/>
                  </a:lnTo>
                  <a:lnTo>
                    <a:pt x="8277" y="511"/>
                  </a:lnTo>
                  <a:lnTo>
                    <a:pt x="8100" y="616"/>
                  </a:lnTo>
                  <a:lnTo>
                    <a:pt x="7957" y="707"/>
                  </a:lnTo>
                  <a:lnTo>
                    <a:pt x="7833" y="838"/>
                  </a:lnTo>
                  <a:lnTo>
                    <a:pt x="7620" y="1061"/>
                  </a:lnTo>
                  <a:lnTo>
                    <a:pt x="7442" y="1336"/>
                  </a:lnTo>
                  <a:lnTo>
                    <a:pt x="7353" y="1599"/>
                  </a:lnTo>
                  <a:lnTo>
                    <a:pt x="7318" y="1900"/>
                  </a:lnTo>
                  <a:lnTo>
                    <a:pt x="7318" y="2175"/>
                  </a:lnTo>
                  <a:lnTo>
                    <a:pt x="7353" y="2450"/>
                  </a:lnTo>
                  <a:lnTo>
                    <a:pt x="7442" y="2726"/>
                  </a:lnTo>
                  <a:lnTo>
                    <a:pt x="7620" y="2975"/>
                  </a:lnTo>
                  <a:lnTo>
                    <a:pt x="7833" y="3198"/>
                  </a:lnTo>
                  <a:lnTo>
                    <a:pt x="8064" y="3433"/>
                  </a:lnTo>
                  <a:lnTo>
                    <a:pt x="8295" y="3630"/>
                  </a:lnTo>
                  <a:lnTo>
                    <a:pt x="8508" y="3853"/>
                  </a:lnTo>
                  <a:lnTo>
                    <a:pt x="8686" y="4089"/>
                  </a:lnTo>
                  <a:lnTo>
                    <a:pt x="8775" y="4312"/>
                  </a:lnTo>
                  <a:lnTo>
                    <a:pt x="8846" y="4561"/>
                  </a:lnTo>
                  <a:lnTo>
                    <a:pt x="8846" y="4810"/>
                  </a:lnTo>
                  <a:lnTo>
                    <a:pt x="8810" y="5059"/>
                  </a:lnTo>
                  <a:lnTo>
                    <a:pt x="8721" y="5295"/>
                  </a:lnTo>
                  <a:lnTo>
                    <a:pt x="8579" y="5544"/>
                  </a:lnTo>
                  <a:lnTo>
                    <a:pt x="8366" y="5766"/>
                  </a:lnTo>
                  <a:lnTo>
                    <a:pt x="8135" y="5976"/>
                  </a:lnTo>
                  <a:lnTo>
                    <a:pt x="7833" y="6199"/>
                  </a:lnTo>
                  <a:lnTo>
                    <a:pt x="7478" y="6369"/>
                  </a:lnTo>
                  <a:lnTo>
                    <a:pt x="7069" y="6527"/>
                  </a:lnTo>
                  <a:lnTo>
                    <a:pt x="6590" y="6671"/>
                  </a:lnTo>
                  <a:lnTo>
                    <a:pt x="6092" y="6802"/>
                  </a:lnTo>
                  <a:lnTo>
                    <a:pt x="5684" y="6802"/>
                  </a:lnTo>
                  <a:lnTo>
                    <a:pt x="5133" y="6802"/>
                  </a:lnTo>
                  <a:lnTo>
                    <a:pt x="4547" y="6802"/>
                  </a:lnTo>
                  <a:lnTo>
                    <a:pt x="3872" y="6802"/>
                  </a:lnTo>
                  <a:lnTo>
                    <a:pt x="3144" y="6802"/>
                  </a:lnTo>
                  <a:lnTo>
                    <a:pt x="2362" y="6802"/>
                  </a:lnTo>
                  <a:lnTo>
                    <a:pt x="1545" y="6802"/>
                  </a:lnTo>
                  <a:lnTo>
                    <a:pt x="692" y="6802"/>
                  </a:lnTo>
                  <a:lnTo>
                    <a:pt x="586" y="7234"/>
                  </a:lnTo>
                  <a:lnTo>
                    <a:pt x="461" y="7837"/>
                  </a:lnTo>
                  <a:lnTo>
                    <a:pt x="355" y="8493"/>
                  </a:lnTo>
                  <a:lnTo>
                    <a:pt x="248" y="9187"/>
                  </a:lnTo>
                  <a:lnTo>
                    <a:pt x="142" y="9869"/>
                  </a:lnTo>
                  <a:lnTo>
                    <a:pt x="106" y="10498"/>
                  </a:lnTo>
                  <a:lnTo>
                    <a:pt x="106" y="10983"/>
                  </a:lnTo>
                  <a:lnTo>
                    <a:pt x="106" y="11311"/>
                  </a:lnTo>
                  <a:lnTo>
                    <a:pt x="213" y="11481"/>
                  </a:lnTo>
                  <a:lnTo>
                    <a:pt x="319" y="11651"/>
                  </a:lnTo>
                  <a:lnTo>
                    <a:pt x="497" y="11783"/>
                  </a:lnTo>
                  <a:lnTo>
                    <a:pt x="692" y="11914"/>
                  </a:lnTo>
                  <a:lnTo>
                    <a:pt x="941" y="12032"/>
                  </a:lnTo>
                  <a:lnTo>
                    <a:pt x="1207" y="12110"/>
                  </a:lnTo>
                  <a:lnTo>
                    <a:pt x="1509" y="12189"/>
                  </a:lnTo>
                  <a:lnTo>
                    <a:pt x="1794" y="12241"/>
                  </a:lnTo>
                  <a:lnTo>
                    <a:pt x="2131" y="12267"/>
                  </a:lnTo>
                  <a:lnTo>
                    <a:pt x="2433" y="12281"/>
                  </a:lnTo>
                  <a:lnTo>
                    <a:pt x="2735" y="12267"/>
                  </a:lnTo>
                  <a:lnTo>
                    <a:pt x="3055" y="12241"/>
                  </a:lnTo>
                  <a:lnTo>
                    <a:pt x="3357" y="12189"/>
                  </a:lnTo>
                  <a:lnTo>
                    <a:pt x="3623" y="12084"/>
                  </a:lnTo>
                  <a:lnTo>
                    <a:pt x="3872" y="11979"/>
                  </a:lnTo>
                  <a:lnTo>
                    <a:pt x="4103" y="11861"/>
                  </a:lnTo>
                  <a:lnTo>
                    <a:pt x="4316" y="11704"/>
                  </a:lnTo>
                  <a:lnTo>
                    <a:pt x="4582" y="11612"/>
                  </a:lnTo>
                  <a:lnTo>
                    <a:pt x="4849" y="11533"/>
                  </a:lnTo>
                  <a:lnTo>
                    <a:pt x="5169" y="11507"/>
                  </a:lnTo>
                  <a:lnTo>
                    <a:pt x="5506" y="11481"/>
                  </a:lnTo>
                  <a:lnTo>
                    <a:pt x="5808" y="11507"/>
                  </a:lnTo>
                  <a:lnTo>
                    <a:pt x="6146" y="11560"/>
                  </a:lnTo>
                  <a:lnTo>
                    <a:pt x="6501" y="11651"/>
                  </a:lnTo>
                  <a:lnTo>
                    <a:pt x="6803" y="11783"/>
                  </a:lnTo>
                  <a:lnTo>
                    <a:pt x="7105" y="11940"/>
                  </a:lnTo>
                  <a:lnTo>
                    <a:pt x="7353" y="12110"/>
                  </a:lnTo>
                  <a:lnTo>
                    <a:pt x="7584" y="12333"/>
                  </a:lnTo>
                  <a:lnTo>
                    <a:pt x="7798" y="12595"/>
                  </a:lnTo>
                  <a:lnTo>
                    <a:pt x="7922" y="12870"/>
                  </a:lnTo>
                  <a:lnTo>
                    <a:pt x="8028" y="13198"/>
                  </a:lnTo>
                  <a:lnTo>
                    <a:pt x="8064" y="13526"/>
                  </a:lnTo>
                  <a:lnTo>
                    <a:pt x="8028" y="13775"/>
                  </a:lnTo>
                  <a:lnTo>
                    <a:pt x="7922" y="13998"/>
                  </a:lnTo>
                  <a:lnTo>
                    <a:pt x="7798" y="14220"/>
                  </a:lnTo>
                  <a:lnTo>
                    <a:pt x="7584" y="14404"/>
                  </a:lnTo>
                  <a:lnTo>
                    <a:pt x="7353" y="14574"/>
                  </a:lnTo>
                  <a:lnTo>
                    <a:pt x="7105" y="14732"/>
                  </a:lnTo>
                  <a:lnTo>
                    <a:pt x="6803" y="14850"/>
                  </a:lnTo>
                  <a:lnTo>
                    <a:pt x="6501" y="14954"/>
                  </a:lnTo>
                  <a:lnTo>
                    <a:pt x="6146" y="15033"/>
                  </a:lnTo>
                  <a:lnTo>
                    <a:pt x="5808" y="15085"/>
                  </a:lnTo>
                  <a:lnTo>
                    <a:pt x="5506" y="15085"/>
                  </a:lnTo>
                  <a:lnTo>
                    <a:pt x="5169" y="15059"/>
                  </a:lnTo>
                  <a:lnTo>
                    <a:pt x="4849" y="15007"/>
                  </a:lnTo>
                  <a:lnTo>
                    <a:pt x="4582" y="14902"/>
                  </a:lnTo>
                  <a:lnTo>
                    <a:pt x="4316" y="14784"/>
                  </a:lnTo>
                  <a:lnTo>
                    <a:pt x="4103" y="14600"/>
                  </a:lnTo>
                  <a:lnTo>
                    <a:pt x="3907" y="14430"/>
                  </a:lnTo>
                  <a:lnTo>
                    <a:pt x="3659" y="14299"/>
                  </a:lnTo>
                  <a:lnTo>
                    <a:pt x="3428" y="14194"/>
                  </a:lnTo>
                  <a:lnTo>
                    <a:pt x="3179" y="14129"/>
                  </a:lnTo>
                  <a:lnTo>
                    <a:pt x="2913" y="14102"/>
                  </a:lnTo>
                  <a:lnTo>
                    <a:pt x="2646" y="14102"/>
                  </a:lnTo>
                  <a:lnTo>
                    <a:pt x="2362" y="14129"/>
                  </a:lnTo>
                  <a:lnTo>
                    <a:pt x="2096" y="14168"/>
                  </a:lnTo>
                  <a:lnTo>
                    <a:pt x="1811" y="14273"/>
                  </a:lnTo>
                  <a:lnTo>
                    <a:pt x="1545" y="14378"/>
                  </a:lnTo>
                  <a:lnTo>
                    <a:pt x="1314" y="14496"/>
                  </a:lnTo>
                  <a:lnTo>
                    <a:pt x="1065" y="14653"/>
                  </a:lnTo>
                  <a:lnTo>
                    <a:pt x="870" y="14797"/>
                  </a:lnTo>
                  <a:lnTo>
                    <a:pt x="657" y="14981"/>
                  </a:lnTo>
                  <a:lnTo>
                    <a:pt x="497" y="15177"/>
                  </a:lnTo>
                  <a:lnTo>
                    <a:pt x="390" y="15413"/>
                  </a:lnTo>
                  <a:lnTo>
                    <a:pt x="284" y="15636"/>
                  </a:lnTo>
                  <a:lnTo>
                    <a:pt x="248" y="15911"/>
                  </a:lnTo>
                  <a:lnTo>
                    <a:pt x="284" y="16239"/>
                  </a:lnTo>
                  <a:lnTo>
                    <a:pt x="319" y="16566"/>
                  </a:lnTo>
                  <a:lnTo>
                    <a:pt x="497" y="17340"/>
                  </a:lnTo>
                  <a:lnTo>
                    <a:pt x="692" y="18152"/>
                  </a:lnTo>
                  <a:lnTo>
                    <a:pt x="799" y="18559"/>
                  </a:lnTo>
                  <a:lnTo>
                    <a:pt x="905" y="18978"/>
                  </a:lnTo>
                  <a:lnTo>
                    <a:pt x="959" y="19384"/>
                  </a:lnTo>
                  <a:lnTo>
                    <a:pt x="994" y="19791"/>
                  </a:lnTo>
                  <a:lnTo>
                    <a:pt x="994" y="20132"/>
                  </a:lnTo>
                  <a:lnTo>
                    <a:pt x="959" y="20485"/>
                  </a:lnTo>
                  <a:lnTo>
                    <a:pt x="941" y="20669"/>
                  </a:lnTo>
                  <a:lnTo>
                    <a:pt x="870" y="20813"/>
                  </a:lnTo>
                  <a:lnTo>
                    <a:pt x="799" y="20970"/>
                  </a:lnTo>
                  <a:lnTo>
                    <a:pt x="692" y="21088"/>
                  </a:lnTo>
                  <a:lnTo>
                    <a:pt x="1474" y="20997"/>
                  </a:lnTo>
                  <a:lnTo>
                    <a:pt x="2291" y="20866"/>
                  </a:lnTo>
                  <a:lnTo>
                    <a:pt x="3108" y="20787"/>
                  </a:lnTo>
                  <a:lnTo>
                    <a:pt x="3907" y="20721"/>
                  </a:lnTo>
                  <a:lnTo>
                    <a:pt x="4653" y="20695"/>
                  </a:lnTo>
                  <a:lnTo>
                    <a:pt x="5364" y="20695"/>
                  </a:lnTo>
                  <a:lnTo>
                    <a:pt x="5701" y="20721"/>
                  </a:lnTo>
                  <a:lnTo>
                    <a:pt x="6057" y="20761"/>
                  </a:lnTo>
                  <a:lnTo>
                    <a:pt x="6323" y="20813"/>
                  </a:lnTo>
                  <a:lnTo>
                    <a:pt x="6625" y="20892"/>
                  </a:lnTo>
                  <a:close/>
                </a:path>
              </a:pathLst>
            </a:custGeom>
            <a:solidFill>
              <a:srgbClr val="FFBE7D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530" name="Puzzle2"/>
            <p:cNvSpPr>
              <a:spLocks noEditPoints="1" noChangeArrowheads="1"/>
            </p:cNvSpPr>
            <p:nvPr/>
          </p:nvSpPr>
          <p:spPr bwMode="auto">
            <a:xfrm>
              <a:off x="2880" y="1736"/>
              <a:ext cx="1778" cy="137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5394 w 21600"/>
                <a:gd name="T25" fmla="*/ 6735 h 21600"/>
                <a:gd name="T26" fmla="*/ 16182 w 21600"/>
                <a:gd name="T27" fmla="*/ 20441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4247" y="12354"/>
                  </a:moveTo>
                  <a:lnTo>
                    <a:pt x="4134" y="12468"/>
                  </a:lnTo>
                  <a:lnTo>
                    <a:pt x="4010" y="12581"/>
                  </a:lnTo>
                  <a:lnTo>
                    <a:pt x="3897" y="12637"/>
                  </a:lnTo>
                  <a:lnTo>
                    <a:pt x="3773" y="12694"/>
                  </a:lnTo>
                  <a:lnTo>
                    <a:pt x="3637" y="12694"/>
                  </a:lnTo>
                  <a:lnTo>
                    <a:pt x="3524" y="12694"/>
                  </a:lnTo>
                  <a:lnTo>
                    <a:pt x="3400" y="12665"/>
                  </a:lnTo>
                  <a:lnTo>
                    <a:pt x="3287" y="12609"/>
                  </a:lnTo>
                  <a:lnTo>
                    <a:pt x="3027" y="12496"/>
                  </a:lnTo>
                  <a:lnTo>
                    <a:pt x="2790" y="12340"/>
                  </a:lnTo>
                  <a:lnTo>
                    <a:pt x="2530" y="12142"/>
                  </a:lnTo>
                  <a:lnTo>
                    <a:pt x="2293" y="11987"/>
                  </a:lnTo>
                  <a:lnTo>
                    <a:pt x="2033" y="11817"/>
                  </a:lnTo>
                  <a:lnTo>
                    <a:pt x="1773" y="11676"/>
                  </a:lnTo>
                  <a:lnTo>
                    <a:pt x="1638" y="11662"/>
                  </a:lnTo>
                  <a:lnTo>
                    <a:pt x="1513" y="11634"/>
                  </a:lnTo>
                  <a:lnTo>
                    <a:pt x="1378" y="11634"/>
                  </a:lnTo>
                  <a:lnTo>
                    <a:pt x="1253" y="11634"/>
                  </a:lnTo>
                  <a:lnTo>
                    <a:pt x="1118" y="11662"/>
                  </a:lnTo>
                  <a:lnTo>
                    <a:pt x="971" y="11732"/>
                  </a:lnTo>
                  <a:lnTo>
                    <a:pt x="835" y="11817"/>
                  </a:lnTo>
                  <a:lnTo>
                    <a:pt x="711" y="11959"/>
                  </a:lnTo>
                  <a:lnTo>
                    <a:pt x="553" y="12086"/>
                  </a:lnTo>
                  <a:lnTo>
                    <a:pt x="429" y="12284"/>
                  </a:lnTo>
                  <a:lnTo>
                    <a:pt x="271" y="12524"/>
                  </a:lnTo>
                  <a:lnTo>
                    <a:pt x="146" y="12793"/>
                  </a:lnTo>
                  <a:lnTo>
                    <a:pt x="79" y="12962"/>
                  </a:lnTo>
                  <a:lnTo>
                    <a:pt x="33" y="13146"/>
                  </a:lnTo>
                  <a:lnTo>
                    <a:pt x="11" y="13386"/>
                  </a:lnTo>
                  <a:lnTo>
                    <a:pt x="11" y="13641"/>
                  </a:lnTo>
                  <a:lnTo>
                    <a:pt x="33" y="13881"/>
                  </a:lnTo>
                  <a:lnTo>
                    <a:pt x="101" y="14150"/>
                  </a:lnTo>
                  <a:lnTo>
                    <a:pt x="192" y="14404"/>
                  </a:lnTo>
                  <a:lnTo>
                    <a:pt x="293" y="14645"/>
                  </a:lnTo>
                  <a:lnTo>
                    <a:pt x="451" y="14857"/>
                  </a:lnTo>
                  <a:lnTo>
                    <a:pt x="621" y="15054"/>
                  </a:lnTo>
                  <a:lnTo>
                    <a:pt x="734" y="15125"/>
                  </a:lnTo>
                  <a:lnTo>
                    <a:pt x="835" y="15210"/>
                  </a:lnTo>
                  <a:lnTo>
                    <a:pt x="948" y="15267"/>
                  </a:lnTo>
                  <a:lnTo>
                    <a:pt x="1084" y="15323"/>
                  </a:lnTo>
                  <a:lnTo>
                    <a:pt x="1208" y="15351"/>
                  </a:lnTo>
                  <a:lnTo>
                    <a:pt x="1355" y="15380"/>
                  </a:lnTo>
                  <a:lnTo>
                    <a:pt x="1513" y="15380"/>
                  </a:lnTo>
                  <a:lnTo>
                    <a:pt x="1683" y="15380"/>
                  </a:lnTo>
                  <a:lnTo>
                    <a:pt x="1864" y="15351"/>
                  </a:lnTo>
                  <a:lnTo>
                    <a:pt x="2033" y="15323"/>
                  </a:lnTo>
                  <a:lnTo>
                    <a:pt x="2225" y="15238"/>
                  </a:lnTo>
                  <a:lnTo>
                    <a:pt x="2428" y="15153"/>
                  </a:lnTo>
                  <a:lnTo>
                    <a:pt x="2745" y="15026"/>
                  </a:lnTo>
                  <a:lnTo>
                    <a:pt x="3005" y="14913"/>
                  </a:lnTo>
                  <a:lnTo>
                    <a:pt x="3264" y="14828"/>
                  </a:lnTo>
                  <a:lnTo>
                    <a:pt x="3513" y="14800"/>
                  </a:lnTo>
                  <a:lnTo>
                    <a:pt x="3615" y="14828"/>
                  </a:lnTo>
                  <a:lnTo>
                    <a:pt x="3728" y="14857"/>
                  </a:lnTo>
                  <a:lnTo>
                    <a:pt x="3807" y="14913"/>
                  </a:lnTo>
                  <a:lnTo>
                    <a:pt x="3920" y="14998"/>
                  </a:lnTo>
                  <a:lnTo>
                    <a:pt x="4010" y="15097"/>
                  </a:lnTo>
                  <a:lnTo>
                    <a:pt x="4089" y="15238"/>
                  </a:lnTo>
                  <a:lnTo>
                    <a:pt x="4179" y="15408"/>
                  </a:lnTo>
                  <a:lnTo>
                    <a:pt x="4247" y="15620"/>
                  </a:lnTo>
                  <a:lnTo>
                    <a:pt x="4326" y="15860"/>
                  </a:lnTo>
                  <a:lnTo>
                    <a:pt x="4394" y="16129"/>
                  </a:lnTo>
                  <a:lnTo>
                    <a:pt x="4439" y="16440"/>
                  </a:lnTo>
                  <a:lnTo>
                    <a:pt x="4507" y="16737"/>
                  </a:lnTo>
                  <a:lnTo>
                    <a:pt x="4552" y="17090"/>
                  </a:lnTo>
                  <a:lnTo>
                    <a:pt x="4575" y="17443"/>
                  </a:lnTo>
                  <a:lnTo>
                    <a:pt x="4586" y="17825"/>
                  </a:lnTo>
                  <a:lnTo>
                    <a:pt x="4586" y="18193"/>
                  </a:lnTo>
                  <a:lnTo>
                    <a:pt x="4586" y="18574"/>
                  </a:lnTo>
                  <a:lnTo>
                    <a:pt x="4586" y="18984"/>
                  </a:lnTo>
                  <a:lnTo>
                    <a:pt x="4552" y="19366"/>
                  </a:lnTo>
                  <a:lnTo>
                    <a:pt x="4507" y="19748"/>
                  </a:lnTo>
                  <a:lnTo>
                    <a:pt x="4462" y="20129"/>
                  </a:lnTo>
                  <a:lnTo>
                    <a:pt x="4371" y="20483"/>
                  </a:lnTo>
                  <a:lnTo>
                    <a:pt x="4292" y="20836"/>
                  </a:lnTo>
                  <a:lnTo>
                    <a:pt x="4202" y="21161"/>
                  </a:lnTo>
                  <a:lnTo>
                    <a:pt x="4744" y="21161"/>
                  </a:lnTo>
                  <a:lnTo>
                    <a:pt x="5264" y="21161"/>
                  </a:lnTo>
                  <a:lnTo>
                    <a:pt x="5784" y="21161"/>
                  </a:lnTo>
                  <a:lnTo>
                    <a:pt x="6235" y="21161"/>
                  </a:lnTo>
                  <a:lnTo>
                    <a:pt x="6676" y="21161"/>
                  </a:lnTo>
                  <a:lnTo>
                    <a:pt x="7060" y="21161"/>
                  </a:lnTo>
                  <a:lnTo>
                    <a:pt x="7410" y="21161"/>
                  </a:lnTo>
                  <a:lnTo>
                    <a:pt x="7670" y="21161"/>
                  </a:lnTo>
                  <a:lnTo>
                    <a:pt x="8020" y="21020"/>
                  </a:lnTo>
                  <a:lnTo>
                    <a:pt x="8303" y="20893"/>
                  </a:lnTo>
                  <a:lnTo>
                    <a:pt x="8563" y="20695"/>
                  </a:lnTo>
                  <a:lnTo>
                    <a:pt x="8800" y="20511"/>
                  </a:lnTo>
                  <a:lnTo>
                    <a:pt x="8969" y="20285"/>
                  </a:lnTo>
                  <a:lnTo>
                    <a:pt x="9150" y="20045"/>
                  </a:lnTo>
                  <a:lnTo>
                    <a:pt x="9252" y="19804"/>
                  </a:lnTo>
                  <a:lnTo>
                    <a:pt x="9342" y="19550"/>
                  </a:lnTo>
                  <a:lnTo>
                    <a:pt x="9410" y="19281"/>
                  </a:lnTo>
                  <a:lnTo>
                    <a:pt x="9433" y="19013"/>
                  </a:lnTo>
                  <a:lnTo>
                    <a:pt x="9433" y="18744"/>
                  </a:lnTo>
                  <a:lnTo>
                    <a:pt x="9387" y="18504"/>
                  </a:lnTo>
                  <a:lnTo>
                    <a:pt x="9320" y="18221"/>
                  </a:lnTo>
                  <a:lnTo>
                    <a:pt x="9207" y="17981"/>
                  </a:lnTo>
                  <a:lnTo>
                    <a:pt x="9105" y="17740"/>
                  </a:lnTo>
                  <a:lnTo>
                    <a:pt x="8924" y="17514"/>
                  </a:lnTo>
                  <a:lnTo>
                    <a:pt x="8777" y="17274"/>
                  </a:lnTo>
                  <a:lnTo>
                    <a:pt x="8642" y="17034"/>
                  </a:lnTo>
                  <a:lnTo>
                    <a:pt x="8563" y="16765"/>
                  </a:lnTo>
                  <a:lnTo>
                    <a:pt x="8472" y="16468"/>
                  </a:lnTo>
                  <a:lnTo>
                    <a:pt x="8450" y="16157"/>
                  </a:lnTo>
                  <a:lnTo>
                    <a:pt x="8450" y="15860"/>
                  </a:lnTo>
                  <a:lnTo>
                    <a:pt x="8472" y="15563"/>
                  </a:lnTo>
                  <a:lnTo>
                    <a:pt x="8540" y="15267"/>
                  </a:lnTo>
                  <a:lnTo>
                    <a:pt x="8642" y="14998"/>
                  </a:lnTo>
                  <a:lnTo>
                    <a:pt x="8777" y="14729"/>
                  </a:lnTo>
                  <a:lnTo>
                    <a:pt x="8868" y="14616"/>
                  </a:lnTo>
                  <a:lnTo>
                    <a:pt x="8969" y="14475"/>
                  </a:lnTo>
                  <a:lnTo>
                    <a:pt x="9060" y="14376"/>
                  </a:lnTo>
                  <a:lnTo>
                    <a:pt x="9184" y="14291"/>
                  </a:lnTo>
                  <a:lnTo>
                    <a:pt x="9297" y="14206"/>
                  </a:lnTo>
                  <a:lnTo>
                    <a:pt x="9433" y="14121"/>
                  </a:lnTo>
                  <a:lnTo>
                    <a:pt x="9579" y="14051"/>
                  </a:lnTo>
                  <a:lnTo>
                    <a:pt x="9726" y="13994"/>
                  </a:lnTo>
                  <a:lnTo>
                    <a:pt x="9884" y="13938"/>
                  </a:lnTo>
                  <a:lnTo>
                    <a:pt x="10054" y="13909"/>
                  </a:lnTo>
                  <a:lnTo>
                    <a:pt x="10257" y="13881"/>
                  </a:lnTo>
                  <a:lnTo>
                    <a:pt x="10449" y="13881"/>
                  </a:lnTo>
                  <a:lnTo>
                    <a:pt x="10664" y="13881"/>
                  </a:lnTo>
                  <a:lnTo>
                    <a:pt x="10856" y="13909"/>
                  </a:lnTo>
                  <a:lnTo>
                    <a:pt x="11037" y="13966"/>
                  </a:lnTo>
                  <a:lnTo>
                    <a:pt x="11206" y="14023"/>
                  </a:lnTo>
                  <a:lnTo>
                    <a:pt x="11353" y="14093"/>
                  </a:lnTo>
                  <a:lnTo>
                    <a:pt x="11511" y="14178"/>
                  </a:lnTo>
                  <a:lnTo>
                    <a:pt x="11635" y="14263"/>
                  </a:lnTo>
                  <a:lnTo>
                    <a:pt x="11748" y="14376"/>
                  </a:lnTo>
                  <a:lnTo>
                    <a:pt x="11861" y="14475"/>
                  </a:lnTo>
                  <a:lnTo>
                    <a:pt x="11941" y="14616"/>
                  </a:lnTo>
                  <a:lnTo>
                    <a:pt x="12031" y="14758"/>
                  </a:lnTo>
                  <a:lnTo>
                    <a:pt x="12099" y="14885"/>
                  </a:lnTo>
                  <a:lnTo>
                    <a:pt x="12200" y="15210"/>
                  </a:lnTo>
                  <a:lnTo>
                    <a:pt x="12268" y="15507"/>
                  </a:lnTo>
                  <a:lnTo>
                    <a:pt x="12291" y="15832"/>
                  </a:lnTo>
                  <a:lnTo>
                    <a:pt x="12291" y="16157"/>
                  </a:lnTo>
                  <a:lnTo>
                    <a:pt x="12246" y="16482"/>
                  </a:lnTo>
                  <a:lnTo>
                    <a:pt x="12178" y="16807"/>
                  </a:lnTo>
                  <a:lnTo>
                    <a:pt x="12099" y="17090"/>
                  </a:lnTo>
                  <a:lnTo>
                    <a:pt x="12008" y="17330"/>
                  </a:lnTo>
                  <a:lnTo>
                    <a:pt x="11884" y="17542"/>
                  </a:lnTo>
                  <a:lnTo>
                    <a:pt x="11748" y="17712"/>
                  </a:lnTo>
                  <a:lnTo>
                    <a:pt x="11613" y="17839"/>
                  </a:lnTo>
                  <a:lnTo>
                    <a:pt x="11489" y="18037"/>
                  </a:lnTo>
                  <a:lnTo>
                    <a:pt x="11398" y="18221"/>
                  </a:lnTo>
                  <a:lnTo>
                    <a:pt x="11319" y="18447"/>
                  </a:lnTo>
                  <a:lnTo>
                    <a:pt x="11251" y="18659"/>
                  </a:lnTo>
                  <a:lnTo>
                    <a:pt x="11206" y="18900"/>
                  </a:lnTo>
                  <a:lnTo>
                    <a:pt x="11184" y="19154"/>
                  </a:lnTo>
                  <a:lnTo>
                    <a:pt x="11184" y="19423"/>
                  </a:lnTo>
                  <a:lnTo>
                    <a:pt x="11229" y="19663"/>
                  </a:lnTo>
                  <a:lnTo>
                    <a:pt x="11297" y="19903"/>
                  </a:lnTo>
                  <a:lnTo>
                    <a:pt x="11376" y="20158"/>
                  </a:lnTo>
                  <a:lnTo>
                    <a:pt x="11511" y="20398"/>
                  </a:lnTo>
                  <a:lnTo>
                    <a:pt x="11681" y="20610"/>
                  </a:lnTo>
                  <a:lnTo>
                    <a:pt x="11884" y="20808"/>
                  </a:lnTo>
                  <a:lnTo>
                    <a:pt x="12121" y="20992"/>
                  </a:lnTo>
                  <a:lnTo>
                    <a:pt x="12404" y="21161"/>
                  </a:lnTo>
                  <a:lnTo>
                    <a:pt x="12528" y="21190"/>
                  </a:lnTo>
                  <a:lnTo>
                    <a:pt x="12856" y="21274"/>
                  </a:lnTo>
                  <a:lnTo>
                    <a:pt x="13330" y="21373"/>
                  </a:lnTo>
                  <a:lnTo>
                    <a:pt x="13963" y="21486"/>
                  </a:lnTo>
                  <a:lnTo>
                    <a:pt x="14313" y="21543"/>
                  </a:lnTo>
                  <a:lnTo>
                    <a:pt x="14652" y="21571"/>
                  </a:lnTo>
                  <a:lnTo>
                    <a:pt x="15025" y="21600"/>
                  </a:lnTo>
                  <a:lnTo>
                    <a:pt x="15409" y="21600"/>
                  </a:lnTo>
                  <a:lnTo>
                    <a:pt x="15782" y="21600"/>
                  </a:lnTo>
                  <a:lnTo>
                    <a:pt x="16177" y="21571"/>
                  </a:lnTo>
                  <a:lnTo>
                    <a:pt x="16516" y="21486"/>
                  </a:lnTo>
                  <a:lnTo>
                    <a:pt x="16889" y="21402"/>
                  </a:lnTo>
                  <a:lnTo>
                    <a:pt x="16821" y="21190"/>
                  </a:lnTo>
                  <a:lnTo>
                    <a:pt x="16776" y="20935"/>
                  </a:lnTo>
                  <a:lnTo>
                    <a:pt x="16742" y="20667"/>
                  </a:lnTo>
                  <a:lnTo>
                    <a:pt x="16719" y="20370"/>
                  </a:lnTo>
                  <a:lnTo>
                    <a:pt x="16697" y="19719"/>
                  </a:lnTo>
                  <a:lnTo>
                    <a:pt x="16697" y="19013"/>
                  </a:lnTo>
                  <a:lnTo>
                    <a:pt x="16719" y="18306"/>
                  </a:lnTo>
                  <a:lnTo>
                    <a:pt x="16753" y="17599"/>
                  </a:lnTo>
                  <a:lnTo>
                    <a:pt x="16821" y="16949"/>
                  </a:lnTo>
                  <a:lnTo>
                    <a:pt x="16889" y="16383"/>
                  </a:lnTo>
                  <a:lnTo>
                    <a:pt x="16934" y="16129"/>
                  </a:lnTo>
                  <a:lnTo>
                    <a:pt x="17002" y="15945"/>
                  </a:lnTo>
                  <a:lnTo>
                    <a:pt x="17081" y="15790"/>
                  </a:lnTo>
                  <a:lnTo>
                    <a:pt x="17194" y="15648"/>
                  </a:lnTo>
                  <a:lnTo>
                    <a:pt x="17318" y="15563"/>
                  </a:lnTo>
                  <a:lnTo>
                    <a:pt x="17453" y="15507"/>
                  </a:lnTo>
                  <a:lnTo>
                    <a:pt x="17600" y="15450"/>
                  </a:lnTo>
                  <a:lnTo>
                    <a:pt x="17758" y="15450"/>
                  </a:lnTo>
                  <a:lnTo>
                    <a:pt x="17905" y="15479"/>
                  </a:lnTo>
                  <a:lnTo>
                    <a:pt x="18064" y="15535"/>
                  </a:lnTo>
                  <a:lnTo>
                    <a:pt x="18233" y="15620"/>
                  </a:lnTo>
                  <a:lnTo>
                    <a:pt x="18380" y="15733"/>
                  </a:lnTo>
                  <a:lnTo>
                    <a:pt x="18561" y="15832"/>
                  </a:lnTo>
                  <a:lnTo>
                    <a:pt x="18707" y="15973"/>
                  </a:lnTo>
                  <a:lnTo>
                    <a:pt x="18866" y="16129"/>
                  </a:lnTo>
                  <a:lnTo>
                    <a:pt x="18990" y="16327"/>
                  </a:lnTo>
                  <a:lnTo>
                    <a:pt x="19125" y="16482"/>
                  </a:lnTo>
                  <a:lnTo>
                    <a:pt x="19295" y="16624"/>
                  </a:lnTo>
                  <a:lnTo>
                    <a:pt x="19464" y="16737"/>
                  </a:lnTo>
                  <a:lnTo>
                    <a:pt x="19668" y="16807"/>
                  </a:lnTo>
                  <a:lnTo>
                    <a:pt x="19860" y="16836"/>
                  </a:lnTo>
                  <a:lnTo>
                    <a:pt x="20052" y="16864"/>
                  </a:lnTo>
                  <a:lnTo>
                    <a:pt x="20266" y="16836"/>
                  </a:lnTo>
                  <a:lnTo>
                    <a:pt x="20470" y="16793"/>
                  </a:lnTo>
                  <a:lnTo>
                    <a:pt x="20662" y="16708"/>
                  </a:lnTo>
                  <a:lnTo>
                    <a:pt x="20854" y="16567"/>
                  </a:lnTo>
                  <a:lnTo>
                    <a:pt x="21035" y="16412"/>
                  </a:lnTo>
                  <a:lnTo>
                    <a:pt x="21182" y="16214"/>
                  </a:lnTo>
                  <a:lnTo>
                    <a:pt x="21340" y="16002"/>
                  </a:lnTo>
                  <a:lnTo>
                    <a:pt x="21441" y="15733"/>
                  </a:lnTo>
                  <a:lnTo>
                    <a:pt x="21532" y="15436"/>
                  </a:lnTo>
                  <a:lnTo>
                    <a:pt x="21600" y="15083"/>
                  </a:lnTo>
                  <a:lnTo>
                    <a:pt x="21600" y="14885"/>
                  </a:lnTo>
                  <a:lnTo>
                    <a:pt x="21600" y="14729"/>
                  </a:lnTo>
                  <a:lnTo>
                    <a:pt x="21600" y="14531"/>
                  </a:lnTo>
                  <a:lnTo>
                    <a:pt x="21577" y="14376"/>
                  </a:lnTo>
                  <a:lnTo>
                    <a:pt x="21532" y="14206"/>
                  </a:lnTo>
                  <a:lnTo>
                    <a:pt x="21487" y="14051"/>
                  </a:lnTo>
                  <a:lnTo>
                    <a:pt x="21419" y="13909"/>
                  </a:lnTo>
                  <a:lnTo>
                    <a:pt x="21351" y="13768"/>
                  </a:lnTo>
                  <a:lnTo>
                    <a:pt x="21204" y="13500"/>
                  </a:lnTo>
                  <a:lnTo>
                    <a:pt x="21035" y="13287"/>
                  </a:lnTo>
                  <a:lnTo>
                    <a:pt x="20809" y="13090"/>
                  </a:lnTo>
                  <a:lnTo>
                    <a:pt x="20594" y="12962"/>
                  </a:lnTo>
                  <a:lnTo>
                    <a:pt x="20357" y="12821"/>
                  </a:lnTo>
                  <a:lnTo>
                    <a:pt x="20120" y="12764"/>
                  </a:lnTo>
                  <a:lnTo>
                    <a:pt x="19882" y="12708"/>
                  </a:lnTo>
                  <a:lnTo>
                    <a:pt x="19645" y="12736"/>
                  </a:lnTo>
                  <a:lnTo>
                    <a:pt x="19430" y="12793"/>
                  </a:lnTo>
                  <a:lnTo>
                    <a:pt x="19227" y="12906"/>
                  </a:lnTo>
                  <a:lnTo>
                    <a:pt x="19148" y="12962"/>
                  </a:lnTo>
                  <a:lnTo>
                    <a:pt x="19058" y="13047"/>
                  </a:lnTo>
                  <a:lnTo>
                    <a:pt x="18990" y="13146"/>
                  </a:lnTo>
                  <a:lnTo>
                    <a:pt x="18911" y="13259"/>
                  </a:lnTo>
                  <a:lnTo>
                    <a:pt x="18775" y="13471"/>
                  </a:lnTo>
                  <a:lnTo>
                    <a:pt x="18628" y="13641"/>
                  </a:lnTo>
                  <a:lnTo>
                    <a:pt x="18470" y="13740"/>
                  </a:lnTo>
                  <a:lnTo>
                    <a:pt x="18301" y="13825"/>
                  </a:lnTo>
                  <a:lnTo>
                    <a:pt x="18143" y="13853"/>
                  </a:lnTo>
                  <a:lnTo>
                    <a:pt x="17973" y="13881"/>
                  </a:lnTo>
                  <a:lnTo>
                    <a:pt x="17804" y="13853"/>
                  </a:lnTo>
                  <a:lnTo>
                    <a:pt x="17646" y="13796"/>
                  </a:lnTo>
                  <a:lnTo>
                    <a:pt x="17499" y="13726"/>
                  </a:lnTo>
                  <a:lnTo>
                    <a:pt x="17341" y="13641"/>
                  </a:lnTo>
                  <a:lnTo>
                    <a:pt x="17216" y="13528"/>
                  </a:lnTo>
                  <a:lnTo>
                    <a:pt x="17103" y="13386"/>
                  </a:lnTo>
                  <a:lnTo>
                    <a:pt x="17024" y="13259"/>
                  </a:lnTo>
                  <a:lnTo>
                    <a:pt x="16934" y="13118"/>
                  </a:lnTo>
                  <a:lnTo>
                    <a:pt x="16889" y="12991"/>
                  </a:lnTo>
                  <a:lnTo>
                    <a:pt x="16889" y="12849"/>
                  </a:lnTo>
                  <a:lnTo>
                    <a:pt x="16889" y="12383"/>
                  </a:lnTo>
                  <a:lnTo>
                    <a:pt x="16889" y="11662"/>
                  </a:lnTo>
                  <a:lnTo>
                    <a:pt x="16889" y="10701"/>
                  </a:lnTo>
                  <a:lnTo>
                    <a:pt x="16889" y="9640"/>
                  </a:lnTo>
                  <a:lnTo>
                    <a:pt x="16889" y="8566"/>
                  </a:lnTo>
                  <a:lnTo>
                    <a:pt x="16889" y="7478"/>
                  </a:lnTo>
                  <a:lnTo>
                    <a:pt x="16889" y="6502"/>
                  </a:lnTo>
                  <a:lnTo>
                    <a:pt x="16889" y="5739"/>
                  </a:lnTo>
                  <a:lnTo>
                    <a:pt x="16674" y="5894"/>
                  </a:lnTo>
                  <a:lnTo>
                    <a:pt x="16414" y="6036"/>
                  </a:lnTo>
                  <a:lnTo>
                    <a:pt x="16154" y="6177"/>
                  </a:lnTo>
                  <a:lnTo>
                    <a:pt x="15849" y="6248"/>
                  </a:lnTo>
                  <a:lnTo>
                    <a:pt x="15544" y="6304"/>
                  </a:lnTo>
                  <a:lnTo>
                    <a:pt x="15217" y="6332"/>
                  </a:lnTo>
                  <a:lnTo>
                    <a:pt x="14866" y="6361"/>
                  </a:lnTo>
                  <a:lnTo>
                    <a:pt x="14550" y="6361"/>
                  </a:lnTo>
                  <a:lnTo>
                    <a:pt x="14200" y="6332"/>
                  </a:lnTo>
                  <a:lnTo>
                    <a:pt x="13850" y="6276"/>
                  </a:lnTo>
                  <a:lnTo>
                    <a:pt x="13522" y="6219"/>
                  </a:lnTo>
                  <a:lnTo>
                    <a:pt x="13206" y="6149"/>
                  </a:lnTo>
                  <a:lnTo>
                    <a:pt x="12901" y="6064"/>
                  </a:lnTo>
                  <a:lnTo>
                    <a:pt x="12618" y="5951"/>
                  </a:lnTo>
                  <a:lnTo>
                    <a:pt x="12358" y="5838"/>
                  </a:lnTo>
                  <a:lnTo>
                    <a:pt x="12121" y="5739"/>
                  </a:lnTo>
                  <a:lnTo>
                    <a:pt x="11941" y="5626"/>
                  </a:lnTo>
                  <a:lnTo>
                    <a:pt x="11794" y="5513"/>
                  </a:lnTo>
                  <a:lnTo>
                    <a:pt x="11658" y="5414"/>
                  </a:lnTo>
                  <a:lnTo>
                    <a:pt x="11556" y="5301"/>
                  </a:lnTo>
                  <a:lnTo>
                    <a:pt x="11466" y="5187"/>
                  </a:lnTo>
                  <a:lnTo>
                    <a:pt x="11398" y="5089"/>
                  </a:lnTo>
                  <a:lnTo>
                    <a:pt x="11376" y="4947"/>
                  </a:lnTo>
                  <a:lnTo>
                    <a:pt x="11353" y="4834"/>
                  </a:lnTo>
                  <a:lnTo>
                    <a:pt x="11353" y="4707"/>
                  </a:lnTo>
                  <a:lnTo>
                    <a:pt x="11376" y="4565"/>
                  </a:lnTo>
                  <a:lnTo>
                    <a:pt x="11443" y="4410"/>
                  </a:lnTo>
                  <a:lnTo>
                    <a:pt x="11511" y="4240"/>
                  </a:lnTo>
                  <a:lnTo>
                    <a:pt x="11703" y="3887"/>
                  </a:lnTo>
                  <a:lnTo>
                    <a:pt x="11986" y="3505"/>
                  </a:lnTo>
                  <a:lnTo>
                    <a:pt x="12144" y="3265"/>
                  </a:lnTo>
                  <a:lnTo>
                    <a:pt x="12246" y="3025"/>
                  </a:lnTo>
                  <a:lnTo>
                    <a:pt x="12336" y="2756"/>
                  </a:lnTo>
                  <a:lnTo>
                    <a:pt x="12404" y="2445"/>
                  </a:lnTo>
                  <a:lnTo>
                    <a:pt x="12438" y="2176"/>
                  </a:lnTo>
                  <a:lnTo>
                    <a:pt x="12438" y="1880"/>
                  </a:lnTo>
                  <a:lnTo>
                    <a:pt x="12404" y="1583"/>
                  </a:lnTo>
                  <a:lnTo>
                    <a:pt x="12336" y="1314"/>
                  </a:lnTo>
                  <a:lnTo>
                    <a:pt x="12246" y="1046"/>
                  </a:lnTo>
                  <a:lnTo>
                    <a:pt x="12099" y="791"/>
                  </a:lnTo>
                  <a:lnTo>
                    <a:pt x="12008" y="692"/>
                  </a:lnTo>
                  <a:lnTo>
                    <a:pt x="11918" y="579"/>
                  </a:lnTo>
                  <a:lnTo>
                    <a:pt x="11816" y="466"/>
                  </a:lnTo>
                  <a:lnTo>
                    <a:pt x="11703" y="381"/>
                  </a:lnTo>
                  <a:lnTo>
                    <a:pt x="11579" y="310"/>
                  </a:lnTo>
                  <a:lnTo>
                    <a:pt x="11443" y="226"/>
                  </a:lnTo>
                  <a:lnTo>
                    <a:pt x="11297" y="169"/>
                  </a:lnTo>
                  <a:lnTo>
                    <a:pt x="11138" y="113"/>
                  </a:lnTo>
                  <a:lnTo>
                    <a:pt x="10969" y="56"/>
                  </a:lnTo>
                  <a:lnTo>
                    <a:pt x="10800" y="28"/>
                  </a:lnTo>
                  <a:lnTo>
                    <a:pt x="10619" y="28"/>
                  </a:lnTo>
                  <a:lnTo>
                    <a:pt x="10404" y="28"/>
                  </a:lnTo>
                  <a:lnTo>
                    <a:pt x="10257" y="28"/>
                  </a:lnTo>
                  <a:lnTo>
                    <a:pt x="10076" y="56"/>
                  </a:lnTo>
                  <a:lnTo>
                    <a:pt x="9952" y="84"/>
                  </a:lnTo>
                  <a:lnTo>
                    <a:pt x="9794" y="141"/>
                  </a:lnTo>
                  <a:lnTo>
                    <a:pt x="9692" y="226"/>
                  </a:lnTo>
                  <a:lnTo>
                    <a:pt x="9557" y="282"/>
                  </a:lnTo>
                  <a:lnTo>
                    <a:pt x="9455" y="381"/>
                  </a:lnTo>
                  <a:lnTo>
                    <a:pt x="9365" y="466"/>
                  </a:lnTo>
                  <a:lnTo>
                    <a:pt x="9274" y="579"/>
                  </a:lnTo>
                  <a:lnTo>
                    <a:pt x="9184" y="692"/>
                  </a:lnTo>
                  <a:lnTo>
                    <a:pt x="9128" y="791"/>
                  </a:lnTo>
                  <a:lnTo>
                    <a:pt x="9060" y="932"/>
                  </a:lnTo>
                  <a:lnTo>
                    <a:pt x="8969" y="1201"/>
                  </a:lnTo>
                  <a:lnTo>
                    <a:pt x="8913" y="1498"/>
                  </a:lnTo>
                  <a:lnTo>
                    <a:pt x="8890" y="1795"/>
                  </a:lnTo>
                  <a:lnTo>
                    <a:pt x="8890" y="2120"/>
                  </a:lnTo>
                  <a:lnTo>
                    <a:pt x="8913" y="2445"/>
                  </a:lnTo>
                  <a:lnTo>
                    <a:pt x="8969" y="2756"/>
                  </a:lnTo>
                  <a:lnTo>
                    <a:pt x="9060" y="3081"/>
                  </a:lnTo>
                  <a:lnTo>
                    <a:pt x="9173" y="3378"/>
                  </a:lnTo>
                  <a:lnTo>
                    <a:pt x="9297" y="3647"/>
                  </a:lnTo>
                  <a:lnTo>
                    <a:pt x="9466" y="3887"/>
                  </a:lnTo>
                  <a:lnTo>
                    <a:pt x="9579" y="4085"/>
                  </a:lnTo>
                  <a:lnTo>
                    <a:pt x="9670" y="4269"/>
                  </a:lnTo>
                  <a:lnTo>
                    <a:pt x="9726" y="4467"/>
                  </a:lnTo>
                  <a:lnTo>
                    <a:pt x="9771" y="4650"/>
                  </a:lnTo>
                  <a:lnTo>
                    <a:pt x="9771" y="4834"/>
                  </a:lnTo>
                  <a:lnTo>
                    <a:pt x="9749" y="5032"/>
                  </a:lnTo>
                  <a:lnTo>
                    <a:pt x="9715" y="5216"/>
                  </a:lnTo>
                  <a:lnTo>
                    <a:pt x="9625" y="5385"/>
                  </a:lnTo>
                  <a:lnTo>
                    <a:pt x="9534" y="5513"/>
                  </a:lnTo>
                  <a:lnTo>
                    <a:pt x="9410" y="5626"/>
                  </a:lnTo>
                  <a:lnTo>
                    <a:pt x="9229" y="5710"/>
                  </a:lnTo>
                  <a:lnTo>
                    <a:pt x="9060" y="5767"/>
                  </a:lnTo>
                  <a:lnTo>
                    <a:pt x="8845" y="5767"/>
                  </a:lnTo>
                  <a:lnTo>
                    <a:pt x="8585" y="5739"/>
                  </a:lnTo>
                  <a:lnTo>
                    <a:pt x="8325" y="5654"/>
                  </a:lnTo>
                  <a:lnTo>
                    <a:pt x="8020" y="5513"/>
                  </a:lnTo>
                  <a:lnTo>
                    <a:pt x="7840" y="5442"/>
                  </a:lnTo>
                  <a:lnTo>
                    <a:pt x="7648" y="5385"/>
                  </a:lnTo>
                  <a:lnTo>
                    <a:pt x="7433" y="5329"/>
                  </a:lnTo>
                  <a:lnTo>
                    <a:pt x="7241" y="5301"/>
                  </a:lnTo>
                  <a:lnTo>
                    <a:pt x="6755" y="5301"/>
                  </a:lnTo>
                  <a:lnTo>
                    <a:pt x="6281" y="5329"/>
                  </a:lnTo>
                  <a:lnTo>
                    <a:pt x="5784" y="5385"/>
                  </a:lnTo>
                  <a:lnTo>
                    <a:pt x="5264" y="5498"/>
                  </a:lnTo>
                  <a:lnTo>
                    <a:pt x="4744" y="5597"/>
                  </a:lnTo>
                  <a:lnTo>
                    <a:pt x="4247" y="5739"/>
                  </a:lnTo>
                  <a:lnTo>
                    <a:pt x="4202" y="5894"/>
                  </a:lnTo>
                  <a:lnTo>
                    <a:pt x="4202" y="6191"/>
                  </a:lnTo>
                  <a:lnTo>
                    <a:pt x="4202" y="6545"/>
                  </a:lnTo>
                  <a:lnTo>
                    <a:pt x="4225" y="6954"/>
                  </a:lnTo>
                  <a:lnTo>
                    <a:pt x="4315" y="7930"/>
                  </a:lnTo>
                  <a:lnTo>
                    <a:pt x="4394" y="9018"/>
                  </a:lnTo>
                  <a:lnTo>
                    <a:pt x="4439" y="9570"/>
                  </a:lnTo>
                  <a:lnTo>
                    <a:pt x="4462" y="10107"/>
                  </a:lnTo>
                  <a:lnTo>
                    <a:pt x="4484" y="10630"/>
                  </a:lnTo>
                  <a:lnTo>
                    <a:pt x="4507" y="11082"/>
                  </a:lnTo>
                  <a:lnTo>
                    <a:pt x="4484" y="11520"/>
                  </a:lnTo>
                  <a:lnTo>
                    <a:pt x="4439" y="11874"/>
                  </a:lnTo>
                  <a:lnTo>
                    <a:pt x="4394" y="12029"/>
                  </a:lnTo>
                  <a:lnTo>
                    <a:pt x="4349" y="12171"/>
                  </a:lnTo>
                  <a:lnTo>
                    <a:pt x="4315" y="12284"/>
                  </a:lnTo>
                  <a:lnTo>
                    <a:pt x="4247" y="12354"/>
                  </a:lnTo>
                  <a:close/>
                </a:path>
              </a:pathLst>
            </a:custGeom>
            <a:solidFill>
              <a:srgbClr val="FFFFCC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531" name="Puzzle4"/>
            <p:cNvSpPr>
              <a:spLocks noEditPoints="1" noChangeArrowheads="1"/>
            </p:cNvSpPr>
            <p:nvPr/>
          </p:nvSpPr>
          <p:spPr bwMode="auto">
            <a:xfrm>
              <a:off x="2192" y="1719"/>
              <a:ext cx="1072" cy="176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2075 w 21600"/>
                <a:gd name="T25" fmla="*/ 5660 h 21600"/>
                <a:gd name="T26" fmla="*/ 20210 w 21600"/>
                <a:gd name="T27" fmla="*/ 15976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solidFill>
              <a:srgbClr val="D8EBB3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532" name="Puzzle1"/>
            <p:cNvSpPr>
              <a:spLocks noEditPoints="1" noChangeArrowheads="1"/>
            </p:cNvSpPr>
            <p:nvPr/>
          </p:nvSpPr>
          <p:spPr bwMode="auto">
            <a:xfrm>
              <a:off x="1824" y="1091"/>
              <a:ext cx="1800" cy="105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6084 w 21600"/>
                <a:gd name="T25" fmla="*/ 2569 h 21600"/>
                <a:gd name="T26" fmla="*/ 16128 w 21600"/>
                <a:gd name="T27" fmla="*/ 19545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9360" y="20836"/>
                  </a:moveTo>
                  <a:lnTo>
                    <a:pt x="9528" y="20836"/>
                  </a:lnTo>
                  <a:lnTo>
                    <a:pt x="9686" y="20762"/>
                  </a:lnTo>
                  <a:lnTo>
                    <a:pt x="9810" y="20687"/>
                  </a:lnTo>
                  <a:lnTo>
                    <a:pt x="9922" y="20575"/>
                  </a:lnTo>
                  <a:lnTo>
                    <a:pt x="10012" y="20426"/>
                  </a:lnTo>
                  <a:lnTo>
                    <a:pt x="10068" y="20296"/>
                  </a:lnTo>
                  <a:lnTo>
                    <a:pt x="10113" y="20110"/>
                  </a:lnTo>
                  <a:lnTo>
                    <a:pt x="10136" y="19905"/>
                  </a:lnTo>
                  <a:lnTo>
                    <a:pt x="10136" y="19682"/>
                  </a:lnTo>
                  <a:lnTo>
                    <a:pt x="10113" y="19440"/>
                  </a:lnTo>
                  <a:lnTo>
                    <a:pt x="10068" y="19142"/>
                  </a:lnTo>
                  <a:lnTo>
                    <a:pt x="10012" y="18900"/>
                  </a:lnTo>
                  <a:lnTo>
                    <a:pt x="9900" y="18620"/>
                  </a:lnTo>
                  <a:lnTo>
                    <a:pt x="9787" y="18285"/>
                  </a:lnTo>
                  <a:lnTo>
                    <a:pt x="9641" y="17968"/>
                  </a:lnTo>
                  <a:lnTo>
                    <a:pt x="9472" y="17652"/>
                  </a:lnTo>
                  <a:lnTo>
                    <a:pt x="9382" y="17466"/>
                  </a:lnTo>
                  <a:lnTo>
                    <a:pt x="9315" y="17298"/>
                  </a:lnTo>
                  <a:lnTo>
                    <a:pt x="9258" y="17112"/>
                  </a:lnTo>
                  <a:lnTo>
                    <a:pt x="9191" y="16926"/>
                  </a:lnTo>
                  <a:lnTo>
                    <a:pt x="9123" y="16535"/>
                  </a:lnTo>
                  <a:lnTo>
                    <a:pt x="9101" y="16144"/>
                  </a:lnTo>
                  <a:lnTo>
                    <a:pt x="9101" y="15753"/>
                  </a:lnTo>
                  <a:lnTo>
                    <a:pt x="9168" y="15362"/>
                  </a:lnTo>
                  <a:lnTo>
                    <a:pt x="9236" y="14971"/>
                  </a:lnTo>
                  <a:lnTo>
                    <a:pt x="9360" y="14580"/>
                  </a:lnTo>
                  <a:lnTo>
                    <a:pt x="9495" y="14244"/>
                  </a:lnTo>
                  <a:lnTo>
                    <a:pt x="9663" y="13891"/>
                  </a:lnTo>
                  <a:lnTo>
                    <a:pt x="9855" y="13611"/>
                  </a:lnTo>
                  <a:lnTo>
                    <a:pt x="10068" y="13351"/>
                  </a:lnTo>
                  <a:lnTo>
                    <a:pt x="10293" y="13146"/>
                  </a:lnTo>
                  <a:lnTo>
                    <a:pt x="10552" y="12997"/>
                  </a:lnTo>
                  <a:lnTo>
                    <a:pt x="10811" y="12885"/>
                  </a:lnTo>
                  <a:lnTo>
                    <a:pt x="11069" y="12866"/>
                  </a:lnTo>
                  <a:lnTo>
                    <a:pt x="11351" y="12885"/>
                  </a:lnTo>
                  <a:lnTo>
                    <a:pt x="11610" y="12997"/>
                  </a:lnTo>
                  <a:lnTo>
                    <a:pt x="11846" y="13183"/>
                  </a:lnTo>
                  <a:lnTo>
                    <a:pt x="12060" y="13388"/>
                  </a:lnTo>
                  <a:lnTo>
                    <a:pt x="12251" y="13648"/>
                  </a:lnTo>
                  <a:lnTo>
                    <a:pt x="12419" y="13928"/>
                  </a:lnTo>
                  <a:lnTo>
                    <a:pt x="12555" y="14244"/>
                  </a:lnTo>
                  <a:lnTo>
                    <a:pt x="12690" y="14617"/>
                  </a:lnTo>
                  <a:lnTo>
                    <a:pt x="12768" y="15008"/>
                  </a:lnTo>
                  <a:lnTo>
                    <a:pt x="12836" y="15399"/>
                  </a:lnTo>
                  <a:lnTo>
                    <a:pt x="12858" y="15753"/>
                  </a:lnTo>
                  <a:lnTo>
                    <a:pt x="12858" y="16144"/>
                  </a:lnTo>
                  <a:lnTo>
                    <a:pt x="12813" y="16535"/>
                  </a:lnTo>
                  <a:lnTo>
                    <a:pt x="12746" y="16888"/>
                  </a:lnTo>
                  <a:lnTo>
                    <a:pt x="12667" y="17224"/>
                  </a:lnTo>
                  <a:lnTo>
                    <a:pt x="12510" y="17503"/>
                  </a:lnTo>
                  <a:lnTo>
                    <a:pt x="12228" y="18043"/>
                  </a:lnTo>
                  <a:lnTo>
                    <a:pt x="11970" y="18546"/>
                  </a:lnTo>
                  <a:lnTo>
                    <a:pt x="11868" y="18751"/>
                  </a:lnTo>
                  <a:lnTo>
                    <a:pt x="11778" y="18974"/>
                  </a:lnTo>
                  <a:lnTo>
                    <a:pt x="11711" y="19179"/>
                  </a:lnTo>
                  <a:lnTo>
                    <a:pt x="11666" y="19365"/>
                  </a:lnTo>
                  <a:lnTo>
                    <a:pt x="11632" y="19570"/>
                  </a:lnTo>
                  <a:lnTo>
                    <a:pt x="11632" y="19756"/>
                  </a:lnTo>
                  <a:lnTo>
                    <a:pt x="11632" y="19942"/>
                  </a:lnTo>
                  <a:lnTo>
                    <a:pt x="11643" y="20110"/>
                  </a:lnTo>
                  <a:lnTo>
                    <a:pt x="11711" y="20296"/>
                  </a:lnTo>
                  <a:lnTo>
                    <a:pt x="11801" y="20464"/>
                  </a:lnTo>
                  <a:lnTo>
                    <a:pt x="11891" y="20650"/>
                  </a:lnTo>
                  <a:lnTo>
                    <a:pt x="12037" y="20836"/>
                  </a:lnTo>
                  <a:lnTo>
                    <a:pt x="12206" y="21004"/>
                  </a:lnTo>
                  <a:lnTo>
                    <a:pt x="12419" y="21190"/>
                  </a:lnTo>
                  <a:lnTo>
                    <a:pt x="12667" y="21320"/>
                  </a:lnTo>
                  <a:lnTo>
                    <a:pt x="12960" y="21432"/>
                  </a:lnTo>
                  <a:lnTo>
                    <a:pt x="13286" y="21544"/>
                  </a:lnTo>
                  <a:lnTo>
                    <a:pt x="13612" y="21655"/>
                  </a:lnTo>
                  <a:lnTo>
                    <a:pt x="13983" y="21693"/>
                  </a:lnTo>
                  <a:lnTo>
                    <a:pt x="14343" y="21730"/>
                  </a:lnTo>
                  <a:lnTo>
                    <a:pt x="14715" y="21730"/>
                  </a:lnTo>
                  <a:lnTo>
                    <a:pt x="15075" y="21730"/>
                  </a:lnTo>
                  <a:lnTo>
                    <a:pt x="15446" y="21655"/>
                  </a:lnTo>
                  <a:lnTo>
                    <a:pt x="15794" y="21581"/>
                  </a:lnTo>
                  <a:lnTo>
                    <a:pt x="16132" y="21432"/>
                  </a:lnTo>
                  <a:lnTo>
                    <a:pt x="16458" y="21302"/>
                  </a:lnTo>
                  <a:lnTo>
                    <a:pt x="16740" y="21078"/>
                  </a:lnTo>
                  <a:lnTo>
                    <a:pt x="16976" y="20836"/>
                  </a:lnTo>
                  <a:lnTo>
                    <a:pt x="17043" y="20650"/>
                  </a:lnTo>
                  <a:lnTo>
                    <a:pt x="17088" y="20426"/>
                  </a:lnTo>
                  <a:lnTo>
                    <a:pt x="17133" y="20222"/>
                  </a:lnTo>
                  <a:lnTo>
                    <a:pt x="17156" y="19980"/>
                  </a:lnTo>
                  <a:lnTo>
                    <a:pt x="17167" y="19477"/>
                  </a:lnTo>
                  <a:lnTo>
                    <a:pt x="17167" y="18974"/>
                  </a:lnTo>
                  <a:lnTo>
                    <a:pt x="17156" y="18397"/>
                  </a:lnTo>
                  <a:lnTo>
                    <a:pt x="17111" y="17820"/>
                  </a:lnTo>
                  <a:lnTo>
                    <a:pt x="17066" y="17261"/>
                  </a:lnTo>
                  <a:lnTo>
                    <a:pt x="16998" y="16646"/>
                  </a:lnTo>
                  <a:lnTo>
                    <a:pt x="16852" y="15511"/>
                  </a:lnTo>
                  <a:lnTo>
                    <a:pt x="16740" y="14393"/>
                  </a:lnTo>
                  <a:lnTo>
                    <a:pt x="16717" y="13928"/>
                  </a:lnTo>
                  <a:lnTo>
                    <a:pt x="16695" y="13462"/>
                  </a:lnTo>
                  <a:lnTo>
                    <a:pt x="16717" y="13071"/>
                  </a:lnTo>
                  <a:lnTo>
                    <a:pt x="16785" y="12755"/>
                  </a:lnTo>
                  <a:lnTo>
                    <a:pt x="16852" y="12419"/>
                  </a:lnTo>
                  <a:lnTo>
                    <a:pt x="16953" y="12140"/>
                  </a:lnTo>
                  <a:lnTo>
                    <a:pt x="17088" y="11898"/>
                  </a:lnTo>
                  <a:lnTo>
                    <a:pt x="17212" y="11675"/>
                  </a:lnTo>
                  <a:lnTo>
                    <a:pt x="17370" y="11470"/>
                  </a:lnTo>
                  <a:lnTo>
                    <a:pt x="17516" y="11284"/>
                  </a:lnTo>
                  <a:lnTo>
                    <a:pt x="17696" y="11135"/>
                  </a:lnTo>
                  <a:lnTo>
                    <a:pt x="17865" y="11042"/>
                  </a:lnTo>
                  <a:lnTo>
                    <a:pt x="18033" y="10930"/>
                  </a:lnTo>
                  <a:lnTo>
                    <a:pt x="18213" y="10893"/>
                  </a:lnTo>
                  <a:lnTo>
                    <a:pt x="18382" y="10893"/>
                  </a:lnTo>
                  <a:lnTo>
                    <a:pt x="18551" y="10967"/>
                  </a:lnTo>
                  <a:lnTo>
                    <a:pt x="18708" y="11042"/>
                  </a:lnTo>
                  <a:lnTo>
                    <a:pt x="18855" y="11172"/>
                  </a:lnTo>
                  <a:lnTo>
                    <a:pt x="19012" y="11358"/>
                  </a:lnTo>
                  <a:lnTo>
                    <a:pt x="19136" y="11600"/>
                  </a:lnTo>
                  <a:lnTo>
                    <a:pt x="19271" y="11861"/>
                  </a:lnTo>
                  <a:lnTo>
                    <a:pt x="19440" y="12028"/>
                  </a:lnTo>
                  <a:lnTo>
                    <a:pt x="19608" y="12177"/>
                  </a:lnTo>
                  <a:lnTo>
                    <a:pt x="19822" y="12289"/>
                  </a:lnTo>
                  <a:lnTo>
                    <a:pt x="20025" y="12289"/>
                  </a:lnTo>
                  <a:lnTo>
                    <a:pt x="20238" y="12289"/>
                  </a:lnTo>
                  <a:lnTo>
                    <a:pt x="20452" y="12215"/>
                  </a:lnTo>
                  <a:lnTo>
                    <a:pt x="20643" y="12103"/>
                  </a:lnTo>
                  <a:lnTo>
                    <a:pt x="20846" y="11973"/>
                  </a:lnTo>
                  <a:lnTo>
                    <a:pt x="21037" y="11786"/>
                  </a:lnTo>
                  <a:lnTo>
                    <a:pt x="21206" y="11563"/>
                  </a:lnTo>
                  <a:lnTo>
                    <a:pt x="21363" y="11321"/>
                  </a:lnTo>
                  <a:lnTo>
                    <a:pt x="21465" y="11079"/>
                  </a:lnTo>
                  <a:lnTo>
                    <a:pt x="21577" y="10744"/>
                  </a:lnTo>
                  <a:lnTo>
                    <a:pt x="21622" y="10427"/>
                  </a:lnTo>
                  <a:lnTo>
                    <a:pt x="21645" y="10111"/>
                  </a:lnTo>
                  <a:lnTo>
                    <a:pt x="21622" y="9608"/>
                  </a:lnTo>
                  <a:lnTo>
                    <a:pt x="21577" y="9142"/>
                  </a:lnTo>
                  <a:lnTo>
                    <a:pt x="21465" y="8751"/>
                  </a:lnTo>
                  <a:lnTo>
                    <a:pt x="21363" y="8397"/>
                  </a:lnTo>
                  <a:lnTo>
                    <a:pt x="21206" y="8062"/>
                  </a:lnTo>
                  <a:lnTo>
                    <a:pt x="21037" y="7820"/>
                  </a:lnTo>
                  <a:lnTo>
                    <a:pt x="20846" y="7597"/>
                  </a:lnTo>
                  <a:lnTo>
                    <a:pt x="20643" y="7429"/>
                  </a:lnTo>
                  <a:lnTo>
                    <a:pt x="20452" y="7317"/>
                  </a:lnTo>
                  <a:lnTo>
                    <a:pt x="20238" y="7206"/>
                  </a:lnTo>
                  <a:lnTo>
                    <a:pt x="20025" y="7168"/>
                  </a:lnTo>
                  <a:lnTo>
                    <a:pt x="19822" y="7206"/>
                  </a:lnTo>
                  <a:lnTo>
                    <a:pt x="19608" y="7243"/>
                  </a:lnTo>
                  <a:lnTo>
                    <a:pt x="19440" y="7355"/>
                  </a:lnTo>
                  <a:lnTo>
                    <a:pt x="19271" y="7504"/>
                  </a:lnTo>
                  <a:lnTo>
                    <a:pt x="19136" y="7708"/>
                  </a:lnTo>
                  <a:lnTo>
                    <a:pt x="19012" y="7895"/>
                  </a:lnTo>
                  <a:lnTo>
                    <a:pt x="18832" y="8025"/>
                  </a:lnTo>
                  <a:lnTo>
                    <a:pt x="18663" y="8174"/>
                  </a:lnTo>
                  <a:lnTo>
                    <a:pt x="18472" y="8248"/>
                  </a:lnTo>
                  <a:lnTo>
                    <a:pt x="18270" y="8286"/>
                  </a:lnTo>
                  <a:lnTo>
                    <a:pt x="18078" y="8323"/>
                  </a:lnTo>
                  <a:lnTo>
                    <a:pt x="17887" y="8323"/>
                  </a:lnTo>
                  <a:lnTo>
                    <a:pt x="17696" y="8248"/>
                  </a:lnTo>
                  <a:lnTo>
                    <a:pt x="17493" y="8174"/>
                  </a:lnTo>
                  <a:lnTo>
                    <a:pt x="17302" y="8062"/>
                  </a:lnTo>
                  <a:lnTo>
                    <a:pt x="17133" y="7969"/>
                  </a:lnTo>
                  <a:lnTo>
                    <a:pt x="16976" y="7783"/>
                  </a:lnTo>
                  <a:lnTo>
                    <a:pt x="16852" y="7597"/>
                  </a:lnTo>
                  <a:lnTo>
                    <a:pt x="16740" y="7429"/>
                  </a:lnTo>
                  <a:lnTo>
                    <a:pt x="16672" y="7168"/>
                  </a:lnTo>
                  <a:lnTo>
                    <a:pt x="16638" y="6926"/>
                  </a:lnTo>
                  <a:lnTo>
                    <a:pt x="16616" y="6498"/>
                  </a:lnTo>
                  <a:lnTo>
                    <a:pt x="16616" y="5772"/>
                  </a:lnTo>
                  <a:lnTo>
                    <a:pt x="16650" y="4915"/>
                  </a:lnTo>
                  <a:lnTo>
                    <a:pt x="16695" y="3928"/>
                  </a:lnTo>
                  <a:lnTo>
                    <a:pt x="16762" y="2960"/>
                  </a:lnTo>
                  <a:lnTo>
                    <a:pt x="16830" y="1992"/>
                  </a:lnTo>
                  <a:lnTo>
                    <a:pt x="16908" y="1173"/>
                  </a:lnTo>
                  <a:lnTo>
                    <a:pt x="16976" y="521"/>
                  </a:lnTo>
                  <a:lnTo>
                    <a:pt x="16953" y="521"/>
                  </a:lnTo>
                  <a:lnTo>
                    <a:pt x="16931" y="521"/>
                  </a:lnTo>
                  <a:lnTo>
                    <a:pt x="16267" y="484"/>
                  </a:lnTo>
                  <a:lnTo>
                    <a:pt x="15637" y="428"/>
                  </a:lnTo>
                  <a:lnTo>
                    <a:pt x="15063" y="353"/>
                  </a:lnTo>
                  <a:lnTo>
                    <a:pt x="14523" y="279"/>
                  </a:lnTo>
                  <a:lnTo>
                    <a:pt x="14040" y="167"/>
                  </a:lnTo>
                  <a:lnTo>
                    <a:pt x="13635" y="93"/>
                  </a:lnTo>
                  <a:lnTo>
                    <a:pt x="13331" y="18"/>
                  </a:lnTo>
                  <a:lnTo>
                    <a:pt x="13117" y="18"/>
                  </a:lnTo>
                  <a:lnTo>
                    <a:pt x="12982" y="18"/>
                  </a:lnTo>
                  <a:lnTo>
                    <a:pt x="12858" y="130"/>
                  </a:lnTo>
                  <a:lnTo>
                    <a:pt x="12723" y="279"/>
                  </a:lnTo>
                  <a:lnTo>
                    <a:pt x="12622" y="446"/>
                  </a:lnTo>
                  <a:lnTo>
                    <a:pt x="12510" y="670"/>
                  </a:lnTo>
                  <a:lnTo>
                    <a:pt x="12419" y="912"/>
                  </a:lnTo>
                  <a:lnTo>
                    <a:pt x="12363" y="1210"/>
                  </a:lnTo>
                  <a:lnTo>
                    <a:pt x="12318" y="1526"/>
                  </a:lnTo>
                  <a:lnTo>
                    <a:pt x="12273" y="1843"/>
                  </a:lnTo>
                  <a:lnTo>
                    <a:pt x="12251" y="2215"/>
                  </a:lnTo>
                  <a:lnTo>
                    <a:pt x="12273" y="2532"/>
                  </a:lnTo>
                  <a:lnTo>
                    <a:pt x="12318" y="2886"/>
                  </a:lnTo>
                  <a:lnTo>
                    <a:pt x="12386" y="3240"/>
                  </a:lnTo>
                  <a:lnTo>
                    <a:pt x="12464" y="3556"/>
                  </a:lnTo>
                  <a:lnTo>
                    <a:pt x="12577" y="3891"/>
                  </a:lnTo>
                  <a:lnTo>
                    <a:pt x="12746" y="4171"/>
                  </a:lnTo>
                  <a:lnTo>
                    <a:pt x="12926" y="4487"/>
                  </a:lnTo>
                  <a:lnTo>
                    <a:pt x="13050" y="4860"/>
                  </a:lnTo>
                  <a:lnTo>
                    <a:pt x="13162" y="5251"/>
                  </a:lnTo>
                  <a:lnTo>
                    <a:pt x="13218" y="5604"/>
                  </a:lnTo>
                  <a:lnTo>
                    <a:pt x="13263" y="5995"/>
                  </a:lnTo>
                  <a:lnTo>
                    <a:pt x="13241" y="6386"/>
                  </a:lnTo>
                  <a:lnTo>
                    <a:pt x="13218" y="6740"/>
                  </a:lnTo>
                  <a:lnTo>
                    <a:pt x="13139" y="7094"/>
                  </a:lnTo>
                  <a:lnTo>
                    <a:pt x="13050" y="7429"/>
                  </a:lnTo>
                  <a:lnTo>
                    <a:pt x="12903" y="7746"/>
                  </a:lnTo>
                  <a:lnTo>
                    <a:pt x="12723" y="8025"/>
                  </a:lnTo>
                  <a:lnTo>
                    <a:pt x="12532" y="8286"/>
                  </a:lnTo>
                  <a:lnTo>
                    <a:pt x="12318" y="8491"/>
                  </a:lnTo>
                  <a:lnTo>
                    <a:pt x="12060" y="8677"/>
                  </a:lnTo>
                  <a:lnTo>
                    <a:pt x="11756" y="8788"/>
                  </a:lnTo>
                  <a:lnTo>
                    <a:pt x="11452" y="8826"/>
                  </a:lnTo>
                  <a:lnTo>
                    <a:pt x="11283" y="8826"/>
                  </a:lnTo>
                  <a:lnTo>
                    <a:pt x="11126" y="8826"/>
                  </a:lnTo>
                  <a:lnTo>
                    <a:pt x="11002" y="8788"/>
                  </a:lnTo>
                  <a:lnTo>
                    <a:pt x="10845" y="8714"/>
                  </a:lnTo>
                  <a:lnTo>
                    <a:pt x="10721" y="8640"/>
                  </a:lnTo>
                  <a:lnTo>
                    <a:pt x="10608" y="8565"/>
                  </a:lnTo>
                  <a:lnTo>
                    <a:pt x="10485" y="8453"/>
                  </a:lnTo>
                  <a:lnTo>
                    <a:pt x="10372" y="8323"/>
                  </a:lnTo>
                  <a:lnTo>
                    <a:pt x="10181" y="8062"/>
                  </a:lnTo>
                  <a:lnTo>
                    <a:pt x="10035" y="7746"/>
                  </a:lnTo>
                  <a:lnTo>
                    <a:pt x="9900" y="7392"/>
                  </a:lnTo>
                  <a:lnTo>
                    <a:pt x="9787" y="7001"/>
                  </a:lnTo>
                  <a:lnTo>
                    <a:pt x="9731" y="6610"/>
                  </a:lnTo>
                  <a:lnTo>
                    <a:pt x="9686" y="6219"/>
                  </a:lnTo>
                  <a:lnTo>
                    <a:pt x="9663" y="5772"/>
                  </a:lnTo>
                  <a:lnTo>
                    <a:pt x="9686" y="5381"/>
                  </a:lnTo>
                  <a:lnTo>
                    <a:pt x="9753" y="4990"/>
                  </a:lnTo>
                  <a:lnTo>
                    <a:pt x="9832" y="4636"/>
                  </a:lnTo>
                  <a:lnTo>
                    <a:pt x="9945" y="4320"/>
                  </a:lnTo>
                  <a:lnTo>
                    <a:pt x="10068" y="4022"/>
                  </a:lnTo>
                  <a:lnTo>
                    <a:pt x="10203" y="3817"/>
                  </a:lnTo>
                  <a:lnTo>
                    <a:pt x="10316" y="3593"/>
                  </a:lnTo>
                  <a:lnTo>
                    <a:pt x="10395" y="3351"/>
                  </a:lnTo>
                  <a:lnTo>
                    <a:pt x="10462" y="3109"/>
                  </a:lnTo>
                  <a:lnTo>
                    <a:pt x="10507" y="2848"/>
                  </a:lnTo>
                  <a:lnTo>
                    <a:pt x="10530" y="2606"/>
                  </a:lnTo>
                  <a:lnTo>
                    <a:pt x="10507" y="2346"/>
                  </a:lnTo>
                  <a:lnTo>
                    <a:pt x="10462" y="2141"/>
                  </a:lnTo>
                  <a:lnTo>
                    <a:pt x="10395" y="1880"/>
                  </a:lnTo>
                  <a:lnTo>
                    <a:pt x="10293" y="1638"/>
                  </a:lnTo>
                  <a:lnTo>
                    <a:pt x="10158" y="1415"/>
                  </a:lnTo>
                  <a:lnTo>
                    <a:pt x="9967" y="1210"/>
                  </a:lnTo>
                  <a:lnTo>
                    <a:pt x="9753" y="986"/>
                  </a:lnTo>
                  <a:lnTo>
                    <a:pt x="9495" y="819"/>
                  </a:lnTo>
                  <a:lnTo>
                    <a:pt x="9191" y="670"/>
                  </a:lnTo>
                  <a:lnTo>
                    <a:pt x="8842" y="521"/>
                  </a:lnTo>
                  <a:lnTo>
                    <a:pt x="8471" y="446"/>
                  </a:lnTo>
                  <a:lnTo>
                    <a:pt x="7998" y="428"/>
                  </a:lnTo>
                  <a:lnTo>
                    <a:pt x="7413" y="428"/>
                  </a:lnTo>
                  <a:lnTo>
                    <a:pt x="6817" y="446"/>
                  </a:lnTo>
                  <a:lnTo>
                    <a:pt x="6187" y="521"/>
                  </a:lnTo>
                  <a:lnTo>
                    <a:pt x="5602" y="633"/>
                  </a:lnTo>
                  <a:lnTo>
                    <a:pt x="5107" y="744"/>
                  </a:lnTo>
                  <a:lnTo>
                    <a:pt x="4725" y="856"/>
                  </a:lnTo>
                  <a:lnTo>
                    <a:pt x="4848" y="1564"/>
                  </a:lnTo>
                  <a:lnTo>
                    <a:pt x="5028" y="2495"/>
                  </a:lnTo>
                  <a:lnTo>
                    <a:pt x="5175" y="3556"/>
                  </a:lnTo>
                  <a:lnTo>
                    <a:pt x="5298" y="4673"/>
                  </a:lnTo>
                  <a:lnTo>
                    <a:pt x="5343" y="5213"/>
                  </a:lnTo>
                  <a:lnTo>
                    <a:pt x="5388" y="5753"/>
                  </a:lnTo>
                  <a:lnTo>
                    <a:pt x="5411" y="6275"/>
                  </a:lnTo>
                  <a:lnTo>
                    <a:pt x="5411" y="6740"/>
                  </a:lnTo>
                  <a:lnTo>
                    <a:pt x="5366" y="7168"/>
                  </a:lnTo>
                  <a:lnTo>
                    <a:pt x="5321" y="7541"/>
                  </a:lnTo>
                  <a:lnTo>
                    <a:pt x="5287" y="7708"/>
                  </a:lnTo>
                  <a:lnTo>
                    <a:pt x="5242" y="7857"/>
                  </a:lnTo>
                  <a:lnTo>
                    <a:pt x="5197" y="7969"/>
                  </a:lnTo>
                  <a:lnTo>
                    <a:pt x="5130" y="8062"/>
                  </a:lnTo>
                  <a:lnTo>
                    <a:pt x="5006" y="8248"/>
                  </a:lnTo>
                  <a:lnTo>
                    <a:pt x="4848" y="8397"/>
                  </a:lnTo>
                  <a:lnTo>
                    <a:pt x="4725" y="8528"/>
                  </a:lnTo>
                  <a:lnTo>
                    <a:pt x="4567" y="8640"/>
                  </a:lnTo>
                  <a:lnTo>
                    <a:pt x="4421" y="8714"/>
                  </a:lnTo>
                  <a:lnTo>
                    <a:pt x="4263" y="8751"/>
                  </a:lnTo>
                  <a:lnTo>
                    <a:pt x="4095" y="8788"/>
                  </a:lnTo>
                  <a:lnTo>
                    <a:pt x="3948" y="8788"/>
                  </a:lnTo>
                  <a:lnTo>
                    <a:pt x="3791" y="8751"/>
                  </a:lnTo>
                  <a:lnTo>
                    <a:pt x="3667" y="8714"/>
                  </a:lnTo>
                  <a:lnTo>
                    <a:pt x="3510" y="8677"/>
                  </a:lnTo>
                  <a:lnTo>
                    <a:pt x="3386" y="8602"/>
                  </a:lnTo>
                  <a:lnTo>
                    <a:pt x="3251" y="8491"/>
                  </a:lnTo>
                  <a:lnTo>
                    <a:pt x="3127" y="8360"/>
                  </a:lnTo>
                  <a:lnTo>
                    <a:pt x="3015" y="8248"/>
                  </a:lnTo>
                  <a:lnTo>
                    <a:pt x="2925" y="8062"/>
                  </a:lnTo>
                  <a:lnTo>
                    <a:pt x="2778" y="7857"/>
                  </a:lnTo>
                  <a:lnTo>
                    <a:pt x="2610" y="7671"/>
                  </a:lnTo>
                  <a:lnTo>
                    <a:pt x="2407" y="7541"/>
                  </a:lnTo>
                  <a:lnTo>
                    <a:pt x="2171" y="7466"/>
                  </a:lnTo>
                  <a:lnTo>
                    <a:pt x="1957" y="7429"/>
                  </a:lnTo>
                  <a:lnTo>
                    <a:pt x="1698" y="7429"/>
                  </a:lnTo>
                  <a:lnTo>
                    <a:pt x="1462" y="7466"/>
                  </a:lnTo>
                  <a:lnTo>
                    <a:pt x="1226" y="7559"/>
                  </a:lnTo>
                  <a:lnTo>
                    <a:pt x="989" y="7708"/>
                  </a:lnTo>
                  <a:lnTo>
                    <a:pt x="776" y="7932"/>
                  </a:lnTo>
                  <a:lnTo>
                    <a:pt x="551" y="8211"/>
                  </a:lnTo>
                  <a:lnTo>
                    <a:pt x="382" y="8528"/>
                  </a:lnTo>
                  <a:lnTo>
                    <a:pt x="315" y="8714"/>
                  </a:lnTo>
                  <a:lnTo>
                    <a:pt x="236" y="8919"/>
                  </a:lnTo>
                  <a:lnTo>
                    <a:pt x="191" y="9142"/>
                  </a:lnTo>
                  <a:lnTo>
                    <a:pt x="123" y="9347"/>
                  </a:lnTo>
                  <a:lnTo>
                    <a:pt x="78" y="9608"/>
                  </a:lnTo>
                  <a:lnTo>
                    <a:pt x="56" y="9887"/>
                  </a:lnTo>
                  <a:lnTo>
                    <a:pt x="33" y="10185"/>
                  </a:lnTo>
                  <a:lnTo>
                    <a:pt x="33" y="10464"/>
                  </a:lnTo>
                  <a:lnTo>
                    <a:pt x="33" y="10706"/>
                  </a:lnTo>
                  <a:lnTo>
                    <a:pt x="56" y="10967"/>
                  </a:lnTo>
                  <a:lnTo>
                    <a:pt x="78" y="11172"/>
                  </a:lnTo>
                  <a:lnTo>
                    <a:pt x="123" y="11395"/>
                  </a:lnTo>
                  <a:lnTo>
                    <a:pt x="168" y="11600"/>
                  </a:lnTo>
                  <a:lnTo>
                    <a:pt x="236" y="11786"/>
                  </a:lnTo>
                  <a:lnTo>
                    <a:pt x="292" y="11973"/>
                  </a:lnTo>
                  <a:lnTo>
                    <a:pt x="382" y="12140"/>
                  </a:lnTo>
                  <a:lnTo>
                    <a:pt x="540" y="12419"/>
                  </a:lnTo>
                  <a:lnTo>
                    <a:pt x="731" y="12680"/>
                  </a:lnTo>
                  <a:lnTo>
                    <a:pt x="944" y="12866"/>
                  </a:lnTo>
                  <a:lnTo>
                    <a:pt x="1158" y="12997"/>
                  </a:lnTo>
                  <a:lnTo>
                    <a:pt x="1395" y="13108"/>
                  </a:lnTo>
                  <a:lnTo>
                    <a:pt x="1608" y="13183"/>
                  </a:lnTo>
                  <a:lnTo>
                    <a:pt x="1856" y="13183"/>
                  </a:lnTo>
                  <a:lnTo>
                    <a:pt x="2070" y="13146"/>
                  </a:lnTo>
                  <a:lnTo>
                    <a:pt x="2261" y="13071"/>
                  </a:lnTo>
                  <a:lnTo>
                    <a:pt x="2430" y="12960"/>
                  </a:lnTo>
                  <a:lnTo>
                    <a:pt x="2587" y="12792"/>
                  </a:lnTo>
                  <a:lnTo>
                    <a:pt x="2688" y="12606"/>
                  </a:lnTo>
                  <a:lnTo>
                    <a:pt x="2801" y="12419"/>
                  </a:lnTo>
                  <a:lnTo>
                    <a:pt x="2925" y="12289"/>
                  </a:lnTo>
                  <a:lnTo>
                    <a:pt x="3082" y="12177"/>
                  </a:lnTo>
                  <a:lnTo>
                    <a:pt x="3228" y="12103"/>
                  </a:lnTo>
                  <a:lnTo>
                    <a:pt x="3408" y="12103"/>
                  </a:lnTo>
                  <a:lnTo>
                    <a:pt x="3577" y="12103"/>
                  </a:lnTo>
                  <a:lnTo>
                    <a:pt x="3723" y="12177"/>
                  </a:lnTo>
                  <a:lnTo>
                    <a:pt x="3903" y="12252"/>
                  </a:lnTo>
                  <a:lnTo>
                    <a:pt x="4072" y="12364"/>
                  </a:lnTo>
                  <a:lnTo>
                    <a:pt x="4230" y="12494"/>
                  </a:lnTo>
                  <a:lnTo>
                    <a:pt x="4353" y="12643"/>
                  </a:lnTo>
                  <a:lnTo>
                    <a:pt x="4488" y="12829"/>
                  </a:lnTo>
                  <a:lnTo>
                    <a:pt x="4567" y="13034"/>
                  </a:lnTo>
                  <a:lnTo>
                    <a:pt x="4657" y="13257"/>
                  </a:lnTo>
                  <a:lnTo>
                    <a:pt x="4702" y="13462"/>
                  </a:lnTo>
                  <a:lnTo>
                    <a:pt x="4725" y="13686"/>
                  </a:lnTo>
                  <a:lnTo>
                    <a:pt x="4702" y="14282"/>
                  </a:lnTo>
                  <a:lnTo>
                    <a:pt x="4657" y="15045"/>
                  </a:lnTo>
                  <a:lnTo>
                    <a:pt x="4612" y="15976"/>
                  </a:lnTo>
                  <a:lnTo>
                    <a:pt x="4590" y="16926"/>
                  </a:lnTo>
                  <a:lnTo>
                    <a:pt x="4567" y="17968"/>
                  </a:lnTo>
                  <a:lnTo>
                    <a:pt x="4567" y="19011"/>
                  </a:lnTo>
                  <a:lnTo>
                    <a:pt x="4590" y="19514"/>
                  </a:lnTo>
                  <a:lnTo>
                    <a:pt x="4612" y="19980"/>
                  </a:lnTo>
                  <a:lnTo>
                    <a:pt x="4657" y="20426"/>
                  </a:lnTo>
                  <a:lnTo>
                    <a:pt x="4725" y="20836"/>
                  </a:lnTo>
                  <a:lnTo>
                    <a:pt x="4848" y="20929"/>
                  </a:lnTo>
                  <a:lnTo>
                    <a:pt x="5040" y="21004"/>
                  </a:lnTo>
                  <a:lnTo>
                    <a:pt x="5265" y="21078"/>
                  </a:lnTo>
                  <a:lnTo>
                    <a:pt x="5478" y="21115"/>
                  </a:lnTo>
                  <a:lnTo>
                    <a:pt x="6041" y="21115"/>
                  </a:lnTo>
                  <a:lnTo>
                    <a:pt x="6637" y="21078"/>
                  </a:lnTo>
                  <a:lnTo>
                    <a:pt x="7312" y="21004"/>
                  </a:lnTo>
                  <a:lnTo>
                    <a:pt x="7998" y="20929"/>
                  </a:lnTo>
                  <a:lnTo>
                    <a:pt x="8696" y="20855"/>
                  </a:lnTo>
                  <a:lnTo>
                    <a:pt x="9360" y="20836"/>
                  </a:lnTo>
                  <a:close/>
                </a:path>
              </a:pathLst>
            </a:custGeom>
            <a:solidFill>
              <a:srgbClr val="CCCC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7523" name="Group 8"/>
          <p:cNvGrpSpPr>
            <a:grpSpLocks/>
          </p:cNvGrpSpPr>
          <p:nvPr/>
        </p:nvGrpSpPr>
        <p:grpSpPr bwMode="auto">
          <a:xfrm rot="-1373642">
            <a:off x="2124075" y="4797425"/>
            <a:ext cx="2163763" cy="1785938"/>
            <a:chOff x="1824" y="633"/>
            <a:chExt cx="2834" cy="2849"/>
          </a:xfrm>
        </p:grpSpPr>
        <p:sp>
          <p:nvSpPr>
            <p:cNvPr id="107525" name="Puzzle3"/>
            <p:cNvSpPr>
              <a:spLocks noEditPoints="1" noChangeArrowheads="1"/>
            </p:cNvSpPr>
            <p:nvPr/>
          </p:nvSpPr>
          <p:spPr bwMode="auto">
            <a:xfrm>
              <a:off x="3204" y="633"/>
              <a:ext cx="1114" cy="151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2269 w 21600"/>
                <a:gd name="T25" fmla="*/ 7718 h 21600"/>
                <a:gd name="T26" fmla="*/ 19157 w 21600"/>
                <a:gd name="T27" fmla="*/ 20230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6625" y="20892"/>
                  </a:moveTo>
                  <a:lnTo>
                    <a:pt x="7105" y="21023"/>
                  </a:lnTo>
                  <a:lnTo>
                    <a:pt x="7513" y="21088"/>
                  </a:lnTo>
                  <a:lnTo>
                    <a:pt x="7922" y="21115"/>
                  </a:lnTo>
                  <a:lnTo>
                    <a:pt x="8242" y="21115"/>
                  </a:lnTo>
                  <a:lnTo>
                    <a:pt x="8544" y="21062"/>
                  </a:lnTo>
                  <a:lnTo>
                    <a:pt x="8810" y="20997"/>
                  </a:lnTo>
                  <a:lnTo>
                    <a:pt x="9023" y="20892"/>
                  </a:lnTo>
                  <a:lnTo>
                    <a:pt x="9148" y="20761"/>
                  </a:lnTo>
                  <a:lnTo>
                    <a:pt x="9290" y="20616"/>
                  </a:lnTo>
                  <a:lnTo>
                    <a:pt x="9361" y="20459"/>
                  </a:lnTo>
                  <a:lnTo>
                    <a:pt x="9396" y="20289"/>
                  </a:lnTo>
                  <a:lnTo>
                    <a:pt x="9396" y="20092"/>
                  </a:lnTo>
                  <a:lnTo>
                    <a:pt x="9325" y="19909"/>
                  </a:lnTo>
                  <a:lnTo>
                    <a:pt x="9219" y="19738"/>
                  </a:lnTo>
                  <a:lnTo>
                    <a:pt x="9094" y="19555"/>
                  </a:lnTo>
                  <a:lnTo>
                    <a:pt x="8917" y="19384"/>
                  </a:lnTo>
                  <a:lnTo>
                    <a:pt x="8650" y="19162"/>
                  </a:lnTo>
                  <a:lnTo>
                    <a:pt x="8437" y="18900"/>
                  </a:lnTo>
                  <a:lnTo>
                    <a:pt x="8277" y="18624"/>
                  </a:lnTo>
                  <a:lnTo>
                    <a:pt x="8135" y="18349"/>
                  </a:lnTo>
                  <a:lnTo>
                    <a:pt x="8028" y="18048"/>
                  </a:lnTo>
                  <a:lnTo>
                    <a:pt x="7993" y="17746"/>
                  </a:lnTo>
                  <a:lnTo>
                    <a:pt x="7993" y="17471"/>
                  </a:lnTo>
                  <a:lnTo>
                    <a:pt x="8028" y="17169"/>
                  </a:lnTo>
                  <a:lnTo>
                    <a:pt x="8135" y="16920"/>
                  </a:lnTo>
                  <a:lnTo>
                    <a:pt x="8277" y="16671"/>
                  </a:lnTo>
                  <a:lnTo>
                    <a:pt x="8366" y="16540"/>
                  </a:lnTo>
                  <a:lnTo>
                    <a:pt x="8473" y="16409"/>
                  </a:lnTo>
                  <a:lnTo>
                    <a:pt x="8615" y="16317"/>
                  </a:lnTo>
                  <a:lnTo>
                    <a:pt x="8739" y="16213"/>
                  </a:lnTo>
                  <a:lnTo>
                    <a:pt x="8881" y="16134"/>
                  </a:lnTo>
                  <a:lnTo>
                    <a:pt x="9059" y="16055"/>
                  </a:lnTo>
                  <a:lnTo>
                    <a:pt x="9254" y="15990"/>
                  </a:lnTo>
                  <a:lnTo>
                    <a:pt x="9432" y="15911"/>
                  </a:lnTo>
                  <a:lnTo>
                    <a:pt x="9663" y="15885"/>
                  </a:lnTo>
                  <a:lnTo>
                    <a:pt x="9876" y="15833"/>
                  </a:lnTo>
                  <a:lnTo>
                    <a:pt x="10142" y="15806"/>
                  </a:lnTo>
                  <a:lnTo>
                    <a:pt x="10391" y="15806"/>
                  </a:lnTo>
                  <a:lnTo>
                    <a:pt x="10728" y="15806"/>
                  </a:lnTo>
                  <a:lnTo>
                    <a:pt x="10995" y="15806"/>
                  </a:lnTo>
                  <a:lnTo>
                    <a:pt x="11279" y="15833"/>
                  </a:lnTo>
                  <a:lnTo>
                    <a:pt x="11546" y="15885"/>
                  </a:lnTo>
                  <a:lnTo>
                    <a:pt x="11776" y="15937"/>
                  </a:lnTo>
                  <a:lnTo>
                    <a:pt x="12025" y="15990"/>
                  </a:lnTo>
                  <a:lnTo>
                    <a:pt x="12221" y="16055"/>
                  </a:lnTo>
                  <a:lnTo>
                    <a:pt x="12434" y="16134"/>
                  </a:lnTo>
                  <a:lnTo>
                    <a:pt x="12611" y="16213"/>
                  </a:lnTo>
                  <a:lnTo>
                    <a:pt x="12771" y="16317"/>
                  </a:lnTo>
                  <a:lnTo>
                    <a:pt x="12913" y="16409"/>
                  </a:lnTo>
                  <a:lnTo>
                    <a:pt x="13038" y="16514"/>
                  </a:lnTo>
                  <a:lnTo>
                    <a:pt x="13251" y="16737"/>
                  </a:lnTo>
                  <a:lnTo>
                    <a:pt x="13428" y="16986"/>
                  </a:lnTo>
                  <a:lnTo>
                    <a:pt x="13517" y="17248"/>
                  </a:lnTo>
                  <a:lnTo>
                    <a:pt x="13588" y="17523"/>
                  </a:lnTo>
                  <a:lnTo>
                    <a:pt x="13588" y="17799"/>
                  </a:lnTo>
                  <a:lnTo>
                    <a:pt x="13517" y="18074"/>
                  </a:lnTo>
                  <a:lnTo>
                    <a:pt x="13428" y="18323"/>
                  </a:lnTo>
                  <a:lnTo>
                    <a:pt x="13286" y="18572"/>
                  </a:lnTo>
                  <a:lnTo>
                    <a:pt x="13109" y="18808"/>
                  </a:lnTo>
                  <a:lnTo>
                    <a:pt x="12878" y="19031"/>
                  </a:lnTo>
                  <a:lnTo>
                    <a:pt x="12434" y="19411"/>
                  </a:lnTo>
                  <a:lnTo>
                    <a:pt x="12132" y="19738"/>
                  </a:lnTo>
                  <a:lnTo>
                    <a:pt x="12025" y="19856"/>
                  </a:lnTo>
                  <a:lnTo>
                    <a:pt x="11919" y="20014"/>
                  </a:lnTo>
                  <a:lnTo>
                    <a:pt x="11883" y="20132"/>
                  </a:lnTo>
                  <a:lnTo>
                    <a:pt x="11883" y="20263"/>
                  </a:lnTo>
                  <a:lnTo>
                    <a:pt x="11883" y="20394"/>
                  </a:lnTo>
                  <a:lnTo>
                    <a:pt x="11954" y="20485"/>
                  </a:lnTo>
                  <a:lnTo>
                    <a:pt x="12061" y="20590"/>
                  </a:lnTo>
                  <a:lnTo>
                    <a:pt x="12185" y="20695"/>
                  </a:lnTo>
                  <a:lnTo>
                    <a:pt x="12327" y="20787"/>
                  </a:lnTo>
                  <a:lnTo>
                    <a:pt x="12540" y="20892"/>
                  </a:lnTo>
                  <a:lnTo>
                    <a:pt x="12771" y="20997"/>
                  </a:lnTo>
                  <a:lnTo>
                    <a:pt x="13073" y="21088"/>
                  </a:lnTo>
                  <a:lnTo>
                    <a:pt x="13428" y="21193"/>
                  </a:lnTo>
                  <a:lnTo>
                    <a:pt x="13873" y="21298"/>
                  </a:lnTo>
                  <a:lnTo>
                    <a:pt x="14317" y="21390"/>
                  </a:lnTo>
                  <a:lnTo>
                    <a:pt x="14778" y="21468"/>
                  </a:lnTo>
                  <a:lnTo>
                    <a:pt x="15294" y="21547"/>
                  </a:lnTo>
                  <a:lnTo>
                    <a:pt x="15809" y="21600"/>
                  </a:lnTo>
                  <a:lnTo>
                    <a:pt x="16359" y="21652"/>
                  </a:lnTo>
                  <a:lnTo>
                    <a:pt x="16875" y="21678"/>
                  </a:lnTo>
                  <a:lnTo>
                    <a:pt x="17407" y="21678"/>
                  </a:lnTo>
                  <a:lnTo>
                    <a:pt x="17958" y="21678"/>
                  </a:lnTo>
                  <a:lnTo>
                    <a:pt x="18473" y="21652"/>
                  </a:lnTo>
                  <a:lnTo>
                    <a:pt x="18953" y="21573"/>
                  </a:lnTo>
                  <a:lnTo>
                    <a:pt x="19397" y="21495"/>
                  </a:lnTo>
                  <a:lnTo>
                    <a:pt x="19841" y="21390"/>
                  </a:lnTo>
                  <a:lnTo>
                    <a:pt x="20214" y="21272"/>
                  </a:lnTo>
                  <a:lnTo>
                    <a:pt x="20551" y="21088"/>
                  </a:lnTo>
                  <a:lnTo>
                    <a:pt x="20480" y="20787"/>
                  </a:lnTo>
                  <a:lnTo>
                    <a:pt x="20409" y="20485"/>
                  </a:lnTo>
                  <a:lnTo>
                    <a:pt x="20356" y="20158"/>
                  </a:lnTo>
                  <a:lnTo>
                    <a:pt x="20356" y="19804"/>
                  </a:lnTo>
                  <a:lnTo>
                    <a:pt x="20321" y="19083"/>
                  </a:lnTo>
                  <a:lnTo>
                    <a:pt x="20356" y="18349"/>
                  </a:lnTo>
                  <a:lnTo>
                    <a:pt x="20409" y="17641"/>
                  </a:lnTo>
                  <a:lnTo>
                    <a:pt x="20480" y="17012"/>
                  </a:lnTo>
                  <a:lnTo>
                    <a:pt x="20551" y="16488"/>
                  </a:lnTo>
                  <a:lnTo>
                    <a:pt x="20551" y="16055"/>
                  </a:lnTo>
                  <a:lnTo>
                    <a:pt x="20551" y="15911"/>
                  </a:lnTo>
                  <a:lnTo>
                    <a:pt x="20445" y="15754"/>
                  </a:lnTo>
                  <a:lnTo>
                    <a:pt x="20356" y="15610"/>
                  </a:lnTo>
                  <a:lnTo>
                    <a:pt x="20178" y="15452"/>
                  </a:lnTo>
                  <a:lnTo>
                    <a:pt x="20001" y="15334"/>
                  </a:lnTo>
                  <a:lnTo>
                    <a:pt x="19770" y="15230"/>
                  </a:lnTo>
                  <a:lnTo>
                    <a:pt x="19521" y="15125"/>
                  </a:lnTo>
                  <a:lnTo>
                    <a:pt x="19290" y="15059"/>
                  </a:lnTo>
                  <a:lnTo>
                    <a:pt x="19024" y="15007"/>
                  </a:lnTo>
                  <a:lnTo>
                    <a:pt x="18740" y="14954"/>
                  </a:lnTo>
                  <a:lnTo>
                    <a:pt x="18509" y="14954"/>
                  </a:lnTo>
                  <a:lnTo>
                    <a:pt x="18225" y="14954"/>
                  </a:lnTo>
                  <a:lnTo>
                    <a:pt x="17994" y="15007"/>
                  </a:lnTo>
                  <a:lnTo>
                    <a:pt x="17763" y="15085"/>
                  </a:lnTo>
                  <a:lnTo>
                    <a:pt x="17550" y="15177"/>
                  </a:lnTo>
                  <a:lnTo>
                    <a:pt x="17372" y="15308"/>
                  </a:lnTo>
                  <a:lnTo>
                    <a:pt x="17176" y="15426"/>
                  </a:lnTo>
                  <a:lnTo>
                    <a:pt x="16928" y="15557"/>
                  </a:lnTo>
                  <a:lnTo>
                    <a:pt x="16661" y="15636"/>
                  </a:lnTo>
                  <a:lnTo>
                    <a:pt x="16359" y="15688"/>
                  </a:lnTo>
                  <a:lnTo>
                    <a:pt x="16022" y="15715"/>
                  </a:lnTo>
                  <a:lnTo>
                    <a:pt x="15667" y="15688"/>
                  </a:lnTo>
                  <a:lnTo>
                    <a:pt x="15294" y="15662"/>
                  </a:lnTo>
                  <a:lnTo>
                    <a:pt x="14956" y="15583"/>
                  </a:lnTo>
                  <a:lnTo>
                    <a:pt x="14619" y="15479"/>
                  </a:lnTo>
                  <a:lnTo>
                    <a:pt x="14281" y="15334"/>
                  </a:lnTo>
                  <a:lnTo>
                    <a:pt x="13961" y="15177"/>
                  </a:lnTo>
                  <a:lnTo>
                    <a:pt x="13695" y="14981"/>
                  </a:lnTo>
                  <a:lnTo>
                    <a:pt x="13588" y="14850"/>
                  </a:lnTo>
                  <a:lnTo>
                    <a:pt x="13482" y="14732"/>
                  </a:lnTo>
                  <a:lnTo>
                    <a:pt x="13393" y="14600"/>
                  </a:lnTo>
                  <a:lnTo>
                    <a:pt x="13322" y="14456"/>
                  </a:lnTo>
                  <a:lnTo>
                    <a:pt x="13251" y="14299"/>
                  </a:lnTo>
                  <a:lnTo>
                    <a:pt x="13215" y="14155"/>
                  </a:lnTo>
                  <a:lnTo>
                    <a:pt x="13180" y="13971"/>
                  </a:lnTo>
                  <a:lnTo>
                    <a:pt x="13180" y="13801"/>
                  </a:lnTo>
                  <a:lnTo>
                    <a:pt x="13180" y="13591"/>
                  </a:lnTo>
                  <a:lnTo>
                    <a:pt x="13215" y="13395"/>
                  </a:lnTo>
                  <a:lnTo>
                    <a:pt x="13251" y="13198"/>
                  </a:lnTo>
                  <a:lnTo>
                    <a:pt x="13322" y="13015"/>
                  </a:lnTo>
                  <a:lnTo>
                    <a:pt x="13393" y="12870"/>
                  </a:lnTo>
                  <a:lnTo>
                    <a:pt x="13482" y="12713"/>
                  </a:lnTo>
                  <a:lnTo>
                    <a:pt x="13588" y="12569"/>
                  </a:lnTo>
                  <a:lnTo>
                    <a:pt x="13730" y="12438"/>
                  </a:lnTo>
                  <a:lnTo>
                    <a:pt x="13997" y="12215"/>
                  </a:lnTo>
                  <a:lnTo>
                    <a:pt x="14334" y="12005"/>
                  </a:lnTo>
                  <a:lnTo>
                    <a:pt x="14690" y="11861"/>
                  </a:lnTo>
                  <a:lnTo>
                    <a:pt x="15063" y="11756"/>
                  </a:lnTo>
                  <a:lnTo>
                    <a:pt x="15436" y="11678"/>
                  </a:lnTo>
                  <a:lnTo>
                    <a:pt x="15809" y="11638"/>
                  </a:lnTo>
                  <a:lnTo>
                    <a:pt x="16182" y="11638"/>
                  </a:lnTo>
                  <a:lnTo>
                    <a:pt x="16555" y="11678"/>
                  </a:lnTo>
                  <a:lnTo>
                    <a:pt x="16910" y="11730"/>
                  </a:lnTo>
                  <a:lnTo>
                    <a:pt x="17248" y="11835"/>
                  </a:lnTo>
                  <a:lnTo>
                    <a:pt x="17514" y="11966"/>
                  </a:lnTo>
                  <a:lnTo>
                    <a:pt x="17763" y="12110"/>
                  </a:lnTo>
                  <a:lnTo>
                    <a:pt x="17887" y="12215"/>
                  </a:lnTo>
                  <a:lnTo>
                    <a:pt x="18065" y="12307"/>
                  </a:lnTo>
                  <a:lnTo>
                    <a:pt x="18260" y="12412"/>
                  </a:lnTo>
                  <a:lnTo>
                    <a:pt x="18438" y="12464"/>
                  </a:lnTo>
                  <a:lnTo>
                    <a:pt x="18669" y="12543"/>
                  </a:lnTo>
                  <a:lnTo>
                    <a:pt x="18882" y="12569"/>
                  </a:lnTo>
                  <a:lnTo>
                    <a:pt x="19113" y="12595"/>
                  </a:lnTo>
                  <a:lnTo>
                    <a:pt x="19361" y="12608"/>
                  </a:lnTo>
                  <a:lnTo>
                    <a:pt x="19592" y="12608"/>
                  </a:lnTo>
                  <a:lnTo>
                    <a:pt x="19841" y="12595"/>
                  </a:lnTo>
                  <a:lnTo>
                    <a:pt x="20072" y="12543"/>
                  </a:lnTo>
                  <a:lnTo>
                    <a:pt x="20321" y="12490"/>
                  </a:lnTo>
                  <a:lnTo>
                    <a:pt x="20551" y="12438"/>
                  </a:lnTo>
                  <a:lnTo>
                    <a:pt x="20800" y="12333"/>
                  </a:lnTo>
                  <a:lnTo>
                    <a:pt x="20996" y="12241"/>
                  </a:lnTo>
                  <a:lnTo>
                    <a:pt x="21244" y="12110"/>
                  </a:lnTo>
                  <a:lnTo>
                    <a:pt x="21298" y="12032"/>
                  </a:lnTo>
                  <a:lnTo>
                    <a:pt x="21404" y="11966"/>
                  </a:lnTo>
                  <a:lnTo>
                    <a:pt x="21475" y="11861"/>
                  </a:lnTo>
                  <a:lnTo>
                    <a:pt x="21511" y="11730"/>
                  </a:lnTo>
                  <a:lnTo>
                    <a:pt x="21617" y="11481"/>
                  </a:lnTo>
                  <a:lnTo>
                    <a:pt x="21653" y="11180"/>
                  </a:lnTo>
                  <a:lnTo>
                    <a:pt x="21653" y="10826"/>
                  </a:lnTo>
                  <a:lnTo>
                    <a:pt x="21653" y="10472"/>
                  </a:lnTo>
                  <a:lnTo>
                    <a:pt x="21582" y="10092"/>
                  </a:lnTo>
                  <a:lnTo>
                    <a:pt x="21511" y="9725"/>
                  </a:lnTo>
                  <a:lnTo>
                    <a:pt x="21298" y="8912"/>
                  </a:lnTo>
                  <a:lnTo>
                    <a:pt x="21067" y="8191"/>
                  </a:lnTo>
                  <a:lnTo>
                    <a:pt x="20800" y="7536"/>
                  </a:lnTo>
                  <a:lnTo>
                    <a:pt x="20551" y="7025"/>
                  </a:lnTo>
                  <a:lnTo>
                    <a:pt x="20001" y="7103"/>
                  </a:lnTo>
                  <a:lnTo>
                    <a:pt x="19432" y="7156"/>
                  </a:lnTo>
                  <a:lnTo>
                    <a:pt x="18846" y="7208"/>
                  </a:lnTo>
                  <a:lnTo>
                    <a:pt x="18225" y="7208"/>
                  </a:lnTo>
                  <a:lnTo>
                    <a:pt x="17656" y="7208"/>
                  </a:lnTo>
                  <a:lnTo>
                    <a:pt x="17070" y="7182"/>
                  </a:lnTo>
                  <a:lnTo>
                    <a:pt x="16484" y="7156"/>
                  </a:lnTo>
                  <a:lnTo>
                    <a:pt x="15986" y="7103"/>
                  </a:lnTo>
                  <a:lnTo>
                    <a:pt x="14992" y="6999"/>
                  </a:lnTo>
                  <a:lnTo>
                    <a:pt x="14210" y="6907"/>
                  </a:lnTo>
                  <a:lnTo>
                    <a:pt x="13695" y="6828"/>
                  </a:lnTo>
                  <a:lnTo>
                    <a:pt x="13517" y="6802"/>
                  </a:lnTo>
                  <a:lnTo>
                    <a:pt x="13073" y="6645"/>
                  </a:lnTo>
                  <a:lnTo>
                    <a:pt x="12700" y="6474"/>
                  </a:lnTo>
                  <a:lnTo>
                    <a:pt x="12363" y="6304"/>
                  </a:lnTo>
                  <a:lnTo>
                    <a:pt x="12132" y="6094"/>
                  </a:lnTo>
                  <a:lnTo>
                    <a:pt x="11919" y="5871"/>
                  </a:lnTo>
                  <a:lnTo>
                    <a:pt x="11776" y="5649"/>
                  </a:lnTo>
                  <a:lnTo>
                    <a:pt x="11688" y="5413"/>
                  </a:lnTo>
                  <a:lnTo>
                    <a:pt x="11617" y="5190"/>
                  </a:lnTo>
                  <a:lnTo>
                    <a:pt x="11617" y="4941"/>
                  </a:lnTo>
                  <a:lnTo>
                    <a:pt x="11652" y="4718"/>
                  </a:lnTo>
                  <a:lnTo>
                    <a:pt x="11723" y="4482"/>
                  </a:lnTo>
                  <a:lnTo>
                    <a:pt x="11812" y="4285"/>
                  </a:lnTo>
                  <a:lnTo>
                    <a:pt x="11919" y="4089"/>
                  </a:lnTo>
                  <a:lnTo>
                    <a:pt x="12096" y="3905"/>
                  </a:lnTo>
                  <a:lnTo>
                    <a:pt x="12292" y="3735"/>
                  </a:lnTo>
                  <a:lnTo>
                    <a:pt x="12505" y="3604"/>
                  </a:lnTo>
                  <a:lnTo>
                    <a:pt x="12700" y="3460"/>
                  </a:lnTo>
                  <a:lnTo>
                    <a:pt x="12878" y="3250"/>
                  </a:lnTo>
                  <a:lnTo>
                    <a:pt x="13038" y="3027"/>
                  </a:lnTo>
                  <a:lnTo>
                    <a:pt x="13180" y="2752"/>
                  </a:lnTo>
                  <a:lnTo>
                    <a:pt x="13286" y="2477"/>
                  </a:lnTo>
                  <a:lnTo>
                    <a:pt x="13322" y="2175"/>
                  </a:lnTo>
                  <a:lnTo>
                    <a:pt x="13357" y="1874"/>
                  </a:lnTo>
                  <a:lnTo>
                    <a:pt x="13286" y="1572"/>
                  </a:lnTo>
                  <a:lnTo>
                    <a:pt x="13180" y="1271"/>
                  </a:lnTo>
                  <a:lnTo>
                    <a:pt x="13038" y="983"/>
                  </a:lnTo>
                  <a:lnTo>
                    <a:pt x="12949" y="865"/>
                  </a:lnTo>
                  <a:lnTo>
                    <a:pt x="12807" y="733"/>
                  </a:lnTo>
                  <a:lnTo>
                    <a:pt x="12665" y="616"/>
                  </a:lnTo>
                  <a:lnTo>
                    <a:pt x="12505" y="511"/>
                  </a:lnTo>
                  <a:lnTo>
                    <a:pt x="12327" y="406"/>
                  </a:lnTo>
                  <a:lnTo>
                    <a:pt x="12132" y="314"/>
                  </a:lnTo>
                  <a:lnTo>
                    <a:pt x="11883" y="235"/>
                  </a:lnTo>
                  <a:lnTo>
                    <a:pt x="11652" y="183"/>
                  </a:lnTo>
                  <a:lnTo>
                    <a:pt x="11368" y="104"/>
                  </a:lnTo>
                  <a:lnTo>
                    <a:pt x="11101" y="78"/>
                  </a:lnTo>
                  <a:lnTo>
                    <a:pt x="10800" y="52"/>
                  </a:lnTo>
                  <a:lnTo>
                    <a:pt x="10444" y="52"/>
                  </a:lnTo>
                  <a:lnTo>
                    <a:pt x="10142" y="52"/>
                  </a:lnTo>
                  <a:lnTo>
                    <a:pt x="9840" y="78"/>
                  </a:lnTo>
                  <a:lnTo>
                    <a:pt x="9574" y="104"/>
                  </a:lnTo>
                  <a:lnTo>
                    <a:pt x="9325" y="157"/>
                  </a:lnTo>
                  <a:lnTo>
                    <a:pt x="9094" y="209"/>
                  </a:lnTo>
                  <a:lnTo>
                    <a:pt x="8846" y="262"/>
                  </a:lnTo>
                  <a:lnTo>
                    <a:pt x="8650" y="340"/>
                  </a:lnTo>
                  <a:lnTo>
                    <a:pt x="8437" y="432"/>
                  </a:lnTo>
                  <a:lnTo>
                    <a:pt x="8277" y="511"/>
                  </a:lnTo>
                  <a:lnTo>
                    <a:pt x="8100" y="616"/>
                  </a:lnTo>
                  <a:lnTo>
                    <a:pt x="7957" y="707"/>
                  </a:lnTo>
                  <a:lnTo>
                    <a:pt x="7833" y="838"/>
                  </a:lnTo>
                  <a:lnTo>
                    <a:pt x="7620" y="1061"/>
                  </a:lnTo>
                  <a:lnTo>
                    <a:pt x="7442" y="1336"/>
                  </a:lnTo>
                  <a:lnTo>
                    <a:pt x="7353" y="1599"/>
                  </a:lnTo>
                  <a:lnTo>
                    <a:pt x="7318" y="1900"/>
                  </a:lnTo>
                  <a:lnTo>
                    <a:pt x="7318" y="2175"/>
                  </a:lnTo>
                  <a:lnTo>
                    <a:pt x="7353" y="2450"/>
                  </a:lnTo>
                  <a:lnTo>
                    <a:pt x="7442" y="2726"/>
                  </a:lnTo>
                  <a:lnTo>
                    <a:pt x="7620" y="2975"/>
                  </a:lnTo>
                  <a:lnTo>
                    <a:pt x="7833" y="3198"/>
                  </a:lnTo>
                  <a:lnTo>
                    <a:pt x="8064" y="3433"/>
                  </a:lnTo>
                  <a:lnTo>
                    <a:pt x="8295" y="3630"/>
                  </a:lnTo>
                  <a:lnTo>
                    <a:pt x="8508" y="3853"/>
                  </a:lnTo>
                  <a:lnTo>
                    <a:pt x="8686" y="4089"/>
                  </a:lnTo>
                  <a:lnTo>
                    <a:pt x="8775" y="4312"/>
                  </a:lnTo>
                  <a:lnTo>
                    <a:pt x="8846" y="4561"/>
                  </a:lnTo>
                  <a:lnTo>
                    <a:pt x="8846" y="4810"/>
                  </a:lnTo>
                  <a:lnTo>
                    <a:pt x="8810" y="5059"/>
                  </a:lnTo>
                  <a:lnTo>
                    <a:pt x="8721" y="5295"/>
                  </a:lnTo>
                  <a:lnTo>
                    <a:pt x="8579" y="5544"/>
                  </a:lnTo>
                  <a:lnTo>
                    <a:pt x="8366" y="5766"/>
                  </a:lnTo>
                  <a:lnTo>
                    <a:pt x="8135" y="5976"/>
                  </a:lnTo>
                  <a:lnTo>
                    <a:pt x="7833" y="6199"/>
                  </a:lnTo>
                  <a:lnTo>
                    <a:pt x="7478" y="6369"/>
                  </a:lnTo>
                  <a:lnTo>
                    <a:pt x="7069" y="6527"/>
                  </a:lnTo>
                  <a:lnTo>
                    <a:pt x="6590" y="6671"/>
                  </a:lnTo>
                  <a:lnTo>
                    <a:pt x="6092" y="6802"/>
                  </a:lnTo>
                  <a:lnTo>
                    <a:pt x="5684" y="6802"/>
                  </a:lnTo>
                  <a:lnTo>
                    <a:pt x="5133" y="6802"/>
                  </a:lnTo>
                  <a:lnTo>
                    <a:pt x="4547" y="6802"/>
                  </a:lnTo>
                  <a:lnTo>
                    <a:pt x="3872" y="6802"/>
                  </a:lnTo>
                  <a:lnTo>
                    <a:pt x="3144" y="6802"/>
                  </a:lnTo>
                  <a:lnTo>
                    <a:pt x="2362" y="6802"/>
                  </a:lnTo>
                  <a:lnTo>
                    <a:pt x="1545" y="6802"/>
                  </a:lnTo>
                  <a:lnTo>
                    <a:pt x="692" y="6802"/>
                  </a:lnTo>
                  <a:lnTo>
                    <a:pt x="586" y="7234"/>
                  </a:lnTo>
                  <a:lnTo>
                    <a:pt x="461" y="7837"/>
                  </a:lnTo>
                  <a:lnTo>
                    <a:pt x="355" y="8493"/>
                  </a:lnTo>
                  <a:lnTo>
                    <a:pt x="248" y="9187"/>
                  </a:lnTo>
                  <a:lnTo>
                    <a:pt x="142" y="9869"/>
                  </a:lnTo>
                  <a:lnTo>
                    <a:pt x="106" y="10498"/>
                  </a:lnTo>
                  <a:lnTo>
                    <a:pt x="106" y="10983"/>
                  </a:lnTo>
                  <a:lnTo>
                    <a:pt x="106" y="11311"/>
                  </a:lnTo>
                  <a:lnTo>
                    <a:pt x="213" y="11481"/>
                  </a:lnTo>
                  <a:lnTo>
                    <a:pt x="319" y="11651"/>
                  </a:lnTo>
                  <a:lnTo>
                    <a:pt x="497" y="11783"/>
                  </a:lnTo>
                  <a:lnTo>
                    <a:pt x="692" y="11914"/>
                  </a:lnTo>
                  <a:lnTo>
                    <a:pt x="941" y="12032"/>
                  </a:lnTo>
                  <a:lnTo>
                    <a:pt x="1207" y="12110"/>
                  </a:lnTo>
                  <a:lnTo>
                    <a:pt x="1509" y="12189"/>
                  </a:lnTo>
                  <a:lnTo>
                    <a:pt x="1794" y="12241"/>
                  </a:lnTo>
                  <a:lnTo>
                    <a:pt x="2131" y="12267"/>
                  </a:lnTo>
                  <a:lnTo>
                    <a:pt x="2433" y="12281"/>
                  </a:lnTo>
                  <a:lnTo>
                    <a:pt x="2735" y="12267"/>
                  </a:lnTo>
                  <a:lnTo>
                    <a:pt x="3055" y="12241"/>
                  </a:lnTo>
                  <a:lnTo>
                    <a:pt x="3357" y="12189"/>
                  </a:lnTo>
                  <a:lnTo>
                    <a:pt x="3623" y="12084"/>
                  </a:lnTo>
                  <a:lnTo>
                    <a:pt x="3872" y="11979"/>
                  </a:lnTo>
                  <a:lnTo>
                    <a:pt x="4103" y="11861"/>
                  </a:lnTo>
                  <a:lnTo>
                    <a:pt x="4316" y="11704"/>
                  </a:lnTo>
                  <a:lnTo>
                    <a:pt x="4582" y="11612"/>
                  </a:lnTo>
                  <a:lnTo>
                    <a:pt x="4849" y="11533"/>
                  </a:lnTo>
                  <a:lnTo>
                    <a:pt x="5169" y="11507"/>
                  </a:lnTo>
                  <a:lnTo>
                    <a:pt x="5506" y="11481"/>
                  </a:lnTo>
                  <a:lnTo>
                    <a:pt x="5808" y="11507"/>
                  </a:lnTo>
                  <a:lnTo>
                    <a:pt x="6146" y="11560"/>
                  </a:lnTo>
                  <a:lnTo>
                    <a:pt x="6501" y="11651"/>
                  </a:lnTo>
                  <a:lnTo>
                    <a:pt x="6803" y="11783"/>
                  </a:lnTo>
                  <a:lnTo>
                    <a:pt x="7105" y="11940"/>
                  </a:lnTo>
                  <a:lnTo>
                    <a:pt x="7353" y="12110"/>
                  </a:lnTo>
                  <a:lnTo>
                    <a:pt x="7584" y="12333"/>
                  </a:lnTo>
                  <a:lnTo>
                    <a:pt x="7798" y="12595"/>
                  </a:lnTo>
                  <a:lnTo>
                    <a:pt x="7922" y="12870"/>
                  </a:lnTo>
                  <a:lnTo>
                    <a:pt x="8028" y="13198"/>
                  </a:lnTo>
                  <a:lnTo>
                    <a:pt x="8064" y="13526"/>
                  </a:lnTo>
                  <a:lnTo>
                    <a:pt x="8028" y="13775"/>
                  </a:lnTo>
                  <a:lnTo>
                    <a:pt x="7922" y="13998"/>
                  </a:lnTo>
                  <a:lnTo>
                    <a:pt x="7798" y="14220"/>
                  </a:lnTo>
                  <a:lnTo>
                    <a:pt x="7584" y="14404"/>
                  </a:lnTo>
                  <a:lnTo>
                    <a:pt x="7353" y="14574"/>
                  </a:lnTo>
                  <a:lnTo>
                    <a:pt x="7105" y="14732"/>
                  </a:lnTo>
                  <a:lnTo>
                    <a:pt x="6803" y="14850"/>
                  </a:lnTo>
                  <a:lnTo>
                    <a:pt x="6501" y="14954"/>
                  </a:lnTo>
                  <a:lnTo>
                    <a:pt x="6146" y="15033"/>
                  </a:lnTo>
                  <a:lnTo>
                    <a:pt x="5808" y="15085"/>
                  </a:lnTo>
                  <a:lnTo>
                    <a:pt x="5506" y="15085"/>
                  </a:lnTo>
                  <a:lnTo>
                    <a:pt x="5169" y="15059"/>
                  </a:lnTo>
                  <a:lnTo>
                    <a:pt x="4849" y="15007"/>
                  </a:lnTo>
                  <a:lnTo>
                    <a:pt x="4582" y="14902"/>
                  </a:lnTo>
                  <a:lnTo>
                    <a:pt x="4316" y="14784"/>
                  </a:lnTo>
                  <a:lnTo>
                    <a:pt x="4103" y="14600"/>
                  </a:lnTo>
                  <a:lnTo>
                    <a:pt x="3907" y="14430"/>
                  </a:lnTo>
                  <a:lnTo>
                    <a:pt x="3659" y="14299"/>
                  </a:lnTo>
                  <a:lnTo>
                    <a:pt x="3428" y="14194"/>
                  </a:lnTo>
                  <a:lnTo>
                    <a:pt x="3179" y="14129"/>
                  </a:lnTo>
                  <a:lnTo>
                    <a:pt x="2913" y="14102"/>
                  </a:lnTo>
                  <a:lnTo>
                    <a:pt x="2646" y="14102"/>
                  </a:lnTo>
                  <a:lnTo>
                    <a:pt x="2362" y="14129"/>
                  </a:lnTo>
                  <a:lnTo>
                    <a:pt x="2096" y="14168"/>
                  </a:lnTo>
                  <a:lnTo>
                    <a:pt x="1811" y="14273"/>
                  </a:lnTo>
                  <a:lnTo>
                    <a:pt x="1545" y="14378"/>
                  </a:lnTo>
                  <a:lnTo>
                    <a:pt x="1314" y="14496"/>
                  </a:lnTo>
                  <a:lnTo>
                    <a:pt x="1065" y="14653"/>
                  </a:lnTo>
                  <a:lnTo>
                    <a:pt x="870" y="14797"/>
                  </a:lnTo>
                  <a:lnTo>
                    <a:pt x="657" y="14981"/>
                  </a:lnTo>
                  <a:lnTo>
                    <a:pt x="497" y="15177"/>
                  </a:lnTo>
                  <a:lnTo>
                    <a:pt x="390" y="15413"/>
                  </a:lnTo>
                  <a:lnTo>
                    <a:pt x="284" y="15636"/>
                  </a:lnTo>
                  <a:lnTo>
                    <a:pt x="248" y="15911"/>
                  </a:lnTo>
                  <a:lnTo>
                    <a:pt x="284" y="16239"/>
                  </a:lnTo>
                  <a:lnTo>
                    <a:pt x="319" y="16566"/>
                  </a:lnTo>
                  <a:lnTo>
                    <a:pt x="497" y="17340"/>
                  </a:lnTo>
                  <a:lnTo>
                    <a:pt x="692" y="18152"/>
                  </a:lnTo>
                  <a:lnTo>
                    <a:pt x="799" y="18559"/>
                  </a:lnTo>
                  <a:lnTo>
                    <a:pt x="905" y="18978"/>
                  </a:lnTo>
                  <a:lnTo>
                    <a:pt x="959" y="19384"/>
                  </a:lnTo>
                  <a:lnTo>
                    <a:pt x="994" y="19791"/>
                  </a:lnTo>
                  <a:lnTo>
                    <a:pt x="994" y="20132"/>
                  </a:lnTo>
                  <a:lnTo>
                    <a:pt x="959" y="20485"/>
                  </a:lnTo>
                  <a:lnTo>
                    <a:pt x="941" y="20669"/>
                  </a:lnTo>
                  <a:lnTo>
                    <a:pt x="870" y="20813"/>
                  </a:lnTo>
                  <a:lnTo>
                    <a:pt x="799" y="20970"/>
                  </a:lnTo>
                  <a:lnTo>
                    <a:pt x="692" y="21088"/>
                  </a:lnTo>
                  <a:lnTo>
                    <a:pt x="1474" y="20997"/>
                  </a:lnTo>
                  <a:lnTo>
                    <a:pt x="2291" y="20866"/>
                  </a:lnTo>
                  <a:lnTo>
                    <a:pt x="3108" y="20787"/>
                  </a:lnTo>
                  <a:lnTo>
                    <a:pt x="3907" y="20721"/>
                  </a:lnTo>
                  <a:lnTo>
                    <a:pt x="4653" y="20695"/>
                  </a:lnTo>
                  <a:lnTo>
                    <a:pt x="5364" y="20695"/>
                  </a:lnTo>
                  <a:lnTo>
                    <a:pt x="5701" y="20721"/>
                  </a:lnTo>
                  <a:lnTo>
                    <a:pt x="6057" y="20761"/>
                  </a:lnTo>
                  <a:lnTo>
                    <a:pt x="6323" y="20813"/>
                  </a:lnTo>
                  <a:lnTo>
                    <a:pt x="6625" y="20892"/>
                  </a:lnTo>
                  <a:close/>
                </a:path>
              </a:pathLst>
            </a:custGeom>
            <a:solidFill>
              <a:srgbClr val="FFBE7D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526" name="Puzzle2"/>
            <p:cNvSpPr>
              <a:spLocks noEditPoints="1" noChangeArrowheads="1"/>
            </p:cNvSpPr>
            <p:nvPr/>
          </p:nvSpPr>
          <p:spPr bwMode="auto">
            <a:xfrm>
              <a:off x="2880" y="1736"/>
              <a:ext cx="1778" cy="137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5394 w 21600"/>
                <a:gd name="T25" fmla="*/ 6735 h 21600"/>
                <a:gd name="T26" fmla="*/ 16182 w 21600"/>
                <a:gd name="T27" fmla="*/ 20441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4247" y="12354"/>
                  </a:moveTo>
                  <a:lnTo>
                    <a:pt x="4134" y="12468"/>
                  </a:lnTo>
                  <a:lnTo>
                    <a:pt x="4010" y="12581"/>
                  </a:lnTo>
                  <a:lnTo>
                    <a:pt x="3897" y="12637"/>
                  </a:lnTo>
                  <a:lnTo>
                    <a:pt x="3773" y="12694"/>
                  </a:lnTo>
                  <a:lnTo>
                    <a:pt x="3637" y="12694"/>
                  </a:lnTo>
                  <a:lnTo>
                    <a:pt x="3524" y="12694"/>
                  </a:lnTo>
                  <a:lnTo>
                    <a:pt x="3400" y="12665"/>
                  </a:lnTo>
                  <a:lnTo>
                    <a:pt x="3287" y="12609"/>
                  </a:lnTo>
                  <a:lnTo>
                    <a:pt x="3027" y="12496"/>
                  </a:lnTo>
                  <a:lnTo>
                    <a:pt x="2790" y="12340"/>
                  </a:lnTo>
                  <a:lnTo>
                    <a:pt x="2530" y="12142"/>
                  </a:lnTo>
                  <a:lnTo>
                    <a:pt x="2293" y="11987"/>
                  </a:lnTo>
                  <a:lnTo>
                    <a:pt x="2033" y="11817"/>
                  </a:lnTo>
                  <a:lnTo>
                    <a:pt x="1773" y="11676"/>
                  </a:lnTo>
                  <a:lnTo>
                    <a:pt x="1638" y="11662"/>
                  </a:lnTo>
                  <a:lnTo>
                    <a:pt x="1513" y="11634"/>
                  </a:lnTo>
                  <a:lnTo>
                    <a:pt x="1378" y="11634"/>
                  </a:lnTo>
                  <a:lnTo>
                    <a:pt x="1253" y="11634"/>
                  </a:lnTo>
                  <a:lnTo>
                    <a:pt x="1118" y="11662"/>
                  </a:lnTo>
                  <a:lnTo>
                    <a:pt x="971" y="11732"/>
                  </a:lnTo>
                  <a:lnTo>
                    <a:pt x="835" y="11817"/>
                  </a:lnTo>
                  <a:lnTo>
                    <a:pt x="711" y="11959"/>
                  </a:lnTo>
                  <a:lnTo>
                    <a:pt x="553" y="12086"/>
                  </a:lnTo>
                  <a:lnTo>
                    <a:pt x="429" y="12284"/>
                  </a:lnTo>
                  <a:lnTo>
                    <a:pt x="271" y="12524"/>
                  </a:lnTo>
                  <a:lnTo>
                    <a:pt x="146" y="12793"/>
                  </a:lnTo>
                  <a:lnTo>
                    <a:pt x="79" y="12962"/>
                  </a:lnTo>
                  <a:lnTo>
                    <a:pt x="33" y="13146"/>
                  </a:lnTo>
                  <a:lnTo>
                    <a:pt x="11" y="13386"/>
                  </a:lnTo>
                  <a:lnTo>
                    <a:pt x="11" y="13641"/>
                  </a:lnTo>
                  <a:lnTo>
                    <a:pt x="33" y="13881"/>
                  </a:lnTo>
                  <a:lnTo>
                    <a:pt x="101" y="14150"/>
                  </a:lnTo>
                  <a:lnTo>
                    <a:pt x="192" y="14404"/>
                  </a:lnTo>
                  <a:lnTo>
                    <a:pt x="293" y="14645"/>
                  </a:lnTo>
                  <a:lnTo>
                    <a:pt x="451" y="14857"/>
                  </a:lnTo>
                  <a:lnTo>
                    <a:pt x="621" y="15054"/>
                  </a:lnTo>
                  <a:lnTo>
                    <a:pt x="734" y="15125"/>
                  </a:lnTo>
                  <a:lnTo>
                    <a:pt x="835" y="15210"/>
                  </a:lnTo>
                  <a:lnTo>
                    <a:pt x="948" y="15267"/>
                  </a:lnTo>
                  <a:lnTo>
                    <a:pt x="1084" y="15323"/>
                  </a:lnTo>
                  <a:lnTo>
                    <a:pt x="1208" y="15351"/>
                  </a:lnTo>
                  <a:lnTo>
                    <a:pt x="1355" y="15380"/>
                  </a:lnTo>
                  <a:lnTo>
                    <a:pt x="1513" y="15380"/>
                  </a:lnTo>
                  <a:lnTo>
                    <a:pt x="1683" y="15380"/>
                  </a:lnTo>
                  <a:lnTo>
                    <a:pt x="1864" y="15351"/>
                  </a:lnTo>
                  <a:lnTo>
                    <a:pt x="2033" y="15323"/>
                  </a:lnTo>
                  <a:lnTo>
                    <a:pt x="2225" y="15238"/>
                  </a:lnTo>
                  <a:lnTo>
                    <a:pt x="2428" y="15153"/>
                  </a:lnTo>
                  <a:lnTo>
                    <a:pt x="2745" y="15026"/>
                  </a:lnTo>
                  <a:lnTo>
                    <a:pt x="3005" y="14913"/>
                  </a:lnTo>
                  <a:lnTo>
                    <a:pt x="3264" y="14828"/>
                  </a:lnTo>
                  <a:lnTo>
                    <a:pt x="3513" y="14800"/>
                  </a:lnTo>
                  <a:lnTo>
                    <a:pt x="3615" y="14828"/>
                  </a:lnTo>
                  <a:lnTo>
                    <a:pt x="3728" y="14857"/>
                  </a:lnTo>
                  <a:lnTo>
                    <a:pt x="3807" y="14913"/>
                  </a:lnTo>
                  <a:lnTo>
                    <a:pt x="3920" y="14998"/>
                  </a:lnTo>
                  <a:lnTo>
                    <a:pt x="4010" y="15097"/>
                  </a:lnTo>
                  <a:lnTo>
                    <a:pt x="4089" y="15238"/>
                  </a:lnTo>
                  <a:lnTo>
                    <a:pt x="4179" y="15408"/>
                  </a:lnTo>
                  <a:lnTo>
                    <a:pt x="4247" y="15620"/>
                  </a:lnTo>
                  <a:lnTo>
                    <a:pt x="4326" y="15860"/>
                  </a:lnTo>
                  <a:lnTo>
                    <a:pt x="4394" y="16129"/>
                  </a:lnTo>
                  <a:lnTo>
                    <a:pt x="4439" y="16440"/>
                  </a:lnTo>
                  <a:lnTo>
                    <a:pt x="4507" y="16737"/>
                  </a:lnTo>
                  <a:lnTo>
                    <a:pt x="4552" y="17090"/>
                  </a:lnTo>
                  <a:lnTo>
                    <a:pt x="4575" y="17443"/>
                  </a:lnTo>
                  <a:lnTo>
                    <a:pt x="4586" y="17825"/>
                  </a:lnTo>
                  <a:lnTo>
                    <a:pt x="4586" y="18193"/>
                  </a:lnTo>
                  <a:lnTo>
                    <a:pt x="4586" y="18574"/>
                  </a:lnTo>
                  <a:lnTo>
                    <a:pt x="4586" y="18984"/>
                  </a:lnTo>
                  <a:lnTo>
                    <a:pt x="4552" y="19366"/>
                  </a:lnTo>
                  <a:lnTo>
                    <a:pt x="4507" y="19748"/>
                  </a:lnTo>
                  <a:lnTo>
                    <a:pt x="4462" y="20129"/>
                  </a:lnTo>
                  <a:lnTo>
                    <a:pt x="4371" y="20483"/>
                  </a:lnTo>
                  <a:lnTo>
                    <a:pt x="4292" y="20836"/>
                  </a:lnTo>
                  <a:lnTo>
                    <a:pt x="4202" y="21161"/>
                  </a:lnTo>
                  <a:lnTo>
                    <a:pt x="4744" y="21161"/>
                  </a:lnTo>
                  <a:lnTo>
                    <a:pt x="5264" y="21161"/>
                  </a:lnTo>
                  <a:lnTo>
                    <a:pt x="5784" y="21161"/>
                  </a:lnTo>
                  <a:lnTo>
                    <a:pt x="6235" y="21161"/>
                  </a:lnTo>
                  <a:lnTo>
                    <a:pt x="6676" y="21161"/>
                  </a:lnTo>
                  <a:lnTo>
                    <a:pt x="7060" y="21161"/>
                  </a:lnTo>
                  <a:lnTo>
                    <a:pt x="7410" y="21161"/>
                  </a:lnTo>
                  <a:lnTo>
                    <a:pt x="7670" y="21161"/>
                  </a:lnTo>
                  <a:lnTo>
                    <a:pt x="8020" y="21020"/>
                  </a:lnTo>
                  <a:lnTo>
                    <a:pt x="8303" y="20893"/>
                  </a:lnTo>
                  <a:lnTo>
                    <a:pt x="8563" y="20695"/>
                  </a:lnTo>
                  <a:lnTo>
                    <a:pt x="8800" y="20511"/>
                  </a:lnTo>
                  <a:lnTo>
                    <a:pt x="8969" y="20285"/>
                  </a:lnTo>
                  <a:lnTo>
                    <a:pt x="9150" y="20045"/>
                  </a:lnTo>
                  <a:lnTo>
                    <a:pt x="9252" y="19804"/>
                  </a:lnTo>
                  <a:lnTo>
                    <a:pt x="9342" y="19550"/>
                  </a:lnTo>
                  <a:lnTo>
                    <a:pt x="9410" y="19281"/>
                  </a:lnTo>
                  <a:lnTo>
                    <a:pt x="9433" y="19013"/>
                  </a:lnTo>
                  <a:lnTo>
                    <a:pt x="9433" y="18744"/>
                  </a:lnTo>
                  <a:lnTo>
                    <a:pt x="9387" y="18504"/>
                  </a:lnTo>
                  <a:lnTo>
                    <a:pt x="9320" y="18221"/>
                  </a:lnTo>
                  <a:lnTo>
                    <a:pt x="9207" y="17981"/>
                  </a:lnTo>
                  <a:lnTo>
                    <a:pt x="9105" y="17740"/>
                  </a:lnTo>
                  <a:lnTo>
                    <a:pt x="8924" y="17514"/>
                  </a:lnTo>
                  <a:lnTo>
                    <a:pt x="8777" y="17274"/>
                  </a:lnTo>
                  <a:lnTo>
                    <a:pt x="8642" y="17034"/>
                  </a:lnTo>
                  <a:lnTo>
                    <a:pt x="8563" y="16765"/>
                  </a:lnTo>
                  <a:lnTo>
                    <a:pt x="8472" y="16468"/>
                  </a:lnTo>
                  <a:lnTo>
                    <a:pt x="8450" y="16157"/>
                  </a:lnTo>
                  <a:lnTo>
                    <a:pt x="8450" y="15860"/>
                  </a:lnTo>
                  <a:lnTo>
                    <a:pt x="8472" y="15563"/>
                  </a:lnTo>
                  <a:lnTo>
                    <a:pt x="8540" y="15267"/>
                  </a:lnTo>
                  <a:lnTo>
                    <a:pt x="8642" y="14998"/>
                  </a:lnTo>
                  <a:lnTo>
                    <a:pt x="8777" y="14729"/>
                  </a:lnTo>
                  <a:lnTo>
                    <a:pt x="8868" y="14616"/>
                  </a:lnTo>
                  <a:lnTo>
                    <a:pt x="8969" y="14475"/>
                  </a:lnTo>
                  <a:lnTo>
                    <a:pt x="9060" y="14376"/>
                  </a:lnTo>
                  <a:lnTo>
                    <a:pt x="9184" y="14291"/>
                  </a:lnTo>
                  <a:lnTo>
                    <a:pt x="9297" y="14206"/>
                  </a:lnTo>
                  <a:lnTo>
                    <a:pt x="9433" y="14121"/>
                  </a:lnTo>
                  <a:lnTo>
                    <a:pt x="9579" y="14051"/>
                  </a:lnTo>
                  <a:lnTo>
                    <a:pt x="9726" y="13994"/>
                  </a:lnTo>
                  <a:lnTo>
                    <a:pt x="9884" y="13938"/>
                  </a:lnTo>
                  <a:lnTo>
                    <a:pt x="10054" y="13909"/>
                  </a:lnTo>
                  <a:lnTo>
                    <a:pt x="10257" y="13881"/>
                  </a:lnTo>
                  <a:lnTo>
                    <a:pt x="10449" y="13881"/>
                  </a:lnTo>
                  <a:lnTo>
                    <a:pt x="10664" y="13881"/>
                  </a:lnTo>
                  <a:lnTo>
                    <a:pt x="10856" y="13909"/>
                  </a:lnTo>
                  <a:lnTo>
                    <a:pt x="11037" y="13966"/>
                  </a:lnTo>
                  <a:lnTo>
                    <a:pt x="11206" y="14023"/>
                  </a:lnTo>
                  <a:lnTo>
                    <a:pt x="11353" y="14093"/>
                  </a:lnTo>
                  <a:lnTo>
                    <a:pt x="11511" y="14178"/>
                  </a:lnTo>
                  <a:lnTo>
                    <a:pt x="11635" y="14263"/>
                  </a:lnTo>
                  <a:lnTo>
                    <a:pt x="11748" y="14376"/>
                  </a:lnTo>
                  <a:lnTo>
                    <a:pt x="11861" y="14475"/>
                  </a:lnTo>
                  <a:lnTo>
                    <a:pt x="11941" y="14616"/>
                  </a:lnTo>
                  <a:lnTo>
                    <a:pt x="12031" y="14758"/>
                  </a:lnTo>
                  <a:lnTo>
                    <a:pt x="12099" y="14885"/>
                  </a:lnTo>
                  <a:lnTo>
                    <a:pt x="12200" y="15210"/>
                  </a:lnTo>
                  <a:lnTo>
                    <a:pt x="12268" y="15507"/>
                  </a:lnTo>
                  <a:lnTo>
                    <a:pt x="12291" y="15832"/>
                  </a:lnTo>
                  <a:lnTo>
                    <a:pt x="12291" y="16157"/>
                  </a:lnTo>
                  <a:lnTo>
                    <a:pt x="12246" y="16482"/>
                  </a:lnTo>
                  <a:lnTo>
                    <a:pt x="12178" y="16807"/>
                  </a:lnTo>
                  <a:lnTo>
                    <a:pt x="12099" y="17090"/>
                  </a:lnTo>
                  <a:lnTo>
                    <a:pt x="12008" y="17330"/>
                  </a:lnTo>
                  <a:lnTo>
                    <a:pt x="11884" y="17542"/>
                  </a:lnTo>
                  <a:lnTo>
                    <a:pt x="11748" y="17712"/>
                  </a:lnTo>
                  <a:lnTo>
                    <a:pt x="11613" y="17839"/>
                  </a:lnTo>
                  <a:lnTo>
                    <a:pt x="11489" y="18037"/>
                  </a:lnTo>
                  <a:lnTo>
                    <a:pt x="11398" y="18221"/>
                  </a:lnTo>
                  <a:lnTo>
                    <a:pt x="11319" y="18447"/>
                  </a:lnTo>
                  <a:lnTo>
                    <a:pt x="11251" y="18659"/>
                  </a:lnTo>
                  <a:lnTo>
                    <a:pt x="11206" y="18900"/>
                  </a:lnTo>
                  <a:lnTo>
                    <a:pt x="11184" y="19154"/>
                  </a:lnTo>
                  <a:lnTo>
                    <a:pt x="11184" y="19423"/>
                  </a:lnTo>
                  <a:lnTo>
                    <a:pt x="11229" y="19663"/>
                  </a:lnTo>
                  <a:lnTo>
                    <a:pt x="11297" y="19903"/>
                  </a:lnTo>
                  <a:lnTo>
                    <a:pt x="11376" y="20158"/>
                  </a:lnTo>
                  <a:lnTo>
                    <a:pt x="11511" y="20398"/>
                  </a:lnTo>
                  <a:lnTo>
                    <a:pt x="11681" y="20610"/>
                  </a:lnTo>
                  <a:lnTo>
                    <a:pt x="11884" y="20808"/>
                  </a:lnTo>
                  <a:lnTo>
                    <a:pt x="12121" y="20992"/>
                  </a:lnTo>
                  <a:lnTo>
                    <a:pt x="12404" y="21161"/>
                  </a:lnTo>
                  <a:lnTo>
                    <a:pt x="12528" y="21190"/>
                  </a:lnTo>
                  <a:lnTo>
                    <a:pt x="12856" y="21274"/>
                  </a:lnTo>
                  <a:lnTo>
                    <a:pt x="13330" y="21373"/>
                  </a:lnTo>
                  <a:lnTo>
                    <a:pt x="13963" y="21486"/>
                  </a:lnTo>
                  <a:lnTo>
                    <a:pt x="14313" y="21543"/>
                  </a:lnTo>
                  <a:lnTo>
                    <a:pt x="14652" y="21571"/>
                  </a:lnTo>
                  <a:lnTo>
                    <a:pt x="15025" y="21600"/>
                  </a:lnTo>
                  <a:lnTo>
                    <a:pt x="15409" y="21600"/>
                  </a:lnTo>
                  <a:lnTo>
                    <a:pt x="15782" y="21600"/>
                  </a:lnTo>
                  <a:lnTo>
                    <a:pt x="16177" y="21571"/>
                  </a:lnTo>
                  <a:lnTo>
                    <a:pt x="16516" y="21486"/>
                  </a:lnTo>
                  <a:lnTo>
                    <a:pt x="16889" y="21402"/>
                  </a:lnTo>
                  <a:lnTo>
                    <a:pt x="16821" y="21190"/>
                  </a:lnTo>
                  <a:lnTo>
                    <a:pt x="16776" y="20935"/>
                  </a:lnTo>
                  <a:lnTo>
                    <a:pt x="16742" y="20667"/>
                  </a:lnTo>
                  <a:lnTo>
                    <a:pt x="16719" y="20370"/>
                  </a:lnTo>
                  <a:lnTo>
                    <a:pt x="16697" y="19719"/>
                  </a:lnTo>
                  <a:lnTo>
                    <a:pt x="16697" y="19013"/>
                  </a:lnTo>
                  <a:lnTo>
                    <a:pt x="16719" y="18306"/>
                  </a:lnTo>
                  <a:lnTo>
                    <a:pt x="16753" y="17599"/>
                  </a:lnTo>
                  <a:lnTo>
                    <a:pt x="16821" y="16949"/>
                  </a:lnTo>
                  <a:lnTo>
                    <a:pt x="16889" y="16383"/>
                  </a:lnTo>
                  <a:lnTo>
                    <a:pt x="16934" y="16129"/>
                  </a:lnTo>
                  <a:lnTo>
                    <a:pt x="17002" y="15945"/>
                  </a:lnTo>
                  <a:lnTo>
                    <a:pt x="17081" y="15790"/>
                  </a:lnTo>
                  <a:lnTo>
                    <a:pt x="17194" y="15648"/>
                  </a:lnTo>
                  <a:lnTo>
                    <a:pt x="17318" y="15563"/>
                  </a:lnTo>
                  <a:lnTo>
                    <a:pt x="17453" y="15507"/>
                  </a:lnTo>
                  <a:lnTo>
                    <a:pt x="17600" y="15450"/>
                  </a:lnTo>
                  <a:lnTo>
                    <a:pt x="17758" y="15450"/>
                  </a:lnTo>
                  <a:lnTo>
                    <a:pt x="17905" y="15479"/>
                  </a:lnTo>
                  <a:lnTo>
                    <a:pt x="18064" y="15535"/>
                  </a:lnTo>
                  <a:lnTo>
                    <a:pt x="18233" y="15620"/>
                  </a:lnTo>
                  <a:lnTo>
                    <a:pt x="18380" y="15733"/>
                  </a:lnTo>
                  <a:lnTo>
                    <a:pt x="18561" y="15832"/>
                  </a:lnTo>
                  <a:lnTo>
                    <a:pt x="18707" y="15973"/>
                  </a:lnTo>
                  <a:lnTo>
                    <a:pt x="18866" y="16129"/>
                  </a:lnTo>
                  <a:lnTo>
                    <a:pt x="18990" y="16327"/>
                  </a:lnTo>
                  <a:lnTo>
                    <a:pt x="19125" y="16482"/>
                  </a:lnTo>
                  <a:lnTo>
                    <a:pt x="19295" y="16624"/>
                  </a:lnTo>
                  <a:lnTo>
                    <a:pt x="19464" y="16737"/>
                  </a:lnTo>
                  <a:lnTo>
                    <a:pt x="19668" y="16807"/>
                  </a:lnTo>
                  <a:lnTo>
                    <a:pt x="19860" y="16836"/>
                  </a:lnTo>
                  <a:lnTo>
                    <a:pt x="20052" y="16864"/>
                  </a:lnTo>
                  <a:lnTo>
                    <a:pt x="20266" y="16836"/>
                  </a:lnTo>
                  <a:lnTo>
                    <a:pt x="20470" y="16793"/>
                  </a:lnTo>
                  <a:lnTo>
                    <a:pt x="20662" y="16708"/>
                  </a:lnTo>
                  <a:lnTo>
                    <a:pt x="20854" y="16567"/>
                  </a:lnTo>
                  <a:lnTo>
                    <a:pt x="21035" y="16412"/>
                  </a:lnTo>
                  <a:lnTo>
                    <a:pt x="21182" y="16214"/>
                  </a:lnTo>
                  <a:lnTo>
                    <a:pt x="21340" y="16002"/>
                  </a:lnTo>
                  <a:lnTo>
                    <a:pt x="21441" y="15733"/>
                  </a:lnTo>
                  <a:lnTo>
                    <a:pt x="21532" y="15436"/>
                  </a:lnTo>
                  <a:lnTo>
                    <a:pt x="21600" y="15083"/>
                  </a:lnTo>
                  <a:lnTo>
                    <a:pt x="21600" y="14885"/>
                  </a:lnTo>
                  <a:lnTo>
                    <a:pt x="21600" y="14729"/>
                  </a:lnTo>
                  <a:lnTo>
                    <a:pt x="21600" y="14531"/>
                  </a:lnTo>
                  <a:lnTo>
                    <a:pt x="21577" y="14376"/>
                  </a:lnTo>
                  <a:lnTo>
                    <a:pt x="21532" y="14206"/>
                  </a:lnTo>
                  <a:lnTo>
                    <a:pt x="21487" y="14051"/>
                  </a:lnTo>
                  <a:lnTo>
                    <a:pt x="21419" y="13909"/>
                  </a:lnTo>
                  <a:lnTo>
                    <a:pt x="21351" y="13768"/>
                  </a:lnTo>
                  <a:lnTo>
                    <a:pt x="21204" y="13500"/>
                  </a:lnTo>
                  <a:lnTo>
                    <a:pt x="21035" y="13287"/>
                  </a:lnTo>
                  <a:lnTo>
                    <a:pt x="20809" y="13090"/>
                  </a:lnTo>
                  <a:lnTo>
                    <a:pt x="20594" y="12962"/>
                  </a:lnTo>
                  <a:lnTo>
                    <a:pt x="20357" y="12821"/>
                  </a:lnTo>
                  <a:lnTo>
                    <a:pt x="20120" y="12764"/>
                  </a:lnTo>
                  <a:lnTo>
                    <a:pt x="19882" y="12708"/>
                  </a:lnTo>
                  <a:lnTo>
                    <a:pt x="19645" y="12736"/>
                  </a:lnTo>
                  <a:lnTo>
                    <a:pt x="19430" y="12793"/>
                  </a:lnTo>
                  <a:lnTo>
                    <a:pt x="19227" y="12906"/>
                  </a:lnTo>
                  <a:lnTo>
                    <a:pt x="19148" y="12962"/>
                  </a:lnTo>
                  <a:lnTo>
                    <a:pt x="19058" y="13047"/>
                  </a:lnTo>
                  <a:lnTo>
                    <a:pt x="18990" y="13146"/>
                  </a:lnTo>
                  <a:lnTo>
                    <a:pt x="18911" y="13259"/>
                  </a:lnTo>
                  <a:lnTo>
                    <a:pt x="18775" y="13471"/>
                  </a:lnTo>
                  <a:lnTo>
                    <a:pt x="18628" y="13641"/>
                  </a:lnTo>
                  <a:lnTo>
                    <a:pt x="18470" y="13740"/>
                  </a:lnTo>
                  <a:lnTo>
                    <a:pt x="18301" y="13825"/>
                  </a:lnTo>
                  <a:lnTo>
                    <a:pt x="18143" y="13853"/>
                  </a:lnTo>
                  <a:lnTo>
                    <a:pt x="17973" y="13881"/>
                  </a:lnTo>
                  <a:lnTo>
                    <a:pt x="17804" y="13853"/>
                  </a:lnTo>
                  <a:lnTo>
                    <a:pt x="17646" y="13796"/>
                  </a:lnTo>
                  <a:lnTo>
                    <a:pt x="17499" y="13726"/>
                  </a:lnTo>
                  <a:lnTo>
                    <a:pt x="17341" y="13641"/>
                  </a:lnTo>
                  <a:lnTo>
                    <a:pt x="17216" y="13528"/>
                  </a:lnTo>
                  <a:lnTo>
                    <a:pt x="17103" y="13386"/>
                  </a:lnTo>
                  <a:lnTo>
                    <a:pt x="17024" y="13259"/>
                  </a:lnTo>
                  <a:lnTo>
                    <a:pt x="16934" y="13118"/>
                  </a:lnTo>
                  <a:lnTo>
                    <a:pt x="16889" y="12991"/>
                  </a:lnTo>
                  <a:lnTo>
                    <a:pt x="16889" y="12849"/>
                  </a:lnTo>
                  <a:lnTo>
                    <a:pt x="16889" y="12383"/>
                  </a:lnTo>
                  <a:lnTo>
                    <a:pt x="16889" y="11662"/>
                  </a:lnTo>
                  <a:lnTo>
                    <a:pt x="16889" y="10701"/>
                  </a:lnTo>
                  <a:lnTo>
                    <a:pt x="16889" y="9640"/>
                  </a:lnTo>
                  <a:lnTo>
                    <a:pt x="16889" y="8566"/>
                  </a:lnTo>
                  <a:lnTo>
                    <a:pt x="16889" y="7478"/>
                  </a:lnTo>
                  <a:lnTo>
                    <a:pt x="16889" y="6502"/>
                  </a:lnTo>
                  <a:lnTo>
                    <a:pt x="16889" y="5739"/>
                  </a:lnTo>
                  <a:lnTo>
                    <a:pt x="16674" y="5894"/>
                  </a:lnTo>
                  <a:lnTo>
                    <a:pt x="16414" y="6036"/>
                  </a:lnTo>
                  <a:lnTo>
                    <a:pt x="16154" y="6177"/>
                  </a:lnTo>
                  <a:lnTo>
                    <a:pt x="15849" y="6248"/>
                  </a:lnTo>
                  <a:lnTo>
                    <a:pt x="15544" y="6304"/>
                  </a:lnTo>
                  <a:lnTo>
                    <a:pt x="15217" y="6332"/>
                  </a:lnTo>
                  <a:lnTo>
                    <a:pt x="14866" y="6361"/>
                  </a:lnTo>
                  <a:lnTo>
                    <a:pt x="14550" y="6361"/>
                  </a:lnTo>
                  <a:lnTo>
                    <a:pt x="14200" y="6332"/>
                  </a:lnTo>
                  <a:lnTo>
                    <a:pt x="13850" y="6276"/>
                  </a:lnTo>
                  <a:lnTo>
                    <a:pt x="13522" y="6219"/>
                  </a:lnTo>
                  <a:lnTo>
                    <a:pt x="13206" y="6149"/>
                  </a:lnTo>
                  <a:lnTo>
                    <a:pt x="12901" y="6064"/>
                  </a:lnTo>
                  <a:lnTo>
                    <a:pt x="12618" y="5951"/>
                  </a:lnTo>
                  <a:lnTo>
                    <a:pt x="12358" y="5838"/>
                  </a:lnTo>
                  <a:lnTo>
                    <a:pt x="12121" y="5739"/>
                  </a:lnTo>
                  <a:lnTo>
                    <a:pt x="11941" y="5626"/>
                  </a:lnTo>
                  <a:lnTo>
                    <a:pt x="11794" y="5513"/>
                  </a:lnTo>
                  <a:lnTo>
                    <a:pt x="11658" y="5414"/>
                  </a:lnTo>
                  <a:lnTo>
                    <a:pt x="11556" y="5301"/>
                  </a:lnTo>
                  <a:lnTo>
                    <a:pt x="11466" y="5187"/>
                  </a:lnTo>
                  <a:lnTo>
                    <a:pt x="11398" y="5089"/>
                  </a:lnTo>
                  <a:lnTo>
                    <a:pt x="11376" y="4947"/>
                  </a:lnTo>
                  <a:lnTo>
                    <a:pt x="11353" y="4834"/>
                  </a:lnTo>
                  <a:lnTo>
                    <a:pt x="11353" y="4707"/>
                  </a:lnTo>
                  <a:lnTo>
                    <a:pt x="11376" y="4565"/>
                  </a:lnTo>
                  <a:lnTo>
                    <a:pt x="11443" y="4410"/>
                  </a:lnTo>
                  <a:lnTo>
                    <a:pt x="11511" y="4240"/>
                  </a:lnTo>
                  <a:lnTo>
                    <a:pt x="11703" y="3887"/>
                  </a:lnTo>
                  <a:lnTo>
                    <a:pt x="11986" y="3505"/>
                  </a:lnTo>
                  <a:lnTo>
                    <a:pt x="12144" y="3265"/>
                  </a:lnTo>
                  <a:lnTo>
                    <a:pt x="12246" y="3025"/>
                  </a:lnTo>
                  <a:lnTo>
                    <a:pt x="12336" y="2756"/>
                  </a:lnTo>
                  <a:lnTo>
                    <a:pt x="12404" y="2445"/>
                  </a:lnTo>
                  <a:lnTo>
                    <a:pt x="12438" y="2176"/>
                  </a:lnTo>
                  <a:lnTo>
                    <a:pt x="12438" y="1880"/>
                  </a:lnTo>
                  <a:lnTo>
                    <a:pt x="12404" y="1583"/>
                  </a:lnTo>
                  <a:lnTo>
                    <a:pt x="12336" y="1314"/>
                  </a:lnTo>
                  <a:lnTo>
                    <a:pt x="12246" y="1046"/>
                  </a:lnTo>
                  <a:lnTo>
                    <a:pt x="12099" y="791"/>
                  </a:lnTo>
                  <a:lnTo>
                    <a:pt x="12008" y="692"/>
                  </a:lnTo>
                  <a:lnTo>
                    <a:pt x="11918" y="579"/>
                  </a:lnTo>
                  <a:lnTo>
                    <a:pt x="11816" y="466"/>
                  </a:lnTo>
                  <a:lnTo>
                    <a:pt x="11703" y="381"/>
                  </a:lnTo>
                  <a:lnTo>
                    <a:pt x="11579" y="310"/>
                  </a:lnTo>
                  <a:lnTo>
                    <a:pt x="11443" y="226"/>
                  </a:lnTo>
                  <a:lnTo>
                    <a:pt x="11297" y="169"/>
                  </a:lnTo>
                  <a:lnTo>
                    <a:pt x="11138" y="113"/>
                  </a:lnTo>
                  <a:lnTo>
                    <a:pt x="10969" y="56"/>
                  </a:lnTo>
                  <a:lnTo>
                    <a:pt x="10800" y="28"/>
                  </a:lnTo>
                  <a:lnTo>
                    <a:pt x="10619" y="28"/>
                  </a:lnTo>
                  <a:lnTo>
                    <a:pt x="10404" y="28"/>
                  </a:lnTo>
                  <a:lnTo>
                    <a:pt x="10257" y="28"/>
                  </a:lnTo>
                  <a:lnTo>
                    <a:pt x="10076" y="56"/>
                  </a:lnTo>
                  <a:lnTo>
                    <a:pt x="9952" y="84"/>
                  </a:lnTo>
                  <a:lnTo>
                    <a:pt x="9794" y="141"/>
                  </a:lnTo>
                  <a:lnTo>
                    <a:pt x="9692" y="226"/>
                  </a:lnTo>
                  <a:lnTo>
                    <a:pt x="9557" y="282"/>
                  </a:lnTo>
                  <a:lnTo>
                    <a:pt x="9455" y="381"/>
                  </a:lnTo>
                  <a:lnTo>
                    <a:pt x="9365" y="466"/>
                  </a:lnTo>
                  <a:lnTo>
                    <a:pt x="9274" y="579"/>
                  </a:lnTo>
                  <a:lnTo>
                    <a:pt x="9184" y="692"/>
                  </a:lnTo>
                  <a:lnTo>
                    <a:pt x="9128" y="791"/>
                  </a:lnTo>
                  <a:lnTo>
                    <a:pt x="9060" y="932"/>
                  </a:lnTo>
                  <a:lnTo>
                    <a:pt x="8969" y="1201"/>
                  </a:lnTo>
                  <a:lnTo>
                    <a:pt x="8913" y="1498"/>
                  </a:lnTo>
                  <a:lnTo>
                    <a:pt x="8890" y="1795"/>
                  </a:lnTo>
                  <a:lnTo>
                    <a:pt x="8890" y="2120"/>
                  </a:lnTo>
                  <a:lnTo>
                    <a:pt x="8913" y="2445"/>
                  </a:lnTo>
                  <a:lnTo>
                    <a:pt x="8969" y="2756"/>
                  </a:lnTo>
                  <a:lnTo>
                    <a:pt x="9060" y="3081"/>
                  </a:lnTo>
                  <a:lnTo>
                    <a:pt x="9173" y="3378"/>
                  </a:lnTo>
                  <a:lnTo>
                    <a:pt x="9297" y="3647"/>
                  </a:lnTo>
                  <a:lnTo>
                    <a:pt x="9466" y="3887"/>
                  </a:lnTo>
                  <a:lnTo>
                    <a:pt x="9579" y="4085"/>
                  </a:lnTo>
                  <a:lnTo>
                    <a:pt x="9670" y="4269"/>
                  </a:lnTo>
                  <a:lnTo>
                    <a:pt x="9726" y="4467"/>
                  </a:lnTo>
                  <a:lnTo>
                    <a:pt x="9771" y="4650"/>
                  </a:lnTo>
                  <a:lnTo>
                    <a:pt x="9771" y="4834"/>
                  </a:lnTo>
                  <a:lnTo>
                    <a:pt x="9749" y="5032"/>
                  </a:lnTo>
                  <a:lnTo>
                    <a:pt x="9715" y="5216"/>
                  </a:lnTo>
                  <a:lnTo>
                    <a:pt x="9625" y="5385"/>
                  </a:lnTo>
                  <a:lnTo>
                    <a:pt x="9534" y="5513"/>
                  </a:lnTo>
                  <a:lnTo>
                    <a:pt x="9410" y="5626"/>
                  </a:lnTo>
                  <a:lnTo>
                    <a:pt x="9229" y="5710"/>
                  </a:lnTo>
                  <a:lnTo>
                    <a:pt x="9060" y="5767"/>
                  </a:lnTo>
                  <a:lnTo>
                    <a:pt x="8845" y="5767"/>
                  </a:lnTo>
                  <a:lnTo>
                    <a:pt x="8585" y="5739"/>
                  </a:lnTo>
                  <a:lnTo>
                    <a:pt x="8325" y="5654"/>
                  </a:lnTo>
                  <a:lnTo>
                    <a:pt x="8020" y="5513"/>
                  </a:lnTo>
                  <a:lnTo>
                    <a:pt x="7840" y="5442"/>
                  </a:lnTo>
                  <a:lnTo>
                    <a:pt x="7648" y="5385"/>
                  </a:lnTo>
                  <a:lnTo>
                    <a:pt x="7433" y="5329"/>
                  </a:lnTo>
                  <a:lnTo>
                    <a:pt x="7241" y="5301"/>
                  </a:lnTo>
                  <a:lnTo>
                    <a:pt x="6755" y="5301"/>
                  </a:lnTo>
                  <a:lnTo>
                    <a:pt x="6281" y="5329"/>
                  </a:lnTo>
                  <a:lnTo>
                    <a:pt x="5784" y="5385"/>
                  </a:lnTo>
                  <a:lnTo>
                    <a:pt x="5264" y="5498"/>
                  </a:lnTo>
                  <a:lnTo>
                    <a:pt x="4744" y="5597"/>
                  </a:lnTo>
                  <a:lnTo>
                    <a:pt x="4247" y="5739"/>
                  </a:lnTo>
                  <a:lnTo>
                    <a:pt x="4202" y="5894"/>
                  </a:lnTo>
                  <a:lnTo>
                    <a:pt x="4202" y="6191"/>
                  </a:lnTo>
                  <a:lnTo>
                    <a:pt x="4202" y="6545"/>
                  </a:lnTo>
                  <a:lnTo>
                    <a:pt x="4225" y="6954"/>
                  </a:lnTo>
                  <a:lnTo>
                    <a:pt x="4315" y="7930"/>
                  </a:lnTo>
                  <a:lnTo>
                    <a:pt x="4394" y="9018"/>
                  </a:lnTo>
                  <a:lnTo>
                    <a:pt x="4439" y="9570"/>
                  </a:lnTo>
                  <a:lnTo>
                    <a:pt x="4462" y="10107"/>
                  </a:lnTo>
                  <a:lnTo>
                    <a:pt x="4484" y="10630"/>
                  </a:lnTo>
                  <a:lnTo>
                    <a:pt x="4507" y="11082"/>
                  </a:lnTo>
                  <a:lnTo>
                    <a:pt x="4484" y="11520"/>
                  </a:lnTo>
                  <a:lnTo>
                    <a:pt x="4439" y="11874"/>
                  </a:lnTo>
                  <a:lnTo>
                    <a:pt x="4394" y="12029"/>
                  </a:lnTo>
                  <a:lnTo>
                    <a:pt x="4349" y="12171"/>
                  </a:lnTo>
                  <a:lnTo>
                    <a:pt x="4315" y="12284"/>
                  </a:lnTo>
                  <a:lnTo>
                    <a:pt x="4247" y="12354"/>
                  </a:lnTo>
                  <a:close/>
                </a:path>
              </a:pathLst>
            </a:custGeom>
            <a:solidFill>
              <a:srgbClr val="FFFFCC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527" name="Puzzle4"/>
            <p:cNvSpPr>
              <a:spLocks noEditPoints="1" noChangeArrowheads="1"/>
            </p:cNvSpPr>
            <p:nvPr/>
          </p:nvSpPr>
          <p:spPr bwMode="auto">
            <a:xfrm>
              <a:off x="2192" y="1719"/>
              <a:ext cx="1072" cy="176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2075 w 21600"/>
                <a:gd name="T25" fmla="*/ 5660 h 21600"/>
                <a:gd name="T26" fmla="*/ 20210 w 21600"/>
                <a:gd name="T27" fmla="*/ 15976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solidFill>
              <a:srgbClr val="D8EBB3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528" name="Puzzle1"/>
            <p:cNvSpPr>
              <a:spLocks noEditPoints="1" noChangeArrowheads="1"/>
            </p:cNvSpPr>
            <p:nvPr/>
          </p:nvSpPr>
          <p:spPr bwMode="auto">
            <a:xfrm>
              <a:off x="1824" y="1091"/>
              <a:ext cx="1800" cy="105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6084 w 21600"/>
                <a:gd name="T25" fmla="*/ 2569 h 21600"/>
                <a:gd name="T26" fmla="*/ 16128 w 21600"/>
                <a:gd name="T27" fmla="*/ 19545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9360" y="20836"/>
                  </a:moveTo>
                  <a:lnTo>
                    <a:pt x="9528" y="20836"/>
                  </a:lnTo>
                  <a:lnTo>
                    <a:pt x="9686" y="20762"/>
                  </a:lnTo>
                  <a:lnTo>
                    <a:pt x="9810" y="20687"/>
                  </a:lnTo>
                  <a:lnTo>
                    <a:pt x="9922" y="20575"/>
                  </a:lnTo>
                  <a:lnTo>
                    <a:pt x="10012" y="20426"/>
                  </a:lnTo>
                  <a:lnTo>
                    <a:pt x="10068" y="20296"/>
                  </a:lnTo>
                  <a:lnTo>
                    <a:pt x="10113" y="20110"/>
                  </a:lnTo>
                  <a:lnTo>
                    <a:pt x="10136" y="19905"/>
                  </a:lnTo>
                  <a:lnTo>
                    <a:pt x="10136" y="19682"/>
                  </a:lnTo>
                  <a:lnTo>
                    <a:pt x="10113" y="19440"/>
                  </a:lnTo>
                  <a:lnTo>
                    <a:pt x="10068" y="19142"/>
                  </a:lnTo>
                  <a:lnTo>
                    <a:pt x="10012" y="18900"/>
                  </a:lnTo>
                  <a:lnTo>
                    <a:pt x="9900" y="18620"/>
                  </a:lnTo>
                  <a:lnTo>
                    <a:pt x="9787" y="18285"/>
                  </a:lnTo>
                  <a:lnTo>
                    <a:pt x="9641" y="17968"/>
                  </a:lnTo>
                  <a:lnTo>
                    <a:pt x="9472" y="17652"/>
                  </a:lnTo>
                  <a:lnTo>
                    <a:pt x="9382" y="17466"/>
                  </a:lnTo>
                  <a:lnTo>
                    <a:pt x="9315" y="17298"/>
                  </a:lnTo>
                  <a:lnTo>
                    <a:pt x="9258" y="17112"/>
                  </a:lnTo>
                  <a:lnTo>
                    <a:pt x="9191" y="16926"/>
                  </a:lnTo>
                  <a:lnTo>
                    <a:pt x="9123" y="16535"/>
                  </a:lnTo>
                  <a:lnTo>
                    <a:pt x="9101" y="16144"/>
                  </a:lnTo>
                  <a:lnTo>
                    <a:pt x="9101" y="15753"/>
                  </a:lnTo>
                  <a:lnTo>
                    <a:pt x="9168" y="15362"/>
                  </a:lnTo>
                  <a:lnTo>
                    <a:pt x="9236" y="14971"/>
                  </a:lnTo>
                  <a:lnTo>
                    <a:pt x="9360" y="14580"/>
                  </a:lnTo>
                  <a:lnTo>
                    <a:pt x="9495" y="14244"/>
                  </a:lnTo>
                  <a:lnTo>
                    <a:pt x="9663" y="13891"/>
                  </a:lnTo>
                  <a:lnTo>
                    <a:pt x="9855" y="13611"/>
                  </a:lnTo>
                  <a:lnTo>
                    <a:pt x="10068" y="13351"/>
                  </a:lnTo>
                  <a:lnTo>
                    <a:pt x="10293" y="13146"/>
                  </a:lnTo>
                  <a:lnTo>
                    <a:pt x="10552" y="12997"/>
                  </a:lnTo>
                  <a:lnTo>
                    <a:pt x="10811" y="12885"/>
                  </a:lnTo>
                  <a:lnTo>
                    <a:pt x="11069" y="12866"/>
                  </a:lnTo>
                  <a:lnTo>
                    <a:pt x="11351" y="12885"/>
                  </a:lnTo>
                  <a:lnTo>
                    <a:pt x="11610" y="12997"/>
                  </a:lnTo>
                  <a:lnTo>
                    <a:pt x="11846" y="13183"/>
                  </a:lnTo>
                  <a:lnTo>
                    <a:pt x="12060" y="13388"/>
                  </a:lnTo>
                  <a:lnTo>
                    <a:pt x="12251" y="13648"/>
                  </a:lnTo>
                  <a:lnTo>
                    <a:pt x="12419" y="13928"/>
                  </a:lnTo>
                  <a:lnTo>
                    <a:pt x="12555" y="14244"/>
                  </a:lnTo>
                  <a:lnTo>
                    <a:pt x="12690" y="14617"/>
                  </a:lnTo>
                  <a:lnTo>
                    <a:pt x="12768" y="15008"/>
                  </a:lnTo>
                  <a:lnTo>
                    <a:pt x="12836" y="15399"/>
                  </a:lnTo>
                  <a:lnTo>
                    <a:pt x="12858" y="15753"/>
                  </a:lnTo>
                  <a:lnTo>
                    <a:pt x="12858" y="16144"/>
                  </a:lnTo>
                  <a:lnTo>
                    <a:pt x="12813" y="16535"/>
                  </a:lnTo>
                  <a:lnTo>
                    <a:pt x="12746" y="16888"/>
                  </a:lnTo>
                  <a:lnTo>
                    <a:pt x="12667" y="17224"/>
                  </a:lnTo>
                  <a:lnTo>
                    <a:pt x="12510" y="17503"/>
                  </a:lnTo>
                  <a:lnTo>
                    <a:pt x="12228" y="18043"/>
                  </a:lnTo>
                  <a:lnTo>
                    <a:pt x="11970" y="18546"/>
                  </a:lnTo>
                  <a:lnTo>
                    <a:pt x="11868" y="18751"/>
                  </a:lnTo>
                  <a:lnTo>
                    <a:pt x="11778" y="18974"/>
                  </a:lnTo>
                  <a:lnTo>
                    <a:pt x="11711" y="19179"/>
                  </a:lnTo>
                  <a:lnTo>
                    <a:pt x="11666" y="19365"/>
                  </a:lnTo>
                  <a:lnTo>
                    <a:pt x="11632" y="19570"/>
                  </a:lnTo>
                  <a:lnTo>
                    <a:pt x="11632" y="19756"/>
                  </a:lnTo>
                  <a:lnTo>
                    <a:pt x="11632" y="19942"/>
                  </a:lnTo>
                  <a:lnTo>
                    <a:pt x="11643" y="20110"/>
                  </a:lnTo>
                  <a:lnTo>
                    <a:pt x="11711" y="20296"/>
                  </a:lnTo>
                  <a:lnTo>
                    <a:pt x="11801" y="20464"/>
                  </a:lnTo>
                  <a:lnTo>
                    <a:pt x="11891" y="20650"/>
                  </a:lnTo>
                  <a:lnTo>
                    <a:pt x="12037" y="20836"/>
                  </a:lnTo>
                  <a:lnTo>
                    <a:pt x="12206" y="21004"/>
                  </a:lnTo>
                  <a:lnTo>
                    <a:pt x="12419" y="21190"/>
                  </a:lnTo>
                  <a:lnTo>
                    <a:pt x="12667" y="21320"/>
                  </a:lnTo>
                  <a:lnTo>
                    <a:pt x="12960" y="21432"/>
                  </a:lnTo>
                  <a:lnTo>
                    <a:pt x="13286" y="21544"/>
                  </a:lnTo>
                  <a:lnTo>
                    <a:pt x="13612" y="21655"/>
                  </a:lnTo>
                  <a:lnTo>
                    <a:pt x="13983" y="21693"/>
                  </a:lnTo>
                  <a:lnTo>
                    <a:pt x="14343" y="21730"/>
                  </a:lnTo>
                  <a:lnTo>
                    <a:pt x="14715" y="21730"/>
                  </a:lnTo>
                  <a:lnTo>
                    <a:pt x="15075" y="21730"/>
                  </a:lnTo>
                  <a:lnTo>
                    <a:pt x="15446" y="21655"/>
                  </a:lnTo>
                  <a:lnTo>
                    <a:pt x="15794" y="21581"/>
                  </a:lnTo>
                  <a:lnTo>
                    <a:pt x="16132" y="21432"/>
                  </a:lnTo>
                  <a:lnTo>
                    <a:pt x="16458" y="21302"/>
                  </a:lnTo>
                  <a:lnTo>
                    <a:pt x="16740" y="21078"/>
                  </a:lnTo>
                  <a:lnTo>
                    <a:pt x="16976" y="20836"/>
                  </a:lnTo>
                  <a:lnTo>
                    <a:pt x="17043" y="20650"/>
                  </a:lnTo>
                  <a:lnTo>
                    <a:pt x="17088" y="20426"/>
                  </a:lnTo>
                  <a:lnTo>
                    <a:pt x="17133" y="20222"/>
                  </a:lnTo>
                  <a:lnTo>
                    <a:pt x="17156" y="19980"/>
                  </a:lnTo>
                  <a:lnTo>
                    <a:pt x="17167" y="19477"/>
                  </a:lnTo>
                  <a:lnTo>
                    <a:pt x="17167" y="18974"/>
                  </a:lnTo>
                  <a:lnTo>
                    <a:pt x="17156" y="18397"/>
                  </a:lnTo>
                  <a:lnTo>
                    <a:pt x="17111" y="17820"/>
                  </a:lnTo>
                  <a:lnTo>
                    <a:pt x="17066" y="17261"/>
                  </a:lnTo>
                  <a:lnTo>
                    <a:pt x="16998" y="16646"/>
                  </a:lnTo>
                  <a:lnTo>
                    <a:pt x="16852" y="15511"/>
                  </a:lnTo>
                  <a:lnTo>
                    <a:pt x="16740" y="14393"/>
                  </a:lnTo>
                  <a:lnTo>
                    <a:pt x="16717" y="13928"/>
                  </a:lnTo>
                  <a:lnTo>
                    <a:pt x="16695" y="13462"/>
                  </a:lnTo>
                  <a:lnTo>
                    <a:pt x="16717" y="13071"/>
                  </a:lnTo>
                  <a:lnTo>
                    <a:pt x="16785" y="12755"/>
                  </a:lnTo>
                  <a:lnTo>
                    <a:pt x="16852" y="12419"/>
                  </a:lnTo>
                  <a:lnTo>
                    <a:pt x="16953" y="12140"/>
                  </a:lnTo>
                  <a:lnTo>
                    <a:pt x="17088" y="11898"/>
                  </a:lnTo>
                  <a:lnTo>
                    <a:pt x="17212" y="11675"/>
                  </a:lnTo>
                  <a:lnTo>
                    <a:pt x="17370" y="11470"/>
                  </a:lnTo>
                  <a:lnTo>
                    <a:pt x="17516" y="11284"/>
                  </a:lnTo>
                  <a:lnTo>
                    <a:pt x="17696" y="11135"/>
                  </a:lnTo>
                  <a:lnTo>
                    <a:pt x="17865" y="11042"/>
                  </a:lnTo>
                  <a:lnTo>
                    <a:pt x="18033" y="10930"/>
                  </a:lnTo>
                  <a:lnTo>
                    <a:pt x="18213" y="10893"/>
                  </a:lnTo>
                  <a:lnTo>
                    <a:pt x="18382" y="10893"/>
                  </a:lnTo>
                  <a:lnTo>
                    <a:pt x="18551" y="10967"/>
                  </a:lnTo>
                  <a:lnTo>
                    <a:pt x="18708" y="11042"/>
                  </a:lnTo>
                  <a:lnTo>
                    <a:pt x="18855" y="11172"/>
                  </a:lnTo>
                  <a:lnTo>
                    <a:pt x="19012" y="11358"/>
                  </a:lnTo>
                  <a:lnTo>
                    <a:pt x="19136" y="11600"/>
                  </a:lnTo>
                  <a:lnTo>
                    <a:pt x="19271" y="11861"/>
                  </a:lnTo>
                  <a:lnTo>
                    <a:pt x="19440" y="12028"/>
                  </a:lnTo>
                  <a:lnTo>
                    <a:pt x="19608" y="12177"/>
                  </a:lnTo>
                  <a:lnTo>
                    <a:pt x="19822" y="12289"/>
                  </a:lnTo>
                  <a:lnTo>
                    <a:pt x="20025" y="12289"/>
                  </a:lnTo>
                  <a:lnTo>
                    <a:pt x="20238" y="12289"/>
                  </a:lnTo>
                  <a:lnTo>
                    <a:pt x="20452" y="12215"/>
                  </a:lnTo>
                  <a:lnTo>
                    <a:pt x="20643" y="12103"/>
                  </a:lnTo>
                  <a:lnTo>
                    <a:pt x="20846" y="11973"/>
                  </a:lnTo>
                  <a:lnTo>
                    <a:pt x="21037" y="11786"/>
                  </a:lnTo>
                  <a:lnTo>
                    <a:pt x="21206" y="11563"/>
                  </a:lnTo>
                  <a:lnTo>
                    <a:pt x="21363" y="11321"/>
                  </a:lnTo>
                  <a:lnTo>
                    <a:pt x="21465" y="11079"/>
                  </a:lnTo>
                  <a:lnTo>
                    <a:pt x="21577" y="10744"/>
                  </a:lnTo>
                  <a:lnTo>
                    <a:pt x="21622" y="10427"/>
                  </a:lnTo>
                  <a:lnTo>
                    <a:pt x="21645" y="10111"/>
                  </a:lnTo>
                  <a:lnTo>
                    <a:pt x="21622" y="9608"/>
                  </a:lnTo>
                  <a:lnTo>
                    <a:pt x="21577" y="9142"/>
                  </a:lnTo>
                  <a:lnTo>
                    <a:pt x="21465" y="8751"/>
                  </a:lnTo>
                  <a:lnTo>
                    <a:pt x="21363" y="8397"/>
                  </a:lnTo>
                  <a:lnTo>
                    <a:pt x="21206" y="8062"/>
                  </a:lnTo>
                  <a:lnTo>
                    <a:pt x="21037" y="7820"/>
                  </a:lnTo>
                  <a:lnTo>
                    <a:pt x="20846" y="7597"/>
                  </a:lnTo>
                  <a:lnTo>
                    <a:pt x="20643" y="7429"/>
                  </a:lnTo>
                  <a:lnTo>
                    <a:pt x="20452" y="7317"/>
                  </a:lnTo>
                  <a:lnTo>
                    <a:pt x="20238" y="7206"/>
                  </a:lnTo>
                  <a:lnTo>
                    <a:pt x="20025" y="7168"/>
                  </a:lnTo>
                  <a:lnTo>
                    <a:pt x="19822" y="7206"/>
                  </a:lnTo>
                  <a:lnTo>
                    <a:pt x="19608" y="7243"/>
                  </a:lnTo>
                  <a:lnTo>
                    <a:pt x="19440" y="7355"/>
                  </a:lnTo>
                  <a:lnTo>
                    <a:pt x="19271" y="7504"/>
                  </a:lnTo>
                  <a:lnTo>
                    <a:pt x="19136" y="7708"/>
                  </a:lnTo>
                  <a:lnTo>
                    <a:pt x="19012" y="7895"/>
                  </a:lnTo>
                  <a:lnTo>
                    <a:pt x="18832" y="8025"/>
                  </a:lnTo>
                  <a:lnTo>
                    <a:pt x="18663" y="8174"/>
                  </a:lnTo>
                  <a:lnTo>
                    <a:pt x="18472" y="8248"/>
                  </a:lnTo>
                  <a:lnTo>
                    <a:pt x="18270" y="8286"/>
                  </a:lnTo>
                  <a:lnTo>
                    <a:pt x="18078" y="8323"/>
                  </a:lnTo>
                  <a:lnTo>
                    <a:pt x="17887" y="8323"/>
                  </a:lnTo>
                  <a:lnTo>
                    <a:pt x="17696" y="8248"/>
                  </a:lnTo>
                  <a:lnTo>
                    <a:pt x="17493" y="8174"/>
                  </a:lnTo>
                  <a:lnTo>
                    <a:pt x="17302" y="8062"/>
                  </a:lnTo>
                  <a:lnTo>
                    <a:pt x="17133" y="7969"/>
                  </a:lnTo>
                  <a:lnTo>
                    <a:pt x="16976" y="7783"/>
                  </a:lnTo>
                  <a:lnTo>
                    <a:pt x="16852" y="7597"/>
                  </a:lnTo>
                  <a:lnTo>
                    <a:pt x="16740" y="7429"/>
                  </a:lnTo>
                  <a:lnTo>
                    <a:pt x="16672" y="7168"/>
                  </a:lnTo>
                  <a:lnTo>
                    <a:pt x="16638" y="6926"/>
                  </a:lnTo>
                  <a:lnTo>
                    <a:pt x="16616" y="6498"/>
                  </a:lnTo>
                  <a:lnTo>
                    <a:pt x="16616" y="5772"/>
                  </a:lnTo>
                  <a:lnTo>
                    <a:pt x="16650" y="4915"/>
                  </a:lnTo>
                  <a:lnTo>
                    <a:pt x="16695" y="3928"/>
                  </a:lnTo>
                  <a:lnTo>
                    <a:pt x="16762" y="2960"/>
                  </a:lnTo>
                  <a:lnTo>
                    <a:pt x="16830" y="1992"/>
                  </a:lnTo>
                  <a:lnTo>
                    <a:pt x="16908" y="1173"/>
                  </a:lnTo>
                  <a:lnTo>
                    <a:pt x="16976" y="521"/>
                  </a:lnTo>
                  <a:lnTo>
                    <a:pt x="16953" y="521"/>
                  </a:lnTo>
                  <a:lnTo>
                    <a:pt x="16931" y="521"/>
                  </a:lnTo>
                  <a:lnTo>
                    <a:pt x="16267" y="484"/>
                  </a:lnTo>
                  <a:lnTo>
                    <a:pt x="15637" y="428"/>
                  </a:lnTo>
                  <a:lnTo>
                    <a:pt x="15063" y="353"/>
                  </a:lnTo>
                  <a:lnTo>
                    <a:pt x="14523" y="279"/>
                  </a:lnTo>
                  <a:lnTo>
                    <a:pt x="14040" y="167"/>
                  </a:lnTo>
                  <a:lnTo>
                    <a:pt x="13635" y="93"/>
                  </a:lnTo>
                  <a:lnTo>
                    <a:pt x="13331" y="18"/>
                  </a:lnTo>
                  <a:lnTo>
                    <a:pt x="13117" y="18"/>
                  </a:lnTo>
                  <a:lnTo>
                    <a:pt x="12982" y="18"/>
                  </a:lnTo>
                  <a:lnTo>
                    <a:pt x="12858" y="130"/>
                  </a:lnTo>
                  <a:lnTo>
                    <a:pt x="12723" y="279"/>
                  </a:lnTo>
                  <a:lnTo>
                    <a:pt x="12622" y="446"/>
                  </a:lnTo>
                  <a:lnTo>
                    <a:pt x="12510" y="670"/>
                  </a:lnTo>
                  <a:lnTo>
                    <a:pt x="12419" y="912"/>
                  </a:lnTo>
                  <a:lnTo>
                    <a:pt x="12363" y="1210"/>
                  </a:lnTo>
                  <a:lnTo>
                    <a:pt x="12318" y="1526"/>
                  </a:lnTo>
                  <a:lnTo>
                    <a:pt x="12273" y="1843"/>
                  </a:lnTo>
                  <a:lnTo>
                    <a:pt x="12251" y="2215"/>
                  </a:lnTo>
                  <a:lnTo>
                    <a:pt x="12273" y="2532"/>
                  </a:lnTo>
                  <a:lnTo>
                    <a:pt x="12318" y="2886"/>
                  </a:lnTo>
                  <a:lnTo>
                    <a:pt x="12386" y="3240"/>
                  </a:lnTo>
                  <a:lnTo>
                    <a:pt x="12464" y="3556"/>
                  </a:lnTo>
                  <a:lnTo>
                    <a:pt x="12577" y="3891"/>
                  </a:lnTo>
                  <a:lnTo>
                    <a:pt x="12746" y="4171"/>
                  </a:lnTo>
                  <a:lnTo>
                    <a:pt x="12926" y="4487"/>
                  </a:lnTo>
                  <a:lnTo>
                    <a:pt x="13050" y="4860"/>
                  </a:lnTo>
                  <a:lnTo>
                    <a:pt x="13162" y="5251"/>
                  </a:lnTo>
                  <a:lnTo>
                    <a:pt x="13218" y="5604"/>
                  </a:lnTo>
                  <a:lnTo>
                    <a:pt x="13263" y="5995"/>
                  </a:lnTo>
                  <a:lnTo>
                    <a:pt x="13241" y="6386"/>
                  </a:lnTo>
                  <a:lnTo>
                    <a:pt x="13218" y="6740"/>
                  </a:lnTo>
                  <a:lnTo>
                    <a:pt x="13139" y="7094"/>
                  </a:lnTo>
                  <a:lnTo>
                    <a:pt x="13050" y="7429"/>
                  </a:lnTo>
                  <a:lnTo>
                    <a:pt x="12903" y="7746"/>
                  </a:lnTo>
                  <a:lnTo>
                    <a:pt x="12723" y="8025"/>
                  </a:lnTo>
                  <a:lnTo>
                    <a:pt x="12532" y="8286"/>
                  </a:lnTo>
                  <a:lnTo>
                    <a:pt x="12318" y="8491"/>
                  </a:lnTo>
                  <a:lnTo>
                    <a:pt x="12060" y="8677"/>
                  </a:lnTo>
                  <a:lnTo>
                    <a:pt x="11756" y="8788"/>
                  </a:lnTo>
                  <a:lnTo>
                    <a:pt x="11452" y="8826"/>
                  </a:lnTo>
                  <a:lnTo>
                    <a:pt x="11283" y="8826"/>
                  </a:lnTo>
                  <a:lnTo>
                    <a:pt x="11126" y="8826"/>
                  </a:lnTo>
                  <a:lnTo>
                    <a:pt x="11002" y="8788"/>
                  </a:lnTo>
                  <a:lnTo>
                    <a:pt x="10845" y="8714"/>
                  </a:lnTo>
                  <a:lnTo>
                    <a:pt x="10721" y="8640"/>
                  </a:lnTo>
                  <a:lnTo>
                    <a:pt x="10608" y="8565"/>
                  </a:lnTo>
                  <a:lnTo>
                    <a:pt x="10485" y="8453"/>
                  </a:lnTo>
                  <a:lnTo>
                    <a:pt x="10372" y="8323"/>
                  </a:lnTo>
                  <a:lnTo>
                    <a:pt x="10181" y="8062"/>
                  </a:lnTo>
                  <a:lnTo>
                    <a:pt x="10035" y="7746"/>
                  </a:lnTo>
                  <a:lnTo>
                    <a:pt x="9900" y="7392"/>
                  </a:lnTo>
                  <a:lnTo>
                    <a:pt x="9787" y="7001"/>
                  </a:lnTo>
                  <a:lnTo>
                    <a:pt x="9731" y="6610"/>
                  </a:lnTo>
                  <a:lnTo>
                    <a:pt x="9686" y="6219"/>
                  </a:lnTo>
                  <a:lnTo>
                    <a:pt x="9663" y="5772"/>
                  </a:lnTo>
                  <a:lnTo>
                    <a:pt x="9686" y="5381"/>
                  </a:lnTo>
                  <a:lnTo>
                    <a:pt x="9753" y="4990"/>
                  </a:lnTo>
                  <a:lnTo>
                    <a:pt x="9832" y="4636"/>
                  </a:lnTo>
                  <a:lnTo>
                    <a:pt x="9945" y="4320"/>
                  </a:lnTo>
                  <a:lnTo>
                    <a:pt x="10068" y="4022"/>
                  </a:lnTo>
                  <a:lnTo>
                    <a:pt x="10203" y="3817"/>
                  </a:lnTo>
                  <a:lnTo>
                    <a:pt x="10316" y="3593"/>
                  </a:lnTo>
                  <a:lnTo>
                    <a:pt x="10395" y="3351"/>
                  </a:lnTo>
                  <a:lnTo>
                    <a:pt x="10462" y="3109"/>
                  </a:lnTo>
                  <a:lnTo>
                    <a:pt x="10507" y="2848"/>
                  </a:lnTo>
                  <a:lnTo>
                    <a:pt x="10530" y="2606"/>
                  </a:lnTo>
                  <a:lnTo>
                    <a:pt x="10507" y="2346"/>
                  </a:lnTo>
                  <a:lnTo>
                    <a:pt x="10462" y="2141"/>
                  </a:lnTo>
                  <a:lnTo>
                    <a:pt x="10395" y="1880"/>
                  </a:lnTo>
                  <a:lnTo>
                    <a:pt x="10293" y="1638"/>
                  </a:lnTo>
                  <a:lnTo>
                    <a:pt x="10158" y="1415"/>
                  </a:lnTo>
                  <a:lnTo>
                    <a:pt x="9967" y="1210"/>
                  </a:lnTo>
                  <a:lnTo>
                    <a:pt x="9753" y="986"/>
                  </a:lnTo>
                  <a:lnTo>
                    <a:pt x="9495" y="819"/>
                  </a:lnTo>
                  <a:lnTo>
                    <a:pt x="9191" y="670"/>
                  </a:lnTo>
                  <a:lnTo>
                    <a:pt x="8842" y="521"/>
                  </a:lnTo>
                  <a:lnTo>
                    <a:pt x="8471" y="446"/>
                  </a:lnTo>
                  <a:lnTo>
                    <a:pt x="7998" y="428"/>
                  </a:lnTo>
                  <a:lnTo>
                    <a:pt x="7413" y="428"/>
                  </a:lnTo>
                  <a:lnTo>
                    <a:pt x="6817" y="446"/>
                  </a:lnTo>
                  <a:lnTo>
                    <a:pt x="6187" y="521"/>
                  </a:lnTo>
                  <a:lnTo>
                    <a:pt x="5602" y="633"/>
                  </a:lnTo>
                  <a:lnTo>
                    <a:pt x="5107" y="744"/>
                  </a:lnTo>
                  <a:lnTo>
                    <a:pt x="4725" y="856"/>
                  </a:lnTo>
                  <a:lnTo>
                    <a:pt x="4848" y="1564"/>
                  </a:lnTo>
                  <a:lnTo>
                    <a:pt x="5028" y="2495"/>
                  </a:lnTo>
                  <a:lnTo>
                    <a:pt x="5175" y="3556"/>
                  </a:lnTo>
                  <a:lnTo>
                    <a:pt x="5298" y="4673"/>
                  </a:lnTo>
                  <a:lnTo>
                    <a:pt x="5343" y="5213"/>
                  </a:lnTo>
                  <a:lnTo>
                    <a:pt x="5388" y="5753"/>
                  </a:lnTo>
                  <a:lnTo>
                    <a:pt x="5411" y="6275"/>
                  </a:lnTo>
                  <a:lnTo>
                    <a:pt x="5411" y="6740"/>
                  </a:lnTo>
                  <a:lnTo>
                    <a:pt x="5366" y="7168"/>
                  </a:lnTo>
                  <a:lnTo>
                    <a:pt x="5321" y="7541"/>
                  </a:lnTo>
                  <a:lnTo>
                    <a:pt x="5287" y="7708"/>
                  </a:lnTo>
                  <a:lnTo>
                    <a:pt x="5242" y="7857"/>
                  </a:lnTo>
                  <a:lnTo>
                    <a:pt x="5197" y="7969"/>
                  </a:lnTo>
                  <a:lnTo>
                    <a:pt x="5130" y="8062"/>
                  </a:lnTo>
                  <a:lnTo>
                    <a:pt x="5006" y="8248"/>
                  </a:lnTo>
                  <a:lnTo>
                    <a:pt x="4848" y="8397"/>
                  </a:lnTo>
                  <a:lnTo>
                    <a:pt x="4725" y="8528"/>
                  </a:lnTo>
                  <a:lnTo>
                    <a:pt x="4567" y="8640"/>
                  </a:lnTo>
                  <a:lnTo>
                    <a:pt x="4421" y="8714"/>
                  </a:lnTo>
                  <a:lnTo>
                    <a:pt x="4263" y="8751"/>
                  </a:lnTo>
                  <a:lnTo>
                    <a:pt x="4095" y="8788"/>
                  </a:lnTo>
                  <a:lnTo>
                    <a:pt x="3948" y="8788"/>
                  </a:lnTo>
                  <a:lnTo>
                    <a:pt x="3791" y="8751"/>
                  </a:lnTo>
                  <a:lnTo>
                    <a:pt x="3667" y="8714"/>
                  </a:lnTo>
                  <a:lnTo>
                    <a:pt x="3510" y="8677"/>
                  </a:lnTo>
                  <a:lnTo>
                    <a:pt x="3386" y="8602"/>
                  </a:lnTo>
                  <a:lnTo>
                    <a:pt x="3251" y="8491"/>
                  </a:lnTo>
                  <a:lnTo>
                    <a:pt x="3127" y="8360"/>
                  </a:lnTo>
                  <a:lnTo>
                    <a:pt x="3015" y="8248"/>
                  </a:lnTo>
                  <a:lnTo>
                    <a:pt x="2925" y="8062"/>
                  </a:lnTo>
                  <a:lnTo>
                    <a:pt x="2778" y="7857"/>
                  </a:lnTo>
                  <a:lnTo>
                    <a:pt x="2610" y="7671"/>
                  </a:lnTo>
                  <a:lnTo>
                    <a:pt x="2407" y="7541"/>
                  </a:lnTo>
                  <a:lnTo>
                    <a:pt x="2171" y="7466"/>
                  </a:lnTo>
                  <a:lnTo>
                    <a:pt x="1957" y="7429"/>
                  </a:lnTo>
                  <a:lnTo>
                    <a:pt x="1698" y="7429"/>
                  </a:lnTo>
                  <a:lnTo>
                    <a:pt x="1462" y="7466"/>
                  </a:lnTo>
                  <a:lnTo>
                    <a:pt x="1226" y="7559"/>
                  </a:lnTo>
                  <a:lnTo>
                    <a:pt x="989" y="7708"/>
                  </a:lnTo>
                  <a:lnTo>
                    <a:pt x="776" y="7932"/>
                  </a:lnTo>
                  <a:lnTo>
                    <a:pt x="551" y="8211"/>
                  </a:lnTo>
                  <a:lnTo>
                    <a:pt x="382" y="8528"/>
                  </a:lnTo>
                  <a:lnTo>
                    <a:pt x="315" y="8714"/>
                  </a:lnTo>
                  <a:lnTo>
                    <a:pt x="236" y="8919"/>
                  </a:lnTo>
                  <a:lnTo>
                    <a:pt x="191" y="9142"/>
                  </a:lnTo>
                  <a:lnTo>
                    <a:pt x="123" y="9347"/>
                  </a:lnTo>
                  <a:lnTo>
                    <a:pt x="78" y="9608"/>
                  </a:lnTo>
                  <a:lnTo>
                    <a:pt x="56" y="9887"/>
                  </a:lnTo>
                  <a:lnTo>
                    <a:pt x="33" y="10185"/>
                  </a:lnTo>
                  <a:lnTo>
                    <a:pt x="33" y="10464"/>
                  </a:lnTo>
                  <a:lnTo>
                    <a:pt x="33" y="10706"/>
                  </a:lnTo>
                  <a:lnTo>
                    <a:pt x="56" y="10967"/>
                  </a:lnTo>
                  <a:lnTo>
                    <a:pt x="78" y="11172"/>
                  </a:lnTo>
                  <a:lnTo>
                    <a:pt x="123" y="11395"/>
                  </a:lnTo>
                  <a:lnTo>
                    <a:pt x="168" y="11600"/>
                  </a:lnTo>
                  <a:lnTo>
                    <a:pt x="236" y="11786"/>
                  </a:lnTo>
                  <a:lnTo>
                    <a:pt x="292" y="11973"/>
                  </a:lnTo>
                  <a:lnTo>
                    <a:pt x="382" y="12140"/>
                  </a:lnTo>
                  <a:lnTo>
                    <a:pt x="540" y="12419"/>
                  </a:lnTo>
                  <a:lnTo>
                    <a:pt x="731" y="12680"/>
                  </a:lnTo>
                  <a:lnTo>
                    <a:pt x="944" y="12866"/>
                  </a:lnTo>
                  <a:lnTo>
                    <a:pt x="1158" y="12997"/>
                  </a:lnTo>
                  <a:lnTo>
                    <a:pt x="1395" y="13108"/>
                  </a:lnTo>
                  <a:lnTo>
                    <a:pt x="1608" y="13183"/>
                  </a:lnTo>
                  <a:lnTo>
                    <a:pt x="1856" y="13183"/>
                  </a:lnTo>
                  <a:lnTo>
                    <a:pt x="2070" y="13146"/>
                  </a:lnTo>
                  <a:lnTo>
                    <a:pt x="2261" y="13071"/>
                  </a:lnTo>
                  <a:lnTo>
                    <a:pt x="2430" y="12960"/>
                  </a:lnTo>
                  <a:lnTo>
                    <a:pt x="2587" y="12792"/>
                  </a:lnTo>
                  <a:lnTo>
                    <a:pt x="2688" y="12606"/>
                  </a:lnTo>
                  <a:lnTo>
                    <a:pt x="2801" y="12419"/>
                  </a:lnTo>
                  <a:lnTo>
                    <a:pt x="2925" y="12289"/>
                  </a:lnTo>
                  <a:lnTo>
                    <a:pt x="3082" y="12177"/>
                  </a:lnTo>
                  <a:lnTo>
                    <a:pt x="3228" y="12103"/>
                  </a:lnTo>
                  <a:lnTo>
                    <a:pt x="3408" y="12103"/>
                  </a:lnTo>
                  <a:lnTo>
                    <a:pt x="3577" y="12103"/>
                  </a:lnTo>
                  <a:lnTo>
                    <a:pt x="3723" y="12177"/>
                  </a:lnTo>
                  <a:lnTo>
                    <a:pt x="3903" y="12252"/>
                  </a:lnTo>
                  <a:lnTo>
                    <a:pt x="4072" y="12364"/>
                  </a:lnTo>
                  <a:lnTo>
                    <a:pt x="4230" y="12494"/>
                  </a:lnTo>
                  <a:lnTo>
                    <a:pt x="4353" y="12643"/>
                  </a:lnTo>
                  <a:lnTo>
                    <a:pt x="4488" y="12829"/>
                  </a:lnTo>
                  <a:lnTo>
                    <a:pt x="4567" y="13034"/>
                  </a:lnTo>
                  <a:lnTo>
                    <a:pt x="4657" y="13257"/>
                  </a:lnTo>
                  <a:lnTo>
                    <a:pt x="4702" y="13462"/>
                  </a:lnTo>
                  <a:lnTo>
                    <a:pt x="4725" y="13686"/>
                  </a:lnTo>
                  <a:lnTo>
                    <a:pt x="4702" y="14282"/>
                  </a:lnTo>
                  <a:lnTo>
                    <a:pt x="4657" y="15045"/>
                  </a:lnTo>
                  <a:lnTo>
                    <a:pt x="4612" y="15976"/>
                  </a:lnTo>
                  <a:lnTo>
                    <a:pt x="4590" y="16926"/>
                  </a:lnTo>
                  <a:lnTo>
                    <a:pt x="4567" y="17968"/>
                  </a:lnTo>
                  <a:lnTo>
                    <a:pt x="4567" y="19011"/>
                  </a:lnTo>
                  <a:lnTo>
                    <a:pt x="4590" y="19514"/>
                  </a:lnTo>
                  <a:lnTo>
                    <a:pt x="4612" y="19980"/>
                  </a:lnTo>
                  <a:lnTo>
                    <a:pt x="4657" y="20426"/>
                  </a:lnTo>
                  <a:lnTo>
                    <a:pt x="4725" y="20836"/>
                  </a:lnTo>
                  <a:lnTo>
                    <a:pt x="4848" y="20929"/>
                  </a:lnTo>
                  <a:lnTo>
                    <a:pt x="5040" y="21004"/>
                  </a:lnTo>
                  <a:lnTo>
                    <a:pt x="5265" y="21078"/>
                  </a:lnTo>
                  <a:lnTo>
                    <a:pt x="5478" y="21115"/>
                  </a:lnTo>
                  <a:lnTo>
                    <a:pt x="6041" y="21115"/>
                  </a:lnTo>
                  <a:lnTo>
                    <a:pt x="6637" y="21078"/>
                  </a:lnTo>
                  <a:lnTo>
                    <a:pt x="7312" y="21004"/>
                  </a:lnTo>
                  <a:lnTo>
                    <a:pt x="7998" y="20929"/>
                  </a:lnTo>
                  <a:lnTo>
                    <a:pt x="8696" y="20855"/>
                  </a:lnTo>
                  <a:lnTo>
                    <a:pt x="9360" y="20836"/>
                  </a:lnTo>
                  <a:close/>
                </a:path>
              </a:pathLst>
            </a:custGeom>
            <a:solidFill>
              <a:srgbClr val="CCCC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7524" name="Rectangle 13"/>
          <p:cNvSpPr>
            <a:spLocks noChangeArrowheads="1"/>
          </p:cNvSpPr>
          <p:nvPr/>
        </p:nvSpPr>
        <p:spPr bwMode="auto">
          <a:xfrm>
            <a:off x="0" y="6669088"/>
            <a:ext cx="1835150" cy="1889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5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15888"/>
            <a:ext cx="8496300" cy="6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46" name="Rectangle 3"/>
          <p:cNvSpPr>
            <a:spLocks noChangeArrowheads="1"/>
          </p:cNvSpPr>
          <p:nvPr/>
        </p:nvSpPr>
        <p:spPr bwMode="auto">
          <a:xfrm>
            <a:off x="0" y="6669088"/>
            <a:ext cx="323850" cy="1889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6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289050"/>
            <a:ext cx="8713788" cy="556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570" name="Rectangle 3"/>
          <p:cNvSpPr>
            <a:spLocks noChangeArrowheads="1"/>
          </p:cNvSpPr>
          <p:nvPr/>
        </p:nvSpPr>
        <p:spPr bwMode="auto">
          <a:xfrm>
            <a:off x="0" y="6669088"/>
            <a:ext cx="250825" cy="1889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>
              <a:effectLst/>
            </a:endParaRPr>
          </a:p>
        </p:txBody>
      </p:sp>
      <p:pic>
        <p:nvPicPr>
          <p:cNvPr id="110594" name="Picture 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981075"/>
            <a:ext cx="8642350" cy="5876925"/>
          </a:xfrm>
        </p:spPr>
      </p:pic>
      <p:sp>
        <p:nvSpPr>
          <p:cNvPr id="110595" name="Litebulb"/>
          <p:cNvSpPr>
            <a:spLocks noEditPoints="1" noChangeArrowheads="1"/>
          </p:cNvSpPr>
          <p:nvPr/>
        </p:nvSpPr>
        <p:spPr bwMode="auto">
          <a:xfrm>
            <a:off x="468313" y="1484313"/>
            <a:ext cx="458787" cy="72072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3556 w 21600"/>
              <a:gd name="T13" fmla="*/ 2188 h 21600"/>
              <a:gd name="T14" fmla="*/ 18277 w 21600"/>
              <a:gd name="T15" fmla="*/ 928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0825" y="21723"/>
                </a:moveTo>
                <a:lnTo>
                  <a:pt x="11215" y="21723"/>
                </a:lnTo>
                <a:lnTo>
                  <a:pt x="11552" y="21688"/>
                </a:lnTo>
                <a:lnTo>
                  <a:pt x="11916" y="21617"/>
                </a:lnTo>
                <a:lnTo>
                  <a:pt x="12253" y="21547"/>
                </a:lnTo>
                <a:lnTo>
                  <a:pt x="12617" y="21441"/>
                </a:lnTo>
                <a:lnTo>
                  <a:pt x="12902" y="21317"/>
                </a:lnTo>
                <a:lnTo>
                  <a:pt x="13162" y="21176"/>
                </a:lnTo>
                <a:lnTo>
                  <a:pt x="13396" y="21000"/>
                </a:lnTo>
                <a:lnTo>
                  <a:pt x="13655" y="20841"/>
                </a:lnTo>
                <a:lnTo>
                  <a:pt x="13863" y="20629"/>
                </a:lnTo>
                <a:lnTo>
                  <a:pt x="14045" y="20435"/>
                </a:lnTo>
                <a:lnTo>
                  <a:pt x="14200" y="20223"/>
                </a:lnTo>
                <a:lnTo>
                  <a:pt x="14356" y="19994"/>
                </a:lnTo>
                <a:lnTo>
                  <a:pt x="14460" y="19747"/>
                </a:lnTo>
                <a:lnTo>
                  <a:pt x="14512" y="19482"/>
                </a:lnTo>
                <a:lnTo>
                  <a:pt x="14512" y="19235"/>
                </a:lnTo>
                <a:lnTo>
                  <a:pt x="14512" y="19147"/>
                </a:lnTo>
                <a:lnTo>
                  <a:pt x="14512" y="18900"/>
                </a:lnTo>
                <a:lnTo>
                  <a:pt x="14512" y="18529"/>
                </a:lnTo>
                <a:lnTo>
                  <a:pt x="14512" y="18052"/>
                </a:lnTo>
                <a:lnTo>
                  <a:pt x="14512" y="17505"/>
                </a:lnTo>
                <a:lnTo>
                  <a:pt x="14512" y="16976"/>
                </a:lnTo>
                <a:lnTo>
                  <a:pt x="14512" y="16464"/>
                </a:lnTo>
                <a:lnTo>
                  <a:pt x="14512" y="15952"/>
                </a:lnTo>
                <a:lnTo>
                  <a:pt x="14512" y="15758"/>
                </a:lnTo>
                <a:lnTo>
                  <a:pt x="14616" y="15547"/>
                </a:lnTo>
                <a:lnTo>
                  <a:pt x="14694" y="15352"/>
                </a:lnTo>
                <a:lnTo>
                  <a:pt x="14798" y="15141"/>
                </a:lnTo>
                <a:lnTo>
                  <a:pt x="15161" y="14735"/>
                </a:lnTo>
                <a:lnTo>
                  <a:pt x="15602" y="14329"/>
                </a:lnTo>
                <a:lnTo>
                  <a:pt x="16745" y="13552"/>
                </a:lnTo>
                <a:lnTo>
                  <a:pt x="18043" y="12670"/>
                </a:lnTo>
                <a:lnTo>
                  <a:pt x="18744" y="12194"/>
                </a:lnTo>
                <a:lnTo>
                  <a:pt x="19341" y="11647"/>
                </a:lnTo>
                <a:lnTo>
                  <a:pt x="19938" y="11099"/>
                </a:lnTo>
                <a:lnTo>
                  <a:pt x="20483" y="10464"/>
                </a:lnTo>
                <a:lnTo>
                  <a:pt x="20743" y="10164"/>
                </a:lnTo>
                <a:lnTo>
                  <a:pt x="20950" y="9794"/>
                </a:lnTo>
                <a:lnTo>
                  <a:pt x="21132" y="9441"/>
                </a:lnTo>
                <a:lnTo>
                  <a:pt x="21288" y="9035"/>
                </a:lnTo>
                <a:lnTo>
                  <a:pt x="21444" y="8664"/>
                </a:lnTo>
                <a:lnTo>
                  <a:pt x="21548" y="8223"/>
                </a:lnTo>
                <a:lnTo>
                  <a:pt x="21600" y="7782"/>
                </a:lnTo>
                <a:lnTo>
                  <a:pt x="21600" y="7341"/>
                </a:lnTo>
                <a:lnTo>
                  <a:pt x="21600" y="6935"/>
                </a:lnTo>
                <a:lnTo>
                  <a:pt x="21548" y="6564"/>
                </a:lnTo>
                <a:lnTo>
                  <a:pt x="21496" y="6229"/>
                </a:lnTo>
                <a:lnTo>
                  <a:pt x="21392" y="5858"/>
                </a:lnTo>
                <a:lnTo>
                  <a:pt x="21288" y="5523"/>
                </a:lnTo>
                <a:lnTo>
                  <a:pt x="21132" y="5135"/>
                </a:lnTo>
                <a:lnTo>
                  <a:pt x="20950" y="4800"/>
                </a:lnTo>
                <a:lnTo>
                  <a:pt x="20743" y="4464"/>
                </a:lnTo>
                <a:lnTo>
                  <a:pt x="20535" y="4164"/>
                </a:lnTo>
                <a:lnTo>
                  <a:pt x="20301" y="3847"/>
                </a:lnTo>
                <a:lnTo>
                  <a:pt x="20042" y="3547"/>
                </a:lnTo>
                <a:lnTo>
                  <a:pt x="19782" y="3247"/>
                </a:lnTo>
                <a:lnTo>
                  <a:pt x="19133" y="2664"/>
                </a:lnTo>
                <a:lnTo>
                  <a:pt x="18458" y="2152"/>
                </a:lnTo>
                <a:lnTo>
                  <a:pt x="17705" y="1694"/>
                </a:lnTo>
                <a:lnTo>
                  <a:pt x="16849" y="1252"/>
                </a:lnTo>
                <a:lnTo>
                  <a:pt x="16407" y="1076"/>
                </a:lnTo>
                <a:lnTo>
                  <a:pt x="15940" y="900"/>
                </a:lnTo>
                <a:lnTo>
                  <a:pt x="15499" y="741"/>
                </a:lnTo>
                <a:lnTo>
                  <a:pt x="15057" y="600"/>
                </a:lnTo>
                <a:lnTo>
                  <a:pt x="14564" y="458"/>
                </a:lnTo>
                <a:lnTo>
                  <a:pt x="14045" y="335"/>
                </a:lnTo>
                <a:lnTo>
                  <a:pt x="13500" y="229"/>
                </a:lnTo>
                <a:lnTo>
                  <a:pt x="13006" y="158"/>
                </a:lnTo>
                <a:lnTo>
                  <a:pt x="12461" y="88"/>
                </a:lnTo>
                <a:lnTo>
                  <a:pt x="11968" y="52"/>
                </a:lnTo>
                <a:lnTo>
                  <a:pt x="11423" y="17"/>
                </a:lnTo>
                <a:lnTo>
                  <a:pt x="10825" y="17"/>
                </a:lnTo>
                <a:lnTo>
                  <a:pt x="10254" y="17"/>
                </a:lnTo>
                <a:lnTo>
                  <a:pt x="9709" y="52"/>
                </a:lnTo>
                <a:lnTo>
                  <a:pt x="9216" y="88"/>
                </a:lnTo>
                <a:lnTo>
                  <a:pt x="8671" y="158"/>
                </a:lnTo>
                <a:lnTo>
                  <a:pt x="8177" y="229"/>
                </a:lnTo>
                <a:lnTo>
                  <a:pt x="7632" y="335"/>
                </a:lnTo>
                <a:lnTo>
                  <a:pt x="7113" y="458"/>
                </a:lnTo>
                <a:lnTo>
                  <a:pt x="6620" y="600"/>
                </a:lnTo>
                <a:lnTo>
                  <a:pt x="6178" y="741"/>
                </a:lnTo>
                <a:lnTo>
                  <a:pt x="5737" y="900"/>
                </a:lnTo>
                <a:lnTo>
                  <a:pt x="5270" y="1076"/>
                </a:lnTo>
                <a:lnTo>
                  <a:pt x="4828" y="1252"/>
                </a:lnTo>
                <a:lnTo>
                  <a:pt x="3972" y="1694"/>
                </a:lnTo>
                <a:lnTo>
                  <a:pt x="3219" y="2152"/>
                </a:lnTo>
                <a:lnTo>
                  <a:pt x="2544" y="2664"/>
                </a:lnTo>
                <a:lnTo>
                  <a:pt x="1895" y="3247"/>
                </a:lnTo>
                <a:lnTo>
                  <a:pt x="1635" y="3547"/>
                </a:lnTo>
                <a:lnTo>
                  <a:pt x="1375" y="3847"/>
                </a:lnTo>
                <a:lnTo>
                  <a:pt x="1142" y="4164"/>
                </a:lnTo>
                <a:lnTo>
                  <a:pt x="934" y="4464"/>
                </a:lnTo>
                <a:lnTo>
                  <a:pt x="726" y="4800"/>
                </a:lnTo>
                <a:lnTo>
                  <a:pt x="545" y="5135"/>
                </a:lnTo>
                <a:lnTo>
                  <a:pt x="389" y="5523"/>
                </a:lnTo>
                <a:lnTo>
                  <a:pt x="285" y="5858"/>
                </a:lnTo>
                <a:lnTo>
                  <a:pt x="181" y="6229"/>
                </a:lnTo>
                <a:lnTo>
                  <a:pt x="129" y="6564"/>
                </a:lnTo>
                <a:lnTo>
                  <a:pt x="77" y="6935"/>
                </a:lnTo>
                <a:lnTo>
                  <a:pt x="77" y="7341"/>
                </a:lnTo>
                <a:lnTo>
                  <a:pt x="77" y="7782"/>
                </a:lnTo>
                <a:lnTo>
                  <a:pt x="129" y="8223"/>
                </a:lnTo>
                <a:lnTo>
                  <a:pt x="233" y="8664"/>
                </a:lnTo>
                <a:lnTo>
                  <a:pt x="389" y="9035"/>
                </a:lnTo>
                <a:lnTo>
                  <a:pt x="545" y="9441"/>
                </a:lnTo>
                <a:lnTo>
                  <a:pt x="726" y="9794"/>
                </a:lnTo>
                <a:lnTo>
                  <a:pt x="934" y="10164"/>
                </a:lnTo>
                <a:lnTo>
                  <a:pt x="1194" y="10464"/>
                </a:lnTo>
                <a:lnTo>
                  <a:pt x="1739" y="11099"/>
                </a:lnTo>
                <a:lnTo>
                  <a:pt x="2336" y="11647"/>
                </a:lnTo>
                <a:lnTo>
                  <a:pt x="2933" y="12194"/>
                </a:lnTo>
                <a:lnTo>
                  <a:pt x="3634" y="12670"/>
                </a:lnTo>
                <a:lnTo>
                  <a:pt x="4932" y="13552"/>
                </a:lnTo>
                <a:lnTo>
                  <a:pt x="6075" y="14329"/>
                </a:lnTo>
                <a:lnTo>
                  <a:pt x="6516" y="14735"/>
                </a:lnTo>
                <a:lnTo>
                  <a:pt x="6879" y="15141"/>
                </a:lnTo>
                <a:lnTo>
                  <a:pt x="6983" y="15352"/>
                </a:lnTo>
                <a:lnTo>
                  <a:pt x="7061" y="15547"/>
                </a:lnTo>
                <a:lnTo>
                  <a:pt x="7165" y="15758"/>
                </a:lnTo>
                <a:lnTo>
                  <a:pt x="7165" y="15952"/>
                </a:lnTo>
                <a:lnTo>
                  <a:pt x="7165" y="16464"/>
                </a:lnTo>
                <a:lnTo>
                  <a:pt x="7165" y="16976"/>
                </a:lnTo>
                <a:lnTo>
                  <a:pt x="7165" y="17505"/>
                </a:lnTo>
                <a:lnTo>
                  <a:pt x="7165" y="18052"/>
                </a:lnTo>
                <a:lnTo>
                  <a:pt x="7165" y="18529"/>
                </a:lnTo>
                <a:lnTo>
                  <a:pt x="7165" y="18900"/>
                </a:lnTo>
                <a:lnTo>
                  <a:pt x="7165" y="19147"/>
                </a:lnTo>
                <a:lnTo>
                  <a:pt x="7165" y="19235"/>
                </a:lnTo>
                <a:lnTo>
                  <a:pt x="7165" y="19482"/>
                </a:lnTo>
                <a:lnTo>
                  <a:pt x="7217" y="19747"/>
                </a:lnTo>
                <a:lnTo>
                  <a:pt x="7321" y="19994"/>
                </a:lnTo>
                <a:lnTo>
                  <a:pt x="7476" y="20223"/>
                </a:lnTo>
                <a:lnTo>
                  <a:pt x="7632" y="20435"/>
                </a:lnTo>
                <a:lnTo>
                  <a:pt x="7814" y="20629"/>
                </a:lnTo>
                <a:lnTo>
                  <a:pt x="8022" y="20841"/>
                </a:lnTo>
                <a:lnTo>
                  <a:pt x="8281" y="21000"/>
                </a:lnTo>
                <a:lnTo>
                  <a:pt x="8515" y="21176"/>
                </a:lnTo>
                <a:lnTo>
                  <a:pt x="8775" y="21317"/>
                </a:lnTo>
                <a:lnTo>
                  <a:pt x="9060" y="21441"/>
                </a:lnTo>
                <a:lnTo>
                  <a:pt x="9424" y="21547"/>
                </a:lnTo>
                <a:lnTo>
                  <a:pt x="9761" y="21617"/>
                </a:lnTo>
                <a:lnTo>
                  <a:pt x="10125" y="21688"/>
                </a:lnTo>
                <a:lnTo>
                  <a:pt x="10462" y="21723"/>
                </a:lnTo>
                <a:lnTo>
                  <a:pt x="10825" y="21723"/>
                </a:lnTo>
                <a:close/>
              </a:path>
              <a:path w="21600" h="21600" extrusionOk="0">
                <a:moveTo>
                  <a:pt x="9242" y="14417"/>
                </a:moveTo>
                <a:lnTo>
                  <a:pt x="8541" y="12035"/>
                </a:lnTo>
                <a:lnTo>
                  <a:pt x="7295" y="10129"/>
                </a:lnTo>
                <a:lnTo>
                  <a:pt x="6905" y="9652"/>
                </a:lnTo>
                <a:lnTo>
                  <a:pt x="8541" y="10182"/>
                </a:lnTo>
                <a:lnTo>
                  <a:pt x="9787" y="9547"/>
                </a:lnTo>
                <a:lnTo>
                  <a:pt x="11189" y="10129"/>
                </a:lnTo>
                <a:lnTo>
                  <a:pt x="12279" y="9547"/>
                </a:lnTo>
                <a:lnTo>
                  <a:pt x="13370" y="10076"/>
                </a:lnTo>
                <a:lnTo>
                  <a:pt x="14850" y="9652"/>
                </a:lnTo>
                <a:lnTo>
                  <a:pt x="12902" y="12247"/>
                </a:lnTo>
                <a:lnTo>
                  <a:pt x="12357" y="14417"/>
                </a:lnTo>
                <a:moveTo>
                  <a:pt x="7191" y="15952"/>
                </a:moveTo>
                <a:lnTo>
                  <a:pt x="14512" y="15952"/>
                </a:lnTo>
                <a:lnTo>
                  <a:pt x="14512" y="17064"/>
                </a:lnTo>
                <a:lnTo>
                  <a:pt x="7191" y="17047"/>
                </a:lnTo>
                <a:lnTo>
                  <a:pt x="7191" y="18123"/>
                </a:lnTo>
                <a:lnTo>
                  <a:pt x="14512" y="18158"/>
                </a:lnTo>
                <a:lnTo>
                  <a:pt x="14538" y="19182"/>
                </a:lnTo>
                <a:lnTo>
                  <a:pt x="7217" y="19182"/>
                </a:lnTo>
              </a:path>
            </a:pathLst>
          </a:custGeom>
          <a:solidFill>
            <a:srgbClr val="E5FB19"/>
          </a:solidFill>
          <a:ln w="571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0596" name="Litebulb"/>
          <p:cNvSpPr>
            <a:spLocks noEditPoints="1" noChangeArrowheads="1"/>
          </p:cNvSpPr>
          <p:nvPr/>
        </p:nvSpPr>
        <p:spPr bwMode="auto">
          <a:xfrm>
            <a:off x="468313" y="3284538"/>
            <a:ext cx="458787" cy="72072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3556 w 21600"/>
              <a:gd name="T13" fmla="*/ 2188 h 21600"/>
              <a:gd name="T14" fmla="*/ 18277 w 21600"/>
              <a:gd name="T15" fmla="*/ 928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0825" y="21723"/>
                </a:moveTo>
                <a:lnTo>
                  <a:pt x="11215" y="21723"/>
                </a:lnTo>
                <a:lnTo>
                  <a:pt x="11552" y="21688"/>
                </a:lnTo>
                <a:lnTo>
                  <a:pt x="11916" y="21617"/>
                </a:lnTo>
                <a:lnTo>
                  <a:pt x="12253" y="21547"/>
                </a:lnTo>
                <a:lnTo>
                  <a:pt x="12617" y="21441"/>
                </a:lnTo>
                <a:lnTo>
                  <a:pt x="12902" y="21317"/>
                </a:lnTo>
                <a:lnTo>
                  <a:pt x="13162" y="21176"/>
                </a:lnTo>
                <a:lnTo>
                  <a:pt x="13396" y="21000"/>
                </a:lnTo>
                <a:lnTo>
                  <a:pt x="13655" y="20841"/>
                </a:lnTo>
                <a:lnTo>
                  <a:pt x="13863" y="20629"/>
                </a:lnTo>
                <a:lnTo>
                  <a:pt x="14045" y="20435"/>
                </a:lnTo>
                <a:lnTo>
                  <a:pt x="14200" y="20223"/>
                </a:lnTo>
                <a:lnTo>
                  <a:pt x="14356" y="19994"/>
                </a:lnTo>
                <a:lnTo>
                  <a:pt x="14460" y="19747"/>
                </a:lnTo>
                <a:lnTo>
                  <a:pt x="14512" y="19482"/>
                </a:lnTo>
                <a:lnTo>
                  <a:pt x="14512" y="19235"/>
                </a:lnTo>
                <a:lnTo>
                  <a:pt x="14512" y="19147"/>
                </a:lnTo>
                <a:lnTo>
                  <a:pt x="14512" y="18900"/>
                </a:lnTo>
                <a:lnTo>
                  <a:pt x="14512" y="18529"/>
                </a:lnTo>
                <a:lnTo>
                  <a:pt x="14512" y="18052"/>
                </a:lnTo>
                <a:lnTo>
                  <a:pt x="14512" y="17505"/>
                </a:lnTo>
                <a:lnTo>
                  <a:pt x="14512" y="16976"/>
                </a:lnTo>
                <a:lnTo>
                  <a:pt x="14512" y="16464"/>
                </a:lnTo>
                <a:lnTo>
                  <a:pt x="14512" y="15952"/>
                </a:lnTo>
                <a:lnTo>
                  <a:pt x="14512" y="15758"/>
                </a:lnTo>
                <a:lnTo>
                  <a:pt x="14616" y="15547"/>
                </a:lnTo>
                <a:lnTo>
                  <a:pt x="14694" y="15352"/>
                </a:lnTo>
                <a:lnTo>
                  <a:pt x="14798" y="15141"/>
                </a:lnTo>
                <a:lnTo>
                  <a:pt x="15161" y="14735"/>
                </a:lnTo>
                <a:lnTo>
                  <a:pt x="15602" y="14329"/>
                </a:lnTo>
                <a:lnTo>
                  <a:pt x="16745" y="13552"/>
                </a:lnTo>
                <a:lnTo>
                  <a:pt x="18043" y="12670"/>
                </a:lnTo>
                <a:lnTo>
                  <a:pt x="18744" y="12194"/>
                </a:lnTo>
                <a:lnTo>
                  <a:pt x="19341" y="11647"/>
                </a:lnTo>
                <a:lnTo>
                  <a:pt x="19938" y="11099"/>
                </a:lnTo>
                <a:lnTo>
                  <a:pt x="20483" y="10464"/>
                </a:lnTo>
                <a:lnTo>
                  <a:pt x="20743" y="10164"/>
                </a:lnTo>
                <a:lnTo>
                  <a:pt x="20950" y="9794"/>
                </a:lnTo>
                <a:lnTo>
                  <a:pt x="21132" y="9441"/>
                </a:lnTo>
                <a:lnTo>
                  <a:pt x="21288" y="9035"/>
                </a:lnTo>
                <a:lnTo>
                  <a:pt x="21444" y="8664"/>
                </a:lnTo>
                <a:lnTo>
                  <a:pt x="21548" y="8223"/>
                </a:lnTo>
                <a:lnTo>
                  <a:pt x="21600" y="7782"/>
                </a:lnTo>
                <a:lnTo>
                  <a:pt x="21600" y="7341"/>
                </a:lnTo>
                <a:lnTo>
                  <a:pt x="21600" y="6935"/>
                </a:lnTo>
                <a:lnTo>
                  <a:pt x="21548" y="6564"/>
                </a:lnTo>
                <a:lnTo>
                  <a:pt x="21496" y="6229"/>
                </a:lnTo>
                <a:lnTo>
                  <a:pt x="21392" y="5858"/>
                </a:lnTo>
                <a:lnTo>
                  <a:pt x="21288" y="5523"/>
                </a:lnTo>
                <a:lnTo>
                  <a:pt x="21132" y="5135"/>
                </a:lnTo>
                <a:lnTo>
                  <a:pt x="20950" y="4800"/>
                </a:lnTo>
                <a:lnTo>
                  <a:pt x="20743" y="4464"/>
                </a:lnTo>
                <a:lnTo>
                  <a:pt x="20535" y="4164"/>
                </a:lnTo>
                <a:lnTo>
                  <a:pt x="20301" y="3847"/>
                </a:lnTo>
                <a:lnTo>
                  <a:pt x="20042" y="3547"/>
                </a:lnTo>
                <a:lnTo>
                  <a:pt x="19782" y="3247"/>
                </a:lnTo>
                <a:lnTo>
                  <a:pt x="19133" y="2664"/>
                </a:lnTo>
                <a:lnTo>
                  <a:pt x="18458" y="2152"/>
                </a:lnTo>
                <a:lnTo>
                  <a:pt x="17705" y="1694"/>
                </a:lnTo>
                <a:lnTo>
                  <a:pt x="16849" y="1252"/>
                </a:lnTo>
                <a:lnTo>
                  <a:pt x="16407" y="1076"/>
                </a:lnTo>
                <a:lnTo>
                  <a:pt x="15940" y="900"/>
                </a:lnTo>
                <a:lnTo>
                  <a:pt x="15499" y="741"/>
                </a:lnTo>
                <a:lnTo>
                  <a:pt x="15057" y="600"/>
                </a:lnTo>
                <a:lnTo>
                  <a:pt x="14564" y="458"/>
                </a:lnTo>
                <a:lnTo>
                  <a:pt x="14045" y="335"/>
                </a:lnTo>
                <a:lnTo>
                  <a:pt x="13500" y="229"/>
                </a:lnTo>
                <a:lnTo>
                  <a:pt x="13006" y="158"/>
                </a:lnTo>
                <a:lnTo>
                  <a:pt x="12461" y="88"/>
                </a:lnTo>
                <a:lnTo>
                  <a:pt x="11968" y="52"/>
                </a:lnTo>
                <a:lnTo>
                  <a:pt x="11423" y="17"/>
                </a:lnTo>
                <a:lnTo>
                  <a:pt x="10825" y="17"/>
                </a:lnTo>
                <a:lnTo>
                  <a:pt x="10254" y="17"/>
                </a:lnTo>
                <a:lnTo>
                  <a:pt x="9709" y="52"/>
                </a:lnTo>
                <a:lnTo>
                  <a:pt x="9216" y="88"/>
                </a:lnTo>
                <a:lnTo>
                  <a:pt x="8671" y="158"/>
                </a:lnTo>
                <a:lnTo>
                  <a:pt x="8177" y="229"/>
                </a:lnTo>
                <a:lnTo>
                  <a:pt x="7632" y="335"/>
                </a:lnTo>
                <a:lnTo>
                  <a:pt x="7113" y="458"/>
                </a:lnTo>
                <a:lnTo>
                  <a:pt x="6620" y="600"/>
                </a:lnTo>
                <a:lnTo>
                  <a:pt x="6178" y="741"/>
                </a:lnTo>
                <a:lnTo>
                  <a:pt x="5737" y="900"/>
                </a:lnTo>
                <a:lnTo>
                  <a:pt x="5270" y="1076"/>
                </a:lnTo>
                <a:lnTo>
                  <a:pt x="4828" y="1252"/>
                </a:lnTo>
                <a:lnTo>
                  <a:pt x="3972" y="1694"/>
                </a:lnTo>
                <a:lnTo>
                  <a:pt x="3219" y="2152"/>
                </a:lnTo>
                <a:lnTo>
                  <a:pt x="2544" y="2664"/>
                </a:lnTo>
                <a:lnTo>
                  <a:pt x="1895" y="3247"/>
                </a:lnTo>
                <a:lnTo>
                  <a:pt x="1635" y="3547"/>
                </a:lnTo>
                <a:lnTo>
                  <a:pt x="1375" y="3847"/>
                </a:lnTo>
                <a:lnTo>
                  <a:pt x="1142" y="4164"/>
                </a:lnTo>
                <a:lnTo>
                  <a:pt x="934" y="4464"/>
                </a:lnTo>
                <a:lnTo>
                  <a:pt x="726" y="4800"/>
                </a:lnTo>
                <a:lnTo>
                  <a:pt x="545" y="5135"/>
                </a:lnTo>
                <a:lnTo>
                  <a:pt x="389" y="5523"/>
                </a:lnTo>
                <a:lnTo>
                  <a:pt x="285" y="5858"/>
                </a:lnTo>
                <a:lnTo>
                  <a:pt x="181" y="6229"/>
                </a:lnTo>
                <a:lnTo>
                  <a:pt x="129" y="6564"/>
                </a:lnTo>
                <a:lnTo>
                  <a:pt x="77" y="6935"/>
                </a:lnTo>
                <a:lnTo>
                  <a:pt x="77" y="7341"/>
                </a:lnTo>
                <a:lnTo>
                  <a:pt x="77" y="7782"/>
                </a:lnTo>
                <a:lnTo>
                  <a:pt x="129" y="8223"/>
                </a:lnTo>
                <a:lnTo>
                  <a:pt x="233" y="8664"/>
                </a:lnTo>
                <a:lnTo>
                  <a:pt x="389" y="9035"/>
                </a:lnTo>
                <a:lnTo>
                  <a:pt x="545" y="9441"/>
                </a:lnTo>
                <a:lnTo>
                  <a:pt x="726" y="9794"/>
                </a:lnTo>
                <a:lnTo>
                  <a:pt x="934" y="10164"/>
                </a:lnTo>
                <a:lnTo>
                  <a:pt x="1194" y="10464"/>
                </a:lnTo>
                <a:lnTo>
                  <a:pt x="1739" y="11099"/>
                </a:lnTo>
                <a:lnTo>
                  <a:pt x="2336" y="11647"/>
                </a:lnTo>
                <a:lnTo>
                  <a:pt x="2933" y="12194"/>
                </a:lnTo>
                <a:lnTo>
                  <a:pt x="3634" y="12670"/>
                </a:lnTo>
                <a:lnTo>
                  <a:pt x="4932" y="13552"/>
                </a:lnTo>
                <a:lnTo>
                  <a:pt x="6075" y="14329"/>
                </a:lnTo>
                <a:lnTo>
                  <a:pt x="6516" y="14735"/>
                </a:lnTo>
                <a:lnTo>
                  <a:pt x="6879" y="15141"/>
                </a:lnTo>
                <a:lnTo>
                  <a:pt x="6983" y="15352"/>
                </a:lnTo>
                <a:lnTo>
                  <a:pt x="7061" y="15547"/>
                </a:lnTo>
                <a:lnTo>
                  <a:pt x="7165" y="15758"/>
                </a:lnTo>
                <a:lnTo>
                  <a:pt x="7165" y="15952"/>
                </a:lnTo>
                <a:lnTo>
                  <a:pt x="7165" y="16464"/>
                </a:lnTo>
                <a:lnTo>
                  <a:pt x="7165" y="16976"/>
                </a:lnTo>
                <a:lnTo>
                  <a:pt x="7165" y="17505"/>
                </a:lnTo>
                <a:lnTo>
                  <a:pt x="7165" y="18052"/>
                </a:lnTo>
                <a:lnTo>
                  <a:pt x="7165" y="18529"/>
                </a:lnTo>
                <a:lnTo>
                  <a:pt x="7165" y="18900"/>
                </a:lnTo>
                <a:lnTo>
                  <a:pt x="7165" y="19147"/>
                </a:lnTo>
                <a:lnTo>
                  <a:pt x="7165" y="19235"/>
                </a:lnTo>
                <a:lnTo>
                  <a:pt x="7165" y="19482"/>
                </a:lnTo>
                <a:lnTo>
                  <a:pt x="7217" y="19747"/>
                </a:lnTo>
                <a:lnTo>
                  <a:pt x="7321" y="19994"/>
                </a:lnTo>
                <a:lnTo>
                  <a:pt x="7476" y="20223"/>
                </a:lnTo>
                <a:lnTo>
                  <a:pt x="7632" y="20435"/>
                </a:lnTo>
                <a:lnTo>
                  <a:pt x="7814" y="20629"/>
                </a:lnTo>
                <a:lnTo>
                  <a:pt x="8022" y="20841"/>
                </a:lnTo>
                <a:lnTo>
                  <a:pt x="8281" y="21000"/>
                </a:lnTo>
                <a:lnTo>
                  <a:pt x="8515" y="21176"/>
                </a:lnTo>
                <a:lnTo>
                  <a:pt x="8775" y="21317"/>
                </a:lnTo>
                <a:lnTo>
                  <a:pt x="9060" y="21441"/>
                </a:lnTo>
                <a:lnTo>
                  <a:pt x="9424" y="21547"/>
                </a:lnTo>
                <a:lnTo>
                  <a:pt x="9761" y="21617"/>
                </a:lnTo>
                <a:lnTo>
                  <a:pt x="10125" y="21688"/>
                </a:lnTo>
                <a:lnTo>
                  <a:pt x="10462" y="21723"/>
                </a:lnTo>
                <a:lnTo>
                  <a:pt x="10825" y="21723"/>
                </a:lnTo>
                <a:close/>
              </a:path>
              <a:path w="21600" h="21600" extrusionOk="0">
                <a:moveTo>
                  <a:pt x="9242" y="14417"/>
                </a:moveTo>
                <a:lnTo>
                  <a:pt x="8541" y="12035"/>
                </a:lnTo>
                <a:lnTo>
                  <a:pt x="7295" y="10129"/>
                </a:lnTo>
                <a:lnTo>
                  <a:pt x="6905" y="9652"/>
                </a:lnTo>
                <a:lnTo>
                  <a:pt x="8541" y="10182"/>
                </a:lnTo>
                <a:lnTo>
                  <a:pt x="9787" y="9547"/>
                </a:lnTo>
                <a:lnTo>
                  <a:pt x="11189" y="10129"/>
                </a:lnTo>
                <a:lnTo>
                  <a:pt x="12279" y="9547"/>
                </a:lnTo>
                <a:lnTo>
                  <a:pt x="13370" y="10076"/>
                </a:lnTo>
                <a:lnTo>
                  <a:pt x="14850" y="9652"/>
                </a:lnTo>
                <a:lnTo>
                  <a:pt x="12902" y="12247"/>
                </a:lnTo>
                <a:lnTo>
                  <a:pt x="12357" y="14417"/>
                </a:lnTo>
                <a:moveTo>
                  <a:pt x="7191" y="15952"/>
                </a:moveTo>
                <a:lnTo>
                  <a:pt x="14512" y="15952"/>
                </a:lnTo>
                <a:lnTo>
                  <a:pt x="14512" y="17064"/>
                </a:lnTo>
                <a:lnTo>
                  <a:pt x="7191" y="17047"/>
                </a:lnTo>
                <a:lnTo>
                  <a:pt x="7191" y="18123"/>
                </a:lnTo>
                <a:lnTo>
                  <a:pt x="14512" y="18158"/>
                </a:lnTo>
                <a:lnTo>
                  <a:pt x="14538" y="19182"/>
                </a:lnTo>
                <a:lnTo>
                  <a:pt x="7217" y="19182"/>
                </a:lnTo>
              </a:path>
            </a:pathLst>
          </a:custGeom>
          <a:solidFill>
            <a:srgbClr val="E5FB19"/>
          </a:solidFill>
          <a:ln w="571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0597" name="Litebulb"/>
          <p:cNvSpPr>
            <a:spLocks noEditPoints="1" noChangeArrowheads="1"/>
          </p:cNvSpPr>
          <p:nvPr/>
        </p:nvSpPr>
        <p:spPr bwMode="auto">
          <a:xfrm>
            <a:off x="468313" y="5445125"/>
            <a:ext cx="458787" cy="72072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3556 w 21600"/>
              <a:gd name="T13" fmla="*/ 2188 h 21600"/>
              <a:gd name="T14" fmla="*/ 18277 w 21600"/>
              <a:gd name="T15" fmla="*/ 928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0825" y="21723"/>
                </a:moveTo>
                <a:lnTo>
                  <a:pt x="11215" y="21723"/>
                </a:lnTo>
                <a:lnTo>
                  <a:pt x="11552" y="21688"/>
                </a:lnTo>
                <a:lnTo>
                  <a:pt x="11916" y="21617"/>
                </a:lnTo>
                <a:lnTo>
                  <a:pt x="12253" y="21547"/>
                </a:lnTo>
                <a:lnTo>
                  <a:pt x="12617" y="21441"/>
                </a:lnTo>
                <a:lnTo>
                  <a:pt x="12902" y="21317"/>
                </a:lnTo>
                <a:lnTo>
                  <a:pt x="13162" y="21176"/>
                </a:lnTo>
                <a:lnTo>
                  <a:pt x="13396" y="21000"/>
                </a:lnTo>
                <a:lnTo>
                  <a:pt x="13655" y="20841"/>
                </a:lnTo>
                <a:lnTo>
                  <a:pt x="13863" y="20629"/>
                </a:lnTo>
                <a:lnTo>
                  <a:pt x="14045" y="20435"/>
                </a:lnTo>
                <a:lnTo>
                  <a:pt x="14200" y="20223"/>
                </a:lnTo>
                <a:lnTo>
                  <a:pt x="14356" y="19994"/>
                </a:lnTo>
                <a:lnTo>
                  <a:pt x="14460" y="19747"/>
                </a:lnTo>
                <a:lnTo>
                  <a:pt x="14512" y="19482"/>
                </a:lnTo>
                <a:lnTo>
                  <a:pt x="14512" y="19235"/>
                </a:lnTo>
                <a:lnTo>
                  <a:pt x="14512" y="19147"/>
                </a:lnTo>
                <a:lnTo>
                  <a:pt x="14512" y="18900"/>
                </a:lnTo>
                <a:lnTo>
                  <a:pt x="14512" y="18529"/>
                </a:lnTo>
                <a:lnTo>
                  <a:pt x="14512" y="18052"/>
                </a:lnTo>
                <a:lnTo>
                  <a:pt x="14512" y="17505"/>
                </a:lnTo>
                <a:lnTo>
                  <a:pt x="14512" y="16976"/>
                </a:lnTo>
                <a:lnTo>
                  <a:pt x="14512" y="16464"/>
                </a:lnTo>
                <a:lnTo>
                  <a:pt x="14512" y="15952"/>
                </a:lnTo>
                <a:lnTo>
                  <a:pt x="14512" y="15758"/>
                </a:lnTo>
                <a:lnTo>
                  <a:pt x="14616" y="15547"/>
                </a:lnTo>
                <a:lnTo>
                  <a:pt x="14694" y="15352"/>
                </a:lnTo>
                <a:lnTo>
                  <a:pt x="14798" y="15141"/>
                </a:lnTo>
                <a:lnTo>
                  <a:pt x="15161" y="14735"/>
                </a:lnTo>
                <a:lnTo>
                  <a:pt x="15602" y="14329"/>
                </a:lnTo>
                <a:lnTo>
                  <a:pt x="16745" y="13552"/>
                </a:lnTo>
                <a:lnTo>
                  <a:pt x="18043" y="12670"/>
                </a:lnTo>
                <a:lnTo>
                  <a:pt x="18744" y="12194"/>
                </a:lnTo>
                <a:lnTo>
                  <a:pt x="19341" y="11647"/>
                </a:lnTo>
                <a:lnTo>
                  <a:pt x="19938" y="11099"/>
                </a:lnTo>
                <a:lnTo>
                  <a:pt x="20483" y="10464"/>
                </a:lnTo>
                <a:lnTo>
                  <a:pt x="20743" y="10164"/>
                </a:lnTo>
                <a:lnTo>
                  <a:pt x="20950" y="9794"/>
                </a:lnTo>
                <a:lnTo>
                  <a:pt x="21132" y="9441"/>
                </a:lnTo>
                <a:lnTo>
                  <a:pt x="21288" y="9035"/>
                </a:lnTo>
                <a:lnTo>
                  <a:pt x="21444" y="8664"/>
                </a:lnTo>
                <a:lnTo>
                  <a:pt x="21548" y="8223"/>
                </a:lnTo>
                <a:lnTo>
                  <a:pt x="21600" y="7782"/>
                </a:lnTo>
                <a:lnTo>
                  <a:pt x="21600" y="7341"/>
                </a:lnTo>
                <a:lnTo>
                  <a:pt x="21600" y="6935"/>
                </a:lnTo>
                <a:lnTo>
                  <a:pt x="21548" y="6564"/>
                </a:lnTo>
                <a:lnTo>
                  <a:pt x="21496" y="6229"/>
                </a:lnTo>
                <a:lnTo>
                  <a:pt x="21392" y="5858"/>
                </a:lnTo>
                <a:lnTo>
                  <a:pt x="21288" y="5523"/>
                </a:lnTo>
                <a:lnTo>
                  <a:pt x="21132" y="5135"/>
                </a:lnTo>
                <a:lnTo>
                  <a:pt x="20950" y="4800"/>
                </a:lnTo>
                <a:lnTo>
                  <a:pt x="20743" y="4464"/>
                </a:lnTo>
                <a:lnTo>
                  <a:pt x="20535" y="4164"/>
                </a:lnTo>
                <a:lnTo>
                  <a:pt x="20301" y="3847"/>
                </a:lnTo>
                <a:lnTo>
                  <a:pt x="20042" y="3547"/>
                </a:lnTo>
                <a:lnTo>
                  <a:pt x="19782" y="3247"/>
                </a:lnTo>
                <a:lnTo>
                  <a:pt x="19133" y="2664"/>
                </a:lnTo>
                <a:lnTo>
                  <a:pt x="18458" y="2152"/>
                </a:lnTo>
                <a:lnTo>
                  <a:pt x="17705" y="1694"/>
                </a:lnTo>
                <a:lnTo>
                  <a:pt x="16849" y="1252"/>
                </a:lnTo>
                <a:lnTo>
                  <a:pt x="16407" y="1076"/>
                </a:lnTo>
                <a:lnTo>
                  <a:pt x="15940" y="900"/>
                </a:lnTo>
                <a:lnTo>
                  <a:pt x="15499" y="741"/>
                </a:lnTo>
                <a:lnTo>
                  <a:pt x="15057" y="600"/>
                </a:lnTo>
                <a:lnTo>
                  <a:pt x="14564" y="458"/>
                </a:lnTo>
                <a:lnTo>
                  <a:pt x="14045" y="335"/>
                </a:lnTo>
                <a:lnTo>
                  <a:pt x="13500" y="229"/>
                </a:lnTo>
                <a:lnTo>
                  <a:pt x="13006" y="158"/>
                </a:lnTo>
                <a:lnTo>
                  <a:pt x="12461" y="88"/>
                </a:lnTo>
                <a:lnTo>
                  <a:pt x="11968" y="52"/>
                </a:lnTo>
                <a:lnTo>
                  <a:pt x="11423" y="17"/>
                </a:lnTo>
                <a:lnTo>
                  <a:pt x="10825" y="17"/>
                </a:lnTo>
                <a:lnTo>
                  <a:pt x="10254" y="17"/>
                </a:lnTo>
                <a:lnTo>
                  <a:pt x="9709" y="52"/>
                </a:lnTo>
                <a:lnTo>
                  <a:pt x="9216" y="88"/>
                </a:lnTo>
                <a:lnTo>
                  <a:pt x="8671" y="158"/>
                </a:lnTo>
                <a:lnTo>
                  <a:pt x="8177" y="229"/>
                </a:lnTo>
                <a:lnTo>
                  <a:pt x="7632" y="335"/>
                </a:lnTo>
                <a:lnTo>
                  <a:pt x="7113" y="458"/>
                </a:lnTo>
                <a:lnTo>
                  <a:pt x="6620" y="600"/>
                </a:lnTo>
                <a:lnTo>
                  <a:pt x="6178" y="741"/>
                </a:lnTo>
                <a:lnTo>
                  <a:pt x="5737" y="900"/>
                </a:lnTo>
                <a:lnTo>
                  <a:pt x="5270" y="1076"/>
                </a:lnTo>
                <a:lnTo>
                  <a:pt x="4828" y="1252"/>
                </a:lnTo>
                <a:lnTo>
                  <a:pt x="3972" y="1694"/>
                </a:lnTo>
                <a:lnTo>
                  <a:pt x="3219" y="2152"/>
                </a:lnTo>
                <a:lnTo>
                  <a:pt x="2544" y="2664"/>
                </a:lnTo>
                <a:lnTo>
                  <a:pt x="1895" y="3247"/>
                </a:lnTo>
                <a:lnTo>
                  <a:pt x="1635" y="3547"/>
                </a:lnTo>
                <a:lnTo>
                  <a:pt x="1375" y="3847"/>
                </a:lnTo>
                <a:lnTo>
                  <a:pt x="1142" y="4164"/>
                </a:lnTo>
                <a:lnTo>
                  <a:pt x="934" y="4464"/>
                </a:lnTo>
                <a:lnTo>
                  <a:pt x="726" y="4800"/>
                </a:lnTo>
                <a:lnTo>
                  <a:pt x="545" y="5135"/>
                </a:lnTo>
                <a:lnTo>
                  <a:pt x="389" y="5523"/>
                </a:lnTo>
                <a:lnTo>
                  <a:pt x="285" y="5858"/>
                </a:lnTo>
                <a:lnTo>
                  <a:pt x="181" y="6229"/>
                </a:lnTo>
                <a:lnTo>
                  <a:pt x="129" y="6564"/>
                </a:lnTo>
                <a:lnTo>
                  <a:pt x="77" y="6935"/>
                </a:lnTo>
                <a:lnTo>
                  <a:pt x="77" y="7341"/>
                </a:lnTo>
                <a:lnTo>
                  <a:pt x="77" y="7782"/>
                </a:lnTo>
                <a:lnTo>
                  <a:pt x="129" y="8223"/>
                </a:lnTo>
                <a:lnTo>
                  <a:pt x="233" y="8664"/>
                </a:lnTo>
                <a:lnTo>
                  <a:pt x="389" y="9035"/>
                </a:lnTo>
                <a:lnTo>
                  <a:pt x="545" y="9441"/>
                </a:lnTo>
                <a:lnTo>
                  <a:pt x="726" y="9794"/>
                </a:lnTo>
                <a:lnTo>
                  <a:pt x="934" y="10164"/>
                </a:lnTo>
                <a:lnTo>
                  <a:pt x="1194" y="10464"/>
                </a:lnTo>
                <a:lnTo>
                  <a:pt x="1739" y="11099"/>
                </a:lnTo>
                <a:lnTo>
                  <a:pt x="2336" y="11647"/>
                </a:lnTo>
                <a:lnTo>
                  <a:pt x="2933" y="12194"/>
                </a:lnTo>
                <a:lnTo>
                  <a:pt x="3634" y="12670"/>
                </a:lnTo>
                <a:lnTo>
                  <a:pt x="4932" y="13552"/>
                </a:lnTo>
                <a:lnTo>
                  <a:pt x="6075" y="14329"/>
                </a:lnTo>
                <a:lnTo>
                  <a:pt x="6516" y="14735"/>
                </a:lnTo>
                <a:lnTo>
                  <a:pt x="6879" y="15141"/>
                </a:lnTo>
                <a:lnTo>
                  <a:pt x="6983" y="15352"/>
                </a:lnTo>
                <a:lnTo>
                  <a:pt x="7061" y="15547"/>
                </a:lnTo>
                <a:lnTo>
                  <a:pt x="7165" y="15758"/>
                </a:lnTo>
                <a:lnTo>
                  <a:pt x="7165" y="15952"/>
                </a:lnTo>
                <a:lnTo>
                  <a:pt x="7165" y="16464"/>
                </a:lnTo>
                <a:lnTo>
                  <a:pt x="7165" y="16976"/>
                </a:lnTo>
                <a:lnTo>
                  <a:pt x="7165" y="17505"/>
                </a:lnTo>
                <a:lnTo>
                  <a:pt x="7165" y="18052"/>
                </a:lnTo>
                <a:lnTo>
                  <a:pt x="7165" y="18529"/>
                </a:lnTo>
                <a:lnTo>
                  <a:pt x="7165" y="18900"/>
                </a:lnTo>
                <a:lnTo>
                  <a:pt x="7165" y="19147"/>
                </a:lnTo>
                <a:lnTo>
                  <a:pt x="7165" y="19235"/>
                </a:lnTo>
                <a:lnTo>
                  <a:pt x="7165" y="19482"/>
                </a:lnTo>
                <a:lnTo>
                  <a:pt x="7217" y="19747"/>
                </a:lnTo>
                <a:lnTo>
                  <a:pt x="7321" y="19994"/>
                </a:lnTo>
                <a:lnTo>
                  <a:pt x="7476" y="20223"/>
                </a:lnTo>
                <a:lnTo>
                  <a:pt x="7632" y="20435"/>
                </a:lnTo>
                <a:lnTo>
                  <a:pt x="7814" y="20629"/>
                </a:lnTo>
                <a:lnTo>
                  <a:pt x="8022" y="20841"/>
                </a:lnTo>
                <a:lnTo>
                  <a:pt x="8281" y="21000"/>
                </a:lnTo>
                <a:lnTo>
                  <a:pt x="8515" y="21176"/>
                </a:lnTo>
                <a:lnTo>
                  <a:pt x="8775" y="21317"/>
                </a:lnTo>
                <a:lnTo>
                  <a:pt x="9060" y="21441"/>
                </a:lnTo>
                <a:lnTo>
                  <a:pt x="9424" y="21547"/>
                </a:lnTo>
                <a:lnTo>
                  <a:pt x="9761" y="21617"/>
                </a:lnTo>
                <a:lnTo>
                  <a:pt x="10125" y="21688"/>
                </a:lnTo>
                <a:lnTo>
                  <a:pt x="10462" y="21723"/>
                </a:lnTo>
                <a:lnTo>
                  <a:pt x="10825" y="21723"/>
                </a:lnTo>
                <a:close/>
              </a:path>
              <a:path w="21600" h="21600" extrusionOk="0">
                <a:moveTo>
                  <a:pt x="9242" y="14417"/>
                </a:moveTo>
                <a:lnTo>
                  <a:pt x="8541" y="12035"/>
                </a:lnTo>
                <a:lnTo>
                  <a:pt x="7295" y="10129"/>
                </a:lnTo>
                <a:lnTo>
                  <a:pt x="6905" y="9652"/>
                </a:lnTo>
                <a:lnTo>
                  <a:pt x="8541" y="10182"/>
                </a:lnTo>
                <a:lnTo>
                  <a:pt x="9787" y="9547"/>
                </a:lnTo>
                <a:lnTo>
                  <a:pt x="11189" y="10129"/>
                </a:lnTo>
                <a:lnTo>
                  <a:pt x="12279" y="9547"/>
                </a:lnTo>
                <a:lnTo>
                  <a:pt x="13370" y="10076"/>
                </a:lnTo>
                <a:lnTo>
                  <a:pt x="14850" y="9652"/>
                </a:lnTo>
                <a:lnTo>
                  <a:pt x="12902" y="12247"/>
                </a:lnTo>
                <a:lnTo>
                  <a:pt x="12357" y="14417"/>
                </a:lnTo>
                <a:moveTo>
                  <a:pt x="7191" y="15952"/>
                </a:moveTo>
                <a:lnTo>
                  <a:pt x="14512" y="15952"/>
                </a:lnTo>
                <a:lnTo>
                  <a:pt x="14512" y="17064"/>
                </a:lnTo>
                <a:lnTo>
                  <a:pt x="7191" y="17047"/>
                </a:lnTo>
                <a:lnTo>
                  <a:pt x="7191" y="18123"/>
                </a:lnTo>
                <a:lnTo>
                  <a:pt x="14512" y="18158"/>
                </a:lnTo>
                <a:lnTo>
                  <a:pt x="14538" y="19182"/>
                </a:lnTo>
                <a:lnTo>
                  <a:pt x="7217" y="19182"/>
                </a:lnTo>
              </a:path>
            </a:pathLst>
          </a:custGeom>
          <a:solidFill>
            <a:srgbClr val="E5FB19"/>
          </a:solidFill>
          <a:ln w="571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338138"/>
            <a:ext cx="8280400" cy="637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1618" name="Rectangle 3"/>
          <p:cNvSpPr>
            <a:spLocks noChangeArrowheads="1"/>
          </p:cNvSpPr>
          <p:nvPr/>
        </p:nvSpPr>
        <p:spPr bwMode="auto">
          <a:xfrm>
            <a:off x="0" y="6597650"/>
            <a:ext cx="539750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1" name="Picture 5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620713"/>
            <a:ext cx="8207375" cy="5776912"/>
          </a:xfrm>
        </p:spPr>
      </p:pic>
      <p:sp>
        <p:nvSpPr>
          <p:cNvPr id="112642" name="Rectangle 3"/>
          <p:cNvSpPr>
            <a:spLocks noChangeArrowheads="1"/>
          </p:cNvSpPr>
          <p:nvPr/>
        </p:nvSpPr>
        <p:spPr bwMode="auto">
          <a:xfrm>
            <a:off x="0" y="6597650"/>
            <a:ext cx="1763713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4000" smtClean="0">
                <a:solidFill>
                  <a:srgbClr val="99FF99"/>
                </a:solidFill>
                <a:effectLst/>
              </a:rPr>
              <a:t>Проектировочный этап проекта</a:t>
            </a:r>
          </a:p>
        </p:txBody>
      </p:sp>
      <p:sp>
        <p:nvSpPr>
          <p:cNvPr id="113666" name="Rectangle 3"/>
          <p:cNvSpPr>
            <a:spLocks noGrp="1"/>
          </p:cNvSpPr>
          <p:nvPr>
            <p:ph type="body" idx="1"/>
          </p:nvPr>
        </p:nvSpPr>
        <p:spPr>
          <a:solidFill>
            <a:schemeClr val="bg2"/>
          </a:solidFill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4400" b="1" smtClean="0">
                <a:solidFill>
                  <a:srgbClr val="3333CC"/>
                </a:solidFill>
              </a:rPr>
              <a:t>   Цель: </a:t>
            </a:r>
          </a:p>
          <a:p>
            <a:pPr eaLnBrk="1" hangingPunct="1"/>
            <a:r>
              <a:rPr lang="ru-RU" b="1" smtClean="0">
                <a:solidFill>
                  <a:schemeClr val="accent2"/>
                </a:solidFill>
              </a:rPr>
              <a:t>Подбор пакета коррекционно-развивающих заданий</a:t>
            </a:r>
            <a:r>
              <a:rPr lang="ru-RU" smtClean="0">
                <a:solidFill>
                  <a:schemeClr val="accent2"/>
                </a:solidFill>
              </a:rPr>
              <a:t> </a:t>
            </a:r>
            <a:r>
              <a:rPr lang="ru-RU" b="1" smtClean="0">
                <a:solidFill>
                  <a:schemeClr val="accent2"/>
                </a:solidFill>
              </a:rPr>
              <a:t>для использования</a:t>
            </a:r>
            <a:r>
              <a:rPr lang="ru-RU" smtClean="0">
                <a:solidFill>
                  <a:schemeClr val="accent2"/>
                </a:solidFill>
              </a:rPr>
              <a:t> </a:t>
            </a:r>
            <a:r>
              <a:rPr lang="ru-RU" b="1" smtClean="0">
                <a:solidFill>
                  <a:schemeClr val="accent2"/>
                </a:solidFill>
              </a:rPr>
              <a:t>на уроках</a:t>
            </a:r>
            <a:r>
              <a:rPr lang="ru-RU" smtClean="0">
                <a:solidFill>
                  <a:schemeClr val="accent2"/>
                </a:solidFill>
              </a:rPr>
              <a:t> </a:t>
            </a:r>
            <a:r>
              <a:rPr lang="ru-RU" b="1" smtClean="0">
                <a:solidFill>
                  <a:schemeClr val="accent2"/>
                </a:solidFill>
              </a:rPr>
              <a:t>в начальной школе</a:t>
            </a:r>
            <a:r>
              <a:rPr lang="ru-RU" b="1" smtClean="0"/>
              <a:t> </a:t>
            </a:r>
            <a:r>
              <a:rPr lang="ru-RU" smtClean="0"/>
              <a:t>(разрабатываются индивидуально каждым педагогом).  </a:t>
            </a:r>
            <a:endParaRPr lang="ru-RU" b="1" smtClean="0"/>
          </a:p>
          <a:p>
            <a:pPr eaLnBrk="1" hangingPunct="1"/>
            <a:r>
              <a:rPr lang="ru-RU" b="1" smtClean="0">
                <a:solidFill>
                  <a:schemeClr val="accent2"/>
                </a:solidFill>
              </a:rPr>
              <a:t>Проектирование</a:t>
            </a:r>
            <a:r>
              <a:rPr lang="ru-RU" smtClean="0">
                <a:solidFill>
                  <a:schemeClr val="accent2"/>
                </a:solidFill>
              </a:rPr>
              <a:t> </a:t>
            </a:r>
            <a:r>
              <a:rPr lang="ru-RU" b="1" smtClean="0">
                <a:solidFill>
                  <a:schemeClr val="accent2"/>
                </a:solidFill>
              </a:rPr>
              <a:t>программ внеурочной деятельности</a:t>
            </a:r>
            <a:r>
              <a:rPr lang="ru-RU" smtClean="0"/>
              <a:t> на школьном уровне. </a:t>
            </a:r>
          </a:p>
        </p:txBody>
      </p:sp>
      <p:sp>
        <p:nvSpPr>
          <p:cNvPr id="113667" name="Rectangle 4"/>
          <p:cNvSpPr>
            <a:spLocks noChangeArrowheads="1"/>
          </p:cNvSpPr>
          <p:nvPr/>
        </p:nvSpPr>
        <p:spPr bwMode="auto">
          <a:xfrm>
            <a:off x="0" y="6597650"/>
            <a:ext cx="1835150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ru-RU" sz="4000" smtClean="0">
                <a:solidFill>
                  <a:srgbClr val="99FF99"/>
                </a:solidFill>
                <a:effectLst/>
              </a:rPr>
              <a:t>Результаты проверки программ В/Д школ-АП</a:t>
            </a:r>
          </a:p>
        </p:txBody>
      </p:sp>
      <p:sp>
        <p:nvSpPr>
          <p:cNvPr id="114690" name="Rectangle 3"/>
          <p:cNvSpPr>
            <a:spLocks noGrp="1"/>
          </p:cNvSpPr>
          <p:nvPr>
            <p:ph type="body" idx="1"/>
          </p:nvPr>
        </p:nvSpPr>
        <p:spPr>
          <a:xfrm>
            <a:off x="395288" y="1600200"/>
            <a:ext cx="8291512" cy="4997450"/>
          </a:xfrm>
          <a:solidFill>
            <a:srgbClr val="CCFFFF"/>
          </a:solidFill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600" smtClean="0"/>
              <a:t>У большинства школ-АП проекты программ внеурочной деятельности нуждались в дальнейшей доработке, расширении содержания тем по календарно-тематическому приложению, подбора и включения дидактических и контрольно-измерительных материалов в приложениях к программам. </a:t>
            </a:r>
          </a:p>
          <a:p>
            <a:pPr>
              <a:lnSpc>
                <a:spcPct val="80000"/>
              </a:lnSpc>
            </a:pPr>
            <a:endParaRPr lang="ru-RU" sz="1600" smtClean="0"/>
          </a:p>
          <a:p>
            <a:pPr>
              <a:lnSpc>
                <a:spcPct val="80000"/>
              </a:lnSpc>
            </a:pPr>
            <a:r>
              <a:rPr lang="ru-RU" sz="1600" smtClean="0"/>
              <a:t>В предисловии к программам необходимо было учесть результаты диагностик, которые проводились со школами-АП в течение апреля-мая 2018 года, выполняя задания № 1 и 2, и результаты ВПР 2018 года. От этого зависит общий уклон – на что больше обратить внимание в процессе реализации курсов внеурочной деятельности, какое содержание подобрать, какие трудные и проблемные задания лучше и продуктивнее отрабатывать с детьми. </a:t>
            </a:r>
          </a:p>
          <a:p>
            <a:pPr>
              <a:lnSpc>
                <a:spcPct val="80000"/>
              </a:lnSpc>
            </a:pPr>
            <a:endParaRPr lang="ru-RU" sz="1600" smtClean="0"/>
          </a:p>
          <a:p>
            <a:pPr>
              <a:lnSpc>
                <a:spcPct val="80000"/>
              </a:lnSpc>
            </a:pPr>
            <a:r>
              <a:rPr lang="ru-RU" sz="1600" smtClean="0"/>
              <a:t>Были продуманы тематика и содержание внеурочных занятий. Темы не должны повторяться, как они прописаны в рабочих  программах по учебным предметам (в ООП НОО). </a:t>
            </a:r>
          </a:p>
          <a:p>
            <a:pPr>
              <a:lnSpc>
                <a:spcPct val="80000"/>
              </a:lnSpc>
            </a:pPr>
            <a:endParaRPr lang="ru-RU" sz="1600" smtClean="0"/>
          </a:p>
          <a:p>
            <a:pPr>
              <a:lnSpc>
                <a:spcPct val="80000"/>
              </a:lnSpc>
            </a:pPr>
            <a:r>
              <a:rPr lang="ru-RU" sz="1600" smtClean="0"/>
              <a:t>В образовательном процессе на уроках и внеурочных занятиях осторожно использовать готовые рабочие тетради на печатной основе по подготовке к ВПР разных издательств РФ, не заставлять родителей покупать рабочие тетради и сдавать деньги на их приобретение (в рамках новейших требований и приказов МО РФ). Содержание внеурочных занятий не должно быть направлено только на проработку образцов ВПР разных лет, а должен быть занимательным и увлекательным процессом для младших школьников. </a:t>
            </a:r>
          </a:p>
        </p:txBody>
      </p:sp>
      <p:sp>
        <p:nvSpPr>
          <p:cNvPr id="114691" name="Rectangle 4"/>
          <p:cNvSpPr>
            <a:spLocks noChangeArrowheads="1"/>
          </p:cNvSpPr>
          <p:nvPr/>
        </p:nvSpPr>
        <p:spPr bwMode="auto">
          <a:xfrm>
            <a:off x="0" y="6597650"/>
            <a:ext cx="1835150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114692" name="Picture 5" descr="88d411e7ef69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549275"/>
            <a:ext cx="1171575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endParaRPr lang="ru-RU" smtClean="0">
              <a:effectLst/>
            </a:endParaRPr>
          </a:p>
        </p:txBody>
      </p:sp>
      <p:sp>
        <p:nvSpPr>
          <p:cNvPr id="115714" name="Rectangle 3"/>
          <p:cNvSpPr>
            <a:spLocks noGrp="1"/>
          </p:cNvSpPr>
          <p:nvPr>
            <p:ph type="body" idx="1"/>
          </p:nvPr>
        </p:nvSpPr>
        <p:spPr>
          <a:xfrm>
            <a:off x="395288" y="1125538"/>
            <a:ext cx="8291512" cy="5327650"/>
          </a:xfrm>
          <a:solidFill>
            <a:srgbClr val="CCFFFF"/>
          </a:solidFill>
        </p:spPr>
        <p:txBody>
          <a:bodyPr/>
          <a:lstStyle/>
          <a:p>
            <a:pPr marL="609600" indent="-609600">
              <a:lnSpc>
                <a:spcPct val="80000"/>
              </a:lnSpc>
            </a:pPr>
            <a:r>
              <a:rPr lang="ru-RU" sz="2400" smtClean="0"/>
              <a:t>Подобраны интересные материалы для наполнения приложений к программам (в виде дидактических материалов и интересных заданий из разных пособий; игровых ситуаций; ярких методических приемов по углублению предметной подготовки; иллюстративного материала, которые  будут использоваться на внеурочных занятиях. При этом необходимо указывать первоисточники, откуда взяты материалы.</a:t>
            </a:r>
          </a:p>
          <a:p>
            <a:pPr marL="609600" indent="-609600">
              <a:lnSpc>
                <a:spcPct val="80000"/>
              </a:lnSpc>
            </a:pPr>
            <a:endParaRPr lang="ru-RU" sz="2400" smtClean="0"/>
          </a:p>
          <a:p>
            <a:pPr marL="609600" indent="-609600">
              <a:lnSpc>
                <a:spcPct val="80000"/>
              </a:lnSpc>
            </a:pPr>
            <a:r>
              <a:rPr lang="ru-RU" sz="2400" smtClean="0"/>
              <a:t>Готовые программы внеурочной деятельности школ-АП окончательно обсуждены на заседаниях МО учителей начальных классов и утверждены за педсоветах. В данный момент идет апробация программ внеурочной деятельности  в образовательном процессе школ-АП в течение 2019 года. </a:t>
            </a:r>
          </a:p>
        </p:txBody>
      </p:sp>
      <p:sp>
        <p:nvSpPr>
          <p:cNvPr id="115715" name="Rectangle 4"/>
          <p:cNvSpPr>
            <a:spLocks noChangeArrowheads="1"/>
          </p:cNvSpPr>
          <p:nvPr/>
        </p:nvSpPr>
        <p:spPr bwMode="auto">
          <a:xfrm>
            <a:off x="0" y="6597650"/>
            <a:ext cx="1908175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15716" name="Picture 5" descr="88d411e7ef69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1275" y="5805488"/>
            <a:ext cx="1171575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1"/>
          <p:cNvSpPr txBox="1">
            <a:spLocks noGrp="1"/>
          </p:cNvSpPr>
          <p:nvPr/>
        </p:nvSpPr>
        <p:spPr>
          <a:xfrm>
            <a:off x="5164138" y="6249988"/>
            <a:ext cx="3786187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4D025EFC-4E99-477F-BD7A-A28D30E1BBDE}" type="datetime1">
              <a:rPr lang="ru-RU" sz="1000">
                <a:solidFill>
                  <a:schemeClr val="tx2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06.02.2019</a:t>
            </a:fld>
            <a:endParaRPr lang="ru-RU" sz="1000">
              <a:solidFill>
                <a:schemeClr val="tx2"/>
              </a:solidFill>
              <a:latin typeface="+mn-lt"/>
            </a:endParaRPr>
          </a:p>
        </p:txBody>
      </p:sp>
      <p:sp>
        <p:nvSpPr>
          <p:cNvPr id="5" name="Slide Number Placeholder 3"/>
          <p:cNvSpPr txBox="1">
            <a:spLocks noGrp="1"/>
          </p:cNvSpPr>
          <p:nvPr/>
        </p:nvSpPr>
        <p:spPr>
          <a:xfrm>
            <a:off x="3990975" y="6249988"/>
            <a:ext cx="1162050" cy="365125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BE5C0683-2E2E-468C-9440-60AC7ABEE974}" type="slidenum">
              <a:rPr lang="ru-RU" sz="1000">
                <a:solidFill>
                  <a:schemeClr val="tx2"/>
                </a:solidFill>
                <a:latin typeface="+mn-lt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5</a:t>
            </a:fld>
            <a:endParaRPr lang="ru-RU" sz="1000">
              <a:solidFill>
                <a:schemeClr val="tx2"/>
              </a:solidFill>
              <a:latin typeface="+mn-lt"/>
            </a:endParaRPr>
          </a:p>
        </p:txBody>
      </p:sp>
      <p:sp>
        <p:nvSpPr>
          <p:cNvPr id="70659" name="Rectangle 6"/>
          <p:cNvSpPr>
            <a:spLocks noGrp="1"/>
          </p:cNvSpPr>
          <p:nvPr>
            <p:ph type="title" idx="4294967295"/>
          </p:nvPr>
        </p:nvSpPr>
        <p:spPr bwMode="auto">
          <a:xfrm>
            <a:off x="755650" y="274638"/>
            <a:ext cx="8208963" cy="1143000"/>
          </a:xfrm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ru-RU" sz="3600" b="0" smtClean="0">
                <a:solidFill>
                  <a:srgbClr val="FFFF00"/>
                </a:solidFill>
                <a:effectLst/>
                <a:latin typeface="Arial" charset="0"/>
              </a:rPr>
              <a:t/>
            </a:r>
            <a:br>
              <a:rPr lang="ru-RU" sz="3600" b="0" smtClean="0">
                <a:solidFill>
                  <a:srgbClr val="FFFF00"/>
                </a:solidFill>
                <a:effectLst/>
                <a:latin typeface="Arial" charset="0"/>
              </a:rPr>
            </a:br>
            <a:r>
              <a:rPr lang="ru-RU" sz="3600" smtClean="0">
                <a:solidFill>
                  <a:srgbClr val="FFFF00"/>
                </a:solidFill>
                <a:effectLst/>
                <a:latin typeface="Arial" charset="0"/>
              </a:rPr>
              <a:t>Результаты ВПР по математике.</a:t>
            </a:r>
            <a:r>
              <a:rPr lang="ru-RU" sz="3600" b="0" smtClean="0">
                <a:solidFill>
                  <a:srgbClr val="990099"/>
                </a:solidFill>
                <a:effectLst/>
                <a:latin typeface="Arial" charset="0"/>
              </a:rPr>
              <a:t>                      4 класс. 2018г.</a:t>
            </a:r>
            <a:br>
              <a:rPr lang="ru-RU" sz="3600" b="0" smtClean="0">
                <a:solidFill>
                  <a:srgbClr val="990099"/>
                </a:solidFill>
                <a:effectLst/>
                <a:latin typeface="Arial" charset="0"/>
              </a:rPr>
            </a:br>
            <a:endParaRPr lang="ru-RU" sz="3600" b="0" smtClean="0">
              <a:solidFill>
                <a:srgbClr val="990099"/>
              </a:solidFill>
              <a:effectLst/>
              <a:latin typeface="Arial" charset="0"/>
            </a:endParaRPr>
          </a:p>
        </p:txBody>
      </p:sp>
      <p:pic>
        <p:nvPicPr>
          <p:cNvPr id="70660" name="Picture 6" descr="&amp;Vcy;&amp;Pcy;&amp;R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19925" y="1700213"/>
            <a:ext cx="1944688" cy="70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1" name="Rectangle 7"/>
          <p:cNvSpPr>
            <a:spLocks noChangeArrowheads="1"/>
          </p:cNvSpPr>
          <p:nvPr/>
        </p:nvSpPr>
        <p:spPr bwMode="auto">
          <a:xfrm>
            <a:off x="2225675" y="1838325"/>
            <a:ext cx="51546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2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Статистика по отметкам</a:t>
            </a:r>
            <a:endParaRPr lang="ru-RU" sz="2000">
              <a:ea typeface="Times New Roman" pitchFamily="18" charset="0"/>
              <a:cs typeface="Arial" charset="0"/>
            </a:endParaRPr>
          </a:p>
          <a:p>
            <a:pPr algn="ctr" eaLnBrk="0" hangingPunct="0"/>
            <a:r>
              <a:rPr lang="ru-RU" sz="2000" b="1">
                <a:solidFill>
                  <a:schemeClr val="accent2"/>
                </a:solidFill>
                <a:ea typeface="Times New Roman" pitchFamily="18" charset="0"/>
                <a:cs typeface="Arial" charset="0"/>
              </a:rPr>
              <a:t>Максимальный первичный балл: 18</a:t>
            </a:r>
          </a:p>
          <a:p>
            <a:pPr eaLnBrk="0" hangingPunct="0"/>
            <a:endParaRPr lang="ru-RU" sz="2000" b="1">
              <a:solidFill>
                <a:schemeClr val="accent2"/>
              </a:solidFill>
              <a:ea typeface="Times New Roman" pitchFamily="18" charset="0"/>
              <a:cs typeface="Arial" charset="0"/>
            </a:endParaRPr>
          </a:p>
        </p:txBody>
      </p:sp>
      <p:graphicFrame>
        <p:nvGraphicFramePr>
          <p:cNvPr id="128050" name="Group 50"/>
          <p:cNvGraphicFramePr>
            <a:graphicFrameLocks noGrp="1"/>
          </p:cNvGraphicFramePr>
          <p:nvPr/>
        </p:nvGraphicFramePr>
        <p:xfrm>
          <a:off x="900113" y="2852738"/>
          <a:ext cx="7920037" cy="2578100"/>
        </p:xfrm>
        <a:graphic>
          <a:graphicData uri="http://schemas.openxmlformats.org/drawingml/2006/table">
            <a:tbl>
              <a:tblPr/>
              <a:tblGrid>
                <a:gridCol w="317500"/>
                <a:gridCol w="3716337"/>
                <a:gridCol w="1270000"/>
                <a:gridCol w="598488"/>
                <a:gridCol w="711200"/>
                <a:gridCol w="635000"/>
                <a:gridCol w="671512"/>
              </a:tblGrid>
              <a:tr h="509588"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Регион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Кол-во уч.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Распределение групп баллов в %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9888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4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5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9588">
                <a:tc gridSpan="7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800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Вся выборка (РФ)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FF2F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1470429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FF2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1.9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FF2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FF2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99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30.1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CC3399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FF2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99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48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CC3399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FF2FB"/>
                    </a:solidFill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Пермский край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CF6B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27220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CF6B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99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1.2</a:t>
                      </a: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CF6B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17.1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CF6B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27.7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CF6B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53.9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CF6BA"/>
                    </a:solidFill>
                  </a:tcPr>
                </a:tc>
              </a:tr>
            </a:tbl>
          </a:graphicData>
        </a:graphic>
      </p:graphicFrame>
      <p:sp>
        <p:nvSpPr>
          <p:cNvPr id="70705" name="Rectangle 51"/>
          <p:cNvSpPr>
            <a:spLocks noChangeArrowheads="1"/>
          </p:cNvSpPr>
          <p:nvPr/>
        </p:nvSpPr>
        <p:spPr bwMode="auto">
          <a:xfrm>
            <a:off x="0" y="6597650"/>
            <a:ext cx="1763713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07.02.2019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4000" smtClean="0">
                <a:solidFill>
                  <a:srgbClr val="99FF99"/>
                </a:solidFill>
                <a:effectLst/>
              </a:rPr>
              <a:t>Формирующий этап проекта</a:t>
            </a:r>
          </a:p>
        </p:txBody>
      </p:sp>
      <p:sp>
        <p:nvSpPr>
          <p:cNvPr id="116738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997450"/>
          </a:xfrm>
          <a:solidFill>
            <a:schemeClr val="bg2"/>
          </a:solidFill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1600" b="1" smtClean="0"/>
              <a:t>      </a:t>
            </a:r>
            <a:r>
              <a:rPr lang="ru-RU" sz="1600" b="1" smtClean="0">
                <a:solidFill>
                  <a:schemeClr val="accent2"/>
                </a:solidFill>
              </a:rPr>
              <a:t>Цель: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1600" b="1" smtClean="0">
                <a:solidFill>
                  <a:schemeClr val="accent2"/>
                </a:solidFill>
              </a:rPr>
              <a:t>       апробация пакета коррекционно-развивающих заданий на уроках и в ходе реализация программ внеурочной деятельности на школьном уровне.</a:t>
            </a:r>
            <a:endParaRPr lang="ru-RU" sz="1600" smtClean="0">
              <a:solidFill>
                <a:schemeClr val="accent2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ru-RU" sz="1800" smtClean="0"/>
              <a:t>В школах Пермского края необходимо организовать коррекционно-развивающую деятельность среди учащихся с низкими образовательными результатами в текущем учебном году.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smtClean="0"/>
              <a:t>Более детально продумывать и реализовать индивидуальные траектории не только ликвидации выявленных пробелов в знаниях, но и способах учебной деятельности по учебным предметам.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smtClean="0"/>
              <a:t>Доработать систему оценивания планируемых результатов на школьном уровне. 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smtClean="0"/>
              <a:t>Необходимо привести предметные знания, умения и навыки по предметам в норму в соответствие с базовыми предметными знаниями, умениями и навыками, способами деятельности по ООП НОО, а также вести работу с такими учащимися более системно и целенаправленно, привлекая родителей.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smtClean="0"/>
              <a:t>По окончании реализации программ внеурочной деятельности в 2019 году необходимо проанализировать успехи /неуспехи учащихся в ходе выполнения ВПР, оценить эффективность усилий педагогов и реализованных программ внеурочной деятельности по подготовке к ВПР, осуществить дальнейшую коррекцию и доработку программ. </a:t>
            </a:r>
          </a:p>
          <a:p>
            <a:pPr eaLnBrk="1" hangingPunct="1">
              <a:lnSpc>
                <a:spcPct val="80000"/>
              </a:lnSpc>
            </a:pPr>
            <a:endParaRPr lang="ru-RU" sz="1800" smtClean="0"/>
          </a:p>
        </p:txBody>
      </p:sp>
      <p:sp>
        <p:nvSpPr>
          <p:cNvPr id="116739" name="Rectangle 4"/>
          <p:cNvSpPr>
            <a:spLocks noChangeArrowheads="1"/>
          </p:cNvSpPr>
          <p:nvPr/>
        </p:nvSpPr>
        <p:spPr bwMode="auto">
          <a:xfrm>
            <a:off x="0" y="6597650"/>
            <a:ext cx="1835150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116740" name="Picture 5" descr="88d411e7ef69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620713"/>
            <a:ext cx="1171575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Rectangle 8"/>
          <p:cNvSpPr>
            <a:spLocks noGrp="1"/>
          </p:cNvSpPr>
          <p:nvPr>
            <p:ph type="title"/>
          </p:nvPr>
        </p:nvSpPr>
        <p:spPr bwMode="auto">
          <a:xfrm>
            <a:off x="1763713" y="274638"/>
            <a:ext cx="7200900" cy="1209675"/>
          </a:xfrm>
          <a:solidFill>
            <a:srgbClr val="A3A842"/>
          </a:solidFill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ru-RU" sz="3600" smtClean="0">
                <a:solidFill>
                  <a:srgbClr val="FFFF66"/>
                </a:solidFill>
                <a:effectLst/>
              </a:rPr>
              <a:t>Пусть все младшие школьники будут успешными!</a:t>
            </a:r>
          </a:p>
        </p:txBody>
      </p:sp>
      <p:pic>
        <p:nvPicPr>
          <p:cNvPr id="117762" name="Picture 6" descr="motivator-3098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55650" y="1600200"/>
            <a:ext cx="7920038" cy="5137150"/>
          </a:xfrm>
        </p:spPr>
      </p:pic>
      <p:sp>
        <p:nvSpPr>
          <p:cNvPr id="117763" name="Rectangle 7"/>
          <p:cNvSpPr>
            <a:spLocks noChangeArrowheads="1"/>
          </p:cNvSpPr>
          <p:nvPr/>
        </p:nvSpPr>
        <p:spPr bwMode="auto">
          <a:xfrm>
            <a:off x="0" y="6597650"/>
            <a:ext cx="1835150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ru-RU" sz="2800" i="1" smtClean="0">
                <a:solidFill>
                  <a:srgbClr val="99FF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УСПЕХОВ   ВАМ в достижении планируемых образовательных результатов обучающихся начальной школы на каждом уроке!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gray">
          <a:xfrm rot="3419336">
            <a:off x="7265987" y="1560513"/>
            <a:ext cx="923925" cy="1003300"/>
          </a:xfrm>
          <a:prstGeom prst="rect">
            <a:avLst/>
          </a:prstGeom>
          <a:solidFill>
            <a:srgbClr val="A2DA24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77251" dir="567739" algn="ctr" rotWithShape="0">
              <a:srgbClr val="000000">
                <a:alpha val="50000"/>
              </a:srgbClr>
            </a:outerShdw>
          </a:effectLst>
        </p:spPr>
        <p:txBody>
          <a:bodyPr rot="10800000" vert="eaVert"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gray">
          <a:xfrm rot="3419336">
            <a:off x="508000" y="5189538"/>
            <a:ext cx="923925" cy="10033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rgbClr val="525252"/>
              </a:gs>
            </a:gsLst>
            <a:lin ang="5400000" scaled="1"/>
          </a:gra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77251" dir="567739" algn="ctr" rotWithShape="0">
              <a:srgbClr val="000000">
                <a:alpha val="50000"/>
              </a:srgbClr>
            </a:outerShdw>
          </a:effectLst>
        </p:spPr>
        <p:txBody>
          <a:bodyPr rot="10800000" vert="eaVert"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8788" name="Text Box 6"/>
          <p:cNvSpPr txBox="1">
            <a:spLocks noChangeArrowheads="1"/>
          </p:cNvSpPr>
          <p:nvPr/>
        </p:nvSpPr>
        <p:spPr bwMode="gray">
          <a:xfrm>
            <a:off x="539750" y="5516563"/>
            <a:ext cx="6921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b="1">
                <a:solidFill>
                  <a:srgbClr val="FFFFFF"/>
                </a:solidFill>
              </a:rPr>
              <a:t>20</a:t>
            </a:r>
            <a:r>
              <a:rPr lang="ru-RU" b="1">
                <a:solidFill>
                  <a:srgbClr val="FFFFFF"/>
                </a:solidFill>
              </a:rPr>
              <a:t>17</a:t>
            </a:r>
            <a:endParaRPr lang="en-US" b="1">
              <a:solidFill>
                <a:srgbClr val="FFFFFF"/>
              </a:solidFill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gray">
          <a:xfrm rot="3419336">
            <a:off x="2846387" y="4173538"/>
            <a:ext cx="923925" cy="1003300"/>
          </a:xfrm>
          <a:prstGeom prst="rect">
            <a:avLst/>
          </a:prstGeom>
          <a:solidFill>
            <a:srgbClr val="33CCFF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77251" dir="567739" algn="ctr" rotWithShape="0">
              <a:srgbClr val="000000">
                <a:alpha val="50000"/>
              </a:srgbClr>
            </a:outerShdw>
          </a:effectLst>
        </p:spPr>
        <p:txBody>
          <a:bodyPr rot="10800000" vert="eaVert"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8790" name="Text Box 8"/>
          <p:cNvSpPr txBox="1">
            <a:spLocks noChangeArrowheads="1"/>
          </p:cNvSpPr>
          <p:nvPr/>
        </p:nvSpPr>
        <p:spPr bwMode="gray">
          <a:xfrm>
            <a:off x="2940050" y="4532313"/>
            <a:ext cx="6921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b="1">
                <a:solidFill>
                  <a:srgbClr val="FFFFFF"/>
                </a:solidFill>
              </a:rPr>
              <a:t>2018</a:t>
            </a:r>
            <a:endParaRPr lang="en-US" b="1">
              <a:solidFill>
                <a:srgbClr val="FFFFFF"/>
              </a:solidFill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gray">
          <a:xfrm rot="3419336">
            <a:off x="4916487" y="3021013"/>
            <a:ext cx="923925" cy="1003300"/>
          </a:xfrm>
          <a:prstGeom prst="rect">
            <a:avLst/>
          </a:prstGeom>
          <a:solidFill>
            <a:srgbClr val="FF6699"/>
          </a:solidFill>
          <a:ln w="38100">
            <a:solidFill>
              <a:srgbClr val="FFFFFF"/>
            </a:solidFill>
            <a:miter lim="800000"/>
            <a:headEnd/>
            <a:tailEnd/>
          </a:ln>
          <a:effectLst>
            <a:outerShdw dist="77251" dir="567739" algn="ctr" rotWithShape="0">
              <a:srgbClr val="000000">
                <a:alpha val="50000"/>
              </a:srgbClr>
            </a:outerShdw>
          </a:effectLst>
        </p:spPr>
        <p:txBody>
          <a:bodyPr rot="10800000" vert="eaVert"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18792" name="Text Box 10"/>
          <p:cNvSpPr txBox="1">
            <a:spLocks noChangeArrowheads="1"/>
          </p:cNvSpPr>
          <p:nvPr/>
        </p:nvSpPr>
        <p:spPr bwMode="gray">
          <a:xfrm>
            <a:off x="5010150" y="3379788"/>
            <a:ext cx="6921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b="1">
                <a:solidFill>
                  <a:srgbClr val="FFFFFF"/>
                </a:solidFill>
              </a:rPr>
              <a:t>2019</a:t>
            </a:r>
            <a:endParaRPr lang="en-US" b="1">
              <a:solidFill>
                <a:srgbClr val="FFFFFF"/>
              </a:solidFill>
            </a:endParaRPr>
          </a:p>
        </p:txBody>
      </p:sp>
      <p:sp>
        <p:nvSpPr>
          <p:cNvPr id="118793" name="Text Box 11"/>
          <p:cNvSpPr txBox="1">
            <a:spLocks noChangeArrowheads="1"/>
          </p:cNvSpPr>
          <p:nvPr/>
        </p:nvSpPr>
        <p:spPr bwMode="gray">
          <a:xfrm>
            <a:off x="7359650" y="1919288"/>
            <a:ext cx="6921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b="1">
                <a:solidFill>
                  <a:srgbClr val="FFFFFF"/>
                </a:solidFill>
              </a:rPr>
              <a:t>2020</a:t>
            </a:r>
            <a:endParaRPr lang="en-US" b="1">
              <a:solidFill>
                <a:srgbClr val="FFFFFF"/>
              </a:solidFill>
            </a:endParaRPr>
          </a:p>
        </p:txBody>
      </p:sp>
      <p:sp>
        <p:nvSpPr>
          <p:cNvPr id="118794" name="Line 12"/>
          <p:cNvSpPr>
            <a:spLocks noChangeShapeType="1"/>
          </p:cNvSpPr>
          <p:nvPr/>
        </p:nvSpPr>
        <p:spPr bwMode="auto">
          <a:xfrm flipV="1">
            <a:off x="1403350" y="4868863"/>
            <a:ext cx="1439863" cy="576262"/>
          </a:xfrm>
          <a:prstGeom prst="line">
            <a:avLst/>
          </a:prstGeom>
          <a:noFill/>
          <a:ln w="57150" cap="rnd">
            <a:solidFill>
              <a:srgbClr val="80808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8795" name="Line 13"/>
          <p:cNvSpPr>
            <a:spLocks noChangeShapeType="1"/>
          </p:cNvSpPr>
          <p:nvPr/>
        </p:nvSpPr>
        <p:spPr bwMode="auto">
          <a:xfrm flipV="1">
            <a:off x="3810000" y="3756025"/>
            <a:ext cx="1066800" cy="609600"/>
          </a:xfrm>
          <a:prstGeom prst="line">
            <a:avLst/>
          </a:prstGeom>
          <a:noFill/>
          <a:ln w="57150" cap="rnd">
            <a:solidFill>
              <a:srgbClr val="80808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8796" name="Line 14"/>
          <p:cNvSpPr>
            <a:spLocks noChangeShapeType="1"/>
          </p:cNvSpPr>
          <p:nvPr/>
        </p:nvSpPr>
        <p:spPr bwMode="auto">
          <a:xfrm flipV="1">
            <a:off x="5943600" y="2371725"/>
            <a:ext cx="1295400" cy="774700"/>
          </a:xfrm>
          <a:prstGeom prst="line">
            <a:avLst/>
          </a:prstGeom>
          <a:noFill/>
          <a:ln w="57150" cap="rnd">
            <a:solidFill>
              <a:srgbClr val="80808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 rot="-1487150">
            <a:off x="430213" y="2789238"/>
            <a:ext cx="4114800" cy="1006475"/>
          </a:xfrm>
          <a:prstGeom prst="rect">
            <a:avLst/>
          </a:prstGeom>
          <a:solidFill>
            <a:srgbClr val="FFFFCC"/>
          </a:solidFill>
          <a:ln w="9525" algn="ctr">
            <a:noFill/>
            <a:miter lim="800000"/>
            <a:headEnd/>
            <a:tailEnd/>
          </a:ln>
          <a:effectLst>
            <a:outerShdw dist="28398" dir="3806097" algn="ctr" rotWithShape="0">
              <a:srgbClr val="C0C0C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2000" b="1" i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Динамика</a:t>
            </a:r>
            <a:r>
              <a:rPr lang="en-US" sz="2000" b="1" i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000" b="1" i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планируемых результатов освония ООП НОО</a:t>
            </a:r>
            <a:endParaRPr lang="en-US" sz="2000" b="1" i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18798" name="Rectangle 19"/>
          <p:cNvSpPr>
            <a:spLocks noChangeArrowheads="1"/>
          </p:cNvSpPr>
          <p:nvPr/>
        </p:nvSpPr>
        <p:spPr bwMode="auto">
          <a:xfrm>
            <a:off x="0" y="6597650"/>
            <a:ext cx="1908175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ru-RU" sz="3200" i="1" smtClean="0">
                <a:solidFill>
                  <a:schemeClr val="bg1"/>
                </a:solidFill>
                <a:effectLst/>
              </a:rPr>
              <a:t>Как скачать материалы секции 4                   в рамках конференции</a:t>
            </a:r>
            <a:r>
              <a:rPr lang="en-US" sz="3200" i="1" smtClean="0">
                <a:solidFill>
                  <a:schemeClr val="bg1"/>
                </a:solidFill>
                <a:effectLst/>
              </a:rPr>
              <a:t>?</a:t>
            </a:r>
            <a:endParaRPr lang="ru-RU" sz="3200" i="1" smtClean="0">
              <a:solidFill>
                <a:schemeClr val="bg1"/>
              </a:solidFill>
              <a:effectLst/>
            </a:endParaRPr>
          </a:p>
        </p:txBody>
      </p:sp>
      <p:sp>
        <p:nvSpPr>
          <p:cNvPr id="119810" name="Rectangle 3"/>
          <p:cNvSpPr>
            <a:spLocks noGrp="1"/>
          </p:cNvSpPr>
          <p:nvPr>
            <p:ph type="body" idx="1"/>
          </p:nvPr>
        </p:nvSpPr>
        <p:spPr>
          <a:solidFill>
            <a:srgbClr val="D4EE9A"/>
          </a:solidFill>
        </p:spPr>
        <p:txBody>
          <a:bodyPr/>
          <a:lstStyle/>
          <a:p>
            <a:r>
              <a:rPr lang="ru-RU" smtClean="0"/>
              <a:t>На сайте Сетевое сообщество педагогов Пермского края  - </a:t>
            </a:r>
            <a:r>
              <a:rPr lang="ru-RU" smtClean="0">
                <a:solidFill>
                  <a:srgbClr val="0000FF"/>
                </a:solidFill>
              </a:rPr>
              <a:t>http://educomm.iro.perm.ru/</a:t>
            </a:r>
          </a:p>
          <a:p>
            <a:r>
              <a:rPr lang="ru-RU" smtClean="0"/>
              <a:t>/ Новости // Образовательный лифт (Семенцова О.А.)</a:t>
            </a:r>
          </a:p>
        </p:txBody>
      </p:sp>
      <p:sp>
        <p:nvSpPr>
          <p:cNvPr id="119811" name="Rectangle 5"/>
          <p:cNvSpPr>
            <a:spLocks noChangeArrowheads="1"/>
          </p:cNvSpPr>
          <p:nvPr/>
        </p:nvSpPr>
        <p:spPr bwMode="auto">
          <a:xfrm>
            <a:off x="0" y="6597650"/>
            <a:ext cx="1763713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3" name="Picture 6"/>
          <p:cNvPicPr>
            <a:picLocks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333375"/>
            <a:ext cx="8713788" cy="6335713"/>
          </a:xfrm>
        </p:spPr>
      </p:pic>
      <p:sp>
        <p:nvSpPr>
          <p:cNvPr id="120834" name="Rectangle 7"/>
          <p:cNvSpPr>
            <a:spLocks noChangeArrowheads="1"/>
          </p:cNvSpPr>
          <p:nvPr/>
        </p:nvSpPr>
        <p:spPr bwMode="auto">
          <a:xfrm>
            <a:off x="0" y="6669088"/>
            <a:ext cx="1763713" cy="1889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20835" name="Picture 6" descr="Моя эмблема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77050" y="5373688"/>
            <a:ext cx="1946275" cy="101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3"/>
          <p:cNvSpPr>
            <a:spLocks noGrp="1"/>
          </p:cNvSpPr>
          <p:nvPr>
            <p:ph type="body" idx="4294967295"/>
          </p:nvPr>
        </p:nvSpPr>
        <p:spPr>
          <a:xfrm>
            <a:off x="900113" y="1773238"/>
            <a:ext cx="7488237" cy="4608512"/>
          </a:xfrm>
          <a:solidFill>
            <a:srgbClr val="FFFFCC"/>
          </a:solidFill>
        </p:spPr>
        <p:txBody>
          <a:bodyPr/>
          <a:lstStyle/>
          <a:p>
            <a:pPr marL="273050" indent="-273050"/>
            <a:r>
              <a:rPr lang="ru-RU" sz="4000" b="1" smtClean="0">
                <a:solidFill>
                  <a:srgbClr val="CC3399"/>
                </a:solidFill>
              </a:rPr>
              <a:t>Самые сложные задания ВПР </a:t>
            </a:r>
            <a:br>
              <a:rPr lang="ru-RU" sz="4000" b="1" smtClean="0">
                <a:solidFill>
                  <a:srgbClr val="CC3399"/>
                </a:solidFill>
              </a:rPr>
            </a:br>
            <a:r>
              <a:rPr lang="ru-RU" sz="4000" b="1" smtClean="0">
                <a:solidFill>
                  <a:srgbClr val="CC3399"/>
                </a:solidFill>
              </a:rPr>
              <a:t>по математике:</a:t>
            </a:r>
            <a:r>
              <a:rPr lang="ru-RU" sz="4000" b="1" smtClean="0"/>
              <a:t> </a:t>
            </a:r>
            <a:br>
              <a:rPr lang="ru-RU" sz="4000" b="1" smtClean="0"/>
            </a:br>
            <a:r>
              <a:rPr lang="ru-RU" sz="4000" b="1" smtClean="0">
                <a:solidFill>
                  <a:schemeClr val="accent2"/>
                </a:solidFill>
              </a:rPr>
              <a:t>№ 4 (70%) </a:t>
            </a:r>
            <a:br>
              <a:rPr lang="ru-RU" sz="4000" b="1" smtClean="0">
                <a:solidFill>
                  <a:schemeClr val="accent2"/>
                </a:solidFill>
              </a:rPr>
            </a:br>
            <a:r>
              <a:rPr lang="ru-RU" sz="4000" b="1" smtClean="0">
                <a:solidFill>
                  <a:schemeClr val="accent2"/>
                </a:solidFill>
              </a:rPr>
              <a:t>№ 5 (1) – 60%, № 5 (2) – 56%</a:t>
            </a:r>
            <a:br>
              <a:rPr lang="ru-RU" sz="4000" b="1" smtClean="0">
                <a:solidFill>
                  <a:schemeClr val="accent2"/>
                </a:solidFill>
              </a:rPr>
            </a:br>
            <a:r>
              <a:rPr lang="ru-RU" sz="4000" b="1" smtClean="0">
                <a:solidFill>
                  <a:schemeClr val="accent2"/>
                </a:solidFill>
              </a:rPr>
              <a:t>№ 8 (52%)</a:t>
            </a:r>
            <a:br>
              <a:rPr lang="ru-RU" sz="4000" b="1" smtClean="0">
                <a:solidFill>
                  <a:schemeClr val="accent2"/>
                </a:solidFill>
              </a:rPr>
            </a:br>
            <a:r>
              <a:rPr lang="ru-RU" sz="4000" b="1" smtClean="0">
                <a:solidFill>
                  <a:schemeClr val="accent2"/>
                </a:solidFill>
              </a:rPr>
              <a:t>№ 9 (2) – 52%</a:t>
            </a:r>
          </a:p>
          <a:p>
            <a:pPr marL="273050" indent="-273050">
              <a:buFont typeface="Arial" charset="0"/>
              <a:buNone/>
            </a:pPr>
            <a:r>
              <a:rPr lang="ru-RU" sz="4000" b="1" smtClean="0">
                <a:solidFill>
                  <a:schemeClr val="accent2"/>
                </a:solidFill>
              </a:rPr>
              <a:t>   № 11 – 30%</a:t>
            </a:r>
            <a:br>
              <a:rPr lang="ru-RU" sz="4000" b="1" smtClean="0">
                <a:solidFill>
                  <a:schemeClr val="accent2"/>
                </a:solidFill>
              </a:rPr>
            </a:br>
            <a:endParaRPr lang="ru-RU" sz="4000" b="1" smtClean="0">
              <a:solidFill>
                <a:schemeClr val="accent2"/>
              </a:solidFill>
            </a:endParaRPr>
          </a:p>
        </p:txBody>
      </p:sp>
      <p:pic>
        <p:nvPicPr>
          <p:cNvPr id="71682" name="Picture 4" descr="&amp;Vcy;&amp;Pcy;&amp;Rcy;"/>
          <p:cNvPicPr>
            <a:picLocks noChangeAspect="1" noChangeArrowheads="1"/>
          </p:cNvPicPr>
          <p:nvPr>
            <p:ph type="title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043363" y="274638"/>
            <a:ext cx="2927350" cy="1143000"/>
          </a:xfrm>
        </p:spPr>
      </p:pic>
      <p:sp>
        <p:nvSpPr>
          <p:cNvPr id="71683" name="Litebulb"/>
          <p:cNvSpPr>
            <a:spLocks noEditPoints="1" noChangeArrowheads="1"/>
          </p:cNvSpPr>
          <p:nvPr/>
        </p:nvSpPr>
        <p:spPr bwMode="auto">
          <a:xfrm>
            <a:off x="5219700" y="2349500"/>
            <a:ext cx="817563" cy="115252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3556 w 21600"/>
              <a:gd name="T13" fmla="*/ 2188 h 21600"/>
              <a:gd name="T14" fmla="*/ 18277 w 21600"/>
              <a:gd name="T15" fmla="*/ 928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0825" y="21723"/>
                </a:moveTo>
                <a:lnTo>
                  <a:pt x="11215" y="21723"/>
                </a:lnTo>
                <a:lnTo>
                  <a:pt x="11552" y="21688"/>
                </a:lnTo>
                <a:lnTo>
                  <a:pt x="11916" y="21617"/>
                </a:lnTo>
                <a:lnTo>
                  <a:pt x="12253" y="21547"/>
                </a:lnTo>
                <a:lnTo>
                  <a:pt x="12617" y="21441"/>
                </a:lnTo>
                <a:lnTo>
                  <a:pt x="12902" y="21317"/>
                </a:lnTo>
                <a:lnTo>
                  <a:pt x="13162" y="21176"/>
                </a:lnTo>
                <a:lnTo>
                  <a:pt x="13396" y="21000"/>
                </a:lnTo>
                <a:lnTo>
                  <a:pt x="13655" y="20841"/>
                </a:lnTo>
                <a:lnTo>
                  <a:pt x="13863" y="20629"/>
                </a:lnTo>
                <a:lnTo>
                  <a:pt x="14045" y="20435"/>
                </a:lnTo>
                <a:lnTo>
                  <a:pt x="14200" y="20223"/>
                </a:lnTo>
                <a:lnTo>
                  <a:pt x="14356" y="19994"/>
                </a:lnTo>
                <a:lnTo>
                  <a:pt x="14460" y="19747"/>
                </a:lnTo>
                <a:lnTo>
                  <a:pt x="14512" y="19482"/>
                </a:lnTo>
                <a:lnTo>
                  <a:pt x="14512" y="19235"/>
                </a:lnTo>
                <a:lnTo>
                  <a:pt x="14512" y="19147"/>
                </a:lnTo>
                <a:lnTo>
                  <a:pt x="14512" y="18900"/>
                </a:lnTo>
                <a:lnTo>
                  <a:pt x="14512" y="18529"/>
                </a:lnTo>
                <a:lnTo>
                  <a:pt x="14512" y="18052"/>
                </a:lnTo>
                <a:lnTo>
                  <a:pt x="14512" y="17505"/>
                </a:lnTo>
                <a:lnTo>
                  <a:pt x="14512" y="16976"/>
                </a:lnTo>
                <a:lnTo>
                  <a:pt x="14512" y="16464"/>
                </a:lnTo>
                <a:lnTo>
                  <a:pt x="14512" y="15952"/>
                </a:lnTo>
                <a:lnTo>
                  <a:pt x="14512" y="15758"/>
                </a:lnTo>
                <a:lnTo>
                  <a:pt x="14616" y="15547"/>
                </a:lnTo>
                <a:lnTo>
                  <a:pt x="14694" y="15352"/>
                </a:lnTo>
                <a:lnTo>
                  <a:pt x="14798" y="15141"/>
                </a:lnTo>
                <a:lnTo>
                  <a:pt x="15161" y="14735"/>
                </a:lnTo>
                <a:lnTo>
                  <a:pt x="15602" y="14329"/>
                </a:lnTo>
                <a:lnTo>
                  <a:pt x="16745" y="13552"/>
                </a:lnTo>
                <a:lnTo>
                  <a:pt x="18043" y="12670"/>
                </a:lnTo>
                <a:lnTo>
                  <a:pt x="18744" y="12194"/>
                </a:lnTo>
                <a:lnTo>
                  <a:pt x="19341" y="11647"/>
                </a:lnTo>
                <a:lnTo>
                  <a:pt x="19938" y="11099"/>
                </a:lnTo>
                <a:lnTo>
                  <a:pt x="20483" y="10464"/>
                </a:lnTo>
                <a:lnTo>
                  <a:pt x="20743" y="10164"/>
                </a:lnTo>
                <a:lnTo>
                  <a:pt x="20950" y="9794"/>
                </a:lnTo>
                <a:lnTo>
                  <a:pt x="21132" y="9441"/>
                </a:lnTo>
                <a:lnTo>
                  <a:pt x="21288" y="9035"/>
                </a:lnTo>
                <a:lnTo>
                  <a:pt x="21444" y="8664"/>
                </a:lnTo>
                <a:lnTo>
                  <a:pt x="21548" y="8223"/>
                </a:lnTo>
                <a:lnTo>
                  <a:pt x="21600" y="7782"/>
                </a:lnTo>
                <a:lnTo>
                  <a:pt x="21600" y="7341"/>
                </a:lnTo>
                <a:lnTo>
                  <a:pt x="21600" y="6935"/>
                </a:lnTo>
                <a:lnTo>
                  <a:pt x="21548" y="6564"/>
                </a:lnTo>
                <a:lnTo>
                  <a:pt x="21496" y="6229"/>
                </a:lnTo>
                <a:lnTo>
                  <a:pt x="21392" y="5858"/>
                </a:lnTo>
                <a:lnTo>
                  <a:pt x="21288" y="5523"/>
                </a:lnTo>
                <a:lnTo>
                  <a:pt x="21132" y="5135"/>
                </a:lnTo>
                <a:lnTo>
                  <a:pt x="20950" y="4800"/>
                </a:lnTo>
                <a:lnTo>
                  <a:pt x="20743" y="4464"/>
                </a:lnTo>
                <a:lnTo>
                  <a:pt x="20535" y="4164"/>
                </a:lnTo>
                <a:lnTo>
                  <a:pt x="20301" y="3847"/>
                </a:lnTo>
                <a:lnTo>
                  <a:pt x="20042" y="3547"/>
                </a:lnTo>
                <a:lnTo>
                  <a:pt x="19782" y="3247"/>
                </a:lnTo>
                <a:lnTo>
                  <a:pt x="19133" y="2664"/>
                </a:lnTo>
                <a:lnTo>
                  <a:pt x="18458" y="2152"/>
                </a:lnTo>
                <a:lnTo>
                  <a:pt x="17705" y="1694"/>
                </a:lnTo>
                <a:lnTo>
                  <a:pt x="16849" y="1252"/>
                </a:lnTo>
                <a:lnTo>
                  <a:pt x="16407" y="1076"/>
                </a:lnTo>
                <a:lnTo>
                  <a:pt x="15940" y="900"/>
                </a:lnTo>
                <a:lnTo>
                  <a:pt x="15499" y="741"/>
                </a:lnTo>
                <a:lnTo>
                  <a:pt x="15057" y="600"/>
                </a:lnTo>
                <a:lnTo>
                  <a:pt x="14564" y="458"/>
                </a:lnTo>
                <a:lnTo>
                  <a:pt x="14045" y="335"/>
                </a:lnTo>
                <a:lnTo>
                  <a:pt x="13500" y="229"/>
                </a:lnTo>
                <a:lnTo>
                  <a:pt x="13006" y="158"/>
                </a:lnTo>
                <a:lnTo>
                  <a:pt x="12461" y="88"/>
                </a:lnTo>
                <a:lnTo>
                  <a:pt x="11968" y="52"/>
                </a:lnTo>
                <a:lnTo>
                  <a:pt x="11423" y="17"/>
                </a:lnTo>
                <a:lnTo>
                  <a:pt x="10825" y="17"/>
                </a:lnTo>
                <a:lnTo>
                  <a:pt x="10254" y="17"/>
                </a:lnTo>
                <a:lnTo>
                  <a:pt x="9709" y="52"/>
                </a:lnTo>
                <a:lnTo>
                  <a:pt x="9216" y="88"/>
                </a:lnTo>
                <a:lnTo>
                  <a:pt x="8671" y="158"/>
                </a:lnTo>
                <a:lnTo>
                  <a:pt x="8177" y="229"/>
                </a:lnTo>
                <a:lnTo>
                  <a:pt x="7632" y="335"/>
                </a:lnTo>
                <a:lnTo>
                  <a:pt x="7113" y="458"/>
                </a:lnTo>
                <a:lnTo>
                  <a:pt x="6620" y="600"/>
                </a:lnTo>
                <a:lnTo>
                  <a:pt x="6178" y="741"/>
                </a:lnTo>
                <a:lnTo>
                  <a:pt x="5737" y="900"/>
                </a:lnTo>
                <a:lnTo>
                  <a:pt x="5270" y="1076"/>
                </a:lnTo>
                <a:lnTo>
                  <a:pt x="4828" y="1252"/>
                </a:lnTo>
                <a:lnTo>
                  <a:pt x="3972" y="1694"/>
                </a:lnTo>
                <a:lnTo>
                  <a:pt x="3219" y="2152"/>
                </a:lnTo>
                <a:lnTo>
                  <a:pt x="2544" y="2664"/>
                </a:lnTo>
                <a:lnTo>
                  <a:pt x="1895" y="3247"/>
                </a:lnTo>
                <a:lnTo>
                  <a:pt x="1635" y="3547"/>
                </a:lnTo>
                <a:lnTo>
                  <a:pt x="1375" y="3847"/>
                </a:lnTo>
                <a:lnTo>
                  <a:pt x="1142" y="4164"/>
                </a:lnTo>
                <a:lnTo>
                  <a:pt x="934" y="4464"/>
                </a:lnTo>
                <a:lnTo>
                  <a:pt x="726" y="4800"/>
                </a:lnTo>
                <a:lnTo>
                  <a:pt x="545" y="5135"/>
                </a:lnTo>
                <a:lnTo>
                  <a:pt x="389" y="5523"/>
                </a:lnTo>
                <a:lnTo>
                  <a:pt x="285" y="5858"/>
                </a:lnTo>
                <a:lnTo>
                  <a:pt x="181" y="6229"/>
                </a:lnTo>
                <a:lnTo>
                  <a:pt x="129" y="6564"/>
                </a:lnTo>
                <a:lnTo>
                  <a:pt x="77" y="6935"/>
                </a:lnTo>
                <a:lnTo>
                  <a:pt x="77" y="7341"/>
                </a:lnTo>
                <a:lnTo>
                  <a:pt x="77" y="7782"/>
                </a:lnTo>
                <a:lnTo>
                  <a:pt x="129" y="8223"/>
                </a:lnTo>
                <a:lnTo>
                  <a:pt x="233" y="8664"/>
                </a:lnTo>
                <a:lnTo>
                  <a:pt x="389" y="9035"/>
                </a:lnTo>
                <a:lnTo>
                  <a:pt x="545" y="9441"/>
                </a:lnTo>
                <a:lnTo>
                  <a:pt x="726" y="9794"/>
                </a:lnTo>
                <a:lnTo>
                  <a:pt x="934" y="10164"/>
                </a:lnTo>
                <a:lnTo>
                  <a:pt x="1194" y="10464"/>
                </a:lnTo>
                <a:lnTo>
                  <a:pt x="1739" y="11099"/>
                </a:lnTo>
                <a:lnTo>
                  <a:pt x="2336" y="11647"/>
                </a:lnTo>
                <a:lnTo>
                  <a:pt x="2933" y="12194"/>
                </a:lnTo>
                <a:lnTo>
                  <a:pt x="3634" y="12670"/>
                </a:lnTo>
                <a:lnTo>
                  <a:pt x="4932" y="13552"/>
                </a:lnTo>
                <a:lnTo>
                  <a:pt x="6075" y="14329"/>
                </a:lnTo>
                <a:lnTo>
                  <a:pt x="6516" y="14735"/>
                </a:lnTo>
                <a:lnTo>
                  <a:pt x="6879" y="15141"/>
                </a:lnTo>
                <a:lnTo>
                  <a:pt x="6983" y="15352"/>
                </a:lnTo>
                <a:lnTo>
                  <a:pt x="7061" y="15547"/>
                </a:lnTo>
                <a:lnTo>
                  <a:pt x="7165" y="15758"/>
                </a:lnTo>
                <a:lnTo>
                  <a:pt x="7165" y="15952"/>
                </a:lnTo>
                <a:lnTo>
                  <a:pt x="7165" y="16464"/>
                </a:lnTo>
                <a:lnTo>
                  <a:pt x="7165" y="16976"/>
                </a:lnTo>
                <a:lnTo>
                  <a:pt x="7165" y="17505"/>
                </a:lnTo>
                <a:lnTo>
                  <a:pt x="7165" y="18052"/>
                </a:lnTo>
                <a:lnTo>
                  <a:pt x="7165" y="18529"/>
                </a:lnTo>
                <a:lnTo>
                  <a:pt x="7165" y="18900"/>
                </a:lnTo>
                <a:lnTo>
                  <a:pt x="7165" y="19147"/>
                </a:lnTo>
                <a:lnTo>
                  <a:pt x="7165" y="19235"/>
                </a:lnTo>
                <a:lnTo>
                  <a:pt x="7165" y="19482"/>
                </a:lnTo>
                <a:lnTo>
                  <a:pt x="7217" y="19747"/>
                </a:lnTo>
                <a:lnTo>
                  <a:pt x="7321" y="19994"/>
                </a:lnTo>
                <a:lnTo>
                  <a:pt x="7476" y="20223"/>
                </a:lnTo>
                <a:lnTo>
                  <a:pt x="7632" y="20435"/>
                </a:lnTo>
                <a:lnTo>
                  <a:pt x="7814" y="20629"/>
                </a:lnTo>
                <a:lnTo>
                  <a:pt x="8022" y="20841"/>
                </a:lnTo>
                <a:lnTo>
                  <a:pt x="8281" y="21000"/>
                </a:lnTo>
                <a:lnTo>
                  <a:pt x="8515" y="21176"/>
                </a:lnTo>
                <a:lnTo>
                  <a:pt x="8775" y="21317"/>
                </a:lnTo>
                <a:lnTo>
                  <a:pt x="9060" y="21441"/>
                </a:lnTo>
                <a:lnTo>
                  <a:pt x="9424" y="21547"/>
                </a:lnTo>
                <a:lnTo>
                  <a:pt x="9761" y="21617"/>
                </a:lnTo>
                <a:lnTo>
                  <a:pt x="10125" y="21688"/>
                </a:lnTo>
                <a:lnTo>
                  <a:pt x="10462" y="21723"/>
                </a:lnTo>
                <a:lnTo>
                  <a:pt x="10825" y="21723"/>
                </a:lnTo>
                <a:close/>
              </a:path>
              <a:path w="21600" h="21600" extrusionOk="0">
                <a:moveTo>
                  <a:pt x="9242" y="14417"/>
                </a:moveTo>
                <a:lnTo>
                  <a:pt x="8541" y="12035"/>
                </a:lnTo>
                <a:lnTo>
                  <a:pt x="7295" y="10129"/>
                </a:lnTo>
                <a:lnTo>
                  <a:pt x="6905" y="9652"/>
                </a:lnTo>
                <a:lnTo>
                  <a:pt x="8541" y="10182"/>
                </a:lnTo>
                <a:lnTo>
                  <a:pt x="9787" y="9547"/>
                </a:lnTo>
                <a:lnTo>
                  <a:pt x="11189" y="10129"/>
                </a:lnTo>
                <a:lnTo>
                  <a:pt x="12279" y="9547"/>
                </a:lnTo>
                <a:lnTo>
                  <a:pt x="13370" y="10076"/>
                </a:lnTo>
                <a:lnTo>
                  <a:pt x="14850" y="9652"/>
                </a:lnTo>
                <a:lnTo>
                  <a:pt x="12902" y="12247"/>
                </a:lnTo>
                <a:lnTo>
                  <a:pt x="12357" y="14417"/>
                </a:lnTo>
                <a:moveTo>
                  <a:pt x="7191" y="15952"/>
                </a:moveTo>
                <a:lnTo>
                  <a:pt x="14512" y="15952"/>
                </a:lnTo>
                <a:lnTo>
                  <a:pt x="14512" y="17064"/>
                </a:lnTo>
                <a:lnTo>
                  <a:pt x="7191" y="17047"/>
                </a:lnTo>
                <a:lnTo>
                  <a:pt x="7191" y="18123"/>
                </a:lnTo>
                <a:lnTo>
                  <a:pt x="14512" y="18158"/>
                </a:lnTo>
                <a:lnTo>
                  <a:pt x="14538" y="19182"/>
                </a:lnTo>
                <a:lnTo>
                  <a:pt x="7217" y="19182"/>
                </a:lnTo>
              </a:path>
            </a:pathLst>
          </a:custGeom>
          <a:solidFill>
            <a:srgbClr val="E5FB19"/>
          </a:solidFill>
          <a:ln w="571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684" name="Rectangle 7"/>
          <p:cNvSpPr>
            <a:spLocks noChangeArrowheads="1"/>
          </p:cNvSpPr>
          <p:nvPr/>
        </p:nvSpPr>
        <p:spPr bwMode="auto">
          <a:xfrm>
            <a:off x="0" y="6597650"/>
            <a:ext cx="1835150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07.02.2019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Picture 5"/>
          <p:cNvPicPr>
            <a:picLocks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1412875"/>
            <a:ext cx="8424862" cy="4895850"/>
          </a:xfrm>
        </p:spPr>
      </p:pic>
      <p:sp>
        <p:nvSpPr>
          <p:cNvPr id="72706" name="Rectangle 3"/>
          <p:cNvSpPr>
            <a:spLocks noChangeArrowheads="1"/>
          </p:cNvSpPr>
          <p:nvPr/>
        </p:nvSpPr>
        <p:spPr bwMode="auto">
          <a:xfrm>
            <a:off x="0" y="6597650"/>
            <a:ext cx="1835150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07.12.2019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Picture 5"/>
          <p:cNvPicPr>
            <a:picLocks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815975" y="338138"/>
            <a:ext cx="7500938" cy="6519862"/>
          </a:xfrm>
        </p:spPr>
      </p:pic>
      <p:sp>
        <p:nvSpPr>
          <p:cNvPr id="73730" name="Rectangle 3"/>
          <p:cNvSpPr>
            <a:spLocks noChangeArrowheads="1"/>
          </p:cNvSpPr>
          <p:nvPr/>
        </p:nvSpPr>
        <p:spPr bwMode="auto">
          <a:xfrm>
            <a:off x="0" y="6597650"/>
            <a:ext cx="827088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5"/>
          <p:cNvPicPr>
            <a:picLocks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1052513"/>
            <a:ext cx="8496300" cy="4968875"/>
          </a:xfrm>
        </p:spPr>
      </p:pic>
      <p:sp>
        <p:nvSpPr>
          <p:cNvPr id="74754" name="Rectangle 3"/>
          <p:cNvSpPr>
            <a:spLocks noChangeArrowheads="1"/>
          </p:cNvSpPr>
          <p:nvPr/>
        </p:nvSpPr>
        <p:spPr bwMode="auto">
          <a:xfrm>
            <a:off x="0" y="6597650"/>
            <a:ext cx="1763713" cy="2603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faf94a7dd33b7ad914b8ad52b65131637a7a4c"/>
</p:tagLst>
</file>

<file path=ppt/theme/theme1.xml><?xml version="1.0" encoding="utf-8"?>
<a:theme xmlns:a="http://schemas.openxmlformats.org/drawingml/2006/main" name="Тема Office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</TotalTime>
  <Words>1565</Words>
  <Application>Microsoft Office PowerPoint</Application>
  <PresentationFormat>On-screen Show (4:3)</PresentationFormat>
  <Paragraphs>283</Paragraphs>
  <Slides>54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63" baseType="lpstr">
      <vt:lpstr>Arial</vt:lpstr>
      <vt:lpstr>Calibri</vt:lpstr>
      <vt:lpstr>Georgia</vt:lpstr>
      <vt:lpstr>Times New Roman</vt:lpstr>
      <vt:lpstr>Candara</vt:lpstr>
      <vt:lpstr>Century Gothic</vt:lpstr>
      <vt:lpstr>Тема Office</vt:lpstr>
      <vt:lpstr>Тема Office</vt:lpstr>
      <vt:lpstr>Презентация</vt:lpstr>
      <vt:lpstr>  Актуализация результатов оценочных процедур федерального и краевого уровней              в 2018 году с целью повышения качества начального общего образования </vt:lpstr>
      <vt:lpstr>Слайд 2</vt:lpstr>
      <vt:lpstr>1. Актуальные проблемы использования результатов ВПР в повышении качества начального общего образования </vt:lpstr>
      <vt:lpstr>Проверяемые умения и компетентности</vt:lpstr>
      <vt:lpstr> Результаты ВПР по математике.                      4 класс. 2018г. </vt:lpstr>
      <vt:lpstr>Слайд 6</vt:lpstr>
      <vt:lpstr>Слайд 7</vt:lpstr>
      <vt:lpstr>Слайд 8</vt:lpstr>
      <vt:lpstr>Слайд 9</vt:lpstr>
      <vt:lpstr>Слайд 10</vt:lpstr>
      <vt:lpstr>Слайд 11</vt:lpstr>
      <vt:lpstr>Результаты ВПР по русскому языку.  4 класс,  2018г.</vt:lpstr>
      <vt:lpstr>Самые сложные задания ВПР  по русскому языку:  № 1К1 (66%) № 6 (56%)  № 7 (66%)  № 15 (1) – 47%, № 15 (2) – 40%  </vt:lpstr>
      <vt:lpstr>Диктант – самое сложное задание части 1!</vt:lpstr>
      <vt:lpstr>Слайд 15</vt:lpstr>
      <vt:lpstr>Слайд 16</vt:lpstr>
      <vt:lpstr>Слайд 17</vt:lpstr>
      <vt:lpstr>Результаты ВПР по окружающему миру в 2018г.</vt:lpstr>
      <vt:lpstr>Слайд 19</vt:lpstr>
      <vt:lpstr>Слайд 20</vt:lpstr>
      <vt:lpstr>Слайд 21</vt:lpstr>
      <vt:lpstr>Слайд 22</vt:lpstr>
      <vt:lpstr>Слайд 23</vt:lpstr>
      <vt:lpstr>Слайд 24</vt:lpstr>
      <vt:lpstr>Шутка…</vt:lpstr>
      <vt:lpstr>Слайд 26</vt:lpstr>
      <vt:lpstr>Слайд 27</vt:lpstr>
      <vt:lpstr>Слайд 28</vt:lpstr>
      <vt:lpstr>КТО ДОЛЖЕН УЧИТЫВАТЬ РЕЗУЛЬТАТЫ ВПР? -  УЧИТЕЛЬ ИЛИ РОДИТЕЛИ?</vt:lpstr>
      <vt:lpstr>Слайд 30</vt:lpstr>
      <vt:lpstr>Сетевая группа учителей начальных классов – 44 чел.</vt:lpstr>
      <vt:lpstr>Школы-участники проекта «Образовательный лифт»</vt:lpstr>
      <vt:lpstr>                  Сетевая группа учителей начальных классов   в рамках проекта «Образовательный лифт» (44 чел.) </vt:lpstr>
      <vt:lpstr>     Сетевая группа учителей начальных классов  в рамках реализации мероприятия 2.2. ФЦПРО «Образовательный лифт»   </vt:lpstr>
      <vt:lpstr>Цель проекта:</vt:lpstr>
      <vt:lpstr> Итоги реализации краевого проекта «Образовательный лифт» по подготовке к ВПР учащихся начальных классов школ-АП и СУ в 2018 году (школьный уровень) </vt:lpstr>
      <vt:lpstr>МОДЕЛЬ профилактики низких и завышенных образовательных результатов  в  процессе подготовки к ВПР обучающихся начальной школы в рамках реализации краевого проекта «Образовательный лифт» в 2018 – 2020гг.</vt:lpstr>
      <vt:lpstr>Стартовая диагностика (выполнение пробных ВПР)</vt:lpstr>
      <vt:lpstr>Цель  стартовой диагностики:</vt:lpstr>
      <vt:lpstr>Содержание задания:</vt:lpstr>
      <vt:lpstr> Констатирующий этап  ПРОБНЫЕ ВПР Сводный отчет выполнения отдельных проблемных заданий ВПР 2018 года по русскому языку обучающихся школ-АП,СУ </vt:lpstr>
      <vt:lpstr>Слайд 42</vt:lpstr>
      <vt:lpstr>Слайд 43</vt:lpstr>
      <vt:lpstr>Слайд 44</vt:lpstr>
      <vt:lpstr>Слайд 45</vt:lpstr>
      <vt:lpstr>Слайд 46</vt:lpstr>
      <vt:lpstr>Проектировочный этап проекта</vt:lpstr>
      <vt:lpstr>Результаты проверки программ В/Д школ-АП</vt:lpstr>
      <vt:lpstr>Слайд 49</vt:lpstr>
      <vt:lpstr>Формирующий этап проекта</vt:lpstr>
      <vt:lpstr>Пусть все младшие школьники будут успешными!</vt:lpstr>
      <vt:lpstr>УСПЕХОВ   ВАМ в достижении планируемых образовательных результатов обучающихся начальной школы на каждом уроке!</vt:lpstr>
      <vt:lpstr>Как скачать материалы секции 4                   в рамках конференции?</vt:lpstr>
      <vt:lpstr>Слайд 54</vt:lpstr>
    </vt:vector>
  </TitlesOfParts>
  <Company>http://presentation-creation.ru/</Company>
  <LinksUpToDate>false</LinksUpToDate>
  <SharedDoc>false</SharedDoc>
  <HyperlinkBase>http://presentation-creation.ru/powerpoint-templates.html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 Динамаика изменений</dc:title>
  <dc:creator>obstinate</dc:creator>
  <dc:description>Шаблон презентации с сайта http://presentation-creation.ru/</dc:description>
  <cp:lastModifiedBy>k15</cp:lastModifiedBy>
  <cp:revision>62</cp:revision>
  <dcterms:created xsi:type="dcterms:W3CDTF">2018-02-06T07:36:10Z</dcterms:created>
  <dcterms:modified xsi:type="dcterms:W3CDTF">2019-02-06T11:08:15Z</dcterms:modified>
</cp:coreProperties>
</file>