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75" r:id="rId9"/>
    <p:sldId id="270" r:id="rId10"/>
    <p:sldId id="271" r:id="rId11"/>
    <p:sldId id="272" r:id="rId12"/>
    <p:sldId id="263" r:id="rId13"/>
    <p:sldId id="273" r:id="rId14"/>
    <p:sldId id="264" r:id="rId15"/>
    <p:sldId id="265" r:id="rId16"/>
    <p:sldId id="266" r:id="rId17"/>
    <p:sldId id="276" r:id="rId18"/>
    <p:sldId id="277" r:id="rId19"/>
    <p:sldId id="268" r:id="rId20"/>
    <p:sldId id="269" r:id="rId21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522D3-E9CF-4D14-A2BB-5B29CEEB5E83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51AF9-4DA2-424E-B32A-C137E445F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9E2A7-F251-4C13-A739-BFDDC1076B31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55AE3-94A7-42DD-B2FC-21AFDE6F8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E0DCB-5354-4005-89C2-73A8DF4A4E35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1C443-06EA-43ED-8F96-D67334615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DEF3C-EFA6-4B7A-B204-37CA540D0142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4C2EC-F089-4991-99A0-0A1F83C445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837ED-4698-4BFA-9081-0972D8F2381A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C2512-1AE9-4F1C-910C-04E4FC87A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992E6-FED4-455E-A940-9F315868586C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A72D3-2328-452A-B094-2D89C5632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5E12F-C7F3-446D-803A-CD3FD64DEC02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85EECA-0251-49FC-A113-FDC9969B9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C34AC-9107-4A44-A1EA-A6DC11BEBC10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BA7C-4904-4049-9519-C47168071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4B576-AB18-4629-AAB4-5C47500A8814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06D53-7368-45C8-9B52-5BD6829867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48066-BD39-4F72-AF34-F40EA731DED5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3C87D-683A-44D9-B860-838675F6B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E9369-3B89-4261-B567-541B9BA874B7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E5FF-92B3-4550-A9DD-DAB5D1680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E6620-639D-4832-98FC-1384E20232D5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EB0B1-E7E2-4A6C-A779-505E93241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BB30F-C24F-49E0-BF64-C2CBD8DEFFC1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0A8D4-2BD0-44AB-A8FD-9B75F5519F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782C08-6117-482E-8C59-C74F44D1ED22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A5EAA-D3A8-4648-B34E-2F07902DA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23775-0000-4750-A2EC-6EEF0B5A88FD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F640-A80B-4BE8-9B63-5A1A8B883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4538A-69F7-4485-B0B3-1CF224AB78E9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8A178-F47A-43CF-A617-5193D5D09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222"/>
              <a:ext cx="85200" cy="534098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6" y="2779108"/>
              <a:ext cx="550418" cy="1978191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4622" y="4730255"/>
              <a:ext cx="519314" cy="1210171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804" y="5630785"/>
              <a:ext cx="146057" cy="309641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2813" y="2818321"/>
              <a:ext cx="700533" cy="2834099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546" y="285750"/>
              <a:ext cx="90610" cy="2493358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3880" y="2599273"/>
              <a:ext cx="67619" cy="420517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518" y="4757298"/>
              <a:ext cx="162286" cy="873487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7575" y="1282282"/>
              <a:ext cx="1768913" cy="3447973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346" y="5652419"/>
              <a:ext cx="137943" cy="288007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518" y="4655887"/>
              <a:ext cx="31104" cy="189300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137" y="5410385"/>
              <a:ext cx="204209" cy="530041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8933" cy="3646504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730" y="3771618"/>
              <a:ext cx="349763" cy="1310216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105" y="5052893"/>
              <a:ext cx="357653" cy="82085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6746" y="3811082"/>
              <a:ext cx="457585" cy="1853508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3355" y="1263001"/>
              <a:ext cx="144639" cy="2508617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5889" y="5640911"/>
              <a:ext cx="111767" cy="232840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0967" y="3599290"/>
              <a:ext cx="68375" cy="423584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1493" y="2802110"/>
              <a:ext cx="1168945" cy="2250783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331" y="5664590"/>
              <a:ext cx="99932" cy="209161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1493" y="5081833"/>
              <a:ext cx="114396" cy="559078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1493" y="4977910"/>
              <a:ext cx="32872" cy="189429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105" y="5434381"/>
              <a:ext cx="174882" cy="439370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B1262AB-CEA3-4D9B-97F4-41FA5C9C7B0D}" type="datetimeFigureOut">
              <a:rPr lang="ru-RU"/>
              <a:pPr>
                <a:defRPr/>
              </a:pPr>
              <a:t>07.02.2019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>
                <a:solidFill>
                  <a:srgbClr val="FEFFFF"/>
                </a:solidFill>
                <a:latin typeface="+mn-lt"/>
              </a:defRPr>
            </a:lvl1pPr>
          </a:lstStyle>
          <a:p>
            <a:pPr>
              <a:defRPr/>
            </a:pPr>
            <a:fld id="{92A01371-7506-4E61-8764-74A3379A1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2093913" y="1924050"/>
            <a:ext cx="9144000" cy="2840038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000" b="1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  <a:t>Из опыта участия в краевом проекте ИРО ПК </a:t>
            </a:r>
            <a:r>
              <a:rPr lang="ru-RU" sz="4000" b="1" i="1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  <a:t>"Оценка учебных достижений"</a:t>
            </a:r>
            <a:r>
              <a:rPr lang="ru-RU" sz="4000" b="1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  <a:t> как средство повышения образовательных результатов обучающихся начальной школы </a:t>
            </a:r>
            <a:r>
              <a:rPr lang="ru-RU" sz="4000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smtClean="0"/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96125" y="4751388"/>
            <a:ext cx="4902200" cy="1858962"/>
          </a:xfrm>
        </p:spPr>
        <p:txBody>
          <a:bodyPr/>
          <a:lstStyle/>
          <a:p>
            <a:pPr algn="r" eaLnBrk="1" hangingPunct="1"/>
            <a:r>
              <a:rPr lang="ru-RU" sz="2400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Краснова Светлана Леонидовна,</a:t>
            </a:r>
          </a:p>
          <a:p>
            <a:pPr algn="r" eaLnBrk="1" hangingPunct="1"/>
            <a:r>
              <a:rPr lang="ru-RU" sz="2400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учитель начальных классов </a:t>
            </a:r>
          </a:p>
          <a:p>
            <a:pPr algn="r" eaLnBrk="1" hangingPunct="1"/>
            <a:r>
              <a:rPr lang="ru-RU" sz="2400" b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МБОУ «Ильинская СОШ №1</a:t>
            </a:r>
            <a:r>
              <a:rPr lang="ru-RU" sz="2400" b="1" smtClean="0">
                <a:solidFill>
                  <a:schemeClr val="accent1"/>
                </a:solidFill>
              </a:rPr>
              <a:t>»</a:t>
            </a:r>
            <a:endParaRPr lang="en-US" sz="2400" b="1" smtClean="0">
              <a:solidFill>
                <a:schemeClr val="accent1"/>
              </a:solidFill>
            </a:endParaRPr>
          </a:p>
          <a:p>
            <a:pPr algn="ctr" eaLnBrk="1" hangingPunct="1"/>
            <a:endParaRPr lang="ru-RU" sz="2400" b="1" smtClean="0">
              <a:solidFill>
                <a:schemeClr val="tx1"/>
              </a:solidFill>
            </a:endParaRPr>
          </a:p>
          <a:p>
            <a:pPr algn="ctr" eaLnBrk="1" hangingPunct="1"/>
            <a:endParaRPr lang="ru-RU" b="1" smtClean="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5230813" y="6253163"/>
            <a:ext cx="1638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262626"/>
                </a:solidFill>
              </a:rPr>
              <a:t>Пермь - 2018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2700" y="119063"/>
            <a:ext cx="84915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7623D"/>
                </a:solidFill>
                <a:latin typeface="Century Gothic"/>
              </a:rPr>
              <a:t>Анализ результатов тестирования по УУД</a:t>
            </a:r>
            <a:endParaRPr lang="ru-RU" sz="2400" b="1">
              <a:solidFill>
                <a:schemeClr val="bg1"/>
              </a:solidFill>
              <a:latin typeface="Century Gothic"/>
            </a:endParaRPr>
          </a:p>
        </p:txBody>
      </p:sp>
      <p:pic>
        <p:nvPicPr>
          <p:cNvPr id="50179" name="Рисунок 2"/>
          <p:cNvPicPr>
            <a:picLocks noChangeAspect="1"/>
          </p:cNvPicPr>
          <p:nvPr/>
        </p:nvPicPr>
        <p:blipFill>
          <a:blip r:embed="rId2"/>
          <a:srcRect l="10750" t="18875" r="6686" b="10825"/>
          <a:stretch>
            <a:fillRect/>
          </a:stretch>
        </p:blipFill>
        <p:spPr bwMode="auto">
          <a:xfrm>
            <a:off x="574675" y="736600"/>
            <a:ext cx="11206163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52700" y="119063"/>
            <a:ext cx="84915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7623D"/>
                </a:solidFill>
                <a:latin typeface="Century Gothic"/>
              </a:rPr>
              <a:t>Анализ результатов тестирования по УУД</a:t>
            </a:r>
            <a:endParaRPr lang="ru-RU" sz="2400" b="1">
              <a:solidFill>
                <a:schemeClr val="bg1"/>
              </a:solidFill>
              <a:latin typeface="Century Gothic"/>
            </a:endParaRPr>
          </a:p>
        </p:txBody>
      </p:sp>
      <p:pic>
        <p:nvPicPr>
          <p:cNvPr id="51203" name="Рисунок 3"/>
          <p:cNvPicPr>
            <a:picLocks noChangeAspect="1"/>
          </p:cNvPicPr>
          <p:nvPr/>
        </p:nvPicPr>
        <p:blipFill>
          <a:blip r:embed="rId2"/>
          <a:srcRect l="10889" t="22163" r="6410" b="18268"/>
          <a:stretch>
            <a:fillRect/>
          </a:stretch>
        </p:blipFill>
        <p:spPr bwMode="auto">
          <a:xfrm>
            <a:off x="573088" y="581025"/>
            <a:ext cx="11296650" cy="589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29938" cy="1325563"/>
          </a:xfrm>
        </p:spPr>
        <p:txBody>
          <a:bodyPr/>
          <a:lstStyle/>
          <a:p>
            <a:pPr algn="ctr" eaLnBrk="1" hangingPunct="1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Использование результатов тестирования для принятия административных решений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8888" y="2133600"/>
            <a:ext cx="10245725" cy="37782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1.Внесение изменений в план работы ШМО.</a:t>
            </a:r>
          </a:p>
          <a:p>
            <a:pPr marL="0" indent="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роведение внепланового 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семинара по теме: «Дидактические подходы и методические решения при формировании познавательных УУД: интерпретация и обобщение информации, построение логической цепи рассуждения, умение анализировать информацию в табличном виде».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 заданий для проверки навыков чтения и разработка шаблона для анализа результатов.</a:t>
            </a:r>
          </a:p>
          <a:p>
            <a:pPr marL="0" indent="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1763" y="1590675"/>
            <a:ext cx="3408362" cy="314325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Шаблон для анализа результатов проверки навыков чтения </a:t>
            </a:r>
          </a:p>
        </p:txBody>
      </p:sp>
      <p:pic>
        <p:nvPicPr>
          <p:cNvPr id="52227" name="Объект 4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44262" y="-52388"/>
            <a:ext cx="7300912" cy="6910388"/>
          </a:xfrm>
        </p:spPr>
      </p:pic>
      <p:pic>
        <p:nvPicPr>
          <p:cNvPr id="4" name="Рисунок 3" descr="C:\Users\user\Desktop\4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9" r="20616" b="90105"/>
          <a:stretch/>
        </p:blipFill>
        <p:spPr bwMode="auto">
          <a:xfrm>
            <a:off x="8836541" y="475013"/>
            <a:ext cx="2373766" cy="2187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4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9" r="20616" b="90105"/>
          <a:stretch/>
        </p:blipFill>
        <p:spPr bwMode="auto">
          <a:xfrm>
            <a:off x="5510151" y="2114333"/>
            <a:ext cx="1068780" cy="26714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200" b="1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Использование результатов тестирования для принятия административных решений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3638" y="2181225"/>
            <a:ext cx="10675937" cy="427831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smtClean="0"/>
              <a:t>2.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Разработка метапредметных заданий краеведческого характера для использования во внеурочной деятельности.</a:t>
            </a:r>
          </a:p>
          <a:p>
            <a:pPr eaLnBrk="1" hangingPunct="1"/>
            <a:r>
              <a:rPr lang="ru-RU" sz="2400" smtClean="0"/>
              <a:t>3.</a:t>
            </a:r>
            <a:r>
              <a:rPr lang="ru-RU" smtClean="0"/>
              <a:t> </a:t>
            </a:r>
            <a:r>
              <a:rPr lang="ru-RU" sz="2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Открытые уроки (взаимопосещение).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6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Цель: применение учителями приемов и методов по формированию у учащихся умений работать с текстовой информацией.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5"/>
          <p:cNvPicPr>
            <a:picLocks noChangeAspect="1"/>
          </p:cNvPicPr>
          <p:nvPr/>
        </p:nvPicPr>
        <p:blipFill>
          <a:blip r:embed="rId2"/>
          <a:srcRect l="9135" t="20261" r="22894" b="18961"/>
          <a:stretch>
            <a:fillRect/>
          </a:stretch>
        </p:blipFill>
        <p:spPr bwMode="auto">
          <a:xfrm>
            <a:off x="0" y="49213"/>
            <a:ext cx="8894763" cy="675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8"/>
          <p:cNvSpPr txBox="1">
            <a:spLocks noChangeArrowheads="1"/>
          </p:cNvSpPr>
          <p:nvPr/>
        </p:nvSpPr>
        <p:spPr bwMode="auto">
          <a:xfrm>
            <a:off x="8913813" y="2792413"/>
            <a:ext cx="31289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На примере заданий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краевого проекта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разрабатываются 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задания</a:t>
            </a: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краеведческого характера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8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 l="23495" t="17706" r="21439" b="5917"/>
          <a:stretch>
            <a:fillRect/>
          </a:stretch>
        </p:blipFill>
        <p:spPr>
          <a:xfrm>
            <a:off x="6208713" y="82550"/>
            <a:ext cx="5768975" cy="6775450"/>
          </a:xfrm>
        </p:spPr>
      </p:pic>
      <p:pic>
        <p:nvPicPr>
          <p:cNvPr id="29699" name="Рисунок 3"/>
          <p:cNvPicPr>
            <a:picLocks noChangeAspect="1"/>
          </p:cNvPicPr>
          <p:nvPr/>
        </p:nvPicPr>
        <p:blipFill>
          <a:blip r:embed="rId3"/>
          <a:srcRect l="22803" t="19569" r="23827" b="9782"/>
          <a:stretch>
            <a:fillRect/>
          </a:stretch>
        </p:blipFill>
        <p:spPr bwMode="auto">
          <a:xfrm>
            <a:off x="384175" y="0"/>
            <a:ext cx="5824538" cy="675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8" t="9445" r="16570" b="8008"/>
          <a:stretch>
            <a:fillRect/>
          </a:stretch>
        </p:blipFill>
        <p:spPr bwMode="auto">
          <a:xfrm>
            <a:off x="321286" y="881298"/>
            <a:ext cx="6535790" cy="491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104184" y="881298"/>
            <a:ext cx="50878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В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давние времена на месте нашего родного посёлка были большие таёжные леса, просторные луга. По тайге текла неширокая речка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Обва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торопилась повстречаться с большой рекой Камой. Природа подарила здешним местам свежий воздух, грибные и ягодные богатства. В лесу гуляли звери, в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Обве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водилась всякая рыба, раздолье охотникам и рыболовам. Жили на красивых  и богатых землях крестьяне коми-пермяки, занимались земледелием.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Потом пришли на эту  землю крестьяне северных земель. Поставили свои избы, и образовалось поселение, укрепленное частоколом из бревен, а назвали его, как и речку, </a:t>
            </a:r>
            <a:r>
              <a:rPr lang="ru-RU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Обвой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29852" y="4802011"/>
            <a:ext cx="46364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№10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Подбери для слова «неширокая» (из 2-го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предложения) слово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близкое по значению, запиши это слово.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29852" y="3134042"/>
            <a:ext cx="419686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№4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Выбери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среди данных слов однокоренные,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подчеркни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их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Найди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тексте ещё одно однокоренное слово, 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выпиши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его.</a:t>
            </a: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Пашня, пахта,  пахнуть, пахать, ______________________________  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210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8" t="12363" r="49063" b="40997"/>
          <a:stretch>
            <a:fillRect/>
          </a:stretch>
        </p:blipFill>
        <p:spPr bwMode="auto">
          <a:xfrm>
            <a:off x="461963" y="426792"/>
            <a:ext cx="6349032" cy="5121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6890239" y="2915637"/>
            <a:ext cx="4853354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№8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Выберите в тексте и запишите слова, подходящие к  схемам: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1" name="Рисунок 1" descr="https://pandia.ru/text/80/565/images/img1_15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6" r="3656"/>
          <a:stretch>
            <a:fillRect/>
          </a:stretch>
        </p:blipFill>
        <p:spPr bwMode="auto">
          <a:xfrm>
            <a:off x="6834497" y="3525416"/>
            <a:ext cx="5334000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58708" y="868105"/>
            <a:ext cx="55332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Историю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Чермоза нельзя представить без часов-курантов на фасаде храма Рождества  Пресвятой Богородицы.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228600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Егоркины куранты имеют два циферблата по полтора метра диаметром. На правом ведется отсчет часам и минутам. На левом циферблате часовая показывает дни месяца, а маленькая месяцы года. В фигурном вырезе окна появляются изображения фаз луны, соответствующие дате. Колокола размещались в двух малых главках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двух остальных колокола отсутствовали.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1214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1316038" y="903288"/>
            <a:ext cx="10502900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Выводы по использованию результатов мониторинга:</a:t>
            </a:r>
          </a:p>
          <a:p>
            <a:endParaRPr lang="ru-RU" sz="2800" b="1" dirty="0">
              <a:solidFill>
                <a:srgbClr val="0099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AutoNum type="arabicPeriod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Участие в данном проекте дает возможность на </a:t>
            </a:r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основании независимой оценки</a:t>
            </a: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знаний учащихся провести анализ своей работы, увидеть недостаточно изученные</a:t>
            </a: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темы или разделы школьного курса.</a:t>
            </a:r>
          </a:p>
          <a:p>
            <a:endParaRPr lang="ru-RU" sz="2000" b="1" dirty="0">
              <a:solidFill>
                <a:srgbClr val="40404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2. По окончании учебного года учитель получает справку о проведении независимой </a:t>
            </a: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оценки качества образования по каждому предмету в каждом классе.</a:t>
            </a:r>
          </a:p>
          <a:p>
            <a:endParaRPr lang="ru-RU" sz="2000" b="1" dirty="0">
              <a:solidFill>
                <a:srgbClr val="40404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3. На основе заданий разработать собственные задания, т.к. учебники </a:t>
            </a: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УМК «Школа России» содержат недостаточное количество метапредметных заданий.</a:t>
            </a:r>
          </a:p>
          <a:p>
            <a:endParaRPr lang="ru-RU" sz="2000" b="1" dirty="0">
              <a:solidFill>
                <a:srgbClr val="40404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4. На основании анализа результатов принимаются соответствующие</a:t>
            </a: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административные решения.</a:t>
            </a:r>
          </a:p>
          <a:p>
            <a:endParaRPr lang="ru-RU" sz="2000" b="1" dirty="0">
              <a:solidFill>
                <a:srgbClr val="40404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5. За 5 лет участия имеется банк заданий, который активно используется на уроках,</a:t>
            </a:r>
          </a:p>
          <a:p>
            <a:r>
              <a:rPr lang="ru-RU" sz="2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во внеурочной деятельности для развития и формирования у учащихся всех видов УУД.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1785938" y="450850"/>
            <a:ext cx="8910637" cy="1281113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Краевой проект </a:t>
            </a:r>
            <a:b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«Оценка учебных достижений учащихся»</a:t>
            </a:r>
            <a:endParaRPr lang="ru-RU" b="1" smtClean="0">
              <a:solidFill>
                <a:schemeClr val="tx2"/>
              </a:solidFill>
            </a:endParaRP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197100" y="2525713"/>
            <a:ext cx="8915400" cy="3776662"/>
          </a:xfrm>
        </p:spPr>
        <p:txBody>
          <a:bodyPr/>
          <a:lstStyle/>
          <a:p>
            <a:pPr algn="just" eaLnBrk="1" hangingPunct="1"/>
            <a:r>
              <a:rPr lang="ru-RU" sz="3200" b="1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smtClean="0">
                <a:solidFill>
                  <a:srgbClr val="77623D"/>
                </a:solidFill>
                <a:latin typeface="Times New Roman" pitchFamily="18" charset="0"/>
                <a:cs typeface="Times New Roman" pitchFamily="18" charset="0"/>
              </a:rPr>
              <a:t>определение уровня знаний и отслеживания индивидуального прогресса обучающего в течении учебного года и нескольких лет. </a:t>
            </a:r>
            <a:endParaRPr lang="ru-RU" sz="3200" smtClean="0">
              <a:solidFill>
                <a:srgbClr val="77623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6500" y="398463"/>
            <a:ext cx="10269538" cy="12795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проведения тестирования </a:t>
            </a:r>
            <a:b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2018-2019 учебном году</a:t>
            </a:r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206500" y="2017713"/>
          <a:ext cx="10515600" cy="4352926"/>
        </p:xfrm>
        <a:graphic>
          <a:graphicData uri="http://schemas.openxmlformats.org/drawingml/2006/table">
            <a:tbl>
              <a:tblPr/>
              <a:tblGrid>
                <a:gridCol w="9271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33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03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70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877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635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Входная диагностика (октябрь)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полугодие (декабрь)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четверть (март)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Итоговая работа (май)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6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Интегрированный тест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Интегрированный тест (математика и русский язык)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50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Окружающий мир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12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Окружающий мир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1CD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19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Окружающий мир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Метапредмет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0E8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520" name="Rectangle 1"/>
          <p:cNvSpPr>
            <a:spLocks noChangeArrowheads="1"/>
          </p:cNvSpPr>
          <p:nvPr/>
        </p:nvSpPr>
        <p:spPr bwMode="auto">
          <a:xfrm>
            <a:off x="0" y="-115888"/>
            <a:ext cx="1841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 sz="2800"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ru-RU" sz="3200" b="1" i="1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Для кого предназначен проект?</a:t>
            </a:r>
            <a:r>
              <a:rPr lang="ru-RU" sz="700" b="1" i="1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00" b="1" i="1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smtClean="0">
              <a:solidFill>
                <a:srgbClr val="0099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4575" y="1425575"/>
            <a:ext cx="10460038" cy="5118100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Wingdings 3" pitchFamily="18" charset="2"/>
              <a:buNone/>
            </a:pPr>
            <a:r>
              <a:rPr lang="ru-RU" smtClean="0"/>
              <a:t>•	</a:t>
            </a:r>
            <a:r>
              <a:rPr lang="ru-RU" sz="2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Учащиеся </a:t>
            </a:r>
            <a:r>
              <a:rPr lang="ru-RU" sz="210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получают возможность несколько раз в год проверять уровень своих знаний по общеобразовательным предметам. </a:t>
            </a:r>
          </a:p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2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  получают независимую объективную оценку знаний, которая является важным, а, возможно, и единственным способом понять степень подготовленности их детей.</a:t>
            </a:r>
          </a:p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2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 получают возможность на основании независимой оценки знаний учащихся провести анализ своей работы, увидеть недостаточно изученные темы или разделы школьного курса. По окончании учебного года учитель получает справку о проведении независимой оценки качества образования по каждому предмету в каждом классе. </a:t>
            </a:r>
          </a:p>
          <a:p>
            <a:pPr marL="0" indent="0" algn="just" eaLnBrk="1" hangingPunct="1">
              <a:buFont typeface="Wingdings 3" pitchFamily="18" charset="2"/>
              <a:buNone/>
            </a:pP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sz="2100" b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Руководители</a:t>
            </a:r>
            <a:r>
              <a:rPr lang="ru-RU" sz="210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smtClean="0">
                <a:latin typeface="Times New Roman" pitchFamily="18" charset="0"/>
                <a:cs typeface="Times New Roman" pitchFamily="18" charset="0"/>
              </a:rPr>
              <a:t>общеобразовательного учреждения на основании независимой объективной оценки качества образования могут создать систему внутришкольного мониторинга и своевременно принимать необходимые управленческие решения. По окончании учебного года образовательная организация получает справку о проведении независимой оценки качества образования. </a:t>
            </a:r>
          </a:p>
          <a:p>
            <a:pPr marL="0" indent="0"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009999"/>
                </a:solidFill>
              </a:rPr>
              <a:t>Обработка результатов тестирования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838200" y="1982788"/>
          <a:ext cx="10407650" cy="2719388"/>
        </p:xfrm>
        <a:graphic>
          <a:graphicData uri="http://schemas.openxmlformats.org/drawingml/2006/table">
            <a:tbl>
              <a:tblPr/>
              <a:tblGrid>
                <a:gridCol w="46116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959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1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Автоматизированная машинная обработка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Обработка с помощью программы 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SMData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3"/>
          <p:cNvPicPr>
            <a:picLocks noChangeAspect="1"/>
          </p:cNvPicPr>
          <p:nvPr/>
        </p:nvPicPr>
        <p:blipFill>
          <a:blip r:embed="rId2"/>
          <a:srcRect l="14214" t="7965" r="6825" b="5801"/>
          <a:stretch>
            <a:fillRect/>
          </a:stretch>
        </p:blipFill>
        <p:spPr bwMode="auto">
          <a:xfrm>
            <a:off x="2909888" y="0"/>
            <a:ext cx="7421562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877" r="57001" b="71066"/>
          <a:stretch/>
        </p:blipFill>
        <p:spPr>
          <a:xfrm>
            <a:off x="990574" y="2707887"/>
            <a:ext cx="10632529" cy="223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31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49580">
              <a:lnSpc>
                <a:spcPct val="107000"/>
              </a:lnSpc>
              <a:spcAft>
                <a:spcPts val="0"/>
              </a:spcAft>
            </a:pP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753" t="27132" r="31726" b="19144"/>
          <a:stretch/>
        </p:blipFill>
        <p:spPr>
          <a:xfrm>
            <a:off x="2592925" y="902524"/>
            <a:ext cx="6442844" cy="533122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93711"/>
          <a:stretch/>
        </p:blipFill>
        <p:spPr>
          <a:xfrm>
            <a:off x="2493973" y="624110"/>
            <a:ext cx="6444031" cy="37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141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Рисунок 4"/>
          <p:cNvPicPr>
            <a:picLocks noChangeAspect="1"/>
          </p:cNvPicPr>
          <p:nvPr/>
        </p:nvPicPr>
        <p:blipFill>
          <a:blip r:embed="rId2"/>
          <a:srcRect l="28621" t="14719" r="24834" b="13766"/>
          <a:stretch>
            <a:fillRect/>
          </a:stretch>
        </p:blipFill>
        <p:spPr bwMode="auto">
          <a:xfrm>
            <a:off x="2781300" y="581025"/>
            <a:ext cx="6759575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52700" y="119063"/>
            <a:ext cx="8478838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77623D"/>
                </a:solidFill>
                <a:latin typeface="Century Gothic"/>
              </a:rPr>
              <a:t>Анализ результатов тестирования по УУД</a:t>
            </a:r>
            <a:endParaRPr lang="ru-RU" sz="2400" b="1">
              <a:solidFill>
                <a:schemeClr val="bg1"/>
              </a:solidFill>
              <a:latin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203</TotalTime>
  <Words>649</Words>
  <Application>Microsoft Office PowerPoint</Application>
  <PresentationFormat>Широкоэкранный</PresentationFormat>
  <Paragraphs>127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Из опыта участия в краевом проекте ИРО ПК "Оценка учебных достижений" как средство повышения образовательных результатов обучающихся начальной школы   </vt:lpstr>
      <vt:lpstr>Краевой проект  «Оценка учебных достижений учащихся»</vt:lpstr>
      <vt:lpstr>График проведения тестирования  в 2018-2019 учебном году</vt:lpstr>
      <vt:lpstr>Для кого предназначен проект? </vt:lpstr>
      <vt:lpstr>Обработка результатов тестирования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Использование результатов тестирования для принятия административных решений</vt:lpstr>
      <vt:lpstr>Шаблон для анализа результатов проверки навыков чтения </vt:lpstr>
      <vt:lpstr>Использование результатов тестирования для принятия административных решений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опыта участия в краевом проекте ИРО ПК "Оценка учебных достижений" как средство повышения образовательных результатов обучающихся начальной школы. </dc:title>
  <dc:creator>user</dc:creator>
  <cp:lastModifiedBy>user</cp:lastModifiedBy>
  <cp:revision>36</cp:revision>
  <dcterms:created xsi:type="dcterms:W3CDTF">2019-02-03T09:42:54Z</dcterms:created>
  <dcterms:modified xsi:type="dcterms:W3CDTF">2019-02-07T03:43:44Z</dcterms:modified>
</cp:coreProperties>
</file>