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4" r:id="rId3"/>
    <p:sldId id="257" r:id="rId4"/>
    <p:sldId id="259" r:id="rId5"/>
    <p:sldId id="275" r:id="rId6"/>
    <p:sldId id="277" r:id="rId7"/>
    <p:sldId id="276" r:id="rId8"/>
    <p:sldId id="289" r:id="rId9"/>
    <p:sldId id="290" r:id="rId10"/>
    <p:sldId id="267" r:id="rId11"/>
    <p:sldId id="268" r:id="rId12"/>
    <p:sldId id="271" r:id="rId13"/>
    <p:sldId id="269" r:id="rId14"/>
    <p:sldId id="270" r:id="rId15"/>
    <p:sldId id="281" r:id="rId16"/>
    <p:sldId id="260" r:id="rId17"/>
    <p:sldId id="261" r:id="rId18"/>
    <p:sldId id="262" r:id="rId19"/>
    <p:sldId id="263" r:id="rId20"/>
    <p:sldId id="283" r:id="rId21"/>
    <p:sldId id="284" r:id="rId22"/>
    <p:sldId id="273" r:id="rId23"/>
    <p:sldId id="282" r:id="rId24"/>
    <p:sldId id="288" r:id="rId25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FFCC"/>
    <a:srgbClr val="CC00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14" y="-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CFC0B0-5E0E-477F-9331-8313B9C9959E}" type="doc">
      <dgm:prSet loTypeId="urn:microsoft.com/office/officeart/2005/8/layout/hList7" loCatId="list" qsTypeId="urn:microsoft.com/office/officeart/2005/8/quickstyle/simple1#1" qsCatId="simple" csTypeId="urn:microsoft.com/office/officeart/2005/8/colors/accent1_2#1" csCatId="accent1" phldr="1"/>
      <dgm:spPr/>
    </dgm:pt>
    <dgm:pt modelId="{AA8F242C-8C90-48CC-93E1-E7DB63763604}">
      <dgm:prSet phldrT="[Текст]"/>
      <dgm:spPr>
        <a:solidFill>
          <a:srgbClr val="00B050"/>
        </a:solidFill>
      </dgm:spPr>
      <dgm:t>
        <a:bodyPr/>
        <a:lstStyle/>
        <a:p>
          <a:r>
            <a:rPr lang="ru-RU" dirty="0" smtClean="0"/>
            <a:t>Познавательные УУД</a:t>
          </a:r>
          <a:endParaRPr lang="ru-RU" dirty="0"/>
        </a:p>
      </dgm:t>
    </dgm:pt>
    <dgm:pt modelId="{E37E2127-80E6-4104-8711-FB62C361C69D}" type="parTrans" cxnId="{E801EC2D-4B4B-4F29-9CC3-F65518BE27AD}">
      <dgm:prSet/>
      <dgm:spPr/>
      <dgm:t>
        <a:bodyPr/>
        <a:lstStyle/>
        <a:p>
          <a:endParaRPr lang="ru-RU"/>
        </a:p>
      </dgm:t>
    </dgm:pt>
    <dgm:pt modelId="{231B4000-9EAD-4CD8-83FC-A7D94FE935E8}" type="sibTrans" cxnId="{E801EC2D-4B4B-4F29-9CC3-F65518BE27AD}">
      <dgm:prSet/>
      <dgm:spPr/>
      <dgm:t>
        <a:bodyPr/>
        <a:lstStyle/>
        <a:p>
          <a:endParaRPr lang="ru-RU"/>
        </a:p>
      </dgm:t>
    </dgm:pt>
    <dgm:pt modelId="{9C8AECE5-4044-4F6A-8D15-7407F492BCE5}">
      <dgm:prSet phldrT="[Текст]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dirty="0" smtClean="0"/>
            <a:t>Регулятивные УУД</a:t>
          </a:r>
          <a:endParaRPr lang="ru-RU" dirty="0"/>
        </a:p>
      </dgm:t>
    </dgm:pt>
    <dgm:pt modelId="{C52C18DB-287A-478C-8E8E-C773EF08E1A0}" type="parTrans" cxnId="{132368B7-9E8A-4E30-AB89-B76D495EDE3B}">
      <dgm:prSet/>
      <dgm:spPr/>
      <dgm:t>
        <a:bodyPr/>
        <a:lstStyle/>
        <a:p>
          <a:endParaRPr lang="ru-RU"/>
        </a:p>
      </dgm:t>
    </dgm:pt>
    <dgm:pt modelId="{B8D8EEC6-00F9-445D-819B-E51470C40E14}" type="sibTrans" cxnId="{132368B7-9E8A-4E30-AB89-B76D495EDE3B}">
      <dgm:prSet/>
      <dgm:spPr/>
      <dgm:t>
        <a:bodyPr/>
        <a:lstStyle/>
        <a:p>
          <a:endParaRPr lang="ru-RU"/>
        </a:p>
      </dgm:t>
    </dgm:pt>
    <dgm:pt modelId="{A6ED4FD4-6777-4210-A825-569FD3CA9ADD}">
      <dgm:prSet phldrT="[Текст]"/>
      <dgm:spPr>
        <a:solidFill>
          <a:srgbClr val="00B0F0"/>
        </a:solidFill>
      </dgm:spPr>
      <dgm:t>
        <a:bodyPr/>
        <a:lstStyle/>
        <a:p>
          <a:r>
            <a:rPr lang="ru-RU" dirty="0" smtClean="0"/>
            <a:t>Коммуникативные УУД</a:t>
          </a:r>
          <a:endParaRPr lang="ru-RU" dirty="0"/>
        </a:p>
      </dgm:t>
    </dgm:pt>
    <dgm:pt modelId="{F6A7D491-30C1-4A2F-A93C-C351BF9327D5}" type="parTrans" cxnId="{9A697D3B-CEC1-4197-9505-88716C2362C1}">
      <dgm:prSet/>
      <dgm:spPr/>
      <dgm:t>
        <a:bodyPr/>
        <a:lstStyle/>
        <a:p>
          <a:endParaRPr lang="ru-RU"/>
        </a:p>
      </dgm:t>
    </dgm:pt>
    <dgm:pt modelId="{3DC2A8F5-9570-48F3-A66D-A6C7E3228166}" type="sibTrans" cxnId="{9A697D3B-CEC1-4197-9505-88716C2362C1}">
      <dgm:prSet/>
      <dgm:spPr/>
      <dgm:t>
        <a:bodyPr/>
        <a:lstStyle/>
        <a:p>
          <a:endParaRPr lang="ru-RU"/>
        </a:p>
      </dgm:t>
    </dgm:pt>
    <dgm:pt modelId="{E86FD884-33C7-43BA-ACB7-8A442F4049ED}" type="pres">
      <dgm:prSet presAssocID="{02CFC0B0-5E0E-477F-9331-8313B9C9959E}" presName="Name0" presStyleCnt="0">
        <dgm:presLayoutVars>
          <dgm:dir/>
          <dgm:resizeHandles val="exact"/>
        </dgm:presLayoutVars>
      </dgm:prSet>
      <dgm:spPr/>
    </dgm:pt>
    <dgm:pt modelId="{69A049F1-064F-462D-ACF9-EC9323918181}" type="pres">
      <dgm:prSet presAssocID="{02CFC0B0-5E0E-477F-9331-8313B9C9959E}" presName="fgShape" presStyleLbl="fgShp" presStyleIdx="0" presStyleCnt="1"/>
      <dgm:spPr/>
    </dgm:pt>
    <dgm:pt modelId="{B7BE31A6-5756-434D-A3D5-DCF239B87B01}" type="pres">
      <dgm:prSet presAssocID="{02CFC0B0-5E0E-477F-9331-8313B9C9959E}" presName="linComp" presStyleCnt="0"/>
      <dgm:spPr/>
    </dgm:pt>
    <dgm:pt modelId="{FFFCE07F-8F38-4C69-A708-47B49F72832E}" type="pres">
      <dgm:prSet presAssocID="{AA8F242C-8C90-48CC-93E1-E7DB63763604}" presName="compNode" presStyleCnt="0"/>
      <dgm:spPr/>
    </dgm:pt>
    <dgm:pt modelId="{5B63DDBF-F530-4418-8095-40FB7DBF959C}" type="pres">
      <dgm:prSet presAssocID="{AA8F242C-8C90-48CC-93E1-E7DB63763604}" presName="bkgdShape" presStyleLbl="node1" presStyleIdx="0" presStyleCnt="3"/>
      <dgm:spPr/>
      <dgm:t>
        <a:bodyPr/>
        <a:lstStyle/>
        <a:p>
          <a:endParaRPr lang="ru-RU"/>
        </a:p>
      </dgm:t>
    </dgm:pt>
    <dgm:pt modelId="{3B2D3055-8551-4213-9B94-55463FF4DC1A}" type="pres">
      <dgm:prSet presAssocID="{AA8F242C-8C90-48CC-93E1-E7DB6376360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66672C-8257-49B6-9A57-EE20AEBABF00}" type="pres">
      <dgm:prSet presAssocID="{AA8F242C-8C90-48CC-93E1-E7DB63763604}" presName="invisiNode" presStyleLbl="node1" presStyleIdx="0" presStyleCnt="3"/>
      <dgm:spPr/>
    </dgm:pt>
    <dgm:pt modelId="{76111FDA-19BE-4FF9-9700-D54E5789480B}" type="pres">
      <dgm:prSet presAssocID="{AA8F242C-8C90-48CC-93E1-E7DB63763604}" presName="imagNode" presStyleLbl="fgImgPlace1" presStyleIdx="0" presStyleCnt="3"/>
      <dgm:spPr>
        <a:solidFill>
          <a:srgbClr val="008000"/>
        </a:solidFill>
      </dgm:spPr>
      <dgm:t>
        <a:bodyPr/>
        <a:lstStyle/>
        <a:p>
          <a:endParaRPr lang="ru-RU"/>
        </a:p>
      </dgm:t>
    </dgm:pt>
    <dgm:pt modelId="{CA8FEAE9-FA39-44A7-AA6F-B2E5E709AAE0}" type="pres">
      <dgm:prSet presAssocID="{231B4000-9EAD-4CD8-83FC-A7D94FE935E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DD17D41-7149-48F9-AF69-AC14D343FE69}" type="pres">
      <dgm:prSet presAssocID="{9C8AECE5-4044-4F6A-8D15-7407F492BCE5}" presName="compNode" presStyleCnt="0"/>
      <dgm:spPr/>
    </dgm:pt>
    <dgm:pt modelId="{089823E4-3143-4B8F-8D37-AC075A2D8348}" type="pres">
      <dgm:prSet presAssocID="{9C8AECE5-4044-4F6A-8D15-7407F492BCE5}" presName="bkgdShape" presStyleLbl="node1" presStyleIdx="1" presStyleCnt="3" custLinFactX="2194" custLinFactNeighborX="100000" custLinFactNeighborY="-1450"/>
      <dgm:spPr/>
      <dgm:t>
        <a:bodyPr/>
        <a:lstStyle/>
        <a:p>
          <a:endParaRPr lang="ru-RU"/>
        </a:p>
      </dgm:t>
    </dgm:pt>
    <dgm:pt modelId="{4F4A6316-919A-4455-979C-7341810DC98A}" type="pres">
      <dgm:prSet presAssocID="{9C8AECE5-4044-4F6A-8D15-7407F492BCE5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E0F5ED-FBDE-49B4-8609-899606FE4665}" type="pres">
      <dgm:prSet presAssocID="{9C8AECE5-4044-4F6A-8D15-7407F492BCE5}" presName="invisiNode" presStyleLbl="node1" presStyleIdx="1" presStyleCnt="3"/>
      <dgm:spPr/>
    </dgm:pt>
    <dgm:pt modelId="{BF8CCB40-B533-4996-A23B-3901234AC24F}" type="pres">
      <dgm:prSet presAssocID="{9C8AECE5-4044-4F6A-8D15-7407F492BCE5}" presName="imagNode" presStyleLbl="fgImgPlace1" presStyleIdx="1" presStyleCnt="3"/>
      <dgm:spPr/>
    </dgm:pt>
    <dgm:pt modelId="{BED4E8CB-DA2F-4C51-AED7-3D36B20140AB}" type="pres">
      <dgm:prSet presAssocID="{B8D8EEC6-00F9-445D-819B-E51470C40E1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79928408-9433-4F44-A239-6F90187F9567}" type="pres">
      <dgm:prSet presAssocID="{A6ED4FD4-6777-4210-A825-569FD3CA9ADD}" presName="compNode" presStyleCnt="0"/>
      <dgm:spPr/>
    </dgm:pt>
    <dgm:pt modelId="{388FB901-9748-44B7-984E-540D55C24C12}" type="pres">
      <dgm:prSet presAssocID="{A6ED4FD4-6777-4210-A825-569FD3CA9ADD}" presName="bkgdShape" presStyleLbl="node1" presStyleIdx="2" presStyleCnt="3" custLinFactX="-4931" custLinFactNeighborX="-100000" custLinFactNeighborY="46781"/>
      <dgm:spPr/>
      <dgm:t>
        <a:bodyPr/>
        <a:lstStyle/>
        <a:p>
          <a:endParaRPr lang="ru-RU"/>
        </a:p>
      </dgm:t>
    </dgm:pt>
    <dgm:pt modelId="{0590AC51-5F85-496A-98FA-30794091739E}" type="pres">
      <dgm:prSet presAssocID="{A6ED4FD4-6777-4210-A825-569FD3CA9ADD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7A5B3-3A00-4C8E-A77E-5799610963CB}" type="pres">
      <dgm:prSet presAssocID="{A6ED4FD4-6777-4210-A825-569FD3CA9ADD}" presName="invisiNode" presStyleLbl="node1" presStyleIdx="2" presStyleCnt="3"/>
      <dgm:spPr/>
    </dgm:pt>
    <dgm:pt modelId="{5432134C-F504-48B1-A611-32AA7C3937F8}" type="pres">
      <dgm:prSet presAssocID="{A6ED4FD4-6777-4210-A825-569FD3CA9ADD}" presName="imagNode" presStyleLbl="fgImgPlace1" presStyleIdx="2" presStyleCnt="3"/>
      <dgm:spPr>
        <a:solidFill>
          <a:srgbClr val="C00000"/>
        </a:solidFill>
      </dgm:spPr>
    </dgm:pt>
  </dgm:ptLst>
  <dgm:cxnLst>
    <dgm:cxn modelId="{E801EC2D-4B4B-4F29-9CC3-F65518BE27AD}" srcId="{02CFC0B0-5E0E-477F-9331-8313B9C9959E}" destId="{AA8F242C-8C90-48CC-93E1-E7DB63763604}" srcOrd="0" destOrd="0" parTransId="{E37E2127-80E6-4104-8711-FB62C361C69D}" sibTransId="{231B4000-9EAD-4CD8-83FC-A7D94FE935E8}"/>
    <dgm:cxn modelId="{C88C053F-5033-484B-B14F-72053852AEF0}" type="presOf" srcId="{AA8F242C-8C90-48CC-93E1-E7DB63763604}" destId="{3B2D3055-8551-4213-9B94-55463FF4DC1A}" srcOrd="1" destOrd="0" presId="urn:microsoft.com/office/officeart/2005/8/layout/hList7"/>
    <dgm:cxn modelId="{E95ABED2-7B8B-4AB5-BBF3-0E750C1C0570}" type="presOf" srcId="{A6ED4FD4-6777-4210-A825-569FD3CA9ADD}" destId="{388FB901-9748-44B7-984E-540D55C24C12}" srcOrd="0" destOrd="0" presId="urn:microsoft.com/office/officeart/2005/8/layout/hList7"/>
    <dgm:cxn modelId="{FFF22E5E-A284-497A-9BD7-10108B860548}" type="presOf" srcId="{AA8F242C-8C90-48CC-93E1-E7DB63763604}" destId="{5B63DDBF-F530-4418-8095-40FB7DBF959C}" srcOrd="0" destOrd="0" presId="urn:microsoft.com/office/officeart/2005/8/layout/hList7"/>
    <dgm:cxn modelId="{132368B7-9E8A-4E30-AB89-B76D495EDE3B}" srcId="{02CFC0B0-5E0E-477F-9331-8313B9C9959E}" destId="{9C8AECE5-4044-4F6A-8D15-7407F492BCE5}" srcOrd="1" destOrd="0" parTransId="{C52C18DB-287A-478C-8E8E-C773EF08E1A0}" sibTransId="{B8D8EEC6-00F9-445D-819B-E51470C40E14}"/>
    <dgm:cxn modelId="{D42DB3FE-4DFE-4A3A-B4A9-3CCD198F0A9B}" type="presOf" srcId="{02CFC0B0-5E0E-477F-9331-8313B9C9959E}" destId="{E86FD884-33C7-43BA-ACB7-8A442F4049ED}" srcOrd="0" destOrd="0" presId="urn:microsoft.com/office/officeart/2005/8/layout/hList7"/>
    <dgm:cxn modelId="{187DFAFB-88DE-4AD6-B8F0-0332722D417B}" type="presOf" srcId="{A6ED4FD4-6777-4210-A825-569FD3CA9ADD}" destId="{0590AC51-5F85-496A-98FA-30794091739E}" srcOrd="1" destOrd="0" presId="urn:microsoft.com/office/officeart/2005/8/layout/hList7"/>
    <dgm:cxn modelId="{1B45D787-ABC7-439A-94DC-B1E5F7F85FD4}" type="presOf" srcId="{B8D8EEC6-00F9-445D-819B-E51470C40E14}" destId="{BED4E8CB-DA2F-4C51-AED7-3D36B20140AB}" srcOrd="0" destOrd="0" presId="urn:microsoft.com/office/officeart/2005/8/layout/hList7"/>
    <dgm:cxn modelId="{F2A35FA6-A180-4D41-AC15-64848A243AB6}" type="presOf" srcId="{9C8AECE5-4044-4F6A-8D15-7407F492BCE5}" destId="{4F4A6316-919A-4455-979C-7341810DC98A}" srcOrd="1" destOrd="0" presId="urn:microsoft.com/office/officeart/2005/8/layout/hList7"/>
    <dgm:cxn modelId="{9A697D3B-CEC1-4197-9505-88716C2362C1}" srcId="{02CFC0B0-5E0E-477F-9331-8313B9C9959E}" destId="{A6ED4FD4-6777-4210-A825-569FD3CA9ADD}" srcOrd="2" destOrd="0" parTransId="{F6A7D491-30C1-4A2F-A93C-C351BF9327D5}" sibTransId="{3DC2A8F5-9570-48F3-A66D-A6C7E3228166}"/>
    <dgm:cxn modelId="{A7889FC8-912A-49FF-BC6A-BF4184075E14}" type="presOf" srcId="{231B4000-9EAD-4CD8-83FC-A7D94FE935E8}" destId="{CA8FEAE9-FA39-44A7-AA6F-B2E5E709AAE0}" srcOrd="0" destOrd="0" presId="urn:microsoft.com/office/officeart/2005/8/layout/hList7"/>
    <dgm:cxn modelId="{3F2E31C9-14CE-4C91-A42F-E59320EB467D}" type="presOf" srcId="{9C8AECE5-4044-4F6A-8D15-7407F492BCE5}" destId="{089823E4-3143-4B8F-8D37-AC075A2D8348}" srcOrd="0" destOrd="0" presId="urn:microsoft.com/office/officeart/2005/8/layout/hList7"/>
    <dgm:cxn modelId="{4A16F319-3DA9-454F-8490-0C7E9DB21A89}" type="presParOf" srcId="{E86FD884-33C7-43BA-ACB7-8A442F4049ED}" destId="{69A049F1-064F-462D-ACF9-EC9323918181}" srcOrd="0" destOrd="0" presId="urn:microsoft.com/office/officeart/2005/8/layout/hList7"/>
    <dgm:cxn modelId="{15413456-240E-4DFD-949A-CB9507D7367F}" type="presParOf" srcId="{E86FD884-33C7-43BA-ACB7-8A442F4049ED}" destId="{B7BE31A6-5756-434D-A3D5-DCF239B87B01}" srcOrd="1" destOrd="0" presId="urn:microsoft.com/office/officeart/2005/8/layout/hList7"/>
    <dgm:cxn modelId="{71532B22-C9E4-46B7-8718-35C5FBC67D91}" type="presParOf" srcId="{B7BE31A6-5756-434D-A3D5-DCF239B87B01}" destId="{FFFCE07F-8F38-4C69-A708-47B49F72832E}" srcOrd="0" destOrd="0" presId="urn:microsoft.com/office/officeart/2005/8/layout/hList7"/>
    <dgm:cxn modelId="{8211E639-5927-4B81-A9FE-E17D1B0833A2}" type="presParOf" srcId="{FFFCE07F-8F38-4C69-A708-47B49F72832E}" destId="{5B63DDBF-F530-4418-8095-40FB7DBF959C}" srcOrd="0" destOrd="0" presId="urn:microsoft.com/office/officeart/2005/8/layout/hList7"/>
    <dgm:cxn modelId="{BDE2919C-CABB-4328-A557-8608469772BF}" type="presParOf" srcId="{FFFCE07F-8F38-4C69-A708-47B49F72832E}" destId="{3B2D3055-8551-4213-9B94-55463FF4DC1A}" srcOrd="1" destOrd="0" presId="urn:microsoft.com/office/officeart/2005/8/layout/hList7"/>
    <dgm:cxn modelId="{2FC2C7DF-0BEB-4AC2-8FA4-5CEB85185BD1}" type="presParOf" srcId="{FFFCE07F-8F38-4C69-A708-47B49F72832E}" destId="{0466672C-8257-49B6-9A57-EE20AEBABF00}" srcOrd="2" destOrd="0" presId="urn:microsoft.com/office/officeart/2005/8/layout/hList7"/>
    <dgm:cxn modelId="{08749FC7-9458-4F13-B773-B684F3A6E39B}" type="presParOf" srcId="{FFFCE07F-8F38-4C69-A708-47B49F72832E}" destId="{76111FDA-19BE-4FF9-9700-D54E5789480B}" srcOrd="3" destOrd="0" presId="urn:microsoft.com/office/officeart/2005/8/layout/hList7"/>
    <dgm:cxn modelId="{E315715F-BAF7-41D1-921E-5B09C23D9E91}" type="presParOf" srcId="{B7BE31A6-5756-434D-A3D5-DCF239B87B01}" destId="{CA8FEAE9-FA39-44A7-AA6F-B2E5E709AAE0}" srcOrd="1" destOrd="0" presId="urn:microsoft.com/office/officeart/2005/8/layout/hList7"/>
    <dgm:cxn modelId="{726D6EC3-A5AB-4533-BC55-2521C208DEB2}" type="presParOf" srcId="{B7BE31A6-5756-434D-A3D5-DCF239B87B01}" destId="{8DD17D41-7149-48F9-AF69-AC14D343FE69}" srcOrd="2" destOrd="0" presId="urn:microsoft.com/office/officeart/2005/8/layout/hList7"/>
    <dgm:cxn modelId="{3438A58F-AF72-481B-A43D-1D7828090515}" type="presParOf" srcId="{8DD17D41-7149-48F9-AF69-AC14D343FE69}" destId="{089823E4-3143-4B8F-8D37-AC075A2D8348}" srcOrd="0" destOrd="0" presId="urn:microsoft.com/office/officeart/2005/8/layout/hList7"/>
    <dgm:cxn modelId="{98DCE3D8-B960-463E-9E5A-B5E3C70D2C71}" type="presParOf" srcId="{8DD17D41-7149-48F9-AF69-AC14D343FE69}" destId="{4F4A6316-919A-4455-979C-7341810DC98A}" srcOrd="1" destOrd="0" presId="urn:microsoft.com/office/officeart/2005/8/layout/hList7"/>
    <dgm:cxn modelId="{8557641B-4026-4F82-9A50-915376BA4BF3}" type="presParOf" srcId="{8DD17D41-7149-48F9-AF69-AC14D343FE69}" destId="{F9E0F5ED-FBDE-49B4-8609-899606FE4665}" srcOrd="2" destOrd="0" presId="urn:microsoft.com/office/officeart/2005/8/layout/hList7"/>
    <dgm:cxn modelId="{F7225FFD-FFAD-491B-827D-2681082FAC26}" type="presParOf" srcId="{8DD17D41-7149-48F9-AF69-AC14D343FE69}" destId="{BF8CCB40-B533-4996-A23B-3901234AC24F}" srcOrd="3" destOrd="0" presId="urn:microsoft.com/office/officeart/2005/8/layout/hList7"/>
    <dgm:cxn modelId="{B1B3409D-815A-43E6-9CE6-25C4E97012BF}" type="presParOf" srcId="{B7BE31A6-5756-434D-A3D5-DCF239B87B01}" destId="{BED4E8CB-DA2F-4C51-AED7-3D36B20140AB}" srcOrd="3" destOrd="0" presId="urn:microsoft.com/office/officeart/2005/8/layout/hList7"/>
    <dgm:cxn modelId="{029DA1EB-2CEF-4086-9E9E-8EE6BB0037C1}" type="presParOf" srcId="{B7BE31A6-5756-434D-A3D5-DCF239B87B01}" destId="{79928408-9433-4F44-A239-6F90187F9567}" srcOrd="4" destOrd="0" presId="urn:microsoft.com/office/officeart/2005/8/layout/hList7"/>
    <dgm:cxn modelId="{405970A9-4DEA-4FFA-B6D6-1DB9A5CCC724}" type="presParOf" srcId="{79928408-9433-4F44-A239-6F90187F9567}" destId="{388FB901-9748-44B7-984E-540D55C24C12}" srcOrd="0" destOrd="0" presId="urn:microsoft.com/office/officeart/2005/8/layout/hList7"/>
    <dgm:cxn modelId="{7E706919-834C-47B1-8E22-4C1C869A936D}" type="presParOf" srcId="{79928408-9433-4F44-A239-6F90187F9567}" destId="{0590AC51-5F85-496A-98FA-30794091739E}" srcOrd="1" destOrd="0" presId="urn:microsoft.com/office/officeart/2005/8/layout/hList7"/>
    <dgm:cxn modelId="{F91A3E82-2150-4C98-9B51-AB36D4AF6AA0}" type="presParOf" srcId="{79928408-9433-4F44-A239-6F90187F9567}" destId="{D027A5B3-3A00-4C8E-A77E-5799610963CB}" srcOrd="2" destOrd="0" presId="urn:microsoft.com/office/officeart/2005/8/layout/hList7"/>
    <dgm:cxn modelId="{6AB1261E-B09B-46A6-9B41-60A632F77692}" type="presParOf" srcId="{79928408-9433-4F44-A239-6F90187F9567}" destId="{5432134C-F504-48B1-A611-32AA7C3937F8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63DDBF-F530-4418-8095-40FB7DBF959C}">
      <dsp:nvSpPr>
        <dsp:cNvPr id="0" name=""/>
        <dsp:cNvSpPr/>
      </dsp:nvSpPr>
      <dsp:spPr>
        <a:xfrm>
          <a:off x="1794" y="0"/>
          <a:ext cx="2792515" cy="266541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Познавательные УУД</a:t>
          </a:r>
          <a:endParaRPr lang="ru-RU" sz="2400" kern="1200" dirty="0"/>
        </a:p>
      </dsp:txBody>
      <dsp:txXfrm>
        <a:off x="1794" y="1066165"/>
        <a:ext cx="2792515" cy="1066165"/>
      </dsp:txXfrm>
    </dsp:sp>
    <dsp:sp modelId="{76111FDA-19BE-4FF9-9700-D54E5789480B}">
      <dsp:nvSpPr>
        <dsp:cNvPr id="0" name=""/>
        <dsp:cNvSpPr/>
      </dsp:nvSpPr>
      <dsp:spPr>
        <a:xfrm>
          <a:off x="954261" y="159924"/>
          <a:ext cx="887582" cy="887582"/>
        </a:xfrm>
        <a:prstGeom prst="ellipse">
          <a:avLst/>
        </a:prstGeom>
        <a:solidFill>
          <a:srgbClr val="008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9823E4-3143-4B8F-8D37-AC075A2D8348}">
      <dsp:nvSpPr>
        <dsp:cNvPr id="0" name=""/>
        <dsp:cNvSpPr/>
      </dsp:nvSpPr>
      <dsp:spPr>
        <a:xfrm>
          <a:off x="5731869" y="0"/>
          <a:ext cx="2792515" cy="266541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Регулятивные УУД</a:t>
          </a:r>
          <a:endParaRPr lang="ru-RU" sz="2400" kern="1200" dirty="0"/>
        </a:p>
      </dsp:txBody>
      <dsp:txXfrm>
        <a:off x="5731869" y="1066165"/>
        <a:ext cx="2792515" cy="1066165"/>
      </dsp:txXfrm>
    </dsp:sp>
    <dsp:sp modelId="{BF8CCB40-B533-4996-A23B-3901234AC24F}">
      <dsp:nvSpPr>
        <dsp:cNvPr id="0" name=""/>
        <dsp:cNvSpPr/>
      </dsp:nvSpPr>
      <dsp:spPr>
        <a:xfrm>
          <a:off x="3830552" y="159924"/>
          <a:ext cx="887582" cy="887582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FB901-9748-44B7-984E-540D55C24C12}">
      <dsp:nvSpPr>
        <dsp:cNvPr id="0" name=""/>
        <dsp:cNvSpPr/>
      </dsp:nvSpPr>
      <dsp:spPr>
        <a:xfrm>
          <a:off x="2824162" y="0"/>
          <a:ext cx="2792515" cy="266541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Коммуникативные УУД</a:t>
          </a:r>
          <a:endParaRPr lang="ru-RU" sz="2400" kern="1200" dirty="0"/>
        </a:p>
      </dsp:txBody>
      <dsp:txXfrm>
        <a:off x="2824162" y="1066165"/>
        <a:ext cx="2792515" cy="1066165"/>
      </dsp:txXfrm>
    </dsp:sp>
    <dsp:sp modelId="{5432134C-F504-48B1-A611-32AA7C3937F8}">
      <dsp:nvSpPr>
        <dsp:cNvPr id="0" name=""/>
        <dsp:cNvSpPr/>
      </dsp:nvSpPr>
      <dsp:spPr>
        <a:xfrm>
          <a:off x="6706843" y="159924"/>
          <a:ext cx="887582" cy="887582"/>
        </a:xfrm>
        <a:prstGeom prst="ellipse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A049F1-064F-462D-ACF9-EC9323918181}">
      <dsp:nvSpPr>
        <dsp:cNvPr id="0" name=""/>
        <dsp:cNvSpPr/>
      </dsp:nvSpPr>
      <dsp:spPr>
        <a:xfrm>
          <a:off x="341947" y="2132330"/>
          <a:ext cx="7864792" cy="39981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F8280-F7BB-4B2C-89CC-06EA97066AB5}" type="datetimeFigureOut">
              <a:rPr lang="ru-RU" smtClean="0"/>
              <a:t>06.02.2019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9936A-3C86-4B91-86CE-9237D38958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498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A5713-273A-4723-AD0C-A4BEBE494ACE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C0B5C-8183-4C36-8A17-B7E19EF5E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71E07-F778-4585-9B13-DEB0E50DC721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1C8F18-1A52-4ECE-A102-736C02B25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5575B-B7FC-4F1C-B937-676A2A81494E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BC65E-645A-4D32-A2D0-1FE6290CF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8A63-D91E-4797-8CB8-83650F1E134A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B9182-F0A9-4E4D-BED4-D438E3341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1BA79-4199-412E-B64F-090A2ACCBC3E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E6BEF-7AB4-41C1-9786-7FAF54429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A7DAB-282E-4287-B6C6-4A2AA45BAC1E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51CD8-5804-4558-A380-F70B3B43E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82144-C214-4122-8EDB-87F13A3762A1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9DB8C-34AD-4873-8684-FB3E61416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D4948-4445-4F19-AAB3-874F0937A3F8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0AA30-EC43-4B6E-8F79-3D086FE35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EC5E4-4A3E-4CC9-9A99-83726D06789D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01C48-1EA9-4F54-B929-DAE043BD8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673A-869F-4FC0-A9A8-10D734099DE3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A39D3-6E96-4F7E-A454-57033BD86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F720-0511-4075-82EF-65424D3F7C35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EF244-3619-4381-8265-0A6208797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D4D8BE-57E8-4ABC-B1CA-F43EDC074EF7}" type="datetimeFigureOut">
              <a:rPr lang="ru-RU"/>
              <a:pPr>
                <a:defRPr/>
              </a:pPr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4957FC-A854-49A1-84D9-7573F4E69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954088" y="511175"/>
            <a:ext cx="10509250" cy="3590925"/>
          </a:xfrm>
          <a:solidFill>
            <a:srgbClr val="FFFFCC"/>
          </a:solidFill>
        </p:spPr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CC0099"/>
                </a:solidFill>
              </a:rPr>
              <a:t/>
            </a:r>
            <a:br>
              <a:rPr lang="ru-RU" sz="3600" b="1" i="1" smtClean="0">
                <a:solidFill>
                  <a:srgbClr val="CC0099"/>
                </a:solidFill>
              </a:rPr>
            </a:br>
            <a:r>
              <a:rPr lang="ru-RU" sz="3600" b="1" i="1" smtClean="0">
                <a:solidFill>
                  <a:srgbClr val="CC0099"/>
                </a:solidFill>
              </a:rPr>
              <a:t/>
            </a:r>
            <a:br>
              <a:rPr lang="ru-RU" sz="3600" b="1" i="1" smtClean="0">
                <a:solidFill>
                  <a:srgbClr val="CC0099"/>
                </a:solidFill>
              </a:rPr>
            </a:br>
            <a:r>
              <a:rPr lang="ru-RU" sz="3600" b="1" i="1" smtClean="0">
                <a:solidFill>
                  <a:schemeClr val="accent1"/>
                </a:solidFill>
              </a:rPr>
              <a:t>Использование  межпредметных  заданий  как форма  достижения  и  диагностики предметных  и  метапредметных образовательных  результатов  по  русскому языку  и  окружающему  миру                                               в  начальной школе</a:t>
            </a:r>
            <a:r>
              <a:rPr lang="ru-RU" sz="3600" smtClean="0">
                <a:solidFill>
                  <a:schemeClr val="accent1"/>
                </a:solidFill>
              </a:rPr>
              <a:t> </a:t>
            </a:r>
            <a:r>
              <a:rPr lang="ru-RU" sz="4400" b="1" smtClean="0">
                <a:solidFill>
                  <a:schemeClr val="accent1"/>
                </a:solidFill>
              </a:rPr>
              <a:t/>
            </a:r>
            <a:br>
              <a:rPr lang="ru-RU" sz="4400" b="1" smtClean="0">
                <a:solidFill>
                  <a:schemeClr val="accent1"/>
                </a:solidFill>
              </a:rPr>
            </a:br>
            <a:endParaRPr lang="ru-RU" sz="4400" b="1" smtClean="0">
              <a:solidFill>
                <a:schemeClr val="accent1"/>
              </a:solidFill>
            </a:endParaRPr>
          </a:p>
        </p:txBody>
      </p:sp>
      <p:sp>
        <p:nvSpPr>
          <p:cNvPr id="13315" name="Rectangle 4"/>
          <p:cNvSpPr>
            <a:spLocks noGrp="1"/>
          </p:cNvSpPr>
          <p:nvPr>
            <p:ph type="subTitle" idx="4294967295"/>
          </p:nvPr>
        </p:nvSpPr>
        <p:spPr>
          <a:xfrm>
            <a:off x="6056313" y="5105400"/>
            <a:ext cx="5924550" cy="143510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b="1" i="1" dirty="0" err="1" smtClean="0"/>
              <a:t>Тетенова</a:t>
            </a:r>
            <a:r>
              <a:rPr lang="ru-RU" b="1" i="1" dirty="0" smtClean="0"/>
              <a:t> Надежда Михайловна, учитель начальных классов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b="1" i="1" dirty="0" smtClean="0"/>
              <a:t>МБОУ «Ильинская СОШ № 1»</a:t>
            </a:r>
            <a:endParaRPr lang="en-US" b="1" i="1" dirty="0" smtClean="0"/>
          </a:p>
          <a:p>
            <a:pPr marL="0" indent="0" algn="ctr" eaLnBrk="1" hangingPunct="1">
              <a:buFont typeface="Arial" charset="0"/>
              <a:buNone/>
            </a:pPr>
            <a:endParaRPr lang="en-US" b="1" i="1" dirty="0" smtClean="0"/>
          </a:p>
          <a:p>
            <a:pPr marL="0" indent="0" algn="ctr" eaLnBrk="1" hangingPunct="1">
              <a:buFont typeface="Arial" charset="0"/>
              <a:buNone/>
            </a:pPr>
            <a:endParaRPr lang="en-US" sz="2400" b="1" dirty="0" smtClean="0"/>
          </a:p>
          <a:p>
            <a:pPr marL="0" indent="0" algn="ctr" eaLnBrk="1" hangingPunct="1">
              <a:buFont typeface="Arial" charset="0"/>
              <a:buNone/>
            </a:pPr>
            <a:endParaRPr lang="ru-RU" sz="2400" b="1" dirty="0" smtClean="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184775" y="6491288"/>
            <a:ext cx="16500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/>
              <a:t>Пермь - </a:t>
            </a:r>
            <a:r>
              <a:rPr lang="ru-RU" b="1" dirty="0" smtClean="0"/>
              <a:t>2019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838200" y="-85725"/>
            <a:ext cx="10515600" cy="13255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Результаты мониторинга по классу</a:t>
            </a:r>
          </a:p>
        </p:txBody>
      </p:sp>
      <p:grpSp>
        <p:nvGrpSpPr>
          <p:cNvPr id="23555" name="Группа 2"/>
          <p:cNvGrpSpPr>
            <a:grpSpLocks/>
          </p:cNvGrpSpPr>
          <p:nvPr/>
        </p:nvGrpSpPr>
        <p:grpSpPr bwMode="auto">
          <a:xfrm>
            <a:off x="644525" y="1684338"/>
            <a:ext cx="11333163" cy="3676650"/>
            <a:chOff x="644236" y="1685047"/>
            <a:chExt cx="11333116" cy="3676662"/>
          </a:xfrm>
        </p:grpSpPr>
        <p:grpSp>
          <p:nvGrpSpPr>
            <p:cNvPr id="23556" name="Группа 7"/>
            <p:cNvGrpSpPr>
              <a:grpSpLocks/>
            </p:cNvGrpSpPr>
            <p:nvPr/>
          </p:nvGrpSpPr>
          <p:grpSpPr bwMode="auto">
            <a:xfrm>
              <a:off x="669994" y="1685047"/>
              <a:ext cx="11307358" cy="2348615"/>
              <a:chOff x="803561" y="1685047"/>
              <a:chExt cx="9171278" cy="1232068"/>
            </a:xfrm>
          </p:grpSpPr>
          <p:pic>
            <p:nvPicPr>
              <p:cNvPr id="23560" name="Рисунок 4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132616" y="1685047"/>
                <a:ext cx="1842223" cy="1232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61" name="Рисунок 5"/>
              <p:cNvPicPr>
                <a:picLocks noChangeAspect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803561" y="1685048"/>
                <a:ext cx="7329055" cy="1232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3557" name="Группа 8"/>
            <p:cNvGrpSpPr>
              <a:grpSpLocks/>
            </p:cNvGrpSpPr>
            <p:nvPr/>
          </p:nvGrpSpPr>
          <p:grpSpPr bwMode="auto">
            <a:xfrm>
              <a:off x="644236" y="4033660"/>
              <a:ext cx="11333116" cy="1328049"/>
              <a:chOff x="633779" y="3439885"/>
              <a:chExt cx="9143700" cy="696686"/>
            </a:xfrm>
          </p:grpSpPr>
          <p:pic>
            <p:nvPicPr>
              <p:cNvPr id="23558" name="Рисунок 3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633779" y="3439886"/>
                <a:ext cx="7356335" cy="6966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59" name="Рисунок 6"/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990114" y="3439885"/>
                <a:ext cx="1787365" cy="689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</a:rPr>
              <a:t>Результаты мониторинга по вопросам</a:t>
            </a:r>
          </a:p>
        </p:txBody>
      </p:sp>
      <p:pic>
        <p:nvPicPr>
          <p:cNvPr id="2457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913" y="1690688"/>
            <a:ext cx="11680825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-38100"/>
            <a:ext cx="12193588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928688" y="93663"/>
            <a:ext cx="10515600" cy="1325562"/>
          </a:xfrm>
        </p:spPr>
        <p:txBody>
          <a:bodyPr/>
          <a:lstStyle/>
          <a:p>
            <a:pPr algn="ctr" eaLnBrk="1" hangingPunct="1"/>
            <a:r>
              <a:rPr lang="ru-RU" b="1" smtClean="0">
                <a:solidFill>
                  <a:srgbClr val="002060"/>
                </a:solidFill>
              </a:rPr>
              <a:t>Результаты учащихся  в сравнении </a:t>
            </a:r>
            <a:r>
              <a:rPr lang="ru-RU" sz="2800" b="1" smtClean="0">
                <a:solidFill>
                  <a:srgbClr val="002060"/>
                </a:solidFill>
              </a:rPr>
              <a:t>друг с другом</a:t>
            </a:r>
          </a:p>
        </p:txBody>
      </p:sp>
      <p:pic>
        <p:nvPicPr>
          <p:cNvPr id="25603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0" y="1552575"/>
            <a:ext cx="7991475" cy="488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1087438" y="0"/>
            <a:ext cx="10515600" cy="1325563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2060"/>
                </a:solidFill>
              </a:rPr>
              <a:t>Результаты мониторинга обучающихся</a:t>
            </a:r>
          </a:p>
        </p:txBody>
      </p:sp>
      <p:pic>
        <p:nvPicPr>
          <p:cNvPr id="2662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525" y="1454150"/>
            <a:ext cx="10958513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706438" y="-15875"/>
            <a:ext cx="11215687" cy="13255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2060"/>
                </a:solidFill>
              </a:rPr>
              <a:t>Результаты мониторинга по вопросам</a:t>
            </a:r>
          </a:p>
        </p:txBody>
      </p:sp>
      <p:pic>
        <p:nvPicPr>
          <p:cNvPr id="27651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275" y="1538288"/>
            <a:ext cx="114236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275" y="4206875"/>
            <a:ext cx="1149985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4" name="Группа 5"/>
          <p:cNvGrpSpPr>
            <a:grpSpLocks/>
          </p:cNvGrpSpPr>
          <p:nvPr/>
        </p:nvGrpSpPr>
        <p:grpSpPr bwMode="auto">
          <a:xfrm>
            <a:off x="1639888" y="1182688"/>
            <a:ext cx="9282112" cy="5321300"/>
            <a:chOff x="2670219" y="1994782"/>
            <a:chExt cx="7413939" cy="4238592"/>
          </a:xfrm>
        </p:grpSpPr>
        <p:pic>
          <p:nvPicPr>
            <p:cNvPr id="28676" name="Рисунок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70219" y="2331076"/>
              <a:ext cx="7130604" cy="3902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Рисунок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53554" y="1994782"/>
              <a:ext cx="7130604" cy="186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675" name="TextBox 1"/>
          <p:cNvSpPr txBox="1">
            <a:spLocks noChangeArrowheads="1"/>
          </p:cNvSpPr>
          <p:nvPr/>
        </p:nvSpPr>
        <p:spPr bwMode="auto">
          <a:xfrm>
            <a:off x="1455738" y="61913"/>
            <a:ext cx="111791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002060"/>
                </a:solidFill>
                <a:latin typeface="Calibri" pitchFamily="34" charset="0"/>
              </a:rPr>
              <a:t>Сравнительный результат по классу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273175" y="777875"/>
            <a:ext cx="10515600" cy="1325563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002060"/>
                </a:solidFill>
              </a:rPr>
              <a:t>Мониторинг предметных результатов по окружающему миру в начальной школе с помощью системы голосования</a:t>
            </a:r>
            <a:br>
              <a:rPr lang="ru-RU" sz="3600" b="1" smtClean="0">
                <a:solidFill>
                  <a:srgbClr val="002060"/>
                </a:solidFill>
              </a:rPr>
            </a:br>
            <a:endParaRPr lang="ru-RU" sz="3600" b="1" smtClean="0">
              <a:solidFill>
                <a:srgbClr val="002060"/>
              </a:solidFill>
            </a:endParaRPr>
          </a:p>
        </p:txBody>
      </p:sp>
      <p:pic>
        <p:nvPicPr>
          <p:cNvPr id="29699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425" y="2670175"/>
            <a:ext cx="4864100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9425" y="3309938"/>
            <a:ext cx="6229350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03238" y="0"/>
            <a:ext cx="10515600" cy="1325563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</a:rPr>
              <a:t>Вопросы повышенного уровня</a:t>
            </a:r>
          </a:p>
        </p:txBody>
      </p:sp>
      <p:pic>
        <p:nvPicPr>
          <p:cNvPr id="30723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4088" y="1331913"/>
            <a:ext cx="8291512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075" y="176213"/>
            <a:ext cx="582136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9513" y="2378075"/>
            <a:ext cx="5810250" cy="324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3588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838200" y="133350"/>
            <a:ext cx="10515600" cy="1325563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</a:rPr>
              <a:t>Вопросы повышенного уровня</a:t>
            </a:r>
          </a:p>
        </p:txBody>
      </p:sp>
      <p:pic>
        <p:nvPicPr>
          <p:cNvPr id="32771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1592263"/>
            <a:ext cx="7532687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305050" y="261938"/>
            <a:ext cx="8912225" cy="1325562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2060"/>
                </a:solidFill>
              </a:rPr>
              <a:t>Школьные проекты:</a:t>
            </a:r>
          </a:p>
        </p:txBody>
      </p:sp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1944688" y="1985963"/>
            <a:ext cx="963295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ru-RU" sz="2800" b="1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«Краеведческие метапредметные игры»</a:t>
            </a:r>
            <a:r>
              <a:rPr lang="ru-RU" sz="280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000">
              <a:solidFill>
                <a:srgbClr val="00206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charset="0"/>
              <a:buChar char="•"/>
            </a:pPr>
            <a:r>
              <a:rPr lang="ru-RU" sz="2800" b="1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«Мониторинг метапредметных результатов с помощью системы голосования»</a:t>
            </a:r>
            <a:r>
              <a:rPr lang="ru-RU" sz="280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;</a:t>
            </a:r>
            <a:endParaRPr lang="ru-RU" sz="2000">
              <a:solidFill>
                <a:srgbClr val="002060"/>
              </a:solidFill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 marL="285750" indent="-285750">
              <a:lnSpc>
                <a:spcPct val="107000"/>
              </a:lnSpc>
              <a:buFont typeface="Arial" charset="0"/>
              <a:buChar char="•"/>
            </a:pPr>
            <a:r>
              <a:rPr lang="ru-RU" sz="2800" b="1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«Мониторинг предметных результатов по окружающему миру в начальной школе с помощью системы голосования»</a:t>
            </a:r>
            <a:r>
              <a:rPr lang="ru-RU" sz="280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285750" indent="-285750">
              <a:lnSpc>
                <a:spcPct val="107000"/>
              </a:lnSpc>
              <a:buFont typeface="Arial" charset="0"/>
              <a:buChar char="•"/>
            </a:pPr>
            <a:r>
              <a:rPr lang="ru-RU" sz="2800" b="1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 «Метапредметные краеведческие задания на уроках русского языка»</a:t>
            </a:r>
            <a:r>
              <a:rPr lang="ru-RU" sz="2800">
                <a:solidFill>
                  <a:srgbClr val="00206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07000"/>
              </a:lnSpc>
            </a:pPr>
            <a:r>
              <a:rPr lang="ru-RU" sz="2800" b="1">
                <a:solidFill>
                  <a:srgbClr val="00206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838200" y="31750"/>
            <a:ext cx="10515600" cy="1325563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</a:rPr>
              <a:t>Результаты 1 четверти по классу</a:t>
            </a:r>
          </a:p>
        </p:txBody>
      </p:sp>
      <p:pic>
        <p:nvPicPr>
          <p:cNvPr id="33795" name="Рисунок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5688" y="1357313"/>
            <a:ext cx="7823200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</a:rPr>
              <a:t>Результаты 2 четверти по классу</a:t>
            </a:r>
          </a:p>
        </p:txBody>
      </p:sp>
      <p:grpSp>
        <p:nvGrpSpPr>
          <p:cNvPr id="34819" name="Группа 4"/>
          <p:cNvGrpSpPr>
            <a:grpSpLocks/>
          </p:cNvGrpSpPr>
          <p:nvPr/>
        </p:nvGrpSpPr>
        <p:grpSpPr bwMode="auto">
          <a:xfrm>
            <a:off x="2254250" y="1208088"/>
            <a:ext cx="8358188" cy="5051425"/>
            <a:chOff x="2408349" y="2136064"/>
            <a:chExt cx="6606862" cy="4209858"/>
          </a:xfrm>
        </p:grpSpPr>
        <p:pic>
          <p:nvPicPr>
            <p:cNvPr id="34820" name="Рисунок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08349" y="2343955"/>
              <a:ext cx="6606862" cy="4001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21" name="Рисунок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08349" y="2136064"/>
              <a:ext cx="6606862" cy="1827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5313" y="1381125"/>
            <a:ext cx="65913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Прямоугольник 1"/>
          <p:cNvSpPr>
            <a:spLocks noChangeArrowheads="1"/>
          </p:cNvSpPr>
          <p:nvPr/>
        </p:nvSpPr>
        <p:spPr bwMode="auto">
          <a:xfrm>
            <a:off x="293688" y="-61913"/>
            <a:ext cx="11604625" cy="1266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dirty="0" err="1">
                <a:solidFill>
                  <a:srgbClr val="002060"/>
                </a:solidFill>
                <a:latin typeface="yandex-sans"/>
                <a:cs typeface="Times New Roman" pitchFamily="18" charset="0"/>
              </a:rPr>
              <a:t>Метапредметные</a:t>
            </a:r>
            <a:r>
              <a:rPr lang="ru-RU" sz="3600" b="1" dirty="0">
                <a:solidFill>
                  <a:srgbClr val="002060"/>
                </a:solidFill>
                <a:latin typeface="yandex-sans"/>
                <a:cs typeface="Times New Roman" pitchFamily="18" charset="0"/>
              </a:rPr>
              <a:t> краеведческие задания на уроках русского языка</a:t>
            </a:r>
            <a:endParaRPr lang="ru-RU" sz="28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6866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925" y="365125"/>
            <a:ext cx="5186363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0700" y="2170113"/>
            <a:ext cx="6353175" cy="466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15393" t="2566" r="15821" b="9030"/>
          <a:stretch/>
        </p:blipFill>
        <p:spPr bwMode="auto">
          <a:xfrm>
            <a:off x="571933" y="789898"/>
            <a:ext cx="3688341" cy="2874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4"/>
          <a:srcRect l="47201" t="32545" r="24342" b="28718"/>
          <a:stretch/>
        </p:blipFill>
        <p:spPr bwMode="auto">
          <a:xfrm>
            <a:off x="2919241" y="3141173"/>
            <a:ext cx="3477231" cy="28744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5"/>
          <a:srcRect l="22872" t="15421" r="19534" b="10227"/>
          <a:stretch/>
        </p:blipFill>
        <p:spPr>
          <a:xfrm>
            <a:off x="7268821" y="1039091"/>
            <a:ext cx="3355065" cy="2625279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6"/>
          <a:srcRect l="23514" t="18082" r="20138" b="12176"/>
          <a:stretch/>
        </p:blipFill>
        <p:spPr>
          <a:xfrm>
            <a:off x="8499764" y="3141173"/>
            <a:ext cx="3473400" cy="2874472"/>
          </a:xfrm>
          <a:prstGeom prst="rect">
            <a:avLst/>
          </a:prstGeom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93688" y="-61913"/>
            <a:ext cx="11604625" cy="68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3600" b="1" dirty="0" err="1">
                <a:solidFill>
                  <a:srgbClr val="002060"/>
                </a:solidFill>
                <a:latin typeface="yandex-sans"/>
                <a:cs typeface="Times New Roman" pitchFamily="18" charset="0"/>
              </a:rPr>
              <a:t>Метапредметные</a:t>
            </a:r>
            <a:r>
              <a:rPr lang="ru-RU" sz="3600" b="1" dirty="0">
                <a:solidFill>
                  <a:srgbClr val="002060"/>
                </a:solidFill>
                <a:latin typeface="yandex-sans"/>
                <a:cs typeface="Times New Roman" pitchFamily="18" charset="0"/>
              </a:rPr>
              <a:t> краеведческие </a:t>
            </a:r>
            <a:r>
              <a:rPr lang="ru-RU" sz="3600" b="1" dirty="0" smtClean="0">
                <a:solidFill>
                  <a:srgbClr val="002060"/>
                </a:solidFill>
                <a:latin typeface="yandex-sans"/>
                <a:cs typeface="Times New Roman" pitchFamily="18" charset="0"/>
              </a:rPr>
              <a:t>игры</a:t>
            </a:r>
            <a:endParaRPr lang="ru-RU" sz="2800" b="1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72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7175" y="365125"/>
            <a:ext cx="11934825" cy="1325563"/>
          </a:xfrm>
        </p:spPr>
        <p:txBody>
          <a:bodyPr/>
          <a:lstStyle/>
          <a:p>
            <a:pPr algn="ctr" eaLnBrk="1" hangingPunct="1"/>
            <a:r>
              <a:rPr lang="ru-RU" sz="5400" b="1" smtClean="0">
                <a:solidFill>
                  <a:srgbClr val="002060"/>
                </a:solidFill>
              </a:rPr>
              <a:t>Мониторинг метапредметных результатов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47536" y="2893364"/>
          <a:ext cx="8548687" cy="2665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Овал 5"/>
          <p:cNvSpPr/>
          <p:nvPr/>
        </p:nvSpPr>
        <p:spPr>
          <a:xfrm>
            <a:off x="6348413" y="3049588"/>
            <a:ext cx="887412" cy="887412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051800" cy="1325563"/>
          </a:xfrm>
        </p:spPr>
        <p:txBody>
          <a:bodyPr/>
          <a:lstStyle/>
          <a:p>
            <a:pPr algn="ctr" eaLnBrk="1" hangingPunct="1"/>
            <a:r>
              <a:rPr lang="ru-RU" sz="5400" b="1" smtClean="0">
                <a:solidFill>
                  <a:srgbClr val="002060"/>
                </a:solidFill>
              </a:rPr>
              <a:t>Работа с текстом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>
          <a:xfrm>
            <a:off x="5818908" y="3366653"/>
            <a:ext cx="6192981" cy="322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/>
          </a:blip>
          <a:srcRect/>
          <a:stretch/>
        </p:blipFill>
        <p:spPr>
          <a:xfrm>
            <a:off x="233040" y="1953488"/>
            <a:ext cx="5585868" cy="3023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0" name="Группа 8"/>
          <p:cNvGrpSpPr>
            <a:grpSpLocks/>
          </p:cNvGrpSpPr>
          <p:nvPr/>
        </p:nvGrpSpPr>
        <p:grpSpPr bwMode="auto">
          <a:xfrm>
            <a:off x="2387249" y="1931988"/>
            <a:ext cx="8447088" cy="4548187"/>
            <a:chOff x="189026" y="2987900"/>
            <a:chExt cx="4795100" cy="3129566"/>
          </a:xfrm>
        </p:grpSpPr>
        <p:grpSp>
          <p:nvGrpSpPr>
            <p:cNvPr id="17412" name="Группа 5"/>
            <p:cNvGrpSpPr>
              <a:grpSpLocks/>
            </p:cNvGrpSpPr>
            <p:nvPr/>
          </p:nvGrpSpPr>
          <p:grpSpPr bwMode="auto">
            <a:xfrm>
              <a:off x="189026" y="2987900"/>
              <a:ext cx="4795100" cy="3129566"/>
              <a:chOff x="317813" y="1674254"/>
              <a:chExt cx="5876925" cy="3670483"/>
            </a:xfrm>
          </p:grpSpPr>
          <p:pic>
            <p:nvPicPr>
              <p:cNvPr id="17414" name="Рисунок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4185" y="1931832"/>
                <a:ext cx="5870553" cy="34129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15" name="Рисунок 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7813" y="1674254"/>
                <a:ext cx="5876925" cy="25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7413" name="Рисунок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932915" y="4169120"/>
              <a:ext cx="1060676" cy="488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746125" y="55563"/>
            <a:ext cx="11215688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 познавательным УУД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2016-2017 уч. год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96768" y="3066487"/>
            <a:ext cx="353568" cy="3005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18688" y="3139639"/>
            <a:ext cx="31089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60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10</a:t>
            </a: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Рисунок 3"/>
          <p:cNvPicPr>
            <a:picLocks noChangeAspect="1" noChangeArrowheads="1"/>
          </p:cNvPicPr>
          <p:nvPr/>
        </p:nvPicPr>
        <p:blipFill rotWithShape="1">
          <a:blip r:embed="rId3"/>
          <a:srcRect l="62854" t="58554" r="29055" b="12475"/>
          <a:stretch/>
        </p:blipFill>
        <p:spPr bwMode="auto">
          <a:xfrm>
            <a:off x="7680960" y="4329090"/>
            <a:ext cx="780288" cy="170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74650" y="222250"/>
            <a:ext cx="11190288" cy="1298575"/>
          </a:xfr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Результаты по коммуникативным УУД </a:t>
            </a:r>
            <a:b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2016-2017 уч. год</a:t>
            </a:r>
          </a:p>
        </p:txBody>
      </p:sp>
      <p:grpSp>
        <p:nvGrpSpPr>
          <p:cNvPr id="18435" name="Группа 11"/>
          <p:cNvGrpSpPr>
            <a:grpSpLocks/>
          </p:cNvGrpSpPr>
          <p:nvPr/>
        </p:nvGrpSpPr>
        <p:grpSpPr bwMode="auto">
          <a:xfrm>
            <a:off x="2214563" y="1841500"/>
            <a:ext cx="8012112" cy="4835525"/>
            <a:chOff x="457203" y="1027906"/>
            <a:chExt cx="7558598" cy="4537322"/>
          </a:xfrm>
        </p:grpSpPr>
        <p:pic>
          <p:nvPicPr>
            <p:cNvPr id="18436" name="Рисунок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81244" y="2324336"/>
              <a:ext cx="7534556" cy="3240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37" name="Группа 7"/>
            <p:cNvGrpSpPr>
              <a:grpSpLocks/>
            </p:cNvGrpSpPr>
            <p:nvPr/>
          </p:nvGrpSpPr>
          <p:grpSpPr bwMode="auto">
            <a:xfrm>
              <a:off x="457203" y="1027906"/>
              <a:ext cx="7558598" cy="1431515"/>
              <a:chOff x="317813" y="1674254"/>
              <a:chExt cx="5876925" cy="1177959"/>
            </a:xfrm>
          </p:grpSpPr>
          <p:pic>
            <p:nvPicPr>
              <p:cNvPr id="18438" name="Рисунок 9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4185" y="1931830"/>
                <a:ext cx="5870553" cy="920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39" name="Рисунок 10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17813" y="1674254"/>
                <a:ext cx="5876925" cy="2575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" name="Прямоугольник 1"/>
          <p:cNvSpPr/>
          <p:nvPr/>
        </p:nvSpPr>
        <p:spPr>
          <a:xfrm>
            <a:off x="2895600" y="3048000"/>
            <a:ext cx="347472" cy="3267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956560" y="3328543"/>
            <a:ext cx="310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60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55</a:t>
            </a:r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50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45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40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35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30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25</a:t>
            </a:r>
          </a:p>
          <a:p>
            <a:endParaRPr lang="ru-RU" sz="8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</a:p>
          <a:p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  <a:p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800" dirty="0" smtClean="0">
                <a:solidFill>
                  <a:schemeClr val="bg1">
                    <a:lumMod val="65000"/>
                  </a:schemeClr>
                </a:solidFill>
              </a:rPr>
              <a:t>10</a:t>
            </a:r>
            <a:endParaRPr lang="ru-RU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40352" y="4109212"/>
            <a:ext cx="792480" cy="16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12735" y="3775995"/>
            <a:ext cx="719328" cy="206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4" name="Рисунок 4"/>
          <p:cNvPicPr>
            <a:picLocks noChangeAspect="1"/>
          </p:cNvPicPr>
          <p:nvPr/>
        </p:nvPicPr>
        <p:blipFill rotWithShape="1">
          <a:blip r:embed="rId3"/>
          <a:srcRect l="26949" t="4170" r="65036" b="75544"/>
          <a:stretch/>
        </p:blipFill>
        <p:spPr bwMode="auto">
          <a:xfrm>
            <a:off x="5059680" y="3367096"/>
            <a:ext cx="789631" cy="700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4"/>
          <p:cNvPicPr>
            <a:picLocks noChangeAspect="1"/>
          </p:cNvPicPr>
          <p:nvPr/>
        </p:nvPicPr>
        <p:blipFill rotWithShape="1">
          <a:blip r:embed="rId3"/>
          <a:srcRect l="26949" t="4170" r="65036" b="78316"/>
          <a:stretch/>
        </p:blipFill>
        <p:spPr bwMode="auto">
          <a:xfrm>
            <a:off x="6532063" y="3452262"/>
            <a:ext cx="2160833" cy="42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7949184" y="3843051"/>
            <a:ext cx="719328" cy="206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1298575"/>
          </a:xfr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Результаты по регулятивным УУД 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2016-2017 уч. год</a:t>
            </a:r>
          </a:p>
        </p:txBody>
      </p:sp>
      <p:grpSp>
        <p:nvGrpSpPr>
          <p:cNvPr id="19459" name="Группа 6"/>
          <p:cNvGrpSpPr>
            <a:grpSpLocks/>
          </p:cNvGrpSpPr>
          <p:nvPr/>
        </p:nvGrpSpPr>
        <p:grpSpPr bwMode="auto">
          <a:xfrm>
            <a:off x="2682208" y="1695513"/>
            <a:ext cx="7583488" cy="4894263"/>
            <a:chOff x="441435" y="2120462"/>
            <a:chExt cx="5864772" cy="3548294"/>
          </a:xfrm>
        </p:grpSpPr>
        <p:pic>
          <p:nvPicPr>
            <p:cNvPr id="19460" name="Рисунок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1435" y="2475186"/>
              <a:ext cx="5864772" cy="3193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1" name="Рисунок 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41435" y="2120462"/>
              <a:ext cx="5864772" cy="3836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/>
          <p:nvPr/>
        </p:nvSpPr>
        <p:spPr>
          <a:xfrm>
            <a:off x="3304032" y="2773879"/>
            <a:ext cx="353568" cy="3175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425952" y="2773879"/>
            <a:ext cx="310896" cy="3142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50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45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40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35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30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25</a:t>
            </a:r>
          </a:p>
          <a:p>
            <a:pPr>
              <a:lnSpc>
                <a:spcPct val="150000"/>
              </a:lnSpc>
            </a:pPr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</a:p>
          <a:p>
            <a:pPr>
              <a:lnSpc>
                <a:spcPct val="150000"/>
              </a:lnSpc>
            </a:pP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  <a:p>
            <a:pPr>
              <a:lnSpc>
                <a:spcPct val="150000"/>
              </a:lnSpc>
            </a:pP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10</a:t>
            </a: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" name="Рисунок 4"/>
          <p:cNvPicPr>
            <a:picLocks noChangeAspect="1"/>
          </p:cNvPicPr>
          <p:nvPr/>
        </p:nvPicPr>
        <p:blipFill rotWithShape="1">
          <a:blip r:embed="rId3"/>
          <a:srcRect l="46704" t="34681" r="39791" b="47329"/>
          <a:stretch/>
        </p:blipFill>
        <p:spPr bwMode="auto">
          <a:xfrm>
            <a:off x="7351776" y="3708177"/>
            <a:ext cx="1024128" cy="79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4"/>
          <p:cNvPicPr>
            <a:picLocks noChangeAspect="1"/>
          </p:cNvPicPr>
          <p:nvPr/>
        </p:nvPicPr>
        <p:blipFill rotWithShape="1">
          <a:blip r:embed="rId3"/>
          <a:srcRect l="46223" t="68309" r="45900" b="16053"/>
          <a:stretch/>
        </p:blipFill>
        <p:spPr bwMode="auto">
          <a:xfrm>
            <a:off x="6108192" y="4387285"/>
            <a:ext cx="682752" cy="101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4"/>
          <p:cNvPicPr>
            <a:picLocks noChangeAspect="1"/>
          </p:cNvPicPr>
          <p:nvPr/>
        </p:nvPicPr>
        <p:blipFill rotWithShape="1">
          <a:blip r:embed="rId3"/>
          <a:srcRect l="36415" t="66233" r="55064" b="21035"/>
          <a:stretch/>
        </p:blipFill>
        <p:spPr bwMode="auto">
          <a:xfrm>
            <a:off x="5437632" y="4620768"/>
            <a:ext cx="670560" cy="84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4"/>
          <p:cNvPicPr>
            <a:picLocks noChangeAspect="1"/>
          </p:cNvPicPr>
          <p:nvPr/>
        </p:nvPicPr>
        <p:blipFill rotWithShape="1">
          <a:blip r:embed="rId3"/>
          <a:srcRect l="27733" t="61389" r="63585" b="11625"/>
          <a:stretch/>
        </p:blipFill>
        <p:spPr bwMode="auto">
          <a:xfrm>
            <a:off x="4779264" y="4500656"/>
            <a:ext cx="658368" cy="159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4"/>
          <p:cNvPicPr>
            <a:picLocks noChangeAspect="1"/>
          </p:cNvPicPr>
          <p:nvPr/>
        </p:nvPicPr>
        <p:blipFill rotWithShape="1">
          <a:blip r:embed="rId3"/>
          <a:srcRect l="53778" t="54332" r="37540" b="18748"/>
          <a:stretch/>
        </p:blipFill>
        <p:spPr bwMode="auto">
          <a:xfrm>
            <a:off x="6742176" y="4276169"/>
            <a:ext cx="694944" cy="181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4"/>
          <p:cNvPicPr>
            <a:picLocks noChangeAspect="1"/>
          </p:cNvPicPr>
          <p:nvPr/>
        </p:nvPicPr>
        <p:blipFill rotWithShape="1">
          <a:blip r:embed="rId3"/>
          <a:srcRect l="62460" t="49114" r="29019" b="17990"/>
          <a:stretch/>
        </p:blipFill>
        <p:spPr bwMode="auto">
          <a:xfrm>
            <a:off x="7437120" y="4104417"/>
            <a:ext cx="646176" cy="1991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4"/>
          <p:cNvPicPr>
            <a:picLocks noChangeAspect="1"/>
          </p:cNvPicPr>
          <p:nvPr/>
        </p:nvPicPr>
        <p:blipFill rotWithShape="1">
          <a:blip r:embed="rId3"/>
          <a:srcRect l="71141" t="61390" r="20177" b="12732"/>
          <a:stretch/>
        </p:blipFill>
        <p:spPr bwMode="auto">
          <a:xfrm>
            <a:off x="8083296" y="4500656"/>
            <a:ext cx="658368" cy="1367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55" t="44253" r="11863" b="20722"/>
          <a:stretch/>
        </p:blipFill>
        <p:spPr bwMode="auto">
          <a:xfrm>
            <a:off x="377952" y="2938272"/>
            <a:ext cx="5998464" cy="33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3"/>
          <p:cNvPicPr>
            <a:picLocks noChangeAspect="1"/>
          </p:cNvPicPr>
          <p:nvPr/>
        </p:nvPicPr>
        <p:blipFill rotWithShape="1">
          <a:blip r:embed="rId4"/>
          <a:srcRect l="51534"/>
          <a:stretch/>
        </p:blipFill>
        <p:spPr bwMode="auto">
          <a:xfrm>
            <a:off x="6266688" y="2367439"/>
            <a:ext cx="5393500" cy="404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455664" y="3340608"/>
            <a:ext cx="152400" cy="2682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400800" y="3139639"/>
            <a:ext cx="31089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60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10</a:t>
            </a: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10071" y="160338"/>
            <a:ext cx="11722100" cy="1736725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Результаты по познавательным УУД</a:t>
            </a: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 </a:t>
            </a: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2016-2017                           2017-2018 уч. годы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52" y="6242304"/>
            <a:ext cx="6022848" cy="15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7952" y="2367439"/>
            <a:ext cx="6022848" cy="570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11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9" t="41267" r="14895" b="19193"/>
          <a:stretch/>
        </p:blipFill>
        <p:spPr bwMode="auto">
          <a:xfrm>
            <a:off x="487680" y="2823313"/>
            <a:ext cx="5486400" cy="3565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51836"/>
          <a:stretch/>
        </p:blipFill>
        <p:spPr bwMode="auto">
          <a:xfrm>
            <a:off x="5876543" y="2192782"/>
            <a:ext cx="5494401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120384" y="3621024"/>
            <a:ext cx="207264" cy="2462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126480" y="3697249"/>
            <a:ext cx="310896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40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30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25</a:t>
            </a:r>
          </a:p>
          <a:p>
            <a:endParaRPr lang="ru-RU" sz="7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20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15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10</a:t>
            </a:r>
          </a:p>
          <a:p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ru-RU" sz="700" dirty="0" smtClean="0">
                <a:solidFill>
                  <a:schemeClr val="bg1">
                    <a:lumMod val="65000"/>
                  </a:schemeClr>
                </a:solidFill>
              </a:rPr>
              <a:t>5</a:t>
            </a:r>
            <a:endParaRPr lang="ru-RU" sz="7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64341" t="64468" r="30422" b="13485"/>
          <a:stretch/>
        </p:blipFill>
        <p:spPr bwMode="auto">
          <a:xfrm>
            <a:off x="7266432" y="4698708"/>
            <a:ext cx="601445" cy="132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64341" t="64468" r="30422" b="13485"/>
          <a:stretch/>
        </p:blipFill>
        <p:spPr bwMode="auto">
          <a:xfrm>
            <a:off x="7745957" y="4692612"/>
            <a:ext cx="152400" cy="1328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80853" t="61579" r="14444" b="12199"/>
          <a:stretch/>
        </p:blipFill>
        <p:spPr bwMode="auto">
          <a:xfrm>
            <a:off x="9156192" y="4619460"/>
            <a:ext cx="633984" cy="14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91754" t="60811" r="2581" b="10114"/>
          <a:stretch/>
        </p:blipFill>
        <p:spPr bwMode="auto">
          <a:xfrm>
            <a:off x="10424160" y="4619460"/>
            <a:ext cx="633984" cy="14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/>
          <a:srcRect l="91754" t="60811" r="2581" b="10114"/>
          <a:stretch/>
        </p:blipFill>
        <p:spPr bwMode="auto">
          <a:xfrm>
            <a:off x="10948416" y="4625556"/>
            <a:ext cx="152400" cy="14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3"/>
          <p:cNvSpPr txBox="1">
            <a:spLocks/>
          </p:cNvSpPr>
          <p:nvPr/>
        </p:nvSpPr>
        <p:spPr>
          <a:xfrm>
            <a:off x="789432" y="594437"/>
            <a:ext cx="11109960" cy="142192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Результаты по регулятивным УУД 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/>
              </a:rPr>
              <a:t>2016-2017                           2017-2018 уч. годы</a:t>
            </a:r>
          </a:p>
        </p:txBody>
      </p:sp>
      <p:pic>
        <p:nvPicPr>
          <p:cNvPr id="16" name="Picture 2" descr="http://www.atikoestudio.com/disenador/grafico/fondos/powerpoint/fondo01.jpg"/>
          <p:cNvPicPr>
            <a:picLocks noChangeAspect="1" noChangeArrowheads="1"/>
          </p:cNvPicPr>
          <p:nvPr/>
        </p:nvPicPr>
        <p:blipFill rotWithShape="1">
          <a:blip r:embed="rId2"/>
          <a:srcRect l="53050" t="33917" b="37851"/>
          <a:stretch/>
        </p:blipFill>
        <p:spPr bwMode="auto">
          <a:xfrm>
            <a:off x="2243328" y="2195855"/>
            <a:ext cx="9357359" cy="6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239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</TotalTime>
  <Words>215</Words>
  <Application>Microsoft Office PowerPoint</Application>
  <PresentationFormat>Произвольный</PresentationFormat>
  <Paragraphs>148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Использование  межпредметных  заданий  как форма  достижения  и  диагностики предметных  и  метапредметных образовательных  результатов  по  русскому языку  и  окружающему  миру                                               в  начальной школе  </vt:lpstr>
      <vt:lpstr>Школьные проекты:</vt:lpstr>
      <vt:lpstr>Мониторинг метапредметных результатов</vt:lpstr>
      <vt:lpstr>Работа с текстом</vt:lpstr>
      <vt:lpstr>Презентация PowerPoint</vt:lpstr>
      <vt:lpstr>Результаты по коммуникативным УУД   2016-2017 уч. год</vt:lpstr>
      <vt:lpstr>Результаты по регулятивным УУД   2016-2017 уч. год</vt:lpstr>
      <vt:lpstr>Презентация PowerPoint</vt:lpstr>
      <vt:lpstr>Презентация PowerPoint</vt:lpstr>
      <vt:lpstr>Результаты мониторинга по классу</vt:lpstr>
      <vt:lpstr>Результаты мониторинга по вопросам</vt:lpstr>
      <vt:lpstr>Результаты учащихся  в сравнении друг с другом</vt:lpstr>
      <vt:lpstr>Результаты мониторинга обучающихся</vt:lpstr>
      <vt:lpstr>Результаты мониторинга по вопросам</vt:lpstr>
      <vt:lpstr>Презентация PowerPoint</vt:lpstr>
      <vt:lpstr>Мониторинг предметных результатов по окружающему миру в начальной школе с помощью системы голосования </vt:lpstr>
      <vt:lpstr>Вопросы повышенного уровня</vt:lpstr>
      <vt:lpstr>Презентация PowerPoint</vt:lpstr>
      <vt:lpstr>Вопросы повышенного уровня</vt:lpstr>
      <vt:lpstr>Результаты 1 четверти по классу</vt:lpstr>
      <vt:lpstr>Результаты 2 четверти по классу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-</cp:lastModifiedBy>
  <cp:revision>38</cp:revision>
  <dcterms:created xsi:type="dcterms:W3CDTF">2019-02-03T04:23:20Z</dcterms:created>
  <dcterms:modified xsi:type="dcterms:W3CDTF">2019-02-06T16:00:25Z</dcterms:modified>
</cp:coreProperties>
</file>