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51"/>
  </p:notesMasterIdLst>
  <p:sldIdLst>
    <p:sldId id="334" r:id="rId2"/>
    <p:sldId id="359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60" r:id="rId11"/>
    <p:sldId id="290" r:id="rId12"/>
    <p:sldId id="305" r:id="rId13"/>
    <p:sldId id="291" r:id="rId14"/>
    <p:sldId id="371" r:id="rId15"/>
    <p:sldId id="364" r:id="rId16"/>
    <p:sldId id="293" r:id="rId17"/>
    <p:sldId id="361" r:id="rId18"/>
    <p:sldId id="366" r:id="rId19"/>
    <p:sldId id="308" r:id="rId20"/>
    <p:sldId id="289" r:id="rId21"/>
    <p:sldId id="270" r:id="rId22"/>
    <p:sldId id="272" r:id="rId23"/>
    <p:sldId id="274" r:id="rId24"/>
    <p:sldId id="301" r:id="rId25"/>
    <p:sldId id="309" r:id="rId26"/>
    <p:sldId id="286" r:id="rId27"/>
    <p:sldId id="310" r:id="rId28"/>
    <p:sldId id="266" r:id="rId29"/>
    <p:sldId id="311" r:id="rId30"/>
    <p:sldId id="312" r:id="rId31"/>
    <p:sldId id="367" r:id="rId32"/>
    <p:sldId id="368" r:id="rId33"/>
    <p:sldId id="369" r:id="rId34"/>
    <p:sldId id="370" r:id="rId35"/>
    <p:sldId id="313" r:id="rId36"/>
    <p:sldId id="362" r:id="rId37"/>
    <p:sldId id="337" r:id="rId38"/>
    <p:sldId id="347" r:id="rId39"/>
    <p:sldId id="348" r:id="rId40"/>
    <p:sldId id="349" r:id="rId41"/>
    <p:sldId id="350" r:id="rId42"/>
    <p:sldId id="352" r:id="rId43"/>
    <p:sldId id="353" r:id="rId44"/>
    <p:sldId id="354" r:id="rId45"/>
    <p:sldId id="355" r:id="rId46"/>
    <p:sldId id="356" r:id="rId47"/>
    <p:sldId id="363" r:id="rId48"/>
    <p:sldId id="372" r:id="rId49"/>
    <p:sldId id="314" r:id="rId50"/>
  </p:sldIdLst>
  <p:sldSz cx="9144000" cy="6858000" type="screen4x3"/>
  <p:notesSz cx="6858000" cy="9144000"/>
  <p:custDataLst>
    <p:tags r:id="rId5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941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272D33-7701-47E0-8268-A272B8EFDF5F}" type="doc">
      <dgm:prSet loTypeId="urn:microsoft.com/office/officeart/2005/8/layout/vProcess5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EF6FAE8-6BD8-4EA8-9F1D-13F035FC5F71}">
      <dgm:prSet phldrT="[Текст]" custT="1"/>
      <dgm:spPr/>
      <dgm:t>
        <a:bodyPr/>
        <a:lstStyle/>
        <a:p>
          <a:r>
            <a:rPr lang="ru-RU" sz="1800" b="1" dirty="0" smtClean="0">
              <a:effectLst/>
            </a:rPr>
            <a:t>Изучение индивидуальных особенностей учеников через наблюдение, анкетирование, анализ выполненных работ и т. д.</a:t>
          </a:r>
          <a:endParaRPr lang="ru-RU" sz="1800" b="1" dirty="0">
            <a:effectLst/>
          </a:endParaRPr>
        </a:p>
      </dgm:t>
    </dgm:pt>
    <dgm:pt modelId="{6047E694-CA04-4045-B976-429C8087E6E8}" type="parTrans" cxnId="{D9AF61AF-7384-48CE-8E47-609F3D14F910}">
      <dgm:prSet/>
      <dgm:spPr/>
      <dgm:t>
        <a:bodyPr/>
        <a:lstStyle/>
        <a:p>
          <a:endParaRPr lang="ru-RU" sz="1800" b="1">
            <a:effectLst/>
          </a:endParaRPr>
        </a:p>
      </dgm:t>
    </dgm:pt>
    <dgm:pt modelId="{4A5216C0-8234-47E3-ADBB-19DD6C5E730A}" type="sibTrans" cxnId="{D9AF61AF-7384-48CE-8E47-609F3D14F910}">
      <dgm:prSet custT="1"/>
      <dgm:spPr>
        <a:solidFill>
          <a:srgbClr val="C00000">
            <a:alpha val="90000"/>
          </a:srgbClr>
        </a:solidFill>
      </dgm:spPr>
      <dgm:t>
        <a:bodyPr/>
        <a:lstStyle/>
        <a:p>
          <a:endParaRPr lang="ru-RU" sz="1800" b="1">
            <a:effectLst/>
          </a:endParaRPr>
        </a:p>
      </dgm:t>
    </dgm:pt>
    <dgm:pt modelId="{AB2C1E28-838C-4C99-8BA0-D6ED1C4E345F}">
      <dgm:prSet phldrT="[Текст]" custT="1"/>
      <dgm:spPr/>
      <dgm:t>
        <a:bodyPr/>
        <a:lstStyle/>
        <a:p>
          <a:r>
            <a:rPr lang="ru-RU" sz="1800" b="1" dirty="0" smtClean="0">
              <a:effectLst/>
            </a:rPr>
            <a:t>Отбор материалов для изучения по учебному курсу согласно требованиям программы, который бы соответствовал уровню каждой из выделенных групп</a:t>
          </a:r>
          <a:endParaRPr lang="ru-RU" sz="1800" b="1" dirty="0">
            <a:effectLst/>
          </a:endParaRPr>
        </a:p>
      </dgm:t>
    </dgm:pt>
    <dgm:pt modelId="{EE5FB222-5D46-4C07-9067-49EC264415E3}" type="parTrans" cxnId="{4ADAE643-8FD9-421D-8024-848422FA0A62}">
      <dgm:prSet/>
      <dgm:spPr/>
      <dgm:t>
        <a:bodyPr/>
        <a:lstStyle/>
        <a:p>
          <a:endParaRPr lang="ru-RU" sz="1800" b="1">
            <a:effectLst/>
          </a:endParaRPr>
        </a:p>
      </dgm:t>
    </dgm:pt>
    <dgm:pt modelId="{AE05C095-8BD4-4AB5-B4E0-2266C59D4232}" type="sibTrans" cxnId="{4ADAE643-8FD9-421D-8024-848422FA0A62}">
      <dgm:prSet custT="1"/>
      <dgm:spPr>
        <a:solidFill>
          <a:srgbClr val="C00000">
            <a:alpha val="90000"/>
          </a:srgbClr>
        </a:solidFill>
      </dgm:spPr>
      <dgm:t>
        <a:bodyPr/>
        <a:lstStyle/>
        <a:p>
          <a:endParaRPr lang="ru-RU" sz="1800" b="1">
            <a:effectLst/>
          </a:endParaRPr>
        </a:p>
      </dgm:t>
    </dgm:pt>
    <dgm:pt modelId="{45140C88-F3D7-44F0-8538-A1503F8050A8}">
      <dgm:prSet phldrT="[Текст]" custT="1"/>
      <dgm:spPr/>
      <dgm:t>
        <a:bodyPr/>
        <a:lstStyle/>
        <a:p>
          <a:r>
            <a:rPr lang="ru-RU" sz="1800" b="1" dirty="0" smtClean="0">
              <a:effectLst/>
            </a:rPr>
            <a:t>Разработка и использование в учебном процессе </a:t>
          </a:r>
          <a:r>
            <a:rPr lang="ru-RU" sz="1800" b="1" dirty="0" err="1" smtClean="0">
              <a:solidFill>
                <a:srgbClr val="C00000"/>
              </a:solidFill>
              <a:effectLst/>
            </a:rPr>
            <a:t>разноуровневого</a:t>
          </a:r>
          <a:r>
            <a:rPr lang="ru-RU" sz="1800" b="1" dirty="0" smtClean="0">
              <a:solidFill>
                <a:srgbClr val="C00000"/>
              </a:solidFill>
              <a:effectLst/>
            </a:rPr>
            <a:t> (по разным признакам) дидактического материала для самостоятельной работы и проведения контроля знаний</a:t>
          </a:r>
          <a:endParaRPr lang="ru-RU" sz="1800" b="1" dirty="0">
            <a:solidFill>
              <a:srgbClr val="C00000"/>
            </a:solidFill>
            <a:effectLst/>
          </a:endParaRPr>
        </a:p>
      </dgm:t>
    </dgm:pt>
    <dgm:pt modelId="{E10A0CED-197B-4D85-8FD7-E028DA598402}" type="parTrans" cxnId="{BCF42B9D-09A3-4F23-8218-619B3E7AADAA}">
      <dgm:prSet/>
      <dgm:spPr/>
      <dgm:t>
        <a:bodyPr/>
        <a:lstStyle/>
        <a:p>
          <a:endParaRPr lang="ru-RU" sz="1800" b="1">
            <a:effectLst/>
          </a:endParaRPr>
        </a:p>
      </dgm:t>
    </dgm:pt>
    <dgm:pt modelId="{D31F7229-F5FF-454E-A847-DF1FA27301A7}" type="sibTrans" cxnId="{BCF42B9D-09A3-4F23-8218-619B3E7AADAA}">
      <dgm:prSet custT="1"/>
      <dgm:spPr>
        <a:solidFill>
          <a:srgbClr val="C00000">
            <a:alpha val="90000"/>
          </a:srgbClr>
        </a:solidFill>
      </dgm:spPr>
      <dgm:t>
        <a:bodyPr/>
        <a:lstStyle/>
        <a:p>
          <a:endParaRPr lang="ru-RU" sz="1800" b="1">
            <a:effectLst/>
          </a:endParaRPr>
        </a:p>
      </dgm:t>
    </dgm:pt>
    <dgm:pt modelId="{5752D63B-5D6E-4172-92FD-830B7C26D8CE}">
      <dgm:prSet custT="1"/>
      <dgm:spPr/>
      <dgm:t>
        <a:bodyPr/>
        <a:lstStyle/>
        <a:p>
          <a:r>
            <a:rPr lang="ru-RU" sz="1800" b="1" dirty="0" smtClean="0">
              <a:effectLst/>
            </a:rPr>
            <a:t>Проверка и оценка знаний, умений, способов деятельности, определение уровня усвоения материала каждым учеником,  соотнесение его с соответствующей группой познавательной активности </a:t>
          </a:r>
          <a:endParaRPr lang="ru-RU" sz="1800" b="1" dirty="0">
            <a:effectLst/>
          </a:endParaRPr>
        </a:p>
      </dgm:t>
    </dgm:pt>
    <dgm:pt modelId="{49FC028D-A415-4966-8A92-8543987A1FC4}" type="parTrans" cxnId="{D00D4874-1E44-49B3-BDB4-6A4C37D7E39E}">
      <dgm:prSet/>
      <dgm:spPr/>
      <dgm:t>
        <a:bodyPr/>
        <a:lstStyle/>
        <a:p>
          <a:endParaRPr lang="ru-RU" sz="1800" b="1">
            <a:effectLst/>
          </a:endParaRPr>
        </a:p>
      </dgm:t>
    </dgm:pt>
    <dgm:pt modelId="{FAEE7DC0-72E8-489F-AB24-BF2B67D6EFE8}" type="sibTrans" cxnId="{D00D4874-1E44-49B3-BDB4-6A4C37D7E39E}">
      <dgm:prSet/>
      <dgm:spPr/>
      <dgm:t>
        <a:bodyPr/>
        <a:lstStyle/>
        <a:p>
          <a:endParaRPr lang="ru-RU" sz="1800" b="1">
            <a:effectLst/>
          </a:endParaRPr>
        </a:p>
      </dgm:t>
    </dgm:pt>
    <dgm:pt modelId="{3C3080BF-35F3-42ED-B6AE-663F0BEDD146}">
      <dgm:prSet custT="1"/>
      <dgm:spPr/>
      <dgm:t>
        <a:bodyPr/>
        <a:lstStyle/>
        <a:p>
          <a:r>
            <a:rPr lang="ru-RU" sz="1800" b="1" dirty="0" smtClean="0">
              <a:effectLst/>
            </a:rPr>
            <a:t>Учет индивидуальных особенностей на каждом этапе урока и при выборе соответствующих методов и приемов</a:t>
          </a:r>
          <a:endParaRPr lang="ru-RU" sz="1800" b="1" dirty="0">
            <a:effectLst/>
          </a:endParaRPr>
        </a:p>
      </dgm:t>
    </dgm:pt>
    <dgm:pt modelId="{B7685632-FD63-48A8-8B03-0C3C15F0B5B9}" type="parTrans" cxnId="{6BF69EAA-EFBC-461A-ACE9-3A855706EF59}">
      <dgm:prSet/>
      <dgm:spPr/>
      <dgm:t>
        <a:bodyPr/>
        <a:lstStyle/>
        <a:p>
          <a:endParaRPr lang="ru-RU" sz="1800" b="1">
            <a:effectLst/>
          </a:endParaRPr>
        </a:p>
      </dgm:t>
    </dgm:pt>
    <dgm:pt modelId="{BC02E37B-7758-47DB-ACC2-91D84A8C7E3B}" type="sibTrans" cxnId="{6BF69EAA-EFBC-461A-ACE9-3A855706EF59}">
      <dgm:prSet custT="1"/>
      <dgm:spPr>
        <a:solidFill>
          <a:srgbClr val="C00000">
            <a:alpha val="90000"/>
          </a:srgbClr>
        </a:solidFill>
      </dgm:spPr>
      <dgm:t>
        <a:bodyPr/>
        <a:lstStyle/>
        <a:p>
          <a:endParaRPr lang="ru-RU" sz="1800" b="1">
            <a:effectLst/>
          </a:endParaRPr>
        </a:p>
      </dgm:t>
    </dgm:pt>
    <dgm:pt modelId="{7A70891C-D484-412F-904B-3B46BFF417A9}" type="pres">
      <dgm:prSet presAssocID="{C8272D33-7701-47E0-8268-A272B8EFDF5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928FA8-CA6C-4BFB-897D-71FC69F2895D}" type="pres">
      <dgm:prSet presAssocID="{C8272D33-7701-47E0-8268-A272B8EFDF5F}" presName="dummyMaxCanvas" presStyleCnt="0">
        <dgm:presLayoutVars/>
      </dgm:prSet>
      <dgm:spPr/>
    </dgm:pt>
    <dgm:pt modelId="{AB8C8A76-ED2A-4CCE-82FC-5D14FF33B9B0}" type="pres">
      <dgm:prSet presAssocID="{C8272D33-7701-47E0-8268-A272B8EFDF5F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229B91-7F49-41C8-AAC4-D540E507FADB}" type="pres">
      <dgm:prSet presAssocID="{C8272D33-7701-47E0-8268-A272B8EFDF5F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0EE58-47BD-43B1-B662-B52B226DBE2D}" type="pres">
      <dgm:prSet presAssocID="{C8272D33-7701-47E0-8268-A272B8EFDF5F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22D80-D5CF-4A74-A745-85464704ECB7}" type="pres">
      <dgm:prSet presAssocID="{C8272D33-7701-47E0-8268-A272B8EFDF5F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B971A-B6E1-4EC4-BE99-7BA2A783D8CF}" type="pres">
      <dgm:prSet presAssocID="{C8272D33-7701-47E0-8268-A272B8EFDF5F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09CC13-2837-49B1-8A80-6BB9CED08A12}" type="pres">
      <dgm:prSet presAssocID="{C8272D33-7701-47E0-8268-A272B8EFDF5F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8F41CF-3C3E-4424-91C4-795383AA40FA}" type="pres">
      <dgm:prSet presAssocID="{C8272D33-7701-47E0-8268-A272B8EFDF5F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735C0-27F9-462E-ACB0-8CB3B98D20FE}" type="pres">
      <dgm:prSet presAssocID="{C8272D33-7701-47E0-8268-A272B8EFDF5F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95141-7C44-4CF6-8387-5F5AD8E70BD1}" type="pres">
      <dgm:prSet presAssocID="{C8272D33-7701-47E0-8268-A272B8EFDF5F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B9291-10F4-4D3F-B317-FCBDD25A33C9}" type="pres">
      <dgm:prSet presAssocID="{C8272D33-7701-47E0-8268-A272B8EFDF5F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EEA194-D7BA-4FF2-89CB-719CA6EA7D9E}" type="pres">
      <dgm:prSet presAssocID="{C8272D33-7701-47E0-8268-A272B8EFDF5F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4946A-AACE-4593-BE67-BF763F4DFB3B}" type="pres">
      <dgm:prSet presAssocID="{C8272D33-7701-47E0-8268-A272B8EFDF5F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DFA7B8-8DB0-4997-9CEC-E223243F2007}" type="pres">
      <dgm:prSet presAssocID="{C8272D33-7701-47E0-8268-A272B8EFDF5F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D261A2-66F5-45EB-9DA1-13D995257C31}" type="pres">
      <dgm:prSet presAssocID="{C8272D33-7701-47E0-8268-A272B8EFDF5F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942B09-51B2-4A7E-96BC-24CE7721E858}" type="presOf" srcId="{45140C88-F3D7-44F0-8538-A1503F8050A8}" destId="{25DFA7B8-8DB0-4997-9CEC-E223243F2007}" srcOrd="1" destOrd="0" presId="urn:microsoft.com/office/officeart/2005/8/layout/vProcess5"/>
    <dgm:cxn modelId="{2A57AAF5-F724-4160-AEA3-74DF44E38C7A}" type="presOf" srcId="{5752D63B-5D6E-4172-92FD-830B7C26D8CE}" destId="{CED261A2-66F5-45EB-9DA1-13D995257C31}" srcOrd="1" destOrd="0" presId="urn:microsoft.com/office/officeart/2005/8/layout/vProcess5"/>
    <dgm:cxn modelId="{F2E50585-6E93-4CC0-9A10-415664D5CB77}" type="presOf" srcId="{FEF6FAE8-6BD8-4EA8-9F1D-13F035FC5F71}" destId="{AB8C8A76-ED2A-4CCE-82FC-5D14FF33B9B0}" srcOrd="0" destOrd="0" presId="urn:microsoft.com/office/officeart/2005/8/layout/vProcess5"/>
    <dgm:cxn modelId="{763299EF-CDD6-4C76-B3DC-99374D1810CE}" type="presOf" srcId="{C8272D33-7701-47E0-8268-A272B8EFDF5F}" destId="{7A70891C-D484-412F-904B-3B46BFF417A9}" srcOrd="0" destOrd="0" presId="urn:microsoft.com/office/officeart/2005/8/layout/vProcess5"/>
    <dgm:cxn modelId="{FB043EBC-560C-409E-8EBA-BAC18D714CDA}" type="presOf" srcId="{FEF6FAE8-6BD8-4EA8-9F1D-13F035FC5F71}" destId="{16AB9291-10F4-4D3F-B317-FCBDD25A33C9}" srcOrd="1" destOrd="0" presId="urn:microsoft.com/office/officeart/2005/8/layout/vProcess5"/>
    <dgm:cxn modelId="{6F3EF742-F416-4546-B630-72EBBEA78769}" type="presOf" srcId="{BC02E37B-7758-47DB-ACC2-91D84A8C7E3B}" destId="{632735C0-27F9-462E-ACB0-8CB3B98D20FE}" srcOrd="0" destOrd="0" presId="urn:microsoft.com/office/officeart/2005/8/layout/vProcess5"/>
    <dgm:cxn modelId="{8F4DB0AA-76F6-4959-995E-8AA96E6331EF}" type="presOf" srcId="{AB2C1E28-838C-4C99-8BA0-D6ED1C4E345F}" destId="{78EEA194-D7BA-4FF2-89CB-719CA6EA7D9E}" srcOrd="1" destOrd="0" presId="urn:microsoft.com/office/officeart/2005/8/layout/vProcess5"/>
    <dgm:cxn modelId="{BCF42B9D-09A3-4F23-8218-619B3E7AADAA}" srcId="{C8272D33-7701-47E0-8268-A272B8EFDF5F}" destId="{45140C88-F3D7-44F0-8538-A1503F8050A8}" srcOrd="3" destOrd="0" parTransId="{E10A0CED-197B-4D85-8FD7-E028DA598402}" sibTransId="{D31F7229-F5FF-454E-A847-DF1FA27301A7}"/>
    <dgm:cxn modelId="{D362660B-1F86-4801-86F7-9FF3623E3FF9}" type="presOf" srcId="{3C3080BF-35F3-42ED-B6AE-663F0BEDD146}" destId="{BF00EE58-47BD-43B1-B662-B52B226DBE2D}" srcOrd="0" destOrd="0" presId="urn:microsoft.com/office/officeart/2005/8/layout/vProcess5"/>
    <dgm:cxn modelId="{4ADAE643-8FD9-421D-8024-848422FA0A62}" srcId="{C8272D33-7701-47E0-8268-A272B8EFDF5F}" destId="{AB2C1E28-838C-4C99-8BA0-D6ED1C4E345F}" srcOrd="1" destOrd="0" parTransId="{EE5FB222-5D46-4C07-9067-49EC264415E3}" sibTransId="{AE05C095-8BD4-4AB5-B4E0-2266C59D4232}"/>
    <dgm:cxn modelId="{C217EF6A-1ED7-40EE-8974-FDB9A6C9C608}" type="presOf" srcId="{AE05C095-8BD4-4AB5-B4E0-2266C59D4232}" destId="{E28F41CF-3C3E-4424-91C4-795383AA40FA}" srcOrd="0" destOrd="0" presId="urn:microsoft.com/office/officeart/2005/8/layout/vProcess5"/>
    <dgm:cxn modelId="{D9AF61AF-7384-48CE-8E47-609F3D14F910}" srcId="{C8272D33-7701-47E0-8268-A272B8EFDF5F}" destId="{FEF6FAE8-6BD8-4EA8-9F1D-13F035FC5F71}" srcOrd="0" destOrd="0" parTransId="{6047E694-CA04-4045-B976-429C8087E6E8}" sibTransId="{4A5216C0-8234-47E3-ADBB-19DD6C5E730A}"/>
    <dgm:cxn modelId="{FAB71681-CE98-4F77-B92C-598D6BEDC640}" type="presOf" srcId="{3C3080BF-35F3-42ED-B6AE-663F0BEDD146}" destId="{B1C4946A-AACE-4593-BE67-BF763F4DFB3B}" srcOrd="1" destOrd="0" presId="urn:microsoft.com/office/officeart/2005/8/layout/vProcess5"/>
    <dgm:cxn modelId="{6BF69EAA-EFBC-461A-ACE9-3A855706EF59}" srcId="{C8272D33-7701-47E0-8268-A272B8EFDF5F}" destId="{3C3080BF-35F3-42ED-B6AE-663F0BEDD146}" srcOrd="2" destOrd="0" parTransId="{B7685632-FD63-48A8-8B03-0C3C15F0B5B9}" sibTransId="{BC02E37B-7758-47DB-ACC2-91D84A8C7E3B}"/>
    <dgm:cxn modelId="{7A5F795B-694A-4770-90C0-BC034D8E191D}" type="presOf" srcId="{4A5216C0-8234-47E3-ADBB-19DD6C5E730A}" destId="{8909CC13-2837-49B1-8A80-6BB9CED08A12}" srcOrd="0" destOrd="0" presId="urn:microsoft.com/office/officeart/2005/8/layout/vProcess5"/>
    <dgm:cxn modelId="{7E4E2AA4-F209-44D6-9147-42AE9ECD0C16}" type="presOf" srcId="{5752D63B-5D6E-4172-92FD-830B7C26D8CE}" destId="{284B971A-B6E1-4EC4-BE99-7BA2A783D8CF}" srcOrd="0" destOrd="0" presId="urn:microsoft.com/office/officeart/2005/8/layout/vProcess5"/>
    <dgm:cxn modelId="{5EEF315F-8AEA-4C85-9220-44F077536D33}" type="presOf" srcId="{45140C88-F3D7-44F0-8538-A1503F8050A8}" destId="{AA322D80-D5CF-4A74-A745-85464704ECB7}" srcOrd="0" destOrd="0" presId="urn:microsoft.com/office/officeart/2005/8/layout/vProcess5"/>
    <dgm:cxn modelId="{60644598-A262-4CD9-948E-DE79A0875F86}" type="presOf" srcId="{AB2C1E28-838C-4C99-8BA0-D6ED1C4E345F}" destId="{EE229B91-7F49-41C8-AAC4-D540E507FADB}" srcOrd="0" destOrd="0" presId="urn:microsoft.com/office/officeart/2005/8/layout/vProcess5"/>
    <dgm:cxn modelId="{D00D4874-1E44-49B3-BDB4-6A4C37D7E39E}" srcId="{C8272D33-7701-47E0-8268-A272B8EFDF5F}" destId="{5752D63B-5D6E-4172-92FD-830B7C26D8CE}" srcOrd="4" destOrd="0" parTransId="{49FC028D-A415-4966-8A92-8543987A1FC4}" sibTransId="{FAEE7DC0-72E8-489F-AB24-BF2B67D6EFE8}"/>
    <dgm:cxn modelId="{7198CE66-F317-4F43-A06E-F84366F7C60F}" type="presOf" srcId="{D31F7229-F5FF-454E-A847-DF1FA27301A7}" destId="{DAF95141-7C44-4CF6-8387-5F5AD8E70BD1}" srcOrd="0" destOrd="0" presId="urn:microsoft.com/office/officeart/2005/8/layout/vProcess5"/>
    <dgm:cxn modelId="{7A442F00-86BA-4764-ADE2-7F2D278F7E22}" type="presParOf" srcId="{7A70891C-D484-412F-904B-3B46BFF417A9}" destId="{ED928FA8-CA6C-4BFB-897D-71FC69F2895D}" srcOrd="0" destOrd="0" presId="urn:microsoft.com/office/officeart/2005/8/layout/vProcess5"/>
    <dgm:cxn modelId="{F8E0D620-F86B-4B64-BDBE-3AEACB9E9EAE}" type="presParOf" srcId="{7A70891C-D484-412F-904B-3B46BFF417A9}" destId="{AB8C8A76-ED2A-4CCE-82FC-5D14FF33B9B0}" srcOrd="1" destOrd="0" presId="urn:microsoft.com/office/officeart/2005/8/layout/vProcess5"/>
    <dgm:cxn modelId="{ECDF0A13-8EDD-49A6-8D9B-D2F92033B215}" type="presParOf" srcId="{7A70891C-D484-412F-904B-3B46BFF417A9}" destId="{EE229B91-7F49-41C8-AAC4-D540E507FADB}" srcOrd="2" destOrd="0" presId="urn:microsoft.com/office/officeart/2005/8/layout/vProcess5"/>
    <dgm:cxn modelId="{84BA4822-B34E-4E1A-A3CA-E8CD34079A18}" type="presParOf" srcId="{7A70891C-D484-412F-904B-3B46BFF417A9}" destId="{BF00EE58-47BD-43B1-B662-B52B226DBE2D}" srcOrd="3" destOrd="0" presId="urn:microsoft.com/office/officeart/2005/8/layout/vProcess5"/>
    <dgm:cxn modelId="{449F0930-4927-4272-BAC0-28FC5F752150}" type="presParOf" srcId="{7A70891C-D484-412F-904B-3B46BFF417A9}" destId="{AA322D80-D5CF-4A74-A745-85464704ECB7}" srcOrd="4" destOrd="0" presId="urn:microsoft.com/office/officeart/2005/8/layout/vProcess5"/>
    <dgm:cxn modelId="{D1E59560-ED0B-42AE-9174-F6A0C155C93D}" type="presParOf" srcId="{7A70891C-D484-412F-904B-3B46BFF417A9}" destId="{284B971A-B6E1-4EC4-BE99-7BA2A783D8CF}" srcOrd="5" destOrd="0" presId="urn:microsoft.com/office/officeart/2005/8/layout/vProcess5"/>
    <dgm:cxn modelId="{A6A2299B-A775-40F6-8EF2-4CDB5240B01C}" type="presParOf" srcId="{7A70891C-D484-412F-904B-3B46BFF417A9}" destId="{8909CC13-2837-49B1-8A80-6BB9CED08A12}" srcOrd="6" destOrd="0" presId="urn:microsoft.com/office/officeart/2005/8/layout/vProcess5"/>
    <dgm:cxn modelId="{35FDE997-ADEF-4737-AF1B-533C65E2A8FB}" type="presParOf" srcId="{7A70891C-D484-412F-904B-3B46BFF417A9}" destId="{E28F41CF-3C3E-4424-91C4-795383AA40FA}" srcOrd="7" destOrd="0" presId="urn:microsoft.com/office/officeart/2005/8/layout/vProcess5"/>
    <dgm:cxn modelId="{86539C29-C77B-48E4-8B05-361D8228A55C}" type="presParOf" srcId="{7A70891C-D484-412F-904B-3B46BFF417A9}" destId="{632735C0-27F9-462E-ACB0-8CB3B98D20FE}" srcOrd="8" destOrd="0" presId="urn:microsoft.com/office/officeart/2005/8/layout/vProcess5"/>
    <dgm:cxn modelId="{D05BF526-F2CF-46D0-B091-60B468824FB4}" type="presParOf" srcId="{7A70891C-D484-412F-904B-3B46BFF417A9}" destId="{DAF95141-7C44-4CF6-8387-5F5AD8E70BD1}" srcOrd="9" destOrd="0" presId="urn:microsoft.com/office/officeart/2005/8/layout/vProcess5"/>
    <dgm:cxn modelId="{A5A24CFB-583B-446F-9DB1-D6C9116CE790}" type="presParOf" srcId="{7A70891C-D484-412F-904B-3B46BFF417A9}" destId="{16AB9291-10F4-4D3F-B317-FCBDD25A33C9}" srcOrd="10" destOrd="0" presId="urn:microsoft.com/office/officeart/2005/8/layout/vProcess5"/>
    <dgm:cxn modelId="{E83D7594-B8E5-4805-A06F-CB6BAE42AF75}" type="presParOf" srcId="{7A70891C-D484-412F-904B-3B46BFF417A9}" destId="{78EEA194-D7BA-4FF2-89CB-719CA6EA7D9E}" srcOrd="11" destOrd="0" presId="urn:microsoft.com/office/officeart/2005/8/layout/vProcess5"/>
    <dgm:cxn modelId="{A874B74E-0EF4-4A47-B5D1-5DAAA9E23C7E}" type="presParOf" srcId="{7A70891C-D484-412F-904B-3B46BFF417A9}" destId="{B1C4946A-AACE-4593-BE67-BF763F4DFB3B}" srcOrd="12" destOrd="0" presId="urn:microsoft.com/office/officeart/2005/8/layout/vProcess5"/>
    <dgm:cxn modelId="{92B45AB6-69C8-44C4-BE2C-BB5499401C57}" type="presParOf" srcId="{7A70891C-D484-412F-904B-3B46BFF417A9}" destId="{25DFA7B8-8DB0-4997-9CEC-E223243F2007}" srcOrd="13" destOrd="0" presId="urn:microsoft.com/office/officeart/2005/8/layout/vProcess5"/>
    <dgm:cxn modelId="{A0317132-9296-48E3-99B2-81BC798EC7BE}" type="presParOf" srcId="{7A70891C-D484-412F-904B-3B46BFF417A9}" destId="{CED261A2-66F5-45EB-9DA1-13D995257C3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F9CAB8-3068-43AE-8C1F-F96D6847F6AF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7331B34-8BD0-490A-8D2E-39A04819BE70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b="1" dirty="0" smtClean="0">
              <a:ea typeface="Times New Roman" panose="02020603050405020304" pitchFamily="18" charset="0"/>
            </a:rPr>
            <a:t>Учебные задания могут быть разноуровневыми по различным признакам, в зависимости от того, что берется за основу подразделения</a:t>
          </a:r>
          <a:endParaRPr lang="ru-RU" sz="2400" b="1" dirty="0"/>
        </a:p>
      </dgm:t>
    </dgm:pt>
    <dgm:pt modelId="{386E2D64-7E8A-42FC-8833-04084E0E8C3F}" type="parTrans" cxnId="{60C2D935-879F-4732-8315-7D0340996201}">
      <dgm:prSet/>
      <dgm:spPr/>
      <dgm:t>
        <a:bodyPr/>
        <a:lstStyle/>
        <a:p>
          <a:endParaRPr lang="ru-RU"/>
        </a:p>
      </dgm:t>
    </dgm:pt>
    <dgm:pt modelId="{D10D39EC-DECE-4AF6-8EB9-0C731BE1ED8B}" type="sibTrans" cxnId="{60C2D935-879F-4732-8315-7D0340996201}">
      <dgm:prSet/>
      <dgm:spPr/>
      <dgm:t>
        <a:bodyPr/>
        <a:lstStyle/>
        <a:p>
          <a:endParaRPr lang="ru-RU"/>
        </a:p>
      </dgm:t>
    </dgm:pt>
    <dgm:pt modelId="{41C6E2B9-0DE2-4517-ADC3-5BFEB7C5E5D9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Содержание заданий</a:t>
          </a:r>
          <a:endParaRPr lang="ru-RU" b="1" dirty="0">
            <a:solidFill>
              <a:schemeClr val="bg1"/>
            </a:solidFill>
          </a:endParaRPr>
        </a:p>
      </dgm:t>
    </dgm:pt>
    <dgm:pt modelId="{841C75DD-A77F-4713-850B-72FC1BBF7520}" type="parTrans" cxnId="{D0A66788-2B2B-4F74-BFC2-24C8554CFB44}">
      <dgm:prSet/>
      <dgm:spPr/>
      <dgm:t>
        <a:bodyPr/>
        <a:lstStyle/>
        <a:p>
          <a:endParaRPr lang="ru-RU"/>
        </a:p>
      </dgm:t>
    </dgm:pt>
    <dgm:pt modelId="{E3FFF80C-D147-4550-BB99-46080B89C2C0}" type="sibTrans" cxnId="{D0A66788-2B2B-4F74-BFC2-24C8554CFB44}">
      <dgm:prSet/>
      <dgm:spPr/>
      <dgm:t>
        <a:bodyPr/>
        <a:lstStyle/>
        <a:p>
          <a:endParaRPr lang="ru-RU"/>
        </a:p>
      </dgm:t>
    </dgm:pt>
    <dgm:pt modelId="{8974B66F-D78D-4B48-9CF7-FACB61466701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ea typeface="Times New Roman" panose="02020603050405020304" pitchFamily="18" charset="0"/>
            </a:rPr>
            <a:t>Использование заданий в качестве способов организации учебной деятельности школьников</a:t>
          </a:r>
          <a:endParaRPr lang="ru-RU" dirty="0">
            <a:solidFill>
              <a:schemeClr val="bg1"/>
            </a:solidFill>
          </a:endParaRPr>
        </a:p>
      </dgm:t>
    </dgm:pt>
    <dgm:pt modelId="{1195119A-4817-49AE-9C3A-C2D28541C7EB}" type="parTrans" cxnId="{23B6D843-D054-4A86-B638-3031FDBAAC1F}">
      <dgm:prSet/>
      <dgm:spPr/>
      <dgm:t>
        <a:bodyPr/>
        <a:lstStyle/>
        <a:p>
          <a:endParaRPr lang="ru-RU"/>
        </a:p>
      </dgm:t>
    </dgm:pt>
    <dgm:pt modelId="{1CA7D514-4CCD-4200-BED5-1BF789CB2DA1}" type="sibTrans" cxnId="{23B6D843-D054-4A86-B638-3031FDBAAC1F}">
      <dgm:prSet/>
      <dgm:spPr/>
      <dgm:t>
        <a:bodyPr/>
        <a:lstStyle/>
        <a:p>
          <a:endParaRPr lang="ru-RU"/>
        </a:p>
      </dgm:t>
    </dgm:pt>
    <dgm:pt modelId="{E9B1B351-7ABD-4CA8-BF99-EB9AA290F978}" type="pres">
      <dgm:prSet presAssocID="{62F9CAB8-3068-43AE-8C1F-F96D6847F6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02A8D18-AF4A-4735-898F-21F92B8F0B1A}" type="pres">
      <dgm:prSet presAssocID="{D7331B34-8BD0-490A-8D2E-39A04819BE70}" presName="hierRoot1" presStyleCnt="0">
        <dgm:presLayoutVars>
          <dgm:hierBranch val="init"/>
        </dgm:presLayoutVars>
      </dgm:prSet>
      <dgm:spPr/>
    </dgm:pt>
    <dgm:pt modelId="{48D3DD43-C01E-4907-99EB-F0617F99080D}" type="pres">
      <dgm:prSet presAssocID="{D7331B34-8BD0-490A-8D2E-39A04819BE70}" presName="rootComposite1" presStyleCnt="0"/>
      <dgm:spPr/>
    </dgm:pt>
    <dgm:pt modelId="{79B7DBCB-AF29-4676-B745-75C5FF2E7940}" type="pres">
      <dgm:prSet presAssocID="{D7331B34-8BD0-490A-8D2E-39A04819BE70}" presName="rootText1" presStyleLbl="node0" presStyleIdx="0" presStyleCnt="1" custScaleX="200586" custScaleY="739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FF225A-CCBC-4766-95F4-17F1F9A78B07}" type="pres">
      <dgm:prSet presAssocID="{D7331B34-8BD0-490A-8D2E-39A04819BE7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29DA353-CCAA-4B9B-82E0-D5EE5F2AF59E}" type="pres">
      <dgm:prSet presAssocID="{D7331B34-8BD0-490A-8D2E-39A04819BE70}" presName="hierChild2" presStyleCnt="0"/>
      <dgm:spPr/>
    </dgm:pt>
    <dgm:pt modelId="{9AA54338-F82E-4933-AFD2-EC135AD57C45}" type="pres">
      <dgm:prSet presAssocID="{841C75DD-A77F-4713-850B-72FC1BBF7520}" presName="Name37" presStyleLbl="parChTrans1D2" presStyleIdx="0" presStyleCnt="2"/>
      <dgm:spPr/>
      <dgm:t>
        <a:bodyPr/>
        <a:lstStyle/>
        <a:p>
          <a:endParaRPr lang="ru-RU"/>
        </a:p>
      </dgm:t>
    </dgm:pt>
    <dgm:pt modelId="{C6E57C53-7664-414E-96F1-1C52354FB0D9}" type="pres">
      <dgm:prSet presAssocID="{41C6E2B9-0DE2-4517-ADC3-5BFEB7C5E5D9}" presName="hierRoot2" presStyleCnt="0">
        <dgm:presLayoutVars>
          <dgm:hierBranch val="init"/>
        </dgm:presLayoutVars>
      </dgm:prSet>
      <dgm:spPr/>
    </dgm:pt>
    <dgm:pt modelId="{014A9A79-A8BB-4280-A30C-3F0AB21005A2}" type="pres">
      <dgm:prSet presAssocID="{41C6E2B9-0DE2-4517-ADC3-5BFEB7C5E5D9}" presName="rootComposite" presStyleCnt="0"/>
      <dgm:spPr/>
    </dgm:pt>
    <dgm:pt modelId="{853C1F17-9600-418B-B4AD-F63550E296FC}" type="pres">
      <dgm:prSet presAssocID="{41C6E2B9-0DE2-4517-ADC3-5BFEB7C5E5D9}" presName="rootText" presStyleLbl="node2" presStyleIdx="0" presStyleCnt="2" custScaleX="118949" custScaleY="64239" custLinFactNeighborY="-114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D6E2C1-FE43-451A-86BF-CD7A34407E03}" type="pres">
      <dgm:prSet presAssocID="{41C6E2B9-0DE2-4517-ADC3-5BFEB7C5E5D9}" presName="rootConnector" presStyleLbl="node2" presStyleIdx="0" presStyleCnt="2"/>
      <dgm:spPr/>
      <dgm:t>
        <a:bodyPr/>
        <a:lstStyle/>
        <a:p>
          <a:endParaRPr lang="ru-RU"/>
        </a:p>
      </dgm:t>
    </dgm:pt>
    <dgm:pt modelId="{8C7188E9-0548-4E7D-9BCD-FA5547EDACDA}" type="pres">
      <dgm:prSet presAssocID="{41C6E2B9-0DE2-4517-ADC3-5BFEB7C5E5D9}" presName="hierChild4" presStyleCnt="0"/>
      <dgm:spPr/>
    </dgm:pt>
    <dgm:pt modelId="{701EEC01-C697-4773-B018-CDAA3BFFC98C}" type="pres">
      <dgm:prSet presAssocID="{41C6E2B9-0DE2-4517-ADC3-5BFEB7C5E5D9}" presName="hierChild5" presStyleCnt="0"/>
      <dgm:spPr/>
    </dgm:pt>
    <dgm:pt modelId="{9795703B-CAD5-453D-B820-F69F04C27EA1}" type="pres">
      <dgm:prSet presAssocID="{1195119A-4817-49AE-9C3A-C2D28541C7EB}" presName="Name37" presStyleLbl="parChTrans1D2" presStyleIdx="1" presStyleCnt="2"/>
      <dgm:spPr/>
      <dgm:t>
        <a:bodyPr/>
        <a:lstStyle/>
        <a:p>
          <a:endParaRPr lang="ru-RU"/>
        </a:p>
      </dgm:t>
    </dgm:pt>
    <dgm:pt modelId="{EB4CAB25-C72A-49A4-A1FB-B6B309D1718C}" type="pres">
      <dgm:prSet presAssocID="{8974B66F-D78D-4B48-9CF7-FACB61466701}" presName="hierRoot2" presStyleCnt="0">
        <dgm:presLayoutVars>
          <dgm:hierBranch val="init"/>
        </dgm:presLayoutVars>
      </dgm:prSet>
      <dgm:spPr/>
    </dgm:pt>
    <dgm:pt modelId="{FF3EBC8E-0CE3-4FD5-89B0-7BF0253835A8}" type="pres">
      <dgm:prSet presAssocID="{8974B66F-D78D-4B48-9CF7-FACB61466701}" presName="rootComposite" presStyleCnt="0"/>
      <dgm:spPr/>
    </dgm:pt>
    <dgm:pt modelId="{2127B88E-7134-41D3-8934-BA9762E5E314}" type="pres">
      <dgm:prSet presAssocID="{8974B66F-D78D-4B48-9CF7-FACB61466701}" presName="rootText" presStyleLbl="node2" presStyleIdx="1" presStyleCnt="2" custScaleX="118949" custScaleY="64239" custLinFactNeighborY="-114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378F27-46F4-4AE7-A5DB-ED79CC371E76}" type="pres">
      <dgm:prSet presAssocID="{8974B66F-D78D-4B48-9CF7-FACB61466701}" presName="rootConnector" presStyleLbl="node2" presStyleIdx="1" presStyleCnt="2"/>
      <dgm:spPr/>
      <dgm:t>
        <a:bodyPr/>
        <a:lstStyle/>
        <a:p>
          <a:endParaRPr lang="ru-RU"/>
        </a:p>
      </dgm:t>
    </dgm:pt>
    <dgm:pt modelId="{BEA3D891-8319-46E6-97CE-34CD51808B10}" type="pres">
      <dgm:prSet presAssocID="{8974B66F-D78D-4B48-9CF7-FACB61466701}" presName="hierChild4" presStyleCnt="0"/>
      <dgm:spPr/>
    </dgm:pt>
    <dgm:pt modelId="{8877508D-4F7D-4DE6-92FA-5CB863F60568}" type="pres">
      <dgm:prSet presAssocID="{8974B66F-D78D-4B48-9CF7-FACB61466701}" presName="hierChild5" presStyleCnt="0"/>
      <dgm:spPr/>
    </dgm:pt>
    <dgm:pt modelId="{62A13B88-CC43-4A47-AF1C-878E04B11284}" type="pres">
      <dgm:prSet presAssocID="{D7331B34-8BD0-490A-8D2E-39A04819BE70}" presName="hierChild3" presStyleCnt="0"/>
      <dgm:spPr/>
    </dgm:pt>
  </dgm:ptLst>
  <dgm:cxnLst>
    <dgm:cxn modelId="{60C2D935-879F-4732-8315-7D0340996201}" srcId="{62F9CAB8-3068-43AE-8C1F-F96D6847F6AF}" destId="{D7331B34-8BD0-490A-8D2E-39A04819BE70}" srcOrd="0" destOrd="0" parTransId="{386E2D64-7E8A-42FC-8833-04084E0E8C3F}" sibTransId="{D10D39EC-DECE-4AF6-8EB9-0C731BE1ED8B}"/>
    <dgm:cxn modelId="{501099DA-5F03-4D5A-8C8B-EF9CEB21A482}" type="presOf" srcId="{8974B66F-D78D-4B48-9CF7-FACB61466701}" destId="{55378F27-46F4-4AE7-A5DB-ED79CC371E76}" srcOrd="1" destOrd="0" presId="urn:microsoft.com/office/officeart/2005/8/layout/orgChart1"/>
    <dgm:cxn modelId="{67CDA272-C4FC-4C23-9753-BEDE2DE85630}" type="presOf" srcId="{41C6E2B9-0DE2-4517-ADC3-5BFEB7C5E5D9}" destId="{853C1F17-9600-418B-B4AD-F63550E296FC}" srcOrd="0" destOrd="0" presId="urn:microsoft.com/office/officeart/2005/8/layout/orgChart1"/>
    <dgm:cxn modelId="{950DE5F9-F70D-4270-8C2E-BD4142512682}" type="presOf" srcId="{D7331B34-8BD0-490A-8D2E-39A04819BE70}" destId="{2FFF225A-CCBC-4766-95F4-17F1F9A78B07}" srcOrd="1" destOrd="0" presId="urn:microsoft.com/office/officeart/2005/8/layout/orgChart1"/>
    <dgm:cxn modelId="{F7906421-7443-42D1-8C09-4A829855F8C7}" type="presOf" srcId="{8974B66F-D78D-4B48-9CF7-FACB61466701}" destId="{2127B88E-7134-41D3-8934-BA9762E5E314}" srcOrd="0" destOrd="0" presId="urn:microsoft.com/office/officeart/2005/8/layout/orgChart1"/>
    <dgm:cxn modelId="{23B6D843-D054-4A86-B638-3031FDBAAC1F}" srcId="{D7331B34-8BD0-490A-8D2E-39A04819BE70}" destId="{8974B66F-D78D-4B48-9CF7-FACB61466701}" srcOrd="1" destOrd="0" parTransId="{1195119A-4817-49AE-9C3A-C2D28541C7EB}" sibTransId="{1CA7D514-4CCD-4200-BED5-1BF789CB2DA1}"/>
    <dgm:cxn modelId="{87DC6F65-3497-46AB-9833-46AB88EB044B}" type="presOf" srcId="{62F9CAB8-3068-43AE-8C1F-F96D6847F6AF}" destId="{E9B1B351-7ABD-4CA8-BF99-EB9AA290F978}" srcOrd="0" destOrd="0" presId="urn:microsoft.com/office/officeart/2005/8/layout/orgChart1"/>
    <dgm:cxn modelId="{0E0C5B71-CFC3-4E30-91D2-045CFDFF2933}" type="presOf" srcId="{1195119A-4817-49AE-9C3A-C2D28541C7EB}" destId="{9795703B-CAD5-453D-B820-F69F04C27EA1}" srcOrd="0" destOrd="0" presId="urn:microsoft.com/office/officeart/2005/8/layout/orgChart1"/>
    <dgm:cxn modelId="{9A5BAFE8-F49D-4EAE-9FF8-2BB2B9392DEB}" type="presOf" srcId="{D7331B34-8BD0-490A-8D2E-39A04819BE70}" destId="{79B7DBCB-AF29-4676-B745-75C5FF2E7940}" srcOrd="0" destOrd="0" presId="urn:microsoft.com/office/officeart/2005/8/layout/orgChart1"/>
    <dgm:cxn modelId="{AE782C9B-2058-4443-A79B-EF716CA064FE}" type="presOf" srcId="{841C75DD-A77F-4713-850B-72FC1BBF7520}" destId="{9AA54338-F82E-4933-AFD2-EC135AD57C45}" srcOrd="0" destOrd="0" presId="urn:microsoft.com/office/officeart/2005/8/layout/orgChart1"/>
    <dgm:cxn modelId="{B7C61841-E9B0-48C9-9CC5-42CADE131A83}" type="presOf" srcId="{41C6E2B9-0DE2-4517-ADC3-5BFEB7C5E5D9}" destId="{72D6E2C1-FE43-451A-86BF-CD7A34407E03}" srcOrd="1" destOrd="0" presId="urn:microsoft.com/office/officeart/2005/8/layout/orgChart1"/>
    <dgm:cxn modelId="{D0A66788-2B2B-4F74-BFC2-24C8554CFB44}" srcId="{D7331B34-8BD0-490A-8D2E-39A04819BE70}" destId="{41C6E2B9-0DE2-4517-ADC3-5BFEB7C5E5D9}" srcOrd="0" destOrd="0" parTransId="{841C75DD-A77F-4713-850B-72FC1BBF7520}" sibTransId="{E3FFF80C-D147-4550-BB99-46080B89C2C0}"/>
    <dgm:cxn modelId="{8446CBF0-1FF0-45F5-84B3-3E798D7FE8B9}" type="presParOf" srcId="{E9B1B351-7ABD-4CA8-BF99-EB9AA290F978}" destId="{D02A8D18-AF4A-4735-898F-21F92B8F0B1A}" srcOrd="0" destOrd="0" presId="urn:microsoft.com/office/officeart/2005/8/layout/orgChart1"/>
    <dgm:cxn modelId="{AF6B0782-04E5-4AC1-BEF6-16B47A1FA7EF}" type="presParOf" srcId="{D02A8D18-AF4A-4735-898F-21F92B8F0B1A}" destId="{48D3DD43-C01E-4907-99EB-F0617F99080D}" srcOrd="0" destOrd="0" presId="urn:microsoft.com/office/officeart/2005/8/layout/orgChart1"/>
    <dgm:cxn modelId="{374D64A3-FBFA-459A-AA06-02CCFB7A5A0A}" type="presParOf" srcId="{48D3DD43-C01E-4907-99EB-F0617F99080D}" destId="{79B7DBCB-AF29-4676-B745-75C5FF2E7940}" srcOrd="0" destOrd="0" presId="urn:microsoft.com/office/officeart/2005/8/layout/orgChart1"/>
    <dgm:cxn modelId="{C0BB2E93-9DD3-472B-849D-28F8F35D8ACA}" type="presParOf" srcId="{48D3DD43-C01E-4907-99EB-F0617F99080D}" destId="{2FFF225A-CCBC-4766-95F4-17F1F9A78B07}" srcOrd="1" destOrd="0" presId="urn:microsoft.com/office/officeart/2005/8/layout/orgChart1"/>
    <dgm:cxn modelId="{EC27189F-391B-421F-8C56-42FCC26D527B}" type="presParOf" srcId="{D02A8D18-AF4A-4735-898F-21F92B8F0B1A}" destId="{829DA353-CCAA-4B9B-82E0-D5EE5F2AF59E}" srcOrd="1" destOrd="0" presId="urn:microsoft.com/office/officeart/2005/8/layout/orgChart1"/>
    <dgm:cxn modelId="{E95B6683-7340-47AE-8AE5-9B6B69F04280}" type="presParOf" srcId="{829DA353-CCAA-4B9B-82E0-D5EE5F2AF59E}" destId="{9AA54338-F82E-4933-AFD2-EC135AD57C45}" srcOrd="0" destOrd="0" presId="urn:microsoft.com/office/officeart/2005/8/layout/orgChart1"/>
    <dgm:cxn modelId="{0D2C4273-DEAF-4CBC-BB41-2AA08A702514}" type="presParOf" srcId="{829DA353-CCAA-4B9B-82E0-D5EE5F2AF59E}" destId="{C6E57C53-7664-414E-96F1-1C52354FB0D9}" srcOrd="1" destOrd="0" presId="urn:microsoft.com/office/officeart/2005/8/layout/orgChart1"/>
    <dgm:cxn modelId="{34583904-3C74-46D0-B7E9-0728BD27D17D}" type="presParOf" srcId="{C6E57C53-7664-414E-96F1-1C52354FB0D9}" destId="{014A9A79-A8BB-4280-A30C-3F0AB21005A2}" srcOrd="0" destOrd="0" presId="urn:microsoft.com/office/officeart/2005/8/layout/orgChart1"/>
    <dgm:cxn modelId="{96367076-0069-417B-B78E-2E6076617B54}" type="presParOf" srcId="{014A9A79-A8BB-4280-A30C-3F0AB21005A2}" destId="{853C1F17-9600-418B-B4AD-F63550E296FC}" srcOrd="0" destOrd="0" presId="urn:microsoft.com/office/officeart/2005/8/layout/orgChart1"/>
    <dgm:cxn modelId="{FE1A35F3-68AA-4672-9BE6-C791FFA0080F}" type="presParOf" srcId="{014A9A79-A8BB-4280-A30C-3F0AB21005A2}" destId="{72D6E2C1-FE43-451A-86BF-CD7A34407E03}" srcOrd="1" destOrd="0" presId="urn:microsoft.com/office/officeart/2005/8/layout/orgChart1"/>
    <dgm:cxn modelId="{996933D7-FBF1-4FD4-B8BD-320E4F1CDDC4}" type="presParOf" srcId="{C6E57C53-7664-414E-96F1-1C52354FB0D9}" destId="{8C7188E9-0548-4E7D-9BCD-FA5547EDACDA}" srcOrd="1" destOrd="0" presId="urn:microsoft.com/office/officeart/2005/8/layout/orgChart1"/>
    <dgm:cxn modelId="{7465E884-EE03-4E50-B8E3-FA261D0E0B84}" type="presParOf" srcId="{C6E57C53-7664-414E-96F1-1C52354FB0D9}" destId="{701EEC01-C697-4773-B018-CDAA3BFFC98C}" srcOrd="2" destOrd="0" presId="urn:microsoft.com/office/officeart/2005/8/layout/orgChart1"/>
    <dgm:cxn modelId="{7199F8DF-C0BE-4E3A-A2BF-751BDAD9DE86}" type="presParOf" srcId="{829DA353-CCAA-4B9B-82E0-D5EE5F2AF59E}" destId="{9795703B-CAD5-453D-B820-F69F04C27EA1}" srcOrd="2" destOrd="0" presId="urn:microsoft.com/office/officeart/2005/8/layout/orgChart1"/>
    <dgm:cxn modelId="{1417EAF6-831A-453C-88D0-A448D639A157}" type="presParOf" srcId="{829DA353-CCAA-4B9B-82E0-D5EE5F2AF59E}" destId="{EB4CAB25-C72A-49A4-A1FB-B6B309D1718C}" srcOrd="3" destOrd="0" presId="urn:microsoft.com/office/officeart/2005/8/layout/orgChart1"/>
    <dgm:cxn modelId="{17547084-3CF3-427B-A416-8CE3F32EB8EE}" type="presParOf" srcId="{EB4CAB25-C72A-49A4-A1FB-B6B309D1718C}" destId="{FF3EBC8E-0CE3-4FD5-89B0-7BF0253835A8}" srcOrd="0" destOrd="0" presId="urn:microsoft.com/office/officeart/2005/8/layout/orgChart1"/>
    <dgm:cxn modelId="{4D8CA879-15B1-4F25-9E89-4F32100C9C98}" type="presParOf" srcId="{FF3EBC8E-0CE3-4FD5-89B0-7BF0253835A8}" destId="{2127B88E-7134-41D3-8934-BA9762E5E314}" srcOrd="0" destOrd="0" presId="urn:microsoft.com/office/officeart/2005/8/layout/orgChart1"/>
    <dgm:cxn modelId="{B33F2B84-1D11-41F7-9EE9-239429492A05}" type="presParOf" srcId="{FF3EBC8E-0CE3-4FD5-89B0-7BF0253835A8}" destId="{55378F27-46F4-4AE7-A5DB-ED79CC371E76}" srcOrd="1" destOrd="0" presId="urn:microsoft.com/office/officeart/2005/8/layout/orgChart1"/>
    <dgm:cxn modelId="{BB0647B2-2369-4596-8FD7-354A7EC5A6F4}" type="presParOf" srcId="{EB4CAB25-C72A-49A4-A1FB-B6B309D1718C}" destId="{BEA3D891-8319-46E6-97CE-34CD51808B10}" srcOrd="1" destOrd="0" presId="urn:microsoft.com/office/officeart/2005/8/layout/orgChart1"/>
    <dgm:cxn modelId="{03B0DB2A-F169-475E-A576-C50C016BA3F5}" type="presParOf" srcId="{EB4CAB25-C72A-49A4-A1FB-B6B309D1718C}" destId="{8877508D-4F7D-4DE6-92FA-5CB863F60568}" srcOrd="2" destOrd="0" presId="urn:microsoft.com/office/officeart/2005/8/layout/orgChart1"/>
    <dgm:cxn modelId="{E5607EBC-F7F6-48AD-A708-58B7C31BE23F}" type="presParOf" srcId="{D02A8D18-AF4A-4735-898F-21F92B8F0B1A}" destId="{62A13B88-CC43-4A47-AF1C-878E04B1128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6F8D18-D330-484C-B1CD-F9452A031432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8F6A5E8-27A2-4736-8346-D5A9AF57D804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Виды педагогической помощи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3EF969-4C64-4D3B-8283-F25D7AD0CBE5}" type="parTrans" cxnId="{A9DF3CD2-87AD-4016-A70E-D13A926E4E1B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E6030F-354C-4BE7-B12D-542697DED477}" type="sibTrans" cxnId="{A9DF3CD2-87AD-4016-A70E-D13A926E4E1B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2E06AA-5B27-4A7B-88CB-0A8481C16EC7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стимулирующая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68DB5B-9DDD-4A7E-8D83-ED8A3C13D341}" type="parTrans" cxnId="{F41D059B-00D1-4D02-AB42-00FFBDEDFE64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E1C419-F978-4C4E-B59C-0A0519DD1824}" type="sibTrans" cxnId="{F41D059B-00D1-4D02-AB42-00FFBDEDFE64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747DC6-4B1D-462C-A04F-DF0EA9B3B7F1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направляющая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EE0EF7-EAD1-4E01-B353-2973A8272400}" type="parTrans" cxnId="{7786E2E6-2B39-4DC9-87B0-3FA694D7D494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76115D-4C40-4A17-8B2D-D3CACC192F18}" type="sibTrans" cxnId="{7786E2E6-2B39-4DC9-87B0-3FA694D7D494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ABBBB0-4423-4258-B2F1-BF9F1C4432B1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обучающая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5DA01E-8C13-4DF7-AEE3-1BD151C3C4A0}" type="parTrans" cxnId="{4711C993-6ABF-4507-86D7-9611CE3C7432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90E654-9DAA-4364-B74D-045DF92A19E6}" type="sibTrans" cxnId="{4711C993-6ABF-4507-86D7-9611CE3C7432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AC3FC4-292A-43D8-9EB1-37359846A427}" type="pres">
      <dgm:prSet presAssocID="{826F8D18-D330-484C-B1CD-F9452A03143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1E30EB0-47EB-46EF-98E4-73ED64FDA2E3}" type="pres">
      <dgm:prSet presAssocID="{78F6A5E8-27A2-4736-8346-D5A9AF57D804}" presName="hierRoot1" presStyleCnt="0">
        <dgm:presLayoutVars>
          <dgm:hierBranch val="init"/>
        </dgm:presLayoutVars>
      </dgm:prSet>
      <dgm:spPr/>
    </dgm:pt>
    <dgm:pt modelId="{2CFF6807-D376-459A-9812-B8AE352AF100}" type="pres">
      <dgm:prSet presAssocID="{78F6A5E8-27A2-4736-8346-D5A9AF57D804}" presName="rootComposite1" presStyleCnt="0"/>
      <dgm:spPr/>
    </dgm:pt>
    <dgm:pt modelId="{97261C44-E5D6-4113-B37B-EBEA924AFD17}" type="pres">
      <dgm:prSet presAssocID="{78F6A5E8-27A2-4736-8346-D5A9AF57D804}" presName="rootText1" presStyleLbl="node0" presStyleIdx="0" presStyleCnt="1" custScaleX="235389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F419169C-020E-4BFA-A101-9C9786915B74}" type="pres">
      <dgm:prSet presAssocID="{78F6A5E8-27A2-4736-8346-D5A9AF57D804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02297041-1922-4350-B4CF-91A1C433B797}" type="pres">
      <dgm:prSet presAssocID="{78F6A5E8-27A2-4736-8346-D5A9AF57D804}" presName="rootConnector1" presStyleLbl="node1" presStyleIdx="0" presStyleCnt="3"/>
      <dgm:spPr/>
      <dgm:t>
        <a:bodyPr/>
        <a:lstStyle/>
        <a:p>
          <a:endParaRPr lang="ru-RU"/>
        </a:p>
      </dgm:t>
    </dgm:pt>
    <dgm:pt modelId="{659DAFF3-E3D6-42A7-9850-3DACF1D4D266}" type="pres">
      <dgm:prSet presAssocID="{78F6A5E8-27A2-4736-8346-D5A9AF57D804}" presName="hierChild2" presStyleCnt="0"/>
      <dgm:spPr/>
    </dgm:pt>
    <dgm:pt modelId="{2EE9BA53-B05F-4356-B164-5B19A653DD5B}" type="pres">
      <dgm:prSet presAssocID="{B768DB5B-9DDD-4A7E-8D83-ED8A3C13D341}" presName="Name37" presStyleLbl="parChTrans1D2" presStyleIdx="0" presStyleCnt="3"/>
      <dgm:spPr/>
      <dgm:t>
        <a:bodyPr/>
        <a:lstStyle/>
        <a:p>
          <a:endParaRPr lang="ru-RU"/>
        </a:p>
      </dgm:t>
    </dgm:pt>
    <dgm:pt modelId="{CF49ED3D-42E6-4C3E-BB5F-A3E3F2E2C07A}" type="pres">
      <dgm:prSet presAssocID="{962E06AA-5B27-4A7B-88CB-0A8481C16EC7}" presName="hierRoot2" presStyleCnt="0">
        <dgm:presLayoutVars>
          <dgm:hierBranch val="init"/>
        </dgm:presLayoutVars>
      </dgm:prSet>
      <dgm:spPr/>
    </dgm:pt>
    <dgm:pt modelId="{AFA91DA5-FE7C-4D05-9CB9-24F2FC21C173}" type="pres">
      <dgm:prSet presAssocID="{962E06AA-5B27-4A7B-88CB-0A8481C16EC7}" presName="rootComposite" presStyleCnt="0"/>
      <dgm:spPr/>
    </dgm:pt>
    <dgm:pt modelId="{E3FF30ED-7704-4E0D-9E62-577A6025B92E}" type="pres">
      <dgm:prSet presAssocID="{962E06AA-5B27-4A7B-88CB-0A8481C16EC7}" presName="rootText" presStyleLbl="node1" presStyleIdx="0" presStyleCnt="3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95376666-CA68-4FA3-8099-5ED6C48F88D9}" type="pres">
      <dgm:prSet presAssocID="{962E06AA-5B27-4A7B-88CB-0A8481C16EC7}" presName="titleText2" presStyleLbl="fgAcc1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75ACB382-E27E-4DCC-8E96-4215BD561334}" type="pres">
      <dgm:prSet presAssocID="{962E06AA-5B27-4A7B-88CB-0A8481C16EC7}" presName="rootConnector" presStyleLbl="node2" presStyleIdx="0" presStyleCnt="0"/>
      <dgm:spPr/>
      <dgm:t>
        <a:bodyPr/>
        <a:lstStyle/>
        <a:p>
          <a:endParaRPr lang="ru-RU"/>
        </a:p>
      </dgm:t>
    </dgm:pt>
    <dgm:pt modelId="{841B6065-7C66-4AB2-8BC5-DF96D7ABD4B7}" type="pres">
      <dgm:prSet presAssocID="{962E06AA-5B27-4A7B-88CB-0A8481C16EC7}" presName="hierChild4" presStyleCnt="0"/>
      <dgm:spPr/>
    </dgm:pt>
    <dgm:pt modelId="{4A5E45BF-DF9C-4D97-ADF9-371931C9CC30}" type="pres">
      <dgm:prSet presAssocID="{962E06AA-5B27-4A7B-88CB-0A8481C16EC7}" presName="hierChild5" presStyleCnt="0"/>
      <dgm:spPr/>
    </dgm:pt>
    <dgm:pt modelId="{71891AB7-5933-4E5A-8F6A-75DA112CAE0A}" type="pres">
      <dgm:prSet presAssocID="{E9EE0EF7-EAD1-4E01-B353-2973A8272400}" presName="Name37" presStyleLbl="parChTrans1D2" presStyleIdx="1" presStyleCnt="3"/>
      <dgm:spPr/>
      <dgm:t>
        <a:bodyPr/>
        <a:lstStyle/>
        <a:p>
          <a:endParaRPr lang="ru-RU"/>
        </a:p>
      </dgm:t>
    </dgm:pt>
    <dgm:pt modelId="{B6CF2542-E2E0-4459-AA51-E3F250D50E44}" type="pres">
      <dgm:prSet presAssocID="{B9747DC6-4B1D-462C-A04F-DF0EA9B3B7F1}" presName="hierRoot2" presStyleCnt="0">
        <dgm:presLayoutVars>
          <dgm:hierBranch val="init"/>
        </dgm:presLayoutVars>
      </dgm:prSet>
      <dgm:spPr/>
    </dgm:pt>
    <dgm:pt modelId="{EC0A47A5-5577-49F6-894D-595F263AEC9F}" type="pres">
      <dgm:prSet presAssocID="{B9747DC6-4B1D-462C-A04F-DF0EA9B3B7F1}" presName="rootComposite" presStyleCnt="0"/>
      <dgm:spPr/>
    </dgm:pt>
    <dgm:pt modelId="{25958A1E-DC04-438B-904A-FCEF67C9C389}" type="pres">
      <dgm:prSet presAssocID="{B9747DC6-4B1D-462C-A04F-DF0EA9B3B7F1}" presName="rootText" presStyleLbl="node1" presStyleIdx="1" presStyleCnt="3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C6375CCB-5777-4D94-B503-8E876D6DC9BA}" type="pres">
      <dgm:prSet presAssocID="{B9747DC6-4B1D-462C-A04F-DF0EA9B3B7F1}" presName="titleText2" presStyleLbl="fgAcc1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D51BD3AD-9E74-4129-9D19-E925BEC99955}" type="pres">
      <dgm:prSet presAssocID="{B9747DC6-4B1D-462C-A04F-DF0EA9B3B7F1}" presName="rootConnector" presStyleLbl="node2" presStyleIdx="0" presStyleCnt="0"/>
      <dgm:spPr/>
      <dgm:t>
        <a:bodyPr/>
        <a:lstStyle/>
        <a:p>
          <a:endParaRPr lang="ru-RU"/>
        </a:p>
      </dgm:t>
    </dgm:pt>
    <dgm:pt modelId="{5110636E-76D7-414C-964C-D1D47656D285}" type="pres">
      <dgm:prSet presAssocID="{B9747DC6-4B1D-462C-A04F-DF0EA9B3B7F1}" presName="hierChild4" presStyleCnt="0"/>
      <dgm:spPr/>
    </dgm:pt>
    <dgm:pt modelId="{BED48593-66EA-45C3-8E82-42C069BFB9F9}" type="pres">
      <dgm:prSet presAssocID="{B9747DC6-4B1D-462C-A04F-DF0EA9B3B7F1}" presName="hierChild5" presStyleCnt="0"/>
      <dgm:spPr/>
    </dgm:pt>
    <dgm:pt modelId="{FE8205D8-5F32-4670-A33B-6A805C6D6EEB}" type="pres">
      <dgm:prSet presAssocID="{B85DA01E-8C13-4DF7-AEE3-1BD151C3C4A0}" presName="Name37" presStyleLbl="parChTrans1D2" presStyleIdx="2" presStyleCnt="3"/>
      <dgm:spPr/>
      <dgm:t>
        <a:bodyPr/>
        <a:lstStyle/>
        <a:p>
          <a:endParaRPr lang="ru-RU"/>
        </a:p>
      </dgm:t>
    </dgm:pt>
    <dgm:pt modelId="{408142EF-2377-4C29-B773-010A4FBD51ED}" type="pres">
      <dgm:prSet presAssocID="{40ABBBB0-4423-4258-B2F1-BF9F1C4432B1}" presName="hierRoot2" presStyleCnt="0">
        <dgm:presLayoutVars>
          <dgm:hierBranch val="init"/>
        </dgm:presLayoutVars>
      </dgm:prSet>
      <dgm:spPr/>
    </dgm:pt>
    <dgm:pt modelId="{C6B08467-3028-4B9E-83A7-36916B4954E4}" type="pres">
      <dgm:prSet presAssocID="{40ABBBB0-4423-4258-B2F1-BF9F1C4432B1}" presName="rootComposite" presStyleCnt="0"/>
      <dgm:spPr/>
    </dgm:pt>
    <dgm:pt modelId="{528583A2-B541-4E4E-97B6-9E7DD1FA5B8A}" type="pres">
      <dgm:prSet presAssocID="{40ABBBB0-4423-4258-B2F1-BF9F1C4432B1}" presName="rootText" presStyleLbl="node1" presStyleIdx="2" presStyleCnt="3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DB8B4563-663C-4C37-88EF-9C28B5B26343}" type="pres">
      <dgm:prSet presAssocID="{40ABBBB0-4423-4258-B2F1-BF9F1C4432B1}" presName="titleText2" presStyleLbl="fgAcc1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6AC08520-4453-423D-83A0-E6F0AAFCA6F2}" type="pres">
      <dgm:prSet presAssocID="{40ABBBB0-4423-4258-B2F1-BF9F1C4432B1}" presName="rootConnector" presStyleLbl="node2" presStyleIdx="0" presStyleCnt="0"/>
      <dgm:spPr/>
      <dgm:t>
        <a:bodyPr/>
        <a:lstStyle/>
        <a:p>
          <a:endParaRPr lang="ru-RU"/>
        </a:p>
      </dgm:t>
    </dgm:pt>
    <dgm:pt modelId="{5F8682BA-3F1A-462B-BF7F-D4E762298BFD}" type="pres">
      <dgm:prSet presAssocID="{40ABBBB0-4423-4258-B2F1-BF9F1C4432B1}" presName="hierChild4" presStyleCnt="0"/>
      <dgm:spPr/>
    </dgm:pt>
    <dgm:pt modelId="{2548BFF6-EBF6-444C-AC1E-3305748ACB52}" type="pres">
      <dgm:prSet presAssocID="{40ABBBB0-4423-4258-B2F1-BF9F1C4432B1}" presName="hierChild5" presStyleCnt="0"/>
      <dgm:spPr/>
    </dgm:pt>
    <dgm:pt modelId="{43D79623-0862-40DC-99AE-CCADC5E9435C}" type="pres">
      <dgm:prSet presAssocID="{78F6A5E8-27A2-4736-8346-D5A9AF57D804}" presName="hierChild3" presStyleCnt="0"/>
      <dgm:spPr/>
    </dgm:pt>
  </dgm:ptLst>
  <dgm:cxnLst>
    <dgm:cxn modelId="{F169BBAD-48E1-4D43-A10D-27D1CF8587EA}" type="presOf" srcId="{40ABBBB0-4423-4258-B2F1-BF9F1C4432B1}" destId="{528583A2-B541-4E4E-97B6-9E7DD1FA5B8A}" srcOrd="0" destOrd="0" presId="urn:microsoft.com/office/officeart/2008/layout/NameandTitleOrganizationalChart"/>
    <dgm:cxn modelId="{B5563DFE-0809-4EBC-AEC9-2984CDA2E604}" type="presOf" srcId="{E9EE0EF7-EAD1-4E01-B353-2973A8272400}" destId="{71891AB7-5933-4E5A-8F6A-75DA112CAE0A}" srcOrd="0" destOrd="0" presId="urn:microsoft.com/office/officeart/2008/layout/NameandTitleOrganizationalChart"/>
    <dgm:cxn modelId="{432F3DF1-D780-4C0C-A6FF-6DBB5186022E}" type="presOf" srcId="{B9747DC6-4B1D-462C-A04F-DF0EA9B3B7F1}" destId="{25958A1E-DC04-438B-904A-FCEF67C9C389}" srcOrd="0" destOrd="0" presId="urn:microsoft.com/office/officeart/2008/layout/NameandTitleOrganizationalChart"/>
    <dgm:cxn modelId="{4A29C101-CC2B-4E7D-AF87-C7A77F1BB676}" type="presOf" srcId="{962E06AA-5B27-4A7B-88CB-0A8481C16EC7}" destId="{75ACB382-E27E-4DCC-8E96-4215BD561334}" srcOrd="1" destOrd="0" presId="urn:microsoft.com/office/officeart/2008/layout/NameandTitleOrganizationalChart"/>
    <dgm:cxn modelId="{811B20E3-9BCF-4248-A9FF-04738EB3D8C9}" type="presOf" srcId="{962E06AA-5B27-4A7B-88CB-0A8481C16EC7}" destId="{E3FF30ED-7704-4E0D-9E62-577A6025B92E}" srcOrd="0" destOrd="0" presId="urn:microsoft.com/office/officeart/2008/layout/NameandTitleOrganizationalChart"/>
    <dgm:cxn modelId="{DF2E5149-AA77-498D-B815-E97C831B89FC}" type="presOf" srcId="{826F8D18-D330-484C-B1CD-F9452A031432}" destId="{42AC3FC4-292A-43D8-9EB1-37359846A427}" srcOrd="0" destOrd="0" presId="urn:microsoft.com/office/officeart/2008/layout/NameandTitleOrganizationalChart"/>
    <dgm:cxn modelId="{C7D87273-AD97-4014-BF73-0312279064BD}" type="presOf" srcId="{B890E654-9DAA-4364-B74D-045DF92A19E6}" destId="{DB8B4563-663C-4C37-88EF-9C28B5B26343}" srcOrd="0" destOrd="0" presId="urn:microsoft.com/office/officeart/2008/layout/NameandTitleOrganizationalChart"/>
    <dgm:cxn modelId="{D214EA12-5E94-4DC3-B274-C8CAD70DDF4A}" type="presOf" srcId="{B85DA01E-8C13-4DF7-AEE3-1BD151C3C4A0}" destId="{FE8205D8-5F32-4670-A33B-6A805C6D6EEB}" srcOrd="0" destOrd="0" presId="urn:microsoft.com/office/officeart/2008/layout/NameandTitleOrganizationalChart"/>
    <dgm:cxn modelId="{4711C993-6ABF-4507-86D7-9611CE3C7432}" srcId="{78F6A5E8-27A2-4736-8346-D5A9AF57D804}" destId="{40ABBBB0-4423-4258-B2F1-BF9F1C4432B1}" srcOrd="2" destOrd="0" parTransId="{B85DA01E-8C13-4DF7-AEE3-1BD151C3C4A0}" sibTransId="{B890E654-9DAA-4364-B74D-045DF92A19E6}"/>
    <dgm:cxn modelId="{D777DF82-A911-41BC-B680-A66F758E60CC}" type="presOf" srcId="{B9747DC6-4B1D-462C-A04F-DF0EA9B3B7F1}" destId="{D51BD3AD-9E74-4129-9D19-E925BEC99955}" srcOrd="1" destOrd="0" presId="urn:microsoft.com/office/officeart/2008/layout/NameandTitleOrganizationalChart"/>
    <dgm:cxn modelId="{9F3A75F3-1614-40B1-95FA-BD456E814D43}" type="presOf" srcId="{40ABBBB0-4423-4258-B2F1-BF9F1C4432B1}" destId="{6AC08520-4453-423D-83A0-E6F0AAFCA6F2}" srcOrd="1" destOrd="0" presId="urn:microsoft.com/office/officeart/2008/layout/NameandTitleOrganizationalChart"/>
    <dgm:cxn modelId="{5F4A43A4-E90D-45CE-A7A1-765C32A19BBC}" type="presOf" srcId="{B768DB5B-9DDD-4A7E-8D83-ED8A3C13D341}" destId="{2EE9BA53-B05F-4356-B164-5B19A653DD5B}" srcOrd="0" destOrd="0" presId="urn:microsoft.com/office/officeart/2008/layout/NameandTitleOrganizationalChart"/>
    <dgm:cxn modelId="{1715BF5C-A43C-4C27-9E6A-E0D2CB36205E}" type="presOf" srcId="{78F6A5E8-27A2-4736-8346-D5A9AF57D804}" destId="{02297041-1922-4350-B4CF-91A1C433B797}" srcOrd="1" destOrd="0" presId="urn:microsoft.com/office/officeart/2008/layout/NameandTitleOrganizationalChart"/>
    <dgm:cxn modelId="{43602903-1AA0-4E99-B3EF-90697C9A1DE0}" type="presOf" srcId="{5DE6030F-354C-4BE7-B12D-542697DED477}" destId="{F419169C-020E-4BFA-A101-9C9786915B74}" srcOrd="0" destOrd="0" presId="urn:microsoft.com/office/officeart/2008/layout/NameandTitleOrganizationalChart"/>
    <dgm:cxn modelId="{F41D059B-00D1-4D02-AB42-00FFBDEDFE64}" srcId="{78F6A5E8-27A2-4736-8346-D5A9AF57D804}" destId="{962E06AA-5B27-4A7B-88CB-0A8481C16EC7}" srcOrd="0" destOrd="0" parTransId="{B768DB5B-9DDD-4A7E-8D83-ED8A3C13D341}" sibTransId="{B7E1C419-F978-4C4E-B59C-0A0519DD1824}"/>
    <dgm:cxn modelId="{A9DF3CD2-87AD-4016-A70E-D13A926E4E1B}" srcId="{826F8D18-D330-484C-B1CD-F9452A031432}" destId="{78F6A5E8-27A2-4736-8346-D5A9AF57D804}" srcOrd="0" destOrd="0" parTransId="{5C3EF969-4C64-4D3B-8283-F25D7AD0CBE5}" sibTransId="{5DE6030F-354C-4BE7-B12D-542697DED477}"/>
    <dgm:cxn modelId="{0EAE85B6-1129-4307-86A4-8F794B08163A}" type="presOf" srcId="{4176115D-4C40-4A17-8B2D-D3CACC192F18}" destId="{C6375CCB-5777-4D94-B503-8E876D6DC9BA}" srcOrd="0" destOrd="0" presId="urn:microsoft.com/office/officeart/2008/layout/NameandTitleOrganizationalChart"/>
    <dgm:cxn modelId="{F06F448E-B0C6-429B-888D-ABCD5EECB86D}" type="presOf" srcId="{B7E1C419-F978-4C4E-B59C-0A0519DD1824}" destId="{95376666-CA68-4FA3-8099-5ED6C48F88D9}" srcOrd="0" destOrd="0" presId="urn:microsoft.com/office/officeart/2008/layout/NameandTitleOrganizationalChart"/>
    <dgm:cxn modelId="{34278C90-81A3-4D36-8318-7963120E457D}" type="presOf" srcId="{78F6A5E8-27A2-4736-8346-D5A9AF57D804}" destId="{97261C44-E5D6-4113-B37B-EBEA924AFD17}" srcOrd="0" destOrd="0" presId="urn:microsoft.com/office/officeart/2008/layout/NameandTitleOrganizationalChart"/>
    <dgm:cxn modelId="{7786E2E6-2B39-4DC9-87B0-3FA694D7D494}" srcId="{78F6A5E8-27A2-4736-8346-D5A9AF57D804}" destId="{B9747DC6-4B1D-462C-A04F-DF0EA9B3B7F1}" srcOrd="1" destOrd="0" parTransId="{E9EE0EF7-EAD1-4E01-B353-2973A8272400}" sibTransId="{4176115D-4C40-4A17-8B2D-D3CACC192F18}"/>
    <dgm:cxn modelId="{59F54076-0E1F-42FC-A36D-7257BFD615E7}" type="presParOf" srcId="{42AC3FC4-292A-43D8-9EB1-37359846A427}" destId="{E1E30EB0-47EB-46EF-98E4-73ED64FDA2E3}" srcOrd="0" destOrd="0" presId="urn:microsoft.com/office/officeart/2008/layout/NameandTitleOrganizationalChart"/>
    <dgm:cxn modelId="{5379FB6D-DBBC-425C-B1CC-A1914A83FA29}" type="presParOf" srcId="{E1E30EB0-47EB-46EF-98E4-73ED64FDA2E3}" destId="{2CFF6807-D376-459A-9812-B8AE352AF100}" srcOrd="0" destOrd="0" presId="urn:microsoft.com/office/officeart/2008/layout/NameandTitleOrganizationalChart"/>
    <dgm:cxn modelId="{863DAA0E-5016-4E3F-8F98-3C4C21EFB5E3}" type="presParOf" srcId="{2CFF6807-D376-459A-9812-B8AE352AF100}" destId="{97261C44-E5D6-4113-B37B-EBEA924AFD17}" srcOrd="0" destOrd="0" presId="urn:microsoft.com/office/officeart/2008/layout/NameandTitleOrganizationalChart"/>
    <dgm:cxn modelId="{9FA8B817-8E92-48E2-A311-0E743995A60A}" type="presParOf" srcId="{2CFF6807-D376-459A-9812-B8AE352AF100}" destId="{F419169C-020E-4BFA-A101-9C9786915B74}" srcOrd="1" destOrd="0" presId="urn:microsoft.com/office/officeart/2008/layout/NameandTitleOrganizationalChart"/>
    <dgm:cxn modelId="{8E38A605-2E2A-472D-8FB3-2C2889907D9B}" type="presParOf" srcId="{2CFF6807-D376-459A-9812-B8AE352AF100}" destId="{02297041-1922-4350-B4CF-91A1C433B797}" srcOrd="2" destOrd="0" presId="urn:microsoft.com/office/officeart/2008/layout/NameandTitleOrganizationalChart"/>
    <dgm:cxn modelId="{1733D0AE-00EA-4935-9921-7936BE25807D}" type="presParOf" srcId="{E1E30EB0-47EB-46EF-98E4-73ED64FDA2E3}" destId="{659DAFF3-E3D6-42A7-9850-3DACF1D4D266}" srcOrd="1" destOrd="0" presId="urn:microsoft.com/office/officeart/2008/layout/NameandTitleOrganizationalChart"/>
    <dgm:cxn modelId="{E3A125FC-E820-477F-92EB-F23041318A14}" type="presParOf" srcId="{659DAFF3-E3D6-42A7-9850-3DACF1D4D266}" destId="{2EE9BA53-B05F-4356-B164-5B19A653DD5B}" srcOrd="0" destOrd="0" presId="urn:microsoft.com/office/officeart/2008/layout/NameandTitleOrganizationalChart"/>
    <dgm:cxn modelId="{A76490F1-1464-483B-BCFF-B9C9C7CCF465}" type="presParOf" srcId="{659DAFF3-E3D6-42A7-9850-3DACF1D4D266}" destId="{CF49ED3D-42E6-4C3E-BB5F-A3E3F2E2C07A}" srcOrd="1" destOrd="0" presId="urn:microsoft.com/office/officeart/2008/layout/NameandTitleOrganizationalChart"/>
    <dgm:cxn modelId="{B221D040-B830-45D1-9551-2CCD5849EE6C}" type="presParOf" srcId="{CF49ED3D-42E6-4C3E-BB5F-A3E3F2E2C07A}" destId="{AFA91DA5-FE7C-4D05-9CB9-24F2FC21C173}" srcOrd="0" destOrd="0" presId="urn:microsoft.com/office/officeart/2008/layout/NameandTitleOrganizationalChart"/>
    <dgm:cxn modelId="{13AFD8DB-6DB7-4D6D-A79E-5378B674FDFC}" type="presParOf" srcId="{AFA91DA5-FE7C-4D05-9CB9-24F2FC21C173}" destId="{E3FF30ED-7704-4E0D-9E62-577A6025B92E}" srcOrd="0" destOrd="0" presId="urn:microsoft.com/office/officeart/2008/layout/NameandTitleOrganizationalChart"/>
    <dgm:cxn modelId="{44C00587-381C-40DA-9D51-ED4BECE5F0C3}" type="presParOf" srcId="{AFA91DA5-FE7C-4D05-9CB9-24F2FC21C173}" destId="{95376666-CA68-4FA3-8099-5ED6C48F88D9}" srcOrd="1" destOrd="0" presId="urn:microsoft.com/office/officeart/2008/layout/NameandTitleOrganizationalChart"/>
    <dgm:cxn modelId="{E8F6B641-747B-4965-848E-F2450F6E49B4}" type="presParOf" srcId="{AFA91DA5-FE7C-4D05-9CB9-24F2FC21C173}" destId="{75ACB382-E27E-4DCC-8E96-4215BD561334}" srcOrd="2" destOrd="0" presId="urn:microsoft.com/office/officeart/2008/layout/NameandTitleOrganizationalChart"/>
    <dgm:cxn modelId="{EC35A6C7-A274-45EA-8F82-D84CAC725607}" type="presParOf" srcId="{CF49ED3D-42E6-4C3E-BB5F-A3E3F2E2C07A}" destId="{841B6065-7C66-4AB2-8BC5-DF96D7ABD4B7}" srcOrd="1" destOrd="0" presId="urn:microsoft.com/office/officeart/2008/layout/NameandTitleOrganizationalChart"/>
    <dgm:cxn modelId="{D58F0A81-81E2-489D-9ED7-CCB30DC6CC62}" type="presParOf" srcId="{CF49ED3D-42E6-4C3E-BB5F-A3E3F2E2C07A}" destId="{4A5E45BF-DF9C-4D97-ADF9-371931C9CC30}" srcOrd="2" destOrd="0" presId="urn:microsoft.com/office/officeart/2008/layout/NameandTitleOrganizationalChart"/>
    <dgm:cxn modelId="{88CF4805-57A1-416B-99AB-95670F4A163B}" type="presParOf" srcId="{659DAFF3-E3D6-42A7-9850-3DACF1D4D266}" destId="{71891AB7-5933-4E5A-8F6A-75DA112CAE0A}" srcOrd="2" destOrd="0" presId="urn:microsoft.com/office/officeart/2008/layout/NameandTitleOrganizationalChart"/>
    <dgm:cxn modelId="{61D55434-45CF-4176-BA69-10A210E46227}" type="presParOf" srcId="{659DAFF3-E3D6-42A7-9850-3DACF1D4D266}" destId="{B6CF2542-E2E0-4459-AA51-E3F250D50E44}" srcOrd="3" destOrd="0" presId="urn:microsoft.com/office/officeart/2008/layout/NameandTitleOrganizationalChart"/>
    <dgm:cxn modelId="{0329FDA8-1AC3-46ED-9664-7FC8A70853B3}" type="presParOf" srcId="{B6CF2542-E2E0-4459-AA51-E3F250D50E44}" destId="{EC0A47A5-5577-49F6-894D-595F263AEC9F}" srcOrd="0" destOrd="0" presId="urn:microsoft.com/office/officeart/2008/layout/NameandTitleOrganizationalChart"/>
    <dgm:cxn modelId="{7F7252A3-8F8D-49CD-9F1C-3019B4B7CC40}" type="presParOf" srcId="{EC0A47A5-5577-49F6-894D-595F263AEC9F}" destId="{25958A1E-DC04-438B-904A-FCEF67C9C389}" srcOrd="0" destOrd="0" presId="urn:microsoft.com/office/officeart/2008/layout/NameandTitleOrganizationalChart"/>
    <dgm:cxn modelId="{48530453-225B-4854-B58B-E0F6FCA8F0F6}" type="presParOf" srcId="{EC0A47A5-5577-49F6-894D-595F263AEC9F}" destId="{C6375CCB-5777-4D94-B503-8E876D6DC9BA}" srcOrd="1" destOrd="0" presId="urn:microsoft.com/office/officeart/2008/layout/NameandTitleOrganizationalChart"/>
    <dgm:cxn modelId="{0B2B3609-233A-418A-9800-EBD40FA05ABA}" type="presParOf" srcId="{EC0A47A5-5577-49F6-894D-595F263AEC9F}" destId="{D51BD3AD-9E74-4129-9D19-E925BEC99955}" srcOrd="2" destOrd="0" presId="urn:microsoft.com/office/officeart/2008/layout/NameandTitleOrganizationalChart"/>
    <dgm:cxn modelId="{AC78BA62-B643-4B7C-ACD1-0CA44ACE3E77}" type="presParOf" srcId="{B6CF2542-E2E0-4459-AA51-E3F250D50E44}" destId="{5110636E-76D7-414C-964C-D1D47656D285}" srcOrd="1" destOrd="0" presId="urn:microsoft.com/office/officeart/2008/layout/NameandTitleOrganizationalChart"/>
    <dgm:cxn modelId="{79613CE7-8F49-43C3-BD15-9D10F18007AE}" type="presParOf" srcId="{B6CF2542-E2E0-4459-AA51-E3F250D50E44}" destId="{BED48593-66EA-45C3-8E82-42C069BFB9F9}" srcOrd="2" destOrd="0" presId="urn:microsoft.com/office/officeart/2008/layout/NameandTitleOrganizationalChart"/>
    <dgm:cxn modelId="{42A6A6E2-2AFE-4180-A03F-F14CA721EEB0}" type="presParOf" srcId="{659DAFF3-E3D6-42A7-9850-3DACF1D4D266}" destId="{FE8205D8-5F32-4670-A33B-6A805C6D6EEB}" srcOrd="4" destOrd="0" presId="urn:microsoft.com/office/officeart/2008/layout/NameandTitleOrganizationalChart"/>
    <dgm:cxn modelId="{2E5D8C8A-20E0-4CCE-85B4-75F2549EC438}" type="presParOf" srcId="{659DAFF3-E3D6-42A7-9850-3DACF1D4D266}" destId="{408142EF-2377-4C29-B773-010A4FBD51ED}" srcOrd="5" destOrd="0" presId="urn:microsoft.com/office/officeart/2008/layout/NameandTitleOrganizationalChart"/>
    <dgm:cxn modelId="{743F7598-A9EB-4032-8A11-6C9418EB3973}" type="presParOf" srcId="{408142EF-2377-4C29-B773-010A4FBD51ED}" destId="{C6B08467-3028-4B9E-83A7-36916B4954E4}" srcOrd="0" destOrd="0" presId="urn:microsoft.com/office/officeart/2008/layout/NameandTitleOrganizationalChart"/>
    <dgm:cxn modelId="{77EE90F7-C36B-48D0-8D6D-DC6976B384CB}" type="presParOf" srcId="{C6B08467-3028-4B9E-83A7-36916B4954E4}" destId="{528583A2-B541-4E4E-97B6-9E7DD1FA5B8A}" srcOrd="0" destOrd="0" presId="urn:microsoft.com/office/officeart/2008/layout/NameandTitleOrganizationalChart"/>
    <dgm:cxn modelId="{5195AB54-808B-4402-B9C4-9A58780F84AD}" type="presParOf" srcId="{C6B08467-3028-4B9E-83A7-36916B4954E4}" destId="{DB8B4563-663C-4C37-88EF-9C28B5B26343}" srcOrd="1" destOrd="0" presId="urn:microsoft.com/office/officeart/2008/layout/NameandTitleOrganizationalChart"/>
    <dgm:cxn modelId="{1A3AB1F4-145D-454E-9D0D-0BD9917731F0}" type="presParOf" srcId="{C6B08467-3028-4B9E-83A7-36916B4954E4}" destId="{6AC08520-4453-423D-83A0-E6F0AAFCA6F2}" srcOrd="2" destOrd="0" presId="urn:microsoft.com/office/officeart/2008/layout/NameandTitleOrganizationalChart"/>
    <dgm:cxn modelId="{B23B9004-5504-4C66-851E-93ED536DA5AC}" type="presParOf" srcId="{408142EF-2377-4C29-B773-010A4FBD51ED}" destId="{5F8682BA-3F1A-462B-BF7F-D4E762298BFD}" srcOrd="1" destOrd="0" presId="urn:microsoft.com/office/officeart/2008/layout/NameandTitleOrganizationalChart"/>
    <dgm:cxn modelId="{0831E3D6-482F-490C-92CF-41F767A38FFC}" type="presParOf" srcId="{408142EF-2377-4C29-B773-010A4FBD51ED}" destId="{2548BFF6-EBF6-444C-AC1E-3305748ACB52}" srcOrd="2" destOrd="0" presId="urn:microsoft.com/office/officeart/2008/layout/NameandTitleOrganizationalChart"/>
    <dgm:cxn modelId="{5B6BA519-4A3D-4834-861F-4D4BAB72ED54}" type="presParOf" srcId="{E1E30EB0-47EB-46EF-98E4-73ED64FDA2E3}" destId="{43D79623-0862-40DC-99AE-CCADC5E9435C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C8A76-ED2A-4CCE-82FC-5D14FF33B9B0}">
      <dsp:nvSpPr>
        <dsp:cNvPr id="0" name=""/>
        <dsp:cNvSpPr/>
      </dsp:nvSpPr>
      <dsp:spPr>
        <a:xfrm>
          <a:off x="0" y="0"/>
          <a:ext cx="6759244" cy="11573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</a:rPr>
            <a:t>Изучение индивидуальных особенностей учеников через наблюдение, анкетирование, анализ выполненных работ и т. д.</a:t>
          </a:r>
          <a:endParaRPr lang="ru-RU" sz="1800" b="1" kern="1200" dirty="0">
            <a:effectLst/>
          </a:endParaRPr>
        </a:p>
      </dsp:txBody>
      <dsp:txXfrm>
        <a:off x="33897" y="33897"/>
        <a:ext cx="5374974" cy="1089547"/>
      </dsp:txXfrm>
    </dsp:sp>
    <dsp:sp modelId="{EE229B91-7F49-41C8-AAC4-D540E507FADB}">
      <dsp:nvSpPr>
        <dsp:cNvPr id="0" name=""/>
        <dsp:cNvSpPr/>
      </dsp:nvSpPr>
      <dsp:spPr>
        <a:xfrm>
          <a:off x="504748" y="1318083"/>
          <a:ext cx="6759244" cy="11573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</a:rPr>
            <a:t>Отбор материалов для изучения по учебному курсу согласно требованиям программы, который бы соответствовал уровню каждой из выделенных групп</a:t>
          </a:r>
          <a:endParaRPr lang="ru-RU" sz="1800" b="1" kern="1200" dirty="0">
            <a:effectLst/>
          </a:endParaRPr>
        </a:p>
      </dsp:txBody>
      <dsp:txXfrm>
        <a:off x="538645" y="1351980"/>
        <a:ext cx="5434430" cy="1089547"/>
      </dsp:txXfrm>
    </dsp:sp>
    <dsp:sp modelId="{BF00EE58-47BD-43B1-B662-B52B226DBE2D}">
      <dsp:nvSpPr>
        <dsp:cNvPr id="0" name=""/>
        <dsp:cNvSpPr/>
      </dsp:nvSpPr>
      <dsp:spPr>
        <a:xfrm>
          <a:off x="1009497" y="2636166"/>
          <a:ext cx="6759244" cy="11573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</a:rPr>
            <a:t>Учет индивидуальных особенностей на каждом этапе урока и при выборе соответствующих методов и приемов</a:t>
          </a:r>
          <a:endParaRPr lang="ru-RU" sz="1800" b="1" kern="1200" dirty="0">
            <a:effectLst/>
          </a:endParaRPr>
        </a:p>
      </dsp:txBody>
      <dsp:txXfrm>
        <a:off x="1043394" y="2670063"/>
        <a:ext cx="5434430" cy="1089547"/>
      </dsp:txXfrm>
    </dsp:sp>
    <dsp:sp modelId="{AA322D80-D5CF-4A74-A745-85464704ECB7}">
      <dsp:nvSpPr>
        <dsp:cNvPr id="0" name=""/>
        <dsp:cNvSpPr/>
      </dsp:nvSpPr>
      <dsp:spPr>
        <a:xfrm>
          <a:off x="1514246" y="3954250"/>
          <a:ext cx="6759244" cy="11573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</a:rPr>
            <a:t>Разработка и использование в учебном процессе </a:t>
          </a:r>
          <a:r>
            <a:rPr lang="ru-RU" sz="1800" b="1" kern="1200" dirty="0" err="1" smtClean="0">
              <a:solidFill>
                <a:srgbClr val="C00000"/>
              </a:solidFill>
              <a:effectLst/>
            </a:rPr>
            <a:t>разноуровневого</a:t>
          </a:r>
          <a:r>
            <a:rPr lang="ru-RU" sz="1800" b="1" kern="1200" dirty="0" smtClean="0">
              <a:solidFill>
                <a:srgbClr val="C00000"/>
              </a:solidFill>
              <a:effectLst/>
            </a:rPr>
            <a:t> (по разным признакам) дидактического материала для самостоятельной работы и проведения контроля знаний</a:t>
          </a:r>
          <a:endParaRPr lang="ru-RU" sz="1800" b="1" kern="1200" dirty="0">
            <a:solidFill>
              <a:srgbClr val="C00000"/>
            </a:solidFill>
            <a:effectLst/>
          </a:endParaRPr>
        </a:p>
      </dsp:txBody>
      <dsp:txXfrm>
        <a:off x="1548143" y="3988147"/>
        <a:ext cx="5434430" cy="1089547"/>
      </dsp:txXfrm>
    </dsp:sp>
    <dsp:sp modelId="{284B971A-B6E1-4EC4-BE99-7BA2A783D8CF}">
      <dsp:nvSpPr>
        <dsp:cNvPr id="0" name=""/>
        <dsp:cNvSpPr/>
      </dsp:nvSpPr>
      <dsp:spPr>
        <a:xfrm>
          <a:off x="2018995" y="5272333"/>
          <a:ext cx="6759244" cy="11573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</a:rPr>
            <a:t>Проверка и оценка знаний, умений, способов деятельности, определение уровня усвоения материала каждым учеником,  соотнесение его с соответствующей группой познавательной активности </a:t>
          </a:r>
          <a:endParaRPr lang="ru-RU" sz="1800" b="1" kern="1200" dirty="0">
            <a:effectLst/>
          </a:endParaRPr>
        </a:p>
      </dsp:txBody>
      <dsp:txXfrm>
        <a:off x="2052892" y="5306230"/>
        <a:ext cx="5434430" cy="1089547"/>
      </dsp:txXfrm>
    </dsp:sp>
    <dsp:sp modelId="{8909CC13-2837-49B1-8A80-6BB9CED08A12}">
      <dsp:nvSpPr>
        <dsp:cNvPr id="0" name=""/>
        <dsp:cNvSpPr/>
      </dsp:nvSpPr>
      <dsp:spPr>
        <a:xfrm>
          <a:off x="6006972" y="845502"/>
          <a:ext cx="752271" cy="752271"/>
        </a:xfrm>
        <a:prstGeom prst="downArrow">
          <a:avLst>
            <a:gd name="adj1" fmla="val 55000"/>
            <a:gd name="adj2" fmla="val 45000"/>
          </a:avLst>
        </a:prstGeom>
        <a:solidFill>
          <a:srgbClr val="C00000">
            <a:alpha val="90000"/>
          </a:srgbClr>
        </a:solidFill>
        <a:ln w="19050" cap="rnd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effectLst/>
          </a:endParaRPr>
        </a:p>
      </dsp:txBody>
      <dsp:txXfrm>
        <a:off x="6176233" y="845502"/>
        <a:ext cx="413749" cy="566084"/>
      </dsp:txXfrm>
    </dsp:sp>
    <dsp:sp modelId="{E28F41CF-3C3E-4424-91C4-795383AA40FA}">
      <dsp:nvSpPr>
        <dsp:cNvPr id="0" name=""/>
        <dsp:cNvSpPr/>
      </dsp:nvSpPr>
      <dsp:spPr>
        <a:xfrm>
          <a:off x="6511721" y="2163585"/>
          <a:ext cx="752271" cy="752271"/>
        </a:xfrm>
        <a:prstGeom prst="downArrow">
          <a:avLst>
            <a:gd name="adj1" fmla="val 55000"/>
            <a:gd name="adj2" fmla="val 45000"/>
          </a:avLst>
        </a:prstGeom>
        <a:solidFill>
          <a:srgbClr val="C00000">
            <a:alpha val="90000"/>
          </a:srgbClr>
        </a:solidFill>
        <a:ln w="19050" cap="rnd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effectLst/>
          </a:endParaRPr>
        </a:p>
      </dsp:txBody>
      <dsp:txXfrm>
        <a:off x="6680982" y="2163585"/>
        <a:ext cx="413749" cy="566084"/>
      </dsp:txXfrm>
    </dsp:sp>
    <dsp:sp modelId="{632735C0-27F9-462E-ACB0-8CB3B98D20FE}">
      <dsp:nvSpPr>
        <dsp:cNvPr id="0" name=""/>
        <dsp:cNvSpPr/>
      </dsp:nvSpPr>
      <dsp:spPr>
        <a:xfrm>
          <a:off x="7016470" y="3462379"/>
          <a:ext cx="752271" cy="752271"/>
        </a:xfrm>
        <a:prstGeom prst="downArrow">
          <a:avLst>
            <a:gd name="adj1" fmla="val 55000"/>
            <a:gd name="adj2" fmla="val 45000"/>
          </a:avLst>
        </a:prstGeom>
        <a:solidFill>
          <a:srgbClr val="C00000">
            <a:alpha val="90000"/>
          </a:srgbClr>
        </a:solidFill>
        <a:ln w="19050" cap="rnd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effectLst/>
          </a:endParaRPr>
        </a:p>
      </dsp:txBody>
      <dsp:txXfrm>
        <a:off x="7185731" y="3462379"/>
        <a:ext cx="413749" cy="566084"/>
      </dsp:txXfrm>
    </dsp:sp>
    <dsp:sp modelId="{DAF95141-7C44-4CF6-8387-5F5AD8E70BD1}">
      <dsp:nvSpPr>
        <dsp:cNvPr id="0" name=""/>
        <dsp:cNvSpPr/>
      </dsp:nvSpPr>
      <dsp:spPr>
        <a:xfrm>
          <a:off x="7521219" y="4793322"/>
          <a:ext cx="752271" cy="752271"/>
        </a:xfrm>
        <a:prstGeom prst="downArrow">
          <a:avLst>
            <a:gd name="adj1" fmla="val 55000"/>
            <a:gd name="adj2" fmla="val 45000"/>
          </a:avLst>
        </a:prstGeom>
        <a:solidFill>
          <a:srgbClr val="C00000">
            <a:alpha val="90000"/>
          </a:srgbClr>
        </a:solidFill>
        <a:ln w="19050" cap="rnd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effectLst/>
          </a:endParaRPr>
        </a:p>
      </dsp:txBody>
      <dsp:txXfrm>
        <a:off x="7690480" y="4793322"/>
        <a:ext cx="413749" cy="5660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5703B-CAD5-453D-B820-F69F04C27EA1}">
      <dsp:nvSpPr>
        <dsp:cNvPr id="0" name=""/>
        <dsp:cNvSpPr/>
      </dsp:nvSpPr>
      <dsp:spPr>
        <a:xfrm>
          <a:off x="4197350" y="1184906"/>
          <a:ext cx="2240810" cy="488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302"/>
              </a:lnTo>
              <a:lnTo>
                <a:pt x="2240810" y="152302"/>
              </a:lnTo>
              <a:lnTo>
                <a:pt x="2240810" y="48854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54338-F82E-4933-AFD2-EC135AD57C45}">
      <dsp:nvSpPr>
        <dsp:cNvPr id="0" name=""/>
        <dsp:cNvSpPr/>
      </dsp:nvSpPr>
      <dsp:spPr>
        <a:xfrm>
          <a:off x="1956539" y="1184906"/>
          <a:ext cx="2240810" cy="488546"/>
        </a:xfrm>
        <a:custGeom>
          <a:avLst/>
          <a:gdLst/>
          <a:ahLst/>
          <a:cxnLst/>
          <a:rect l="0" t="0" r="0" b="0"/>
          <a:pathLst>
            <a:path>
              <a:moveTo>
                <a:pt x="2240810" y="0"/>
              </a:moveTo>
              <a:lnTo>
                <a:pt x="2240810" y="152302"/>
              </a:lnTo>
              <a:lnTo>
                <a:pt x="0" y="152302"/>
              </a:lnTo>
              <a:lnTo>
                <a:pt x="0" y="48854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7DBCB-AF29-4676-B745-75C5FF2E7940}">
      <dsp:nvSpPr>
        <dsp:cNvPr id="0" name=""/>
        <dsp:cNvSpPr/>
      </dsp:nvSpPr>
      <dsp:spPr>
        <a:xfrm>
          <a:off x="985643" y="110"/>
          <a:ext cx="6423413" cy="1184795"/>
        </a:xfrm>
        <a:prstGeom prst="rect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a typeface="Times New Roman" panose="02020603050405020304" pitchFamily="18" charset="0"/>
            </a:rPr>
            <a:t>Учебные задания могут быть разноуровневыми по различным признакам, в зависимости от того, что берется за основу подразделения</a:t>
          </a:r>
          <a:endParaRPr lang="ru-RU" sz="2400" b="1" kern="1200" dirty="0"/>
        </a:p>
      </dsp:txBody>
      <dsp:txXfrm>
        <a:off x="985643" y="110"/>
        <a:ext cx="6423413" cy="1184795"/>
      </dsp:txXfrm>
    </dsp:sp>
    <dsp:sp modelId="{853C1F17-9600-418B-B4AD-F63550E296FC}">
      <dsp:nvSpPr>
        <dsp:cNvPr id="0" name=""/>
        <dsp:cNvSpPr/>
      </dsp:nvSpPr>
      <dsp:spPr>
        <a:xfrm>
          <a:off x="51973" y="1673452"/>
          <a:ext cx="3809132" cy="10285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Содержание заданий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51973" y="1673452"/>
        <a:ext cx="3809132" cy="1028570"/>
      </dsp:txXfrm>
    </dsp:sp>
    <dsp:sp modelId="{2127B88E-7134-41D3-8934-BA9762E5E314}">
      <dsp:nvSpPr>
        <dsp:cNvPr id="0" name=""/>
        <dsp:cNvSpPr/>
      </dsp:nvSpPr>
      <dsp:spPr>
        <a:xfrm>
          <a:off x="4533594" y="1673452"/>
          <a:ext cx="3809132" cy="10285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ea typeface="Times New Roman" panose="02020603050405020304" pitchFamily="18" charset="0"/>
            </a:rPr>
            <a:t>Использование заданий в качестве способов организации учебной деятельности школьников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4533594" y="1673452"/>
        <a:ext cx="3809132" cy="10285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205D8-5F32-4670-A33B-6A805C6D6EEB}">
      <dsp:nvSpPr>
        <dsp:cNvPr id="0" name=""/>
        <dsp:cNvSpPr/>
      </dsp:nvSpPr>
      <dsp:spPr>
        <a:xfrm>
          <a:off x="4305300" y="1532467"/>
          <a:ext cx="2882041" cy="667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932"/>
              </a:lnTo>
              <a:lnTo>
                <a:pt x="2882041" y="397932"/>
              </a:lnTo>
              <a:lnTo>
                <a:pt x="2882041" y="66750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91AB7-5933-4E5A-8F6A-75DA112CAE0A}">
      <dsp:nvSpPr>
        <dsp:cNvPr id="0" name=""/>
        <dsp:cNvSpPr/>
      </dsp:nvSpPr>
      <dsp:spPr>
        <a:xfrm>
          <a:off x="4193733" y="1532467"/>
          <a:ext cx="111566" cy="667500"/>
        </a:xfrm>
        <a:custGeom>
          <a:avLst/>
          <a:gdLst/>
          <a:ahLst/>
          <a:cxnLst/>
          <a:rect l="0" t="0" r="0" b="0"/>
          <a:pathLst>
            <a:path>
              <a:moveTo>
                <a:pt x="111566" y="0"/>
              </a:moveTo>
              <a:lnTo>
                <a:pt x="111566" y="397932"/>
              </a:lnTo>
              <a:lnTo>
                <a:pt x="0" y="397932"/>
              </a:lnTo>
              <a:lnTo>
                <a:pt x="0" y="66750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E9BA53-B05F-4356-B164-5B19A653DD5B}">
      <dsp:nvSpPr>
        <dsp:cNvPr id="0" name=""/>
        <dsp:cNvSpPr/>
      </dsp:nvSpPr>
      <dsp:spPr>
        <a:xfrm>
          <a:off x="1200124" y="1532467"/>
          <a:ext cx="3105175" cy="667500"/>
        </a:xfrm>
        <a:custGeom>
          <a:avLst/>
          <a:gdLst/>
          <a:ahLst/>
          <a:cxnLst/>
          <a:rect l="0" t="0" r="0" b="0"/>
          <a:pathLst>
            <a:path>
              <a:moveTo>
                <a:pt x="3105175" y="0"/>
              </a:moveTo>
              <a:lnTo>
                <a:pt x="3105175" y="397932"/>
              </a:lnTo>
              <a:lnTo>
                <a:pt x="0" y="397932"/>
              </a:lnTo>
              <a:lnTo>
                <a:pt x="0" y="66750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261C44-E5D6-4113-B37B-EBEA924AFD17}">
      <dsp:nvSpPr>
        <dsp:cNvPr id="0" name=""/>
        <dsp:cNvSpPr/>
      </dsp:nvSpPr>
      <dsp:spPr>
        <a:xfrm>
          <a:off x="1679135" y="377178"/>
          <a:ext cx="5252328" cy="1155288"/>
        </a:xfrm>
        <a:prstGeom prst="rect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63024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Виды педагогической помощи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79135" y="377178"/>
        <a:ext cx="5252328" cy="1155288"/>
      </dsp:txXfrm>
    </dsp:sp>
    <dsp:sp modelId="{F419169C-020E-4BFA-A101-9C9786915B74}">
      <dsp:nvSpPr>
        <dsp:cNvPr id="0" name=""/>
        <dsp:cNvSpPr/>
      </dsp:nvSpPr>
      <dsp:spPr>
        <a:xfrm>
          <a:off x="3635898" y="1275736"/>
          <a:ext cx="2008205" cy="3850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16510" rIns="66040" bIns="16510" numCol="1" spcCol="1270" anchor="ctr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35898" y="1275736"/>
        <a:ext cx="2008205" cy="385096"/>
      </dsp:txXfrm>
    </dsp:sp>
    <dsp:sp modelId="{E3FF30ED-7704-4E0D-9E62-577A6025B92E}">
      <dsp:nvSpPr>
        <dsp:cNvPr id="0" name=""/>
        <dsp:cNvSpPr/>
      </dsp:nvSpPr>
      <dsp:spPr>
        <a:xfrm>
          <a:off x="84454" y="2199967"/>
          <a:ext cx="2231339" cy="11552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63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стимулирующая</a:t>
          </a:r>
          <a:endParaRPr lang="ru-RU" sz="2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4454" y="2199967"/>
        <a:ext cx="2231339" cy="1155288"/>
      </dsp:txXfrm>
    </dsp:sp>
    <dsp:sp modelId="{95376666-CA68-4FA3-8099-5ED6C48F88D9}">
      <dsp:nvSpPr>
        <dsp:cNvPr id="0" name=""/>
        <dsp:cNvSpPr/>
      </dsp:nvSpPr>
      <dsp:spPr>
        <a:xfrm>
          <a:off x="530722" y="3098525"/>
          <a:ext cx="2008205" cy="3850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16510" rIns="66040" bIns="16510" numCol="1" spcCol="1270" anchor="ctr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0722" y="3098525"/>
        <a:ext cx="2008205" cy="385096"/>
      </dsp:txXfrm>
    </dsp:sp>
    <dsp:sp modelId="{25958A1E-DC04-438B-904A-FCEF67C9C389}">
      <dsp:nvSpPr>
        <dsp:cNvPr id="0" name=""/>
        <dsp:cNvSpPr/>
      </dsp:nvSpPr>
      <dsp:spPr>
        <a:xfrm>
          <a:off x="3078063" y="2199967"/>
          <a:ext cx="2231339" cy="11552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63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направляющая</a:t>
          </a:r>
          <a:endParaRPr lang="ru-RU" sz="2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78063" y="2199967"/>
        <a:ext cx="2231339" cy="1155288"/>
      </dsp:txXfrm>
    </dsp:sp>
    <dsp:sp modelId="{C6375CCB-5777-4D94-B503-8E876D6DC9BA}">
      <dsp:nvSpPr>
        <dsp:cNvPr id="0" name=""/>
        <dsp:cNvSpPr/>
      </dsp:nvSpPr>
      <dsp:spPr>
        <a:xfrm>
          <a:off x="3524331" y="3098525"/>
          <a:ext cx="2008205" cy="3850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16510" rIns="66040" bIns="16510" numCol="1" spcCol="1270" anchor="ctr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24331" y="3098525"/>
        <a:ext cx="2008205" cy="385096"/>
      </dsp:txXfrm>
    </dsp:sp>
    <dsp:sp modelId="{528583A2-B541-4E4E-97B6-9E7DD1FA5B8A}">
      <dsp:nvSpPr>
        <dsp:cNvPr id="0" name=""/>
        <dsp:cNvSpPr/>
      </dsp:nvSpPr>
      <dsp:spPr>
        <a:xfrm>
          <a:off x="6071671" y="2199967"/>
          <a:ext cx="2231339" cy="115528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63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обучающая</a:t>
          </a:r>
          <a:endParaRPr lang="ru-RU" sz="2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71671" y="2199967"/>
        <a:ext cx="2231339" cy="1155288"/>
      </dsp:txXfrm>
    </dsp:sp>
    <dsp:sp modelId="{DB8B4563-663C-4C37-88EF-9C28B5B26343}">
      <dsp:nvSpPr>
        <dsp:cNvPr id="0" name=""/>
        <dsp:cNvSpPr/>
      </dsp:nvSpPr>
      <dsp:spPr>
        <a:xfrm>
          <a:off x="6517939" y="3098525"/>
          <a:ext cx="2008205" cy="3850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16510" rIns="66040" bIns="16510" numCol="1" spcCol="1270" anchor="ctr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17939" y="3098525"/>
        <a:ext cx="2008205" cy="385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4DC61-1DBE-4EC4-AEC0-8AC7AA7AF6F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92C66-5B7A-411B-9D3C-A5EB03EB95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323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84F98-7CD9-47D5-9229-DBAA35A1B46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227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7A66-B449-4962-8535-5E178C69BE4F}" type="datetime1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Клинова М.Н., СФГОС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6000-4CE8-442C-A6D8-2EDB72D0C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491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AE6B-88BA-48AA-BCE1-95B3977E5E5A}" type="datetime1">
              <a:rPr lang="ru-RU" smtClean="0"/>
              <a:t>23.04.2019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Клинова М.Н., СФГОС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6000-4CE8-442C-A6D8-2EDB72D0C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956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AE6B-88BA-48AA-BCE1-95B3977E5E5A}" type="datetime1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Клинова М.Н., СФГОС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6000-4CE8-442C-A6D8-2EDB72D0C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556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AE6B-88BA-48AA-BCE1-95B3977E5E5A}" type="datetime1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Клинова М.Н., СФГОС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6000-4CE8-442C-A6D8-2EDB72D0C5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125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AE6B-88BA-48AA-BCE1-95B3977E5E5A}" type="datetime1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Клинова М.Н., СФГОС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6000-4CE8-442C-A6D8-2EDB72D0C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133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AE6B-88BA-48AA-BCE1-95B3977E5E5A}" type="datetime1">
              <a:rPr lang="ru-RU" smtClean="0"/>
              <a:t>23.04.2019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Клинова М.Н., СФГОС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6000-4CE8-442C-A6D8-2EDB72D0C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117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AE6B-88BA-48AA-BCE1-95B3977E5E5A}" type="datetime1">
              <a:rPr lang="ru-RU" smtClean="0"/>
              <a:t>23.04.2019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Клинова М.Н., СФГОС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6000-4CE8-442C-A6D8-2EDB72D0C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805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8B2E-6F95-4A55-BF0B-D788A0D479C1}" type="datetime1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Клинова М.Н., СФГОС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6000-4CE8-442C-A6D8-2EDB72D0C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196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CA79-6632-474A-90A6-A60BF8A8B73B}" type="datetime1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Клинова М.Н., СФГОС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6000-4CE8-442C-A6D8-2EDB72D0C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067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7368-C78E-4E2E-AAA7-84F2B4C0E879}" type="datetime1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Клинова М.Н., СФГОС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6000-4CE8-442C-A6D8-2EDB72D0C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37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12072-01F9-4EF6-9339-765EF13433D3}" type="datetime1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Клинова М.Н., СФГОС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6000-4CE8-442C-A6D8-2EDB72D0C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651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FA20-4C9D-4CA0-91CA-6FD55BC230F3}" type="datetime1">
              <a:rPr lang="ru-RU" smtClean="0"/>
              <a:t>23.04.2019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Клинова М.Н., СФГОС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6000-4CE8-442C-A6D8-2EDB72D0C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975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3F59-96D5-40AE-AFC5-7DD15F30AD13}" type="datetime1">
              <a:rPr lang="ru-RU" smtClean="0"/>
              <a:t>23.04.2019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Клинова М.Н., СФГОС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6000-4CE8-442C-A6D8-2EDB72D0C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482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E415-1310-4330-AEED-68DBBC1A5426}" type="datetime1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Клинова М.Н., СФГОС</a:t>
            </a: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6000-4CE8-442C-A6D8-2EDB72D0C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425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3E5A-B83D-4882-8FD5-9AE0899C5841}" type="datetime1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Клинова М.Н., СФГОС</a:t>
            </a: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6000-4CE8-442C-A6D8-2EDB72D0C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987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A566B-B65C-4A41-9893-CCE73EACE923}" type="datetime1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Клинова М.Н., СФГОС</a:t>
            </a: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6000-4CE8-442C-A6D8-2EDB72D0C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167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1EBA-4416-40DC-83A1-CA403A55652D}" type="datetime1">
              <a:rPr lang="ru-RU" smtClean="0"/>
              <a:t>23.04.2019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Клинова М.Н., СФГОС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6000-4CE8-442C-A6D8-2EDB72D0C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092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37CAE6B-88BA-48AA-BCE1-95B3977E5E5A}" type="datetime1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ru-RU" smtClean="0"/>
              <a:t>Клинова М.Н., СФГОС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E6000-4CE8-442C-A6D8-2EDB72D0C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693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marklin72@mail.ru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4640" y="3013153"/>
            <a:ext cx="83354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технологий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дифференцированного обучения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освоении предметного содержания и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подготовке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школьников </a:t>
            </a:r>
            <a:endParaRPr lang="ru-RU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мониторингам качества химического образования</a:t>
            </a:r>
            <a:endParaRPr lang="ru-RU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6766" y="6031457"/>
            <a:ext cx="7709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ГАУ ДПО ИРО ПК 		Клинова </a:t>
            </a:r>
            <a:r>
              <a:rPr lang="ru-RU" sz="2800" b="1" dirty="0"/>
              <a:t>М.Н</a:t>
            </a:r>
            <a:r>
              <a:rPr lang="ru-RU" sz="2800" b="1" dirty="0" smtClean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9979" y="391385"/>
            <a:ext cx="2772811" cy="24657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7676634" y="337635"/>
            <a:ext cx="8354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/>
              <a:t>23.04.19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563712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47024" y="2467943"/>
            <a:ext cx="759433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Понятия дифференцированного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1573090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91" y="123235"/>
            <a:ext cx="8648609" cy="661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60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1145" y="2258038"/>
            <a:ext cx="78157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Times New Roman" panose="02020603050405020304" pitchFamily="18" charset="0"/>
              </a:rPr>
              <a:t>«…построение </a:t>
            </a:r>
            <a:r>
              <a:rPr lang="ru-RU" sz="44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Times New Roman" panose="02020603050405020304" pitchFamily="18" charset="0"/>
              </a:rPr>
              <a:t>образовательной деятельности с учетом индивидуальных возрастных, психологических и физиологических особенностей </a:t>
            </a:r>
            <a:r>
              <a:rPr lang="ru-RU" sz="44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Times New Roman" panose="02020603050405020304" pitchFamily="18" charset="0"/>
              </a:rPr>
              <a:t>обучающихся»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359" y="244791"/>
            <a:ext cx="3178582" cy="188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07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797" y="328020"/>
            <a:ext cx="85605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До сих пор существует неоднозначность трактовок и соотношения понятий «индивидуализация», «дифференциация» </a:t>
            </a:r>
            <a:endParaRPr lang="ru-RU" sz="3200" b="1" cap="none" spc="0" dirty="0">
              <a:ln w="12700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5941" y="5845170"/>
            <a:ext cx="87782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Times New Roman" panose="02020603050405020304" pitchFamily="18" charset="0"/>
              </a:rPr>
              <a:t>Предпочтение того </a:t>
            </a:r>
            <a:r>
              <a:rPr lang="ru-RU" sz="24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Times New Roman" panose="02020603050405020304" pitchFamily="18" charset="0"/>
              </a:rPr>
              <a:t>или иного слова в педагогике – это </a:t>
            </a:r>
            <a:r>
              <a:rPr lang="ru-RU" sz="24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Times New Roman" panose="02020603050405020304" pitchFamily="18" charset="0"/>
              </a:rPr>
              <a:t>по </a:t>
            </a:r>
            <a:r>
              <a:rPr lang="ru-RU" sz="24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Times New Roman" panose="02020603050405020304" pitchFamily="18" charset="0"/>
              </a:rPr>
              <a:t>большей части вопрос традиции или </a:t>
            </a:r>
            <a:r>
              <a:rPr lang="ru-RU" sz="24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Times New Roman" panose="02020603050405020304" pitchFamily="18" charset="0"/>
              </a:rPr>
              <a:t>договоренности (</a:t>
            </a:r>
            <a:r>
              <a:rPr lang="ru-RU" sz="24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Инге Унт) </a:t>
            </a:r>
            <a:endParaRPr lang="ru-RU" sz="240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516777" y="3703957"/>
            <a:ext cx="1665243" cy="157462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59587" y="3985831"/>
            <a:ext cx="922433" cy="89488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763859" y="3703957"/>
            <a:ext cx="1665243" cy="157462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529805" y="3985831"/>
            <a:ext cx="899297" cy="89488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278657" y="2177355"/>
            <a:ext cx="922433" cy="89488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765643" y="2177355"/>
            <a:ext cx="899297" cy="89488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71848" y="2274040"/>
            <a:ext cx="423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≈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506669" y="2177355"/>
            <a:ext cx="922433" cy="89488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680147" y="2204969"/>
            <a:ext cx="899297" cy="89488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6575843" y="2204969"/>
            <a:ext cx="1107904" cy="9597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393371" y="3164738"/>
            <a:ext cx="195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Рабунский Е.С.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5847805" y="3166397"/>
            <a:ext cx="1389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Голант Е.Я.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2703594" y="5375794"/>
            <a:ext cx="1282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Унт И. Э.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4763859" y="5408137"/>
            <a:ext cx="195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Скаткин М.Н.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629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oscowuniversityclub.ru/article/img/241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331" y="4549376"/>
            <a:ext cx="2404745" cy="157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2076" y="4549376"/>
            <a:ext cx="59965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Виктор Васильевич Фирсов</a:t>
            </a:r>
          </a:p>
          <a:p>
            <a:pPr algn="ctr"/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Автор уровневой дифференциации обучения на основе обязательных результатов</a:t>
            </a:r>
            <a:endParaRPr lang="ru-RU" sz="2400" b="1" cap="none" spc="0" dirty="0">
              <a:ln w="12700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pic>
        <p:nvPicPr>
          <p:cNvPr id="1028" name="Picture 4" descr="https://sozh.info/wp-content/uploads/2017/08/vydayushhiesya-deyateli-nauki_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209" y="1377112"/>
            <a:ext cx="1811822" cy="24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1711" y="1377112"/>
            <a:ext cx="6286903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Лев </a:t>
            </a:r>
            <a:r>
              <a:rPr lang="ru-RU" sz="3200" b="1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</a:rPr>
              <a:t>Семенович Выготский</a:t>
            </a:r>
          </a:p>
          <a:p>
            <a:pPr algn="ctr"/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В основе ТДО лежит теория Л. С. Выготского о зоне ближайшего развития </a:t>
            </a:r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– возможность 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перейти от того, что ребенок </a:t>
            </a:r>
            <a:r>
              <a:rPr lang="ru-RU" sz="24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умеет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делать самостоятельно, к тому, что он </a:t>
            </a:r>
            <a:r>
              <a:rPr lang="ru-RU" sz="24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может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делать, что потенциально для него </a:t>
            </a:r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доступно</a:t>
            </a:r>
            <a:endParaRPr lang="ru-RU" sz="2400" b="1" cap="none" spc="0" dirty="0">
              <a:ln w="12700" cmpd="sng">
                <a:solidFill>
                  <a:srgbClr val="FFC000"/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24085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507" y="760601"/>
            <a:ext cx="8585733" cy="5361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32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К. </a:t>
            </a:r>
            <a:r>
              <a:rPr lang="ru-RU" sz="32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Селевко</a:t>
            </a:r>
            <a:r>
              <a:rPr lang="ru-RU" sz="32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	Дифференцированное обучение </a:t>
            </a:r>
            <a:r>
              <a:rPr lang="ru-RU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это…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1) форма </a:t>
            </a:r>
            <a:r>
              <a:rPr lang="ru-RU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организации учебного процесса, при котором учитель работает с группой учащихся, составленной с учетом наличия у них каких-либо значимых для учебного процесса общих качеств</a:t>
            </a:r>
            <a:r>
              <a:rPr lang="ru-RU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) часть общей дидактической системы, которая обеспечивает специализацию учебного процесса для различных групп обучаемых</a:t>
            </a:r>
            <a:r>
              <a:rPr lang="ru-RU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4812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319428"/>
              </p:ext>
            </p:extLst>
          </p:nvPr>
        </p:nvGraphicFramePr>
        <p:xfrm>
          <a:off x="504824" y="2335002"/>
          <a:ext cx="8124826" cy="41757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062413"/>
                <a:gridCol w="40624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cap="none" spc="0" dirty="0" smtClean="0">
                          <a:ln w="10160">
                            <a:solidFill>
                              <a:srgbClr val="0070C0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ДИФФЕРЕНЦИАЦИЯ</a:t>
                      </a:r>
                      <a:endParaRPr lang="ru-RU" sz="3200" b="1" cap="none" spc="0" dirty="0">
                        <a:ln w="10160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cap="none" spc="0" dirty="0" smtClean="0">
                          <a:ln w="10160">
                            <a:solidFill>
                              <a:srgbClr val="0070C0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ИНДИВИДУАЛИЗАЦИЯ</a:t>
                      </a:r>
                      <a:endParaRPr lang="ru-RU" sz="3200" b="1" cap="none" spc="0" dirty="0">
                        <a:ln w="10160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cap="none" spc="0" dirty="0" smtClean="0">
                          <a:ln w="10160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основаны на учете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cap="none" spc="0" dirty="0" smtClean="0">
                          <a:ln w="10160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индивидуальных особенностей детей:</a:t>
                      </a:r>
                      <a:endParaRPr lang="ru-RU" sz="3200" b="1" cap="none" spc="0" dirty="0">
                        <a:ln w="10160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групп учеников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каждого ученика</a:t>
                      </a: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740290" y="2930961"/>
            <a:ext cx="381000" cy="2002652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4766" y="392023"/>
            <a:ext cx="80548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В массовой педагогической практике </a:t>
            </a:r>
          </a:p>
          <a:p>
            <a:pPr algn="ctr"/>
            <a:r>
              <a:rPr lang="ru-RU" sz="36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</a:rPr>
              <a:t>(с известной долей упрощения</a:t>
            </a:r>
            <a:r>
              <a:rPr lang="ru-RU" sz="3600" b="1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</a:rPr>
              <a:t>)</a:t>
            </a:r>
          </a:p>
          <a:p>
            <a:pPr algn="ctr"/>
            <a:r>
              <a:rPr lang="ru-RU" sz="3600" b="1" cap="none" spc="0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можно </a:t>
            </a:r>
            <a:r>
              <a:rPr lang="ru-RU" sz="3600" b="1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</a:rPr>
              <a:t>считать:</a:t>
            </a:r>
            <a:endParaRPr lang="ru-RU" sz="3600" b="1" cap="none" spc="0" dirty="0">
              <a:ln w="12700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349" y="5208419"/>
            <a:ext cx="1515418" cy="10762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6663" y="5205493"/>
            <a:ext cx="1488650" cy="10762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Стрелка вниз 9"/>
          <p:cNvSpPr/>
          <p:nvPr/>
        </p:nvSpPr>
        <p:spPr>
          <a:xfrm>
            <a:off x="8059034" y="2930961"/>
            <a:ext cx="381000" cy="2002652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723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6016" y="2246562"/>
            <a:ext cx="796971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Возможности дифференциации при освоении школьниками предметного содержания</a:t>
            </a:r>
          </a:p>
        </p:txBody>
      </p:sp>
    </p:spTree>
    <p:extLst>
      <p:ext uri="{BB962C8B-B14F-4D97-AF65-F5344CB8AC3E}">
        <p14:creationId xmlns:p14="http://schemas.microsoft.com/office/powerpoint/2010/main" val="3354844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27662219"/>
              </p:ext>
            </p:extLst>
          </p:nvPr>
        </p:nvGraphicFramePr>
        <p:xfrm>
          <a:off x="163629" y="231006"/>
          <a:ext cx="8778240" cy="642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5929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40210008"/>
              </p:ext>
            </p:extLst>
          </p:nvPr>
        </p:nvGraphicFramePr>
        <p:xfrm>
          <a:off x="355600" y="177800"/>
          <a:ext cx="8394700" cy="2886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31800" y="3073400"/>
            <a:ext cx="3759200" cy="8763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 объему учебного материала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27600" y="3073400"/>
            <a:ext cx="3759200" cy="8763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 степени самостоятельности учеников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1800" y="5137150"/>
            <a:ext cx="3759200" cy="8763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 уровням творчества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1800" y="4098925"/>
            <a:ext cx="3759200" cy="8763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 уровням трудности </a:t>
            </a:r>
            <a:r>
              <a:rPr lang="en-US" sz="2000" b="1" dirty="0" smtClean="0">
                <a:solidFill>
                  <a:srgbClr val="002060"/>
                </a:solidFill>
              </a:rPr>
              <a:t>/</a:t>
            </a:r>
            <a:r>
              <a:rPr lang="ru-RU" sz="2000" b="1" dirty="0" smtClean="0">
                <a:solidFill>
                  <a:srgbClr val="002060"/>
                </a:solidFill>
              </a:rPr>
              <a:t> сложности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27600" y="4098925"/>
            <a:ext cx="3759200" cy="8763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 степени педагогической помощи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3566" y="6013450"/>
            <a:ext cx="8592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Уровневые задания могут быть созданы </a:t>
            </a:r>
            <a:r>
              <a:rPr lang="ru-RU" sz="2000" b="1" dirty="0"/>
              <a:t>с использованием комбинации признаков (например, объем + трудность, объем + творчество и т.п.)</a:t>
            </a:r>
          </a:p>
        </p:txBody>
      </p:sp>
    </p:spTree>
    <p:extLst>
      <p:ext uri="{BB962C8B-B14F-4D97-AF65-F5344CB8AC3E}">
        <p14:creationId xmlns:p14="http://schemas.microsoft.com/office/powerpoint/2010/main" val="3531824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02644" y="2299273"/>
            <a:ext cx="777721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Сетевая группа учителей </a:t>
            </a:r>
            <a:r>
              <a:rPr lang="ru-RU" sz="40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химии: </a:t>
            </a:r>
            <a:r>
              <a:rPr lang="ru-RU" sz="40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назначение, мероприятия, планируемые 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2028745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12488"/>
              </p:ext>
            </p:extLst>
          </p:nvPr>
        </p:nvGraphicFramePr>
        <p:xfrm>
          <a:off x="73472" y="1110806"/>
          <a:ext cx="8981628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3876"/>
                <a:gridCol w="2993876"/>
                <a:gridCol w="29938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УРОВЕНЬ – </a:t>
                      </a:r>
                    </a:p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БАЗОВЫЙ </a:t>
                      </a:r>
                    </a:p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(«3»-</a:t>
                      </a:r>
                      <a:r>
                        <a:rPr lang="ru-RU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«4»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УРОВЕНЬ –ПОВЫШЕННЫЙ </a:t>
                      </a:r>
                    </a:p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(«4»-</a:t>
                      </a:r>
                      <a:r>
                        <a:rPr lang="ru-RU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«5»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ru-RU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УРОВЕНЬ – </a:t>
                      </a:r>
                    </a:p>
                    <a:p>
                      <a:pPr algn="ctr"/>
                      <a:r>
                        <a:rPr lang="ru-RU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ВЫСОКИЙ</a:t>
                      </a:r>
                    </a:p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ru-RU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«5»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dirty="0" smtClean="0"/>
                        <a:t>Цель: восприятие знаний, осознание, запоминание, воспроизведение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dirty="0" smtClean="0"/>
                        <a:t>Цель: применение знаний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800" b="1" dirty="0" smtClean="0"/>
                        <a:t>Цель: творческое использование знаний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dirty="0" smtClean="0"/>
                        <a:t>Информация, предлагаемая учителем, как правило, в готовом виде, должна быть усвоена всеми обучающимися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1" hangingPunct="1"/>
                      <a:r>
                        <a:rPr lang="ru-RU" altLang="ru-RU" sz="1800" b="1" dirty="0" smtClean="0"/>
                        <a:t>Осмысленное применение знаний и умений в знакомой ситуации по образцу</a:t>
                      </a:r>
                    </a:p>
                    <a:p>
                      <a:pPr algn="just" eaLnBrk="1" hangingPunct="1"/>
                      <a:endParaRPr lang="ru-RU" altLang="ru-RU" sz="1800" b="1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800" b="1" dirty="0" smtClean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dirty="0" smtClean="0"/>
                        <a:t>Решение неизвестного, готового эталона нет. Творческое применение знаний и умений в новой учебной ситуации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421">
                <a:tc>
                  <a:txBody>
                    <a:bodyPr/>
                    <a:lstStyle/>
                    <a:p>
                      <a:pPr algn="just" eaLnBrk="1" hangingPunct="1"/>
                      <a:r>
                        <a:rPr lang="ru-RU" altLang="ru-RU" sz="1800" b="1" dirty="0" smtClean="0"/>
                        <a:t>Задания обычно репродуктивного характера, на уровне воспроизведения: вставить пропущенные слова, внести недостающие знания, отделить верное от неверного</a:t>
                      </a:r>
                      <a:endParaRPr lang="ru-RU" alt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dirty="0" smtClean="0"/>
                        <a:t>Работа продуктивного уровня: например,  решить задачи с уже усвоенным алгоритмом их выполнения или такие, которые требуют преобразования в 2-3 действия</a:t>
                      </a:r>
                      <a:endParaRPr lang="ru-RU" alt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1" hangingPunct="1"/>
                      <a:r>
                        <a:rPr lang="ru-RU" altLang="ru-RU" sz="1800" b="1" dirty="0" smtClean="0"/>
                        <a:t>Неалгоритмизированные задания или задания с большим количеством преобразований, т.е. работа на творческом уровне</a:t>
                      </a:r>
                      <a:endParaRPr lang="ru-RU" alt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90500" y="50800"/>
            <a:ext cx="8788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n w="635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a typeface="Times New Roman" panose="02020603050405020304" pitchFamily="18" charset="0"/>
              </a:rPr>
              <a:t>Обобщенные типы учебных </a:t>
            </a:r>
            <a:r>
              <a:rPr lang="ru-RU" sz="2800" b="1" dirty="0" smtClean="0">
                <a:ln w="635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a typeface="Times New Roman" panose="02020603050405020304" pitchFamily="18" charset="0"/>
              </a:rPr>
              <a:t>заданий </a:t>
            </a:r>
          </a:p>
          <a:p>
            <a:pPr algn="ctr">
              <a:defRPr/>
            </a:pPr>
            <a:r>
              <a:rPr lang="ru-RU" sz="2800" b="1" dirty="0" smtClean="0">
                <a:ln w="635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a typeface="Times New Roman" panose="02020603050405020304" pitchFamily="18" charset="0"/>
              </a:rPr>
              <a:t>по </a:t>
            </a:r>
            <a:r>
              <a:rPr lang="ru-RU" sz="2800" b="1" dirty="0">
                <a:ln w="635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a typeface="Times New Roman" panose="02020603050405020304" pitchFamily="18" charset="0"/>
              </a:rPr>
              <a:t>уровням сложности</a:t>
            </a:r>
            <a:endParaRPr lang="ru-RU" sz="2800" b="1" dirty="0">
              <a:ln w="635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6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9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711830"/>
              </p:ext>
            </p:extLst>
          </p:nvPr>
        </p:nvGraphicFramePr>
        <p:xfrm>
          <a:off x="215900" y="529367"/>
          <a:ext cx="8724900" cy="5632276"/>
        </p:xfrm>
        <a:graphic>
          <a:graphicData uri="http://schemas.openxmlformats.org/drawingml/2006/table">
            <a:tbl>
              <a:tblPr/>
              <a:tblGrid>
                <a:gridCol w="2782942"/>
                <a:gridCol w="2847284"/>
                <a:gridCol w="3094674"/>
              </a:tblGrid>
              <a:tr h="943833">
                <a:tc grid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УРОВЕНЬ (БАЗОВЫЙ)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Виды заданий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Вопрос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tint val="61961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Задача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tint val="61961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Задание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tint val="61961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410424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Что называется…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В каком году…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Кто написал…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Как формулируется…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Что изображено…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Различного типа тренировочные задачи на применение знаний, выполняемые по алгоритму (с помощью учителя)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-Приведите примеры…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-Расскажите…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-Перечислите…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-Назовите, что произошло…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-Зарисуйте схему (рисунок, график) 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-Прочитайте отрывок…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-Составьте план…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079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69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422957"/>
              </p:ext>
            </p:extLst>
          </p:nvPr>
        </p:nvGraphicFramePr>
        <p:xfrm>
          <a:off x="142775" y="1115310"/>
          <a:ext cx="8839200" cy="4940318"/>
        </p:xfrm>
        <a:graphic>
          <a:graphicData uri="http://schemas.openxmlformats.org/drawingml/2006/table">
            <a:tbl>
              <a:tblPr/>
              <a:tblGrid>
                <a:gridCol w="2819400"/>
                <a:gridCol w="2971800"/>
                <a:gridCol w="3048000"/>
              </a:tblGrid>
              <a:tr h="972838">
                <a:tc grid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 УРОВЕНЬ (ПОВЫШЕННЫЙ)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Виды заданий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Вопрос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Задача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Задание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0160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Какова причина…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Что объединяет…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Чем отличается…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Почему…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Чем объясняется…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Какова основная мысль…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Задача, которую учащийся выполняет самостоятельно, по алгоритму, включая такие этапы, как анализ условий задачи и ее ответа, перевод единиц, получение аналитического ответа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-Найдите факты, подтверждающие…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-Сравните…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-Объясните…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Постройте схему (график, диаграмму)…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Заполните таблицу…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Составьте схему по рисунку…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8388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07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279439"/>
              </p:ext>
            </p:extLst>
          </p:nvPr>
        </p:nvGraphicFramePr>
        <p:xfrm>
          <a:off x="139700" y="631143"/>
          <a:ext cx="8839200" cy="5521960"/>
        </p:xfrm>
        <a:graphic>
          <a:graphicData uri="http://schemas.openxmlformats.org/drawingml/2006/table">
            <a:tbl>
              <a:tblPr/>
              <a:tblGrid>
                <a:gridCol w="2411338"/>
                <a:gridCol w="3379862"/>
                <a:gridCol w="3048000"/>
              </a:tblGrid>
              <a:tr h="609600">
                <a:tc grid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 УРОВЕНЬ (ВЫСОКИЙ)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Виды заданий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Вопрос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Задача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Задание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0160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Докажите или опровергните утверждение…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Какие условия необходимы для…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Какой вывод можно сделать…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Задача, требующая…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-применения знаний в новых условиях;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 знания закономерностей нескольких разделов курса или использования знаний других предметов;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 решаемая несколькими способами.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-Проведите сравнительный анализ (классификацию)…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-Обобщите…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-Оцените значимость…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-Сделайте вывод…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-Напишите сочинение (эссе)…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-Смоделируйте…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-Сделайте модель (проект)…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452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900" y="165100"/>
            <a:ext cx="8724900" cy="655564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Для проектирования заданий разного уровня сложности (как для контроля, так и для самостоятельного изучения учебного материала) можно использовать и широко известную таксономию целей обучения американского психолога </a:t>
            </a:r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Б. </a:t>
            </a:r>
            <a:r>
              <a:rPr lang="ru-RU" sz="2000" b="1" dirty="0" err="1" smtClean="0">
                <a:solidFill>
                  <a:srgbClr val="002060"/>
                </a:solidFill>
                <a:ea typeface="Times New Roman" panose="02020603050405020304" pitchFamily="18" charset="0"/>
              </a:rPr>
              <a:t>Блума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, нашедшую прикладное отражение в </a:t>
            </a:r>
            <a:r>
              <a:rPr lang="ru-RU" sz="20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«Конструкторе </a:t>
            </a:r>
            <a:r>
              <a:rPr lang="ru-RU" sz="2000" b="1" dirty="0">
                <a:solidFill>
                  <a:srgbClr val="C00000"/>
                </a:solidFill>
                <a:ea typeface="Times New Roman" panose="02020603050405020304" pitchFamily="18" charset="0"/>
              </a:rPr>
              <a:t>ситуационных </a:t>
            </a:r>
            <a:r>
              <a:rPr lang="ru-RU" sz="20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задач» </a:t>
            </a:r>
            <a:r>
              <a:rPr lang="ru-RU" sz="2000" b="1" dirty="0">
                <a:solidFill>
                  <a:srgbClr val="C00000"/>
                </a:solidFill>
                <a:ea typeface="Times New Roman" panose="02020603050405020304" pitchFamily="18" charset="0"/>
              </a:rPr>
              <a:t>доктора педагогических наук Л.С. Илюшина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. </a:t>
            </a:r>
            <a:endParaRPr lang="ru-RU" sz="2000" b="1" dirty="0" smtClean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  <a:hlinkClick r:id="rId2" action="ppaction://hlinksldjump"/>
              </a:rPr>
              <a:t>«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hlinkClick r:id="rId2" action="ppaction://hlinksldjump"/>
              </a:rPr>
              <a:t>Конструктор задач» 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предполагает возможность конструирования комплексных задач к различным учебным текстам, используя набор формулировок заданий (в виде «незаконченных предложений»). Выбирая по одному заданию из каждой строки таблицы, разработчик задачи обеспечивает полноту её дидактического наполнения по критерию таксономии познавательных </a:t>
            </a:r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целей: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Ознакомление</a:t>
            </a:r>
          </a:p>
          <a:p>
            <a:pPr algn="ctr"/>
            <a:r>
              <a:rPr lang="he-IL" sz="20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׀</a:t>
            </a:r>
            <a:endParaRPr lang="ru-RU" sz="2000" b="1" dirty="0" smtClean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Понимание</a:t>
            </a:r>
          </a:p>
          <a:p>
            <a:pPr algn="ctr"/>
            <a:r>
              <a:rPr lang="he-IL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׀</a:t>
            </a:r>
            <a:endParaRPr lang="ru-RU" sz="2000" b="1" dirty="0" smtClean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Применение</a:t>
            </a:r>
            <a:endParaRPr lang="ru-RU" sz="200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algn="ctr"/>
            <a:r>
              <a:rPr lang="he-IL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׀</a:t>
            </a:r>
            <a:endParaRPr lang="ru-RU" sz="2000" b="1" dirty="0" smtClean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Анализ</a:t>
            </a:r>
          </a:p>
          <a:p>
            <a:pPr algn="ctr"/>
            <a:r>
              <a:rPr lang="he-IL" sz="20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׀</a:t>
            </a:r>
            <a:endParaRPr lang="ru-RU" sz="2000" b="1" dirty="0" smtClean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Синтез</a:t>
            </a:r>
          </a:p>
          <a:p>
            <a:pPr algn="ctr"/>
            <a:r>
              <a:rPr lang="he-IL" sz="20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׀</a:t>
            </a:r>
            <a:endParaRPr lang="ru-RU" sz="2000" b="1" dirty="0" smtClean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Оценка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53100" y="4316641"/>
            <a:ext cx="1739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Возрастание уровня сложности заданий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5346700" y="3374956"/>
            <a:ext cx="406400" cy="31369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3316131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376066"/>
              </p:ext>
            </p:extLst>
          </p:nvPr>
        </p:nvGraphicFramePr>
        <p:xfrm>
          <a:off x="114299" y="101600"/>
          <a:ext cx="8890000" cy="66166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81360"/>
                <a:gridCol w="1481360"/>
                <a:gridCol w="1482280"/>
                <a:gridCol w="1481360"/>
                <a:gridCol w="1481360"/>
                <a:gridCol w="1482280"/>
              </a:tblGrid>
              <a:tr h="2406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Ознакомление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</a:rPr>
                        <a:t>Понимание</a:t>
                      </a:r>
                      <a:endParaRPr lang="ru-RU" sz="12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</a:rPr>
                        <a:t>Применение</a:t>
                      </a:r>
                      <a:endParaRPr lang="ru-RU" sz="12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</a:rPr>
                        <a:t>Анализ</a:t>
                      </a:r>
                      <a:endParaRPr lang="ru-RU" sz="12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</a:rPr>
                        <a:t>Синтез</a:t>
                      </a:r>
                      <a:endParaRPr lang="ru-RU" sz="12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Оценка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218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1. Назовите основные части… 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8. Объясните причины того, что…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15. Изобразите информацию о… графически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22. Раскройте особенности… 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29. Предложите новый (иной) вариант… 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36. Ранжируйте… и обоснуйте… 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0827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2. Сгруппируйте вместе все…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9. Обрисуйте в общих чертах шаги, необходимые для того, чтобы…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16. Предложите способ, позволяющий…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23. Проанализируйте структуру… с точки зрения…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30. Разработайте план, позволяющий (препятствующий)…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37. Определите, какое из решений является оптимальным для…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0827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3. Составьте список понятий, касающихся…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10. Покажите связи, которые, на ваш взгляд, существуют между…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17. Сделайте эскиз рисунка (схемы), который показывает…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24. Составьте перечень основных свойств…, характеризующих… с точки зрения…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31. Найдите необычный способ, позволяющий… 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38. Оцените значимость… для... 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218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4. Расположите в определённом порядке… 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11. Постройте прогноз развития… 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18. Сравните… и…, а затем обоснуйте… 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25. Постройте классификацию… на основании…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32. Придумайте игру, которая… 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39. Определите возможные критерии оценки… 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0827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5. Изложите в форме текста… 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12. Прокомментируйте положение о том, что…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19. Проведите (разработайте) эксперимент, подтверждающий, что…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26. Найдите в тексте (модели, схеме и т.п.) то, что… 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33. Предложите новую (свою) классификацию… 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40. Выскажите критические суждения о… 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8421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6. Вспомните и напишите… 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13. Изложите иначе (переформулируйте) идею о том, что… 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20. Проведите презентацию… 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27. Сравните точки зрения… и … на…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34. Напишите возможный (наиболее вероятный) сценарий развития…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41. Оцените возможности… для… 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8421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7. Прочитайте самостоятельно… 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14. Приведите пример того, что (как, где) … 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21. Рассчитайте на основании данных о… 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28. Выявите принципы, лежащие в основе… 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35. Изложите в форме… своё мнение (понимание)… 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42. Проведите экспертизу состояния…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763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5299" y="2880160"/>
            <a:ext cx="81534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+mn-lt"/>
                <a:ea typeface="Times New Roman" panose="02020603050405020304" pitchFamily="18" charset="0"/>
              </a:rPr>
              <a:t>Недостаточно распространенная форма разноуровневых учебных заданий –</a:t>
            </a:r>
          </a:p>
          <a:p>
            <a:pPr algn="ctr" eaLnBrk="1" hangingPunct="1">
              <a:defRPr/>
            </a:pPr>
            <a:r>
              <a:rPr lang="ru-RU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+mn-lt"/>
                <a:ea typeface="Times New Roman" panose="02020603050405020304" pitchFamily="18" charset="0"/>
              </a:rPr>
              <a:t>задания с разной степенью оказания помощи обучающимся</a:t>
            </a:r>
            <a:endParaRPr lang="ru-RU" sz="44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Picture 8" descr="http://www.stihi.ru/pics/2014/08/19/687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2669" y="275566"/>
            <a:ext cx="1698661" cy="250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463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400" y="211435"/>
            <a:ext cx="861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Задания с разной степенью помощи учителя (в отличие от заданий с разной степенью самостоятельности) не предполагают организацию фронтальной работы под руководством педагога -  все ученики сразу приступают к работе. Но при возникновении затруднений учитель оказывает дозированную помощь.</a:t>
            </a:r>
            <a:endParaRPr lang="ru-RU" sz="280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76549803"/>
              </p:ext>
            </p:extLst>
          </p:nvPr>
        </p:nvGraphicFramePr>
        <p:xfrm>
          <a:off x="279400" y="2743200"/>
          <a:ext cx="8610600" cy="386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7539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034835"/>
              </p:ext>
            </p:extLst>
          </p:nvPr>
        </p:nvGraphicFramePr>
        <p:xfrm>
          <a:off x="165100" y="2780496"/>
          <a:ext cx="8813800" cy="3914525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260600"/>
                <a:gridCol w="3314700"/>
                <a:gridCol w="3238500"/>
              </a:tblGrid>
              <a:tr h="85082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</a:rPr>
                        <a:t>Проанализируйте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рисунок, показывающий опыты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</a:rPr>
                        <a:t>Н.И. Лунина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по выявлению </a:t>
                      </a:r>
                      <a:endParaRPr lang="ru-RU" sz="20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</a:rPr>
                        <a:t>в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составе пищевых продуктов биологических активных веществ, и выполните задание к нему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</a:rPr>
                        <a:t>: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8229" marR="4822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64305" marR="64305" marT="32153" marB="32153"/>
                </a:tc>
                <a:tc h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64305" marR="64305" marT="32153" marB="32153"/>
                </a:tc>
              </a:tr>
              <a:tr h="5104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u="sng" dirty="0">
                          <a:solidFill>
                            <a:schemeClr val="bg1"/>
                          </a:solidFill>
                          <a:effectLst/>
                        </a:rPr>
                        <a:t>Задание 3 уровня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229" marR="4822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u="sng" dirty="0">
                          <a:solidFill>
                            <a:schemeClr val="bg1"/>
                          </a:solidFill>
                          <a:effectLst/>
                        </a:rPr>
                        <a:t>Задание 2 уровня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229" marR="4822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u="sng" dirty="0">
                          <a:solidFill>
                            <a:schemeClr val="bg1"/>
                          </a:solidFill>
                          <a:effectLst/>
                        </a:rPr>
                        <a:t>Задание 1 уровня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229" marR="4822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51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  <a:effectLst/>
                        </a:rPr>
                        <a:t>Сформулируйте 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</a:rPr>
                        <a:t>гипотезу Лунина о витаминах своими словами.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229" marR="4822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  <a:effectLst/>
                        </a:rPr>
                        <a:t>Сформулируйте 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</a:rPr>
                        <a:t>гипотезу Лунина о наличии витаминов в пищевых продуктах своими словами, используя </a:t>
                      </a:r>
                      <a:r>
                        <a:rPr lang="ru-RU" sz="1800" b="0" dirty="0" smtClean="0">
                          <a:solidFill>
                            <a:schemeClr val="bg1"/>
                          </a:solidFill>
                          <a:effectLst/>
                        </a:rPr>
                        <a:t>следующие традиционные формы записи гипотез: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  <a:effectLst/>
                        </a:rPr>
                        <a:t>1 вариант: «Если ..., то ...».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  <a:effectLst/>
                        </a:rPr>
                        <a:t>2 вариант: «Если …, то …,</a:t>
                      </a:r>
                      <a:r>
                        <a:rPr lang="ru-RU" sz="1800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 т.к. …</a:t>
                      </a:r>
                      <a:r>
                        <a:rPr lang="ru-RU" sz="1800" b="0" dirty="0" smtClean="0">
                          <a:solidFill>
                            <a:schemeClr val="bg1"/>
                          </a:solidFill>
                          <a:effectLst/>
                        </a:rPr>
                        <a:t>»</a:t>
                      </a:r>
                    </a:p>
                  </a:txBody>
                  <a:tcPr marL="48229" marR="4822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  <a:effectLst/>
                        </a:rPr>
                        <a:t>Сформулируйте гипотезу Лунина о наличии витаминов в пищевых продуктах своими словами, используя следующую форму записи: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  <a:effectLst/>
                        </a:rPr>
                        <a:t>«Если кормить мышей … молоком, то они..., потому что в …молоке отсутствуют...».</a:t>
                      </a:r>
                      <a:endParaRPr lang="ru-RU" sz="1800" b="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229" marR="4822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3721" y="59742"/>
            <a:ext cx="5002197" cy="2620198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773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700" y="1315135"/>
            <a:ext cx="8153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400" b="1" dirty="0">
                <a:ln w="952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a typeface="Times New Roman" panose="02020603050405020304" pitchFamily="18" charset="0"/>
              </a:rPr>
              <a:t>Дайте характеристику серной кислоте по ее формуле </a:t>
            </a:r>
            <a:r>
              <a:rPr lang="en-US" sz="4400" b="1" dirty="0">
                <a:ln w="952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a typeface="Times New Roman" panose="02020603050405020304" pitchFamily="18" charset="0"/>
              </a:rPr>
              <a:t>H</a:t>
            </a:r>
            <a:r>
              <a:rPr lang="ru-RU" sz="4400" b="1" baseline="-25000" dirty="0">
                <a:ln w="952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a typeface="Times New Roman" panose="02020603050405020304" pitchFamily="18" charset="0"/>
              </a:rPr>
              <a:t>2</a:t>
            </a:r>
            <a:r>
              <a:rPr lang="en-US" sz="4400" b="1" dirty="0">
                <a:ln w="952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a typeface="Times New Roman" panose="02020603050405020304" pitchFamily="18" charset="0"/>
              </a:rPr>
              <a:t>SO</a:t>
            </a:r>
            <a:r>
              <a:rPr lang="ru-RU" sz="4400" b="1" baseline="-25000" dirty="0">
                <a:ln w="952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a typeface="Times New Roman" panose="02020603050405020304" pitchFamily="18" charset="0"/>
              </a:rPr>
              <a:t>4</a:t>
            </a:r>
            <a:endParaRPr lang="ru-RU" sz="4400" b="1" dirty="0">
              <a:ln w="952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99860" y="302905"/>
            <a:ext cx="2541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Задание</a:t>
            </a:r>
            <a:endParaRPr lang="ru-RU" sz="5400" b="1" cap="none" spc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9800" y="3189715"/>
            <a:ext cx="7086600" cy="310854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a typeface="Times New Roman" panose="02020603050405020304" pitchFamily="18" charset="0"/>
              </a:rPr>
              <a:t>Дайте характеристику серной кислоте по ее формуле </a:t>
            </a:r>
            <a:r>
              <a:rPr lang="en-US" sz="2800" b="1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a typeface="Times New Roman" panose="02020603050405020304" pitchFamily="18" charset="0"/>
              </a:rPr>
              <a:t>H</a:t>
            </a:r>
            <a:r>
              <a:rPr lang="ru-RU" sz="2800" b="1" baseline="-25000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a typeface="Times New Roman" panose="02020603050405020304" pitchFamily="18" charset="0"/>
              </a:rPr>
              <a:t>2</a:t>
            </a:r>
            <a:r>
              <a:rPr lang="en-US" sz="2800" b="1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a typeface="Times New Roman" panose="02020603050405020304" pitchFamily="18" charset="0"/>
              </a:rPr>
              <a:t>SO</a:t>
            </a:r>
            <a:r>
              <a:rPr lang="ru-RU" sz="2800" b="1" baseline="-25000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a typeface="Times New Roman" panose="02020603050405020304" pitchFamily="18" charset="0"/>
              </a:rPr>
              <a:t>4</a:t>
            </a:r>
            <a:r>
              <a:rPr lang="ru-RU" sz="2800" b="1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a typeface="Times New Roman" panose="02020603050405020304" pitchFamily="18" charset="0"/>
              </a:rPr>
              <a:t>, </a:t>
            </a:r>
            <a:r>
              <a:rPr lang="ru-RU" sz="2800" b="1" dirty="0">
                <a:solidFill>
                  <a:srgbClr val="000000"/>
                </a:solidFill>
                <a:ea typeface="Times New Roman" panose="02020603050405020304" pitchFamily="18" charset="0"/>
              </a:rPr>
              <a:t>используя алгоритм:</a:t>
            </a:r>
            <a:endParaRPr lang="ru-RU" sz="2800" b="1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 panose="02020603050405020304" pitchFamily="18" charset="0"/>
              </a:rPr>
              <a:t>1. Качественный состав.</a:t>
            </a:r>
            <a:endParaRPr lang="ru-RU" sz="2800" b="1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 panose="02020603050405020304" pitchFamily="18" charset="0"/>
              </a:rPr>
              <a:t>2. Тип вещества.</a:t>
            </a:r>
            <a:endParaRPr lang="ru-RU" sz="2800" b="1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 panose="02020603050405020304" pitchFamily="18" charset="0"/>
              </a:rPr>
              <a:t>3. Количественный состав.</a:t>
            </a:r>
            <a:endParaRPr lang="ru-RU" sz="2800" b="1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 panose="02020603050405020304" pitchFamily="18" charset="0"/>
              </a:rPr>
              <a:t>4. Относительная молекулярная масса.</a:t>
            </a:r>
            <a:endParaRPr lang="ru-RU" sz="2800" b="1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 panose="02020603050405020304" pitchFamily="18" charset="0"/>
              </a:rPr>
              <a:t>5. Массовые доли элементов в веществе.</a:t>
            </a:r>
            <a:endParaRPr lang="ru-RU" sz="2800" b="1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961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2131" y="132689"/>
            <a:ext cx="7411453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Сетевая межмуниципальная группа учителей химии по повышению образовательных результатов обучающихся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12" y="1623560"/>
            <a:ext cx="6762951" cy="34928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4114" y="3056683"/>
            <a:ext cx="5984006" cy="36679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Прямоугольник 7"/>
          <p:cNvSpPr/>
          <p:nvPr/>
        </p:nvSpPr>
        <p:spPr>
          <a:xfrm rot="20597537">
            <a:off x="4674652" y="1378556"/>
            <a:ext cx="4138863" cy="19694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</a:rPr>
              <a:t>Участники: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Представители ОО - апробационных площадок проекта «ОЛ»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Представители ОО – социальных партнеров АП «ОЛ»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Представители иных ОО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421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100" y="260340"/>
            <a:ext cx="8597900" cy="63094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a typeface="Times New Roman" panose="02020603050405020304" pitchFamily="18" charset="0"/>
              </a:rPr>
              <a:t>Дайте характеристику серной кислоте по ее формуле </a:t>
            </a:r>
            <a:r>
              <a:rPr lang="en-US" sz="2400" b="1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a typeface="Times New Roman" panose="02020603050405020304" pitchFamily="18" charset="0"/>
              </a:rPr>
              <a:t>H</a:t>
            </a:r>
            <a:r>
              <a:rPr lang="ru-RU" sz="2400" b="1" baseline="-25000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a typeface="Times New Roman" panose="02020603050405020304" pitchFamily="18" charset="0"/>
              </a:rPr>
              <a:t>2</a:t>
            </a:r>
            <a:r>
              <a:rPr lang="en-US" sz="2400" b="1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a typeface="Times New Roman" panose="02020603050405020304" pitchFamily="18" charset="0"/>
              </a:rPr>
              <a:t>SO</a:t>
            </a:r>
            <a:r>
              <a:rPr lang="ru-RU" sz="2400" b="1" baseline="-25000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a typeface="Times New Roman" panose="02020603050405020304" pitchFamily="18" charset="0"/>
              </a:rPr>
              <a:t>4</a:t>
            </a:r>
            <a:r>
              <a:rPr lang="ru-RU" sz="2400" b="1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a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rgbClr val="000000"/>
                </a:solidFill>
                <a:ea typeface="Times New Roman" panose="02020603050405020304" pitchFamily="18" charset="0"/>
              </a:rPr>
              <a:t>используя следующий алгоритм:</a:t>
            </a:r>
            <a:endParaRPr lang="ru-RU" sz="2000" b="1" dirty="0">
              <a:ea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0000"/>
                </a:solidFill>
                <a:ea typeface="Times New Roman" panose="02020603050405020304" pitchFamily="18" charset="0"/>
              </a:rPr>
              <a:t>1. Качественный состав </a:t>
            </a:r>
            <a:r>
              <a:rPr lang="ru-RU" sz="2000" b="1" dirty="0">
                <a:solidFill>
                  <a:srgbClr val="C00000"/>
                </a:solidFill>
                <a:ea typeface="Times New Roman" panose="02020603050405020304" pitchFamily="18" charset="0"/>
              </a:rPr>
              <a:t>(из каких химических элементов состоит вещество).</a:t>
            </a:r>
          </a:p>
          <a:p>
            <a:r>
              <a:rPr lang="ru-RU" sz="2000" b="1" dirty="0">
                <a:solidFill>
                  <a:srgbClr val="000000"/>
                </a:solidFill>
                <a:ea typeface="Times New Roman" panose="02020603050405020304" pitchFamily="18" charset="0"/>
              </a:rPr>
              <a:t>2. Тип вещества </a:t>
            </a:r>
            <a:r>
              <a:rPr lang="ru-RU" sz="2000" b="1" dirty="0">
                <a:solidFill>
                  <a:srgbClr val="C00000"/>
                </a:solidFill>
                <a:ea typeface="Times New Roman" panose="02020603050405020304" pitchFamily="18" charset="0"/>
              </a:rPr>
              <a:t>(простое или сложное).</a:t>
            </a:r>
          </a:p>
          <a:p>
            <a:r>
              <a:rPr lang="ru-RU" sz="2000" b="1" dirty="0">
                <a:solidFill>
                  <a:srgbClr val="000000"/>
                </a:solidFill>
                <a:ea typeface="Times New Roman" panose="02020603050405020304" pitchFamily="18" charset="0"/>
              </a:rPr>
              <a:t>3. Количественный состав </a:t>
            </a:r>
            <a:r>
              <a:rPr lang="ru-RU" sz="2000" b="1" dirty="0">
                <a:solidFill>
                  <a:srgbClr val="C00000"/>
                </a:solidFill>
                <a:ea typeface="Times New Roman" panose="02020603050405020304" pitchFamily="18" charset="0"/>
              </a:rPr>
              <a:t>(сколько атомов каждого химического элемента в формуле вещества).</a:t>
            </a:r>
          </a:p>
          <a:p>
            <a:r>
              <a:rPr lang="ru-RU" sz="2000" b="1" dirty="0">
                <a:solidFill>
                  <a:srgbClr val="000000"/>
                </a:solidFill>
                <a:ea typeface="Times New Roman" panose="02020603050405020304" pitchFamily="18" charset="0"/>
              </a:rPr>
              <a:t>4. Относительная молекулярная масса </a:t>
            </a:r>
            <a:r>
              <a:rPr lang="ru-RU" sz="2000" b="1" dirty="0">
                <a:solidFill>
                  <a:srgbClr val="C00000"/>
                </a:solidFill>
                <a:ea typeface="Times New Roman" panose="02020603050405020304" pitchFamily="18" charset="0"/>
              </a:rPr>
              <a:t>(относительную молекулярную массу вычисляют по формуле: </a:t>
            </a:r>
            <a:r>
              <a:rPr lang="ru-RU" sz="2000" b="1" dirty="0" err="1">
                <a:solidFill>
                  <a:srgbClr val="C00000"/>
                </a:solidFill>
              </a:rPr>
              <a:t>M</a:t>
            </a:r>
            <a:r>
              <a:rPr lang="ru-RU" sz="2000" b="1" baseline="-25000" dirty="0" err="1">
                <a:solidFill>
                  <a:srgbClr val="C00000"/>
                </a:solidFill>
              </a:rPr>
              <a:t>r</a:t>
            </a:r>
            <a:r>
              <a:rPr lang="ru-RU" sz="2000" b="1" dirty="0">
                <a:solidFill>
                  <a:srgbClr val="C00000"/>
                </a:solidFill>
              </a:rPr>
              <a:t>(</a:t>
            </a:r>
            <a:r>
              <a:rPr lang="ru-RU" sz="2000" b="1" dirty="0" err="1">
                <a:solidFill>
                  <a:srgbClr val="C00000"/>
                </a:solidFill>
              </a:rPr>
              <a:t>A</a:t>
            </a:r>
            <a:r>
              <a:rPr lang="ru-RU" sz="2000" b="1" baseline="-25000" dirty="0" err="1">
                <a:solidFill>
                  <a:srgbClr val="C00000"/>
                </a:solidFill>
              </a:rPr>
              <a:t>x</a:t>
            </a:r>
            <a:r>
              <a:rPr lang="ru-RU" sz="2000" b="1" dirty="0" err="1">
                <a:solidFill>
                  <a:srgbClr val="C00000"/>
                </a:solidFill>
              </a:rPr>
              <a:t>B</a:t>
            </a:r>
            <a:r>
              <a:rPr lang="ru-RU" sz="2000" b="1" baseline="-25000" dirty="0" err="1">
                <a:solidFill>
                  <a:srgbClr val="C00000"/>
                </a:solidFill>
              </a:rPr>
              <a:t>y</a:t>
            </a:r>
            <a:r>
              <a:rPr lang="ru-RU" sz="2000" b="1" dirty="0" err="1">
                <a:solidFill>
                  <a:srgbClr val="C00000"/>
                </a:solidFill>
              </a:rPr>
              <a:t>D</a:t>
            </a:r>
            <a:r>
              <a:rPr lang="ru-RU" sz="2000" b="1" baseline="-25000" dirty="0" err="1">
                <a:solidFill>
                  <a:srgbClr val="C00000"/>
                </a:solidFill>
              </a:rPr>
              <a:t>z</a:t>
            </a:r>
            <a:r>
              <a:rPr lang="ru-RU" sz="2000" b="1" dirty="0">
                <a:solidFill>
                  <a:srgbClr val="C00000"/>
                </a:solidFill>
              </a:rPr>
              <a:t>) = </a:t>
            </a:r>
            <a:r>
              <a:rPr lang="ru-RU" sz="2000" b="1" dirty="0" err="1">
                <a:solidFill>
                  <a:srgbClr val="C00000"/>
                </a:solidFill>
              </a:rPr>
              <a:t>х•A</a:t>
            </a:r>
            <a:r>
              <a:rPr lang="ru-RU" sz="2000" b="1" baseline="-25000" dirty="0" err="1">
                <a:solidFill>
                  <a:srgbClr val="C00000"/>
                </a:solidFill>
              </a:rPr>
              <a:t>r</a:t>
            </a:r>
            <a:r>
              <a:rPr lang="ru-RU" sz="2000" b="1" dirty="0">
                <a:solidFill>
                  <a:srgbClr val="C00000"/>
                </a:solidFill>
              </a:rPr>
              <a:t>(А) + </a:t>
            </a:r>
            <a:r>
              <a:rPr lang="ru-RU" sz="2000" b="1" dirty="0" err="1">
                <a:solidFill>
                  <a:srgbClr val="C00000"/>
                </a:solidFill>
              </a:rPr>
              <a:t>у•A</a:t>
            </a:r>
            <a:r>
              <a:rPr lang="ru-RU" sz="2000" b="1" baseline="-25000" dirty="0" err="1">
                <a:solidFill>
                  <a:srgbClr val="C00000"/>
                </a:solidFill>
              </a:rPr>
              <a:t>r</a:t>
            </a:r>
            <a:r>
              <a:rPr lang="ru-RU" sz="2000" b="1" dirty="0">
                <a:solidFill>
                  <a:srgbClr val="C00000"/>
                </a:solidFill>
              </a:rPr>
              <a:t>(В) + </a:t>
            </a:r>
            <a:r>
              <a:rPr lang="en-US" sz="2000" b="1" dirty="0">
                <a:solidFill>
                  <a:srgbClr val="C00000"/>
                </a:solidFill>
              </a:rPr>
              <a:t>z</a:t>
            </a:r>
            <a:r>
              <a:rPr lang="ru-RU" sz="2000" b="1" dirty="0">
                <a:solidFill>
                  <a:srgbClr val="C00000"/>
                </a:solidFill>
              </a:rPr>
              <a:t>•</a:t>
            </a:r>
            <a:r>
              <a:rPr lang="en-US" sz="2000" b="1" dirty="0" err="1">
                <a:solidFill>
                  <a:srgbClr val="C00000"/>
                </a:solidFill>
              </a:rPr>
              <a:t>A</a:t>
            </a:r>
            <a:r>
              <a:rPr lang="en-US" sz="2000" b="1" baseline="-25000" dirty="0" err="1">
                <a:solidFill>
                  <a:srgbClr val="C00000"/>
                </a:solidFill>
              </a:rPr>
              <a:t>r</a:t>
            </a:r>
            <a:r>
              <a:rPr lang="ru-RU" sz="2000" b="1" dirty="0">
                <a:solidFill>
                  <a:srgbClr val="C00000"/>
                </a:solidFill>
              </a:rPr>
              <a:t>(</a:t>
            </a:r>
            <a:r>
              <a:rPr lang="en-US" sz="2000" b="1" dirty="0">
                <a:solidFill>
                  <a:srgbClr val="C00000"/>
                </a:solidFill>
              </a:rPr>
              <a:t>D</a:t>
            </a:r>
            <a:r>
              <a:rPr lang="ru-RU" sz="2000" b="1" dirty="0">
                <a:solidFill>
                  <a:srgbClr val="C00000"/>
                </a:solidFill>
              </a:rPr>
              <a:t>),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где </a:t>
            </a:r>
            <a:r>
              <a:rPr lang="en-US" sz="2000" b="1" dirty="0" err="1">
                <a:solidFill>
                  <a:srgbClr val="C00000"/>
                </a:solidFill>
              </a:rPr>
              <a:t>M</a:t>
            </a:r>
            <a:r>
              <a:rPr lang="en-US" sz="2000" b="1" baseline="-25000" dirty="0" err="1">
                <a:solidFill>
                  <a:srgbClr val="C00000"/>
                </a:solidFill>
              </a:rPr>
              <a:t>r</a:t>
            </a:r>
            <a:r>
              <a:rPr lang="ru-RU" sz="2000" b="1" dirty="0">
                <a:solidFill>
                  <a:srgbClr val="C00000"/>
                </a:solidFill>
              </a:rPr>
              <a:t>(</a:t>
            </a:r>
            <a:r>
              <a:rPr lang="en-US" sz="2000" b="1" dirty="0">
                <a:solidFill>
                  <a:srgbClr val="C00000"/>
                </a:solidFill>
              </a:rPr>
              <a:t>A</a:t>
            </a:r>
            <a:r>
              <a:rPr lang="ru-RU" sz="2000" b="1" baseline="-25000" dirty="0" err="1">
                <a:solidFill>
                  <a:srgbClr val="C00000"/>
                </a:solidFill>
              </a:rPr>
              <a:t>x</a:t>
            </a:r>
            <a:r>
              <a:rPr lang="ru-RU" sz="2000" b="1" dirty="0" err="1">
                <a:solidFill>
                  <a:srgbClr val="C00000"/>
                </a:solidFill>
              </a:rPr>
              <a:t>B</a:t>
            </a:r>
            <a:r>
              <a:rPr lang="ru-RU" sz="2000" b="1" baseline="-25000" dirty="0" err="1">
                <a:solidFill>
                  <a:srgbClr val="C00000"/>
                </a:solidFill>
              </a:rPr>
              <a:t>y</a:t>
            </a:r>
            <a:r>
              <a:rPr lang="ru-RU" sz="2000" b="1" dirty="0" err="1">
                <a:solidFill>
                  <a:srgbClr val="C00000"/>
                </a:solidFill>
              </a:rPr>
              <a:t>D</a:t>
            </a:r>
            <a:r>
              <a:rPr lang="ru-RU" sz="2000" b="1" baseline="-25000" dirty="0" err="1">
                <a:solidFill>
                  <a:srgbClr val="C00000"/>
                </a:solidFill>
              </a:rPr>
              <a:t>z</a:t>
            </a:r>
            <a:r>
              <a:rPr lang="ru-RU" sz="2000" b="1" dirty="0">
                <a:solidFill>
                  <a:srgbClr val="C00000"/>
                </a:solidFill>
              </a:rPr>
              <a:t>) - относительная молекулярная масса вещества; х, у, z - индексы в формуле вещества; </a:t>
            </a:r>
            <a:r>
              <a:rPr lang="ru-RU" sz="2000" b="1" dirty="0" err="1">
                <a:solidFill>
                  <a:srgbClr val="C00000"/>
                </a:solidFill>
              </a:rPr>
              <a:t>A</a:t>
            </a:r>
            <a:r>
              <a:rPr lang="ru-RU" sz="2000" b="1" baseline="-25000" dirty="0" err="1">
                <a:solidFill>
                  <a:srgbClr val="C00000"/>
                </a:solidFill>
              </a:rPr>
              <a:t>r</a:t>
            </a:r>
            <a:r>
              <a:rPr lang="ru-RU" sz="2000" b="1" dirty="0">
                <a:solidFill>
                  <a:srgbClr val="C00000"/>
                </a:solidFill>
              </a:rPr>
              <a:t>(А), </a:t>
            </a:r>
            <a:r>
              <a:rPr lang="ru-RU" sz="2000" b="1" dirty="0" err="1">
                <a:solidFill>
                  <a:srgbClr val="C00000"/>
                </a:solidFill>
              </a:rPr>
              <a:t>A</a:t>
            </a:r>
            <a:r>
              <a:rPr lang="ru-RU" sz="2000" b="1" baseline="-25000" dirty="0" err="1">
                <a:solidFill>
                  <a:srgbClr val="C00000"/>
                </a:solidFill>
              </a:rPr>
              <a:t>r</a:t>
            </a:r>
            <a:r>
              <a:rPr lang="ru-RU" sz="2000" b="1" dirty="0">
                <a:solidFill>
                  <a:srgbClr val="C00000"/>
                </a:solidFill>
              </a:rPr>
              <a:t>(B), </a:t>
            </a:r>
            <a:r>
              <a:rPr lang="ru-RU" sz="2000" b="1" dirty="0" err="1">
                <a:solidFill>
                  <a:srgbClr val="C00000"/>
                </a:solidFill>
              </a:rPr>
              <a:t>A</a:t>
            </a:r>
            <a:r>
              <a:rPr lang="ru-RU" sz="2000" b="1" baseline="-25000" dirty="0" err="1">
                <a:solidFill>
                  <a:srgbClr val="C00000"/>
                </a:solidFill>
              </a:rPr>
              <a:t>r</a:t>
            </a:r>
            <a:r>
              <a:rPr lang="ru-RU" sz="2000" b="1" dirty="0">
                <a:solidFill>
                  <a:srgbClr val="C00000"/>
                </a:solidFill>
              </a:rPr>
              <a:t>(D) - относительные атомные массы элементов А, В, D (см. Периодическую систему химических элементов Д. И. Менделеева).).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5. Массовые доли элементов в веществе </a:t>
            </a:r>
            <a:r>
              <a:rPr lang="ru-RU" sz="2000" b="1" dirty="0">
                <a:solidFill>
                  <a:srgbClr val="C00000"/>
                </a:solidFill>
              </a:rPr>
              <a:t>(массовые доли элементов в веществе вычисляют по формуле:</a:t>
            </a:r>
          </a:p>
          <a:p>
            <a:endParaRPr lang="ru-RU" sz="2000" b="1" dirty="0" smtClean="0"/>
          </a:p>
          <a:p>
            <a:endParaRPr lang="ru-RU" sz="2000" b="1" dirty="0"/>
          </a:p>
          <a:p>
            <a:r>
              <a:rPr lang="ru-RU" sz="2000" b="1" dirty="0" smtClean="0">
                <a:solidFill>
                  <a:srgbClr val="C00000"/>
                </a:solidFill>
              </a:rPr>
              <a:t>где </a:t>
            </a:r>
            <a:r>
              <a:rPr lang="ru-RU" sz="2000" b="1" dirty="0">
                <a:solidFill>
                  <a:srgbClr val="C00000"/>
                </a:solidFill>
              </a:rPr>
              <a:t>ω(Э) - массовая доля элемента Э в веществе;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n - число атомов элемента в формуле вещества;</a:t>
            </a:r>
          </a:p>
          <a:p>
            <a:r>
              <a:rPr lang="ru-RU" sz="2000" b="1" dirty="0" err="1">
                <a:solidFill>
                  <a:srgbClr val="C00000"/>
                </a:solidFill>
              </a:rPr>
              <a:t>A</a:t>
            </a:r>
            <a:r>
              <a:rPr lang="ru-RU" sz="2000" b="1" baseline="-25000" dirty="0" err="1">
                <a:solidFill>
                  <a:srgbClr val="C00000"/>
                </a:solidFill>
              </a:rPr>
              <a:t>r</a:t>
            </a:r>
            <a:r>
              <a:rPr lang="ru-RU" sz="2000" b="1" dirty="0">
                <a:solidFill>
                  <a:srgbClr val="C00000"/>
                </a:solidFill>
              </a:rPr>
              <a:t>(Э) - относительная атомная масса элемента Э;</a:t>
            </a:r>
          </a:p>
          <a:p>
            <a:r>
              <a:rPr lang="ru-RU" sz="2000" b="1" dirty="0" err="1">
                <a:solidFill>
                  <a:srgbClr val="C00000"/>
                </a:solidFill>
              </a:rPr>
              <a:t>M</a:t>
            </a:r>
            <a:r>
              <a:rPr lang="ru-RU" sz="2000" b="1" baseline="-25000" dirty="0" err="1">
                <a:solidFill>
                  <a:srgbClr val="C00000"/>
                </a:solidFill>
              </a:rPr>
              <a:t>r</a:t>
            </a:r>
            <a:r>
              <a:rPr lang="ru-RU" sz="2000" b="1" dirty="0">
                <a:solidFill>
                  <a:srgbClr val="C00000"/>
                </a:solidFill>
              </a:rPr>
              <a:t>(в-</a:t>
            </a:r>
            <a:r>
              <a:rPr lang="ru-RU" sz="2000" b="1" dirty="0" err="1">
                <a:solidFill>
                  <a:srgbClr val="C00000"/>
                </a:solidFill>
              </a:rPr>
              <a:t>ва</a:t>
            </a:r>
            <a:r>
              <a:rPr lang="ru-RU" sz="2000" b="1" dirty="0">
                <a:solidFill>
                  <a:srgbClr val="C00000"/>
                </a:solidFill>
              </a:rPr>
              <a:t>) - относительная молекулярная масса вещества</a:t>
            </a:r>
            <a:r>
              <a:rPr lang="ru-RU" sz="2000" b="1" dirty="0" smtClean="0">
                <a:solidFill>
                  <a:srgbClr val="C00000"/>
                </a:solidFill>
              </a:rPr>
              <a:t>).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052" name="Рисунок 1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399" y="4635500"/>
            <a:ext cx="2057221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286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897" y="479182"/>
            <a:ext cx="4148935" cy="3730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419" y="2636115"/>
            <a:ext cx="8439150" cy="35845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946" y="1000173"/>
            <a:ext cx="5430838" cy="148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30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12" y="876649"/>
            <a:ext cx="8572921" cy="561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17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10" y="789872"/>
            <a:ext cx="8232251" cy="537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02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75" y="1178920"/>
            <a:ext cx="7950850" cy="26357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75" y="4423507"/>
            <a:ext cx="7954918" cy="184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17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802" y="2363787"/>
            <a:ext cx="7199489" cy="40497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424445" y="914881"/>
            <a:ext cx="846929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50" dirty="0" smtClean="0">
                <a:ln w="952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Создавать разноуровневые задания – длительная и трудная работа</a:t>
            </a:r>
            <a:endParaRPr lang="ru-RU" sz="4000" b="1" cap="none" spc="50" dirty="0">
              <a:ln w="952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28202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31520" y="1745259"/>
            <a:ext cx="773871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Возможности и назначение дифференциации при подготовке к ГИА, другим мониторингам качества химического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628145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53940" y="468426"/>
            <a:ext cx="2059807" cy="116465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Определение состава участников ГИА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5761" y="1993832"/>
            <a:ext cx="2192956" cy="116465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Анкетирование 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3276" y="3519238"/>
            <a:ext cx="7353701" cy="83900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Выделение пробелов в предметном содержании, затруднений при выполнении заданий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3843" y="1993832"/>
            <a:ext cx="2157664" cy="116465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Предметная диагностика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(аналоги КИМ ГИА)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20640" y="468426"/>
            <a:ext cx="2210603" cy="116465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Предметная диагностика (аналоги КИМ ВПР)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43276" y="4563986"/>
            <a:ext cx="7353701" cy="83900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Групповые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индивидуальные маршрутные листы мероприятий по оказанию помощи в подготовке к итоговому контролю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43277" y="5608734"/>
            <a:ext cx="7353701" cy="83900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Реализация мероприятий маршрутных листов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0052" y="1993831"/>
            <a:ext cx="2353378" cy="116465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М. б. анкетирование по аналогии с ГИА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487098" y="1624554"/>
            <a:ext cx="574304" cy="52297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565711" y="3155369"/>
            <a:ext cx="574304" cy="52297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3559743" y="3154273"/>
            <a:ext cx="574304" cy="52297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3303869" y="1624554"/>
            <a:ext cx="574304" cy="52297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974956" y="1600587"/>
            <a:ext cx="586540" cy="203664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6333425" y="3154273"/>
            <a:ext cx="577514" cy="52297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4332974" y="5347245"/>
            <a:ext cx="574304" cy="52297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4332974" y="4302497"/>
            <a:ext cx="574304" cy="46723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565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3187" y="2106710"/>
            <a:ext cx="84105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algn="ctr">
              <a:lnSpc>
                <a:spcPct val="120000"/>
              </a:lnSpc>
              <a:spcAft>
                <a:spcPts val="0"/>
              </a:spcAft>
            </a:pPr>
            <a:r>
              <a:rPr lang="ru-RU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АНКЕТА </a:t>
            </a:r>
            <a:endParaRPr lang="ru-RU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195" algn="ctr">
              <a:lnSpc>
                <a:spcPct val="120000"/>
              </a:lnSpc>
              <a:spcAft>
                <a:spcPts val="0"/>
              </a:spcAft>
            </a:pPr>
            <a:r>
              <a:rPr lang="ru-RU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для обучающихся, выбравших ГИА (ОГЭ или ЕГЭ) по ХИМИИ </a:t>
            </a:r>
            <a:endParaRPr lang="ru-RU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195">
              <a:lnSpc>
                <a:spcPct val="120000"/>
              </a:lnSpc>
              <a:spcAft>
                <a:spcPts val="0"/>
              </a:spcAft>
            </a:pPr>
            <a:r>
              <a:rPr lang="ru-RU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195">
              <a:lnSpc>
                <a:spcPct val="120000"/>
              </a:lnSpc>
              <a:spcAft>
                <a:spcPts val="0"/>
              </a:spcAft>
            </a:pPr>
            <a:r>
              <a:rPr lang="ru-RU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Ф.И.О обучающегося </a:t>
            </a:r>
            <a:r>
              <a:rPr lang="ru-RU" sz="20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</a:t>
            </a:r>
          </a:p>
          <a:p>
            <a:pPr marL="36195">
              <a:lnSpc>
                <a:spcPct val="120000"/>
              </a:lnSpc>
              <a:spcAft>
                <a:spcPts val="0"/>
              </a:spcAft>
            </a:pPr>
            <a:r>
              <a:rPr lang="ru-RU" sz="20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</a:t>
            </a:r>
            <a:endParaRPr lang="ru-RU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195">
              <a:lnSpc>
                <a:spcPct val="120000"/>
              </a:lnSpc>
              <a:spcAft>
                <a:spcPts val="0"/>
              </a:spcAft>
            </a:pPr>
            <a:endParaRPr lang="ru-RU" sz="2000" b="1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195">
              <a:lnSpc>
                <a:spcPct val="120000"/>
              </a:lnSpc>
              <a:spcAft>
                <a:spcPts val="0"/>
              </a:spcAft>
            </a:pPr>
            <a:r>
              <a:rPr lang="ru-RU" sz="20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Класс ______________________________________________________________</a:t>
            </a:r>
            <a:endParaRPr lang="ru-RU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ru-RU" sz="2000" b="1" i="1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sz="2000" b="1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Инструкция</a:t>
            </a:r>
            <a:r>
              <a:rPr lang="ru-RU" sz="2000" b="1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внимательно прочитай приведенные ниже вопросы, касающиеся государственной итоговой аттестации по химии, и отметь (или напиши) ответы, наиболее точно на них отвечающие (в соответствии с твоим мнением). </a:t>
            </a:r>
            <a:endParaRPr lang="ru-RU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3188" y="220849"/>
            <a:ext cx="84105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Анкета (наряду с результатами предметных диагностик и педагогическими наблюдениями) – инструмент </a:t>
            </a:r>
          </a:p>
          <a:p>
            <a:pPr algn="ctr"/>
            <a:r>
              <a:rPr lang="ru-RU" sz="2800" b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для дифференциации при подготовке к мониторингам качества химического образования</a:t>
            </a:r>
            <a:endParaRPr lang="ru-RU" sz="2800" dirty="0"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0616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89560" y="251904"/>
          <a:ext cx="8492490" cy="38039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5229"/>
                <a:gridCol w="793726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1.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Почему ты выбрал для сдачи ГИА (ОГЭ или ЕГЭ) по химии</a:t>
                      </a:r>
                      <a:r>
                        <a:rPr lang="ru-RU" sz="1600" b="1" dirty="0" smtClean="0">
                          <a:effectLst/>
                        </a:rPr>
                        <a:t>?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У меня по химии хорошие отметки.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Мне интересен предмет химия.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Я планирую изучать химию на профильном уровне в старшей школе (10-11 классы).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Я планирую поступать в учреждение среднего/высшего профессионального образования, в котором необходимо знать химию.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Я считаю, что химию сдам лучше, чем другие возможные экзамены в формате ГИА.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6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Я выбрал(а) сдавать химию, потому что нужно было выбрать какой-то экзамен для сдачи.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7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Я выбрал(а) экзамен по химии по настоянию родителей/учителей.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8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Другие причины (напиши, какие):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 smtClean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89560" y="4265676"/>
          <a:ext cx="8492490" cy="2340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5230"/>
                <a:gridCol w="793726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2.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Какова твоя учебная цель при сдаче ГИА (ОГЭ или ЕГЭ) по химии</a:t>
                      </a:r>
                      <a:r>
                        <a:rPr lang="ru-RU" sz="1600" b="1" dirty="0" smtClean="0">
                          <a:effectLst/>
                        </a:rPr>
                        <a:t>?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Я хочу набрать проходное количество баллов (т.е. условно соответствующее отметке «3»).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Я хочу сдать на среднее количество баллов (т.е. условно соответствующее отметке «4»).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Я хочу сдать на высокое количество баллов (т.е. условно соответствующее отметке «5»).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Другое: 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170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979" y="605000"/>
            <a:ext cx="8549639" cy="13767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Функционирование группы направлено на </a:t>
            </a:r>
            <a:r>
              <a:rPr lang="ru-RU" sz="2600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решение актуальных </a:t>
            </a:r>
            <a:r>
              <a:rPr lang="ru-RU" sz="26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вопросов школьного химического </a:t>
            </a:r>
            <a:r>
              <a:rPr lang="ru-RU" sz="2600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образования</a:t>
            </a:r>
            <a:r>
              <a:rPr lang="ru-RU" sz="2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600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создание методических и дидактических продуктов</a:t>
            </a:r>
            <a:endParaRPr lang="ru-RU" sz="2600" b="1" u="sng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8009" y="2337859"/>
            <a:ext cx="4186989" cy="1801006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навыков смыслового чтения на основе химических текстов 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 для успешности обучения вообще, в свете введения ВПР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новой модели ГИА-9 (ФГОС), метапредметных мониторингов)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58627" y="2337858"/>
            <a:ext cx="4186991" cy="1801006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Методика выполнения экспериментальных заданий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(актуально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свете введения новой 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 КИМ ГИА-9 (ФГОС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8009" y="4408367"/>
            <a:ext cx="4186989" cy="2182249"/>
          </a:xfrm>
          <a:prstGeom prst="rect">
            <a:avLst/>
          </a:prstGeom>
          <a:solidFill>
            <a:srgbClr val="008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дифференцированной работы с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обучающимися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 для создания индивидуализированных программ оказания педагогической помощи при обучении химии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подготовке к ГИА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учеников 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разными способностями и целевыми запросами на образовательные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результаты)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58627" y="4408366"/>
            <a:ext cx="4186991" cy="2182249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у обучающихся положительной учебной мотивации к изучению химии 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(актуально в свете массового снижения интереса школьников к предмету, преобладании в арсенале педагогов средств внешней мотивации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3254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95272" y="209613"/>
          <a:ext cx="8582028" cy="2048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083"/>
                <a:gridCol w="802094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3.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Каков твой прогноз уровня сдачи экзамена по химии </a:t>
                      </a:r>
                      <a:r>
                        <a:rPr lang="ru-RU" sz="1600" b="1" u="sng" dirty="0">
                          <a:effectLst/>
                        </a:rPr>
                        <a:t>на данный момент</a:t>
                      </a:r>
                      <a:r>
                        <a:rPr lang="ru-RU" sz="1600" b="1" dirty="0">
                          <a:effectLst/>
                        </a:rPr>
                        <a:t>? (ориентиры см. в вопросе № 2</a:t>
                      </a:r>
                      <a:r>
                        <a:rPr lang="ru-RU" sz="1600" b="1" dirty="0" smtClean="0">
                          <a:effectLst/>
                        </a:rPr>
                        <a:t>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Сдам с высоким количеством баллов.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Сдам со средним количеством баллов.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Сдам с минимальным (или чуть больше) количеством баллов.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Пока не смогу набрать минимально допустимого количества баллов, подтверждающего освоение программы по химии.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95270" y="2347944"/>
          <a:ext cx="8582029" cy="20631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083"/>
                <a:gridCol w="8020946"/>
              </a:tblGrid>
              <a:tr h="600141">
                <a:tc>
                  <a:txBody>
                    <a:bodyPr/>
                    <a:lstStyle/>
                    <a:p>
                      <a:pPr marL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4.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Каков твой прогноз уровня сдачи экзамена по химии </a:t>
                      </a:r>
                      <a:r>
                        <a:rPr lang="ru-RU" sz="1600" b="1" u="sng" dirty="0">
                          <a:effectLst/>
                        </a:rPr>
                        <a:t>при наличии старательной подготовки за оставшееся время</a:t>
                      </a:r>
                      <a:r>
                        <a:rPr lang="ru-RU" sz="1600" b="1" dirty="0">
                          <a:effectLst/>
                        </a:rPr>
                        <a:t>? (ориентиры см. в вопросе № 2</a:t>
                      </a:r>
                      <a:r>
                        <a:rPr lang="ru-RU" sz="1600" b="1" dirty="0" smtClean="0">
                          <a:effectLst/>
                        </a:rPr>
                        <a:t>)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Сдам с высоким количеством баллов.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Сдам со средним количеством баллов.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Сдам с минимальным (или чуть больше) количеством баллов.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575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Не смогу набрать минимально допустимого количества баллов, подтверждающего освоение программы по химии.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95270" y="4572000"/>
          <a:ext cx="8582029" cy="2048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084"/>
                <a:gridCol w="8020945"/>
              </a:tblGrid>
              <a:tr h="92832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5.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6" marR="527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Познакомься с Обобщенным планом варианта КИМ ОГЭ/ЕГЭ по химии в текущем году (см. Приложение 1 или 2 к анкете) и выбери </a:t>
                      </a:r>
                      <a:r>
                        <a:rPr lang="ru-RU" sz="1600" b="1" u="sng" dirty="0">
                          <a:effectLst/>
                        </a:rPr>
                        <a:t>не более пяти</a:t>
                      </a:r>
                      <a:r>
                        <a:rPr lang="ru-RU" sz="1600" b="1" dirty="0">
                          <a:effectLst/>
                        </a:rPr>
                        <a:t> заданий, проверяемые элементы содержания которых вызывают у тебя </a:t>
                      </a:r>
                      <a:r>
                        <a:rPr lang="ru-RU" sz="1600" b="1" u="sng" dirty="0">
                          <a:effectLst/>
                        </a:rPr>
                        <a:t>наиболее серьезные затруднения</a:t>
                      </a:r>
                      <a:r>
                        <a:rPr lang="ru-RU" sz="1600" b="1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(Внимание: выбирай только из тех заданий, которые ты планируешь реально решить на экзамене!)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Укажи через запятую порядковые номера таких заданий: </a:t>
                      </a:r>
                      <a:r>
                        <a:rPr lang="ru-RU" sz="1600" b="1" dirty="0" smtClean="0">
                          <a:effectLst/>
                        </a:rPr>
                        <a:t>___________________________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6" marR="5274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2022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88363" y="647701"/>
          <a:ext cx="8522262" cy="44396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7177"/>
                <a:gridCol w="7965085"/>
              </a:tblGrid>
              <a:tr h="3094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6.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6" marR="527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Какие действия необходимо предпринимать с данного момента времени и до экзамена, чтобы получить </a:t>
                      </a:r>
                      <a:r>
                        <a:rPr lang="ru-RU" sz="1600" b="1" u="sng">
                          <a:effectLst/>
                        </a:rPr>
                        <a:t>запланированные тобой</a:t>
                      </a:r>
                      <a:r>
                        <a:rPr lang="ru-RU" sz="1600" b="1">
                          <a:effectLst/>
                        </a:rPr>
                        <a:t> результаты ГИА по химии?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6" marR="52746" marT="0" marB="0"/>
                </a:tc>
              </a:tr>
              <a:tr h="15472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6" marR="527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Никакие.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6" marR="52746" marT="0" marB="0"/>
                </a:tc>
              </a:tr>
              <a:tr h="15472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6" marR="527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Ежедневно заниматься самостоятельно.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6" marR="52746" marT="0" marB="0"/>
                </a:tc>
              </a:tr>
              <a:tr h="15472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6" marR="527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Еженедельно заниматься с репетитором.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6" marR="52746" marT="0" marB="0"/>
                </a:tc>
              </a:tr>
              <a:tr h="15472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6" marR="527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Заниматься на дополнительных курсах, консультациях в школе.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6" marR="52746" marT="0" marB="0"/>
                </a:tc>
              </a:tr>
              <a:tr h="92832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6" marR="527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Другие (напиши конкретные действия):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 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6" marR="52746" marT="0" marB="0"/>
                </a:tc>
              </a:tr>
              <a:tr h="123776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7.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6" marR="527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Нужна ли тебе психологическая и педагогическая поддержка при подготовке к экзамену по химии? 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Если </a:t>
                      </a:r>
                      <a:r>
                        <a:rPr lang="ru-RU" sz="1600" b="1" u="sng" dirty="0">
                          <a:solidFill>
                            <a:schemeClr val="tx1"/>
                          </a:solidFill>
                          <a:effectLst/>
                        </a:rPr>
                        <a:t>да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, то напиши, какая </a:t>
                      </a:r>
                      <a:r>
                        <a:rPr lang="ru-RU" sz="1600" b="1" u="sng" dirty="0">
                          <a:solidFill>
                            <a:schemeClr val="tx1"/>
                          </a:solidFill>
                          <a:effectLst/>
                        </a:rPr>
                        <a:t>конкретная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 помощь тебе необходима: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 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6" marR="52746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598198" y="5663684"/>
            <a:ext cx="51457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Подпись обучающегося _________________ </a:t>
            </a:r>
          </a:p>
          <a:p>
            <a:endParaRPr lang="ru-RU" b="1" dirty="0">
              <a:cs typeface="Times New Roman" panose="02020603050405020304" pitchFamily="18" charset="0"/>
            </a:endParaRPr>
          </a:p>
          <a:p>
            <a:r>
              <a:rPr lang="ru-RU" b="1" dirty="0" smtClean="0">
                <a:cs typeface="Times New Roman" panose="02020603050405020304" pitchFamily="18" charset="0"/>
              </a:rPr>
              <a:t>( + </a:t>
            </a:r>
            <a:r>
              <a:rPr lang="ru-RU" b="1" dirty="0" err="1">
                <a:cs typeface="Times New Roman" panose="02020603050405020304" pitchFamily="18" charset="0"/>
              </a:rPr>
              <a:t>м</a:t>
            </a:r>
            <a:r>
              <a:rPr lang="ru-RU" b="1" dirty="0" err="1" smtClean="0">
                <a:cs typeface="Times New Roman" panose="02020603050405020304" pitchFamily="18" charset="0"/>
              </a:rPr>
              <a:t>.б</a:t>
            </a:r>
            <a:r>
              <a:rPr lang="ru-RU" b="1" dirty="0" smtClean="0">
                <a:cs typeface="Times New Roman" panose="02020603050405020304" pitchFamily="18" charset="0"/>
              </a:rPr>
              <a:t>. подпись родителей)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953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3151290" y="1345029"/>
            <a:ext cx="5461488" cy="4096442"/>
            <a:chOff x="1400865" y="165506"/>
            <a:chExt cx="5797376" cy="442074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262911" y="967502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091046" y="1222781"/>
              <a:ext cx="2680867" cy="519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dirty="0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0865" y="165506"/>
              <a:ext cx="5797376" cy="187102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0865" y="2036529"/>
              <a:ext cx="5797376" cy="2549719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632" y="5391194"/>
            <a:ext cx="5461488" cy="13653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632" y="70683"/>
            <a:ext cx="5681736" cy="128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94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0503" y="301958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3825" y="161925"/>
            <a:ext cx="8896350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32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0503" y="301958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6501" y="239620"/>
            <a:ext cx="8972440" cy="629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60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4426" y="289199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4300" y="3019586"/>
            <a:ext cx="8915400" cy="29241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8223" y="1205133"/>
            <a:ext cx="891540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06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0503" y="301958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0962" y="100012"/>
            <a:ext cx="8982075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60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04776" y="1646018"/>
            <a:ext cx="74403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Задания для самостоятельной работы (</a:t>
            </a:r>
            <a:r>
              <a:rPr lang="ru-RU" sz="4000" b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03 июня 2019 г</a:t>
            </a:r>
            <a:r>
              <a:rPr lang="ru-RU" sz="40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2050" name="Picture 2" descr="https://2ch.pm/kz/src/54402/15317614531460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5702" y="3224462"/>
            <a:ext cx="2959402" cy="240281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904776" y="3224462"/>
            <a:ext cx="3850105" cy="2117558"/>
          </a:xfrm>
          <a:prstGeom prst="cloudCallout">
            <a:avLst>
              <a:gd name="adj1" fmla="val 88585"/>
              <a:gd name="adj2" fmla="val 5214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Ну так и знала, что будет какой-то подвох!!!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61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362946"/>
              </p:ext>
            </p:extLst>
          </p:nvPr>
        </p:nvGraphicFramePr>
        <p:xfrm>
          <a:off x="240631" y="202133"/>
          <a:ext cx="8681988" cy="6437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7108"/>
                <a:gridCol w="4754880"/>
              </a:tblGrid>
              <a:tr h="104224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/>
                        </a:rPr>
                        <a:t>Для участников сетевой группы – представителей АП «Образовательного лифта»</a:t>
                      </a:r>
                      <a:endParaRPr lang="ru-RU" b="1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/>
                        </a:rPr>
                        <a:t>Для</a:t>
                      </a:r>
                      <a:r>
                        <a:rPr lang="ru-RU" b="1" baseline="0" dirty="0" smtClean="0">
                          <a:effectLst/>
                        </a:rPr>
                        <a:t> всех остальных участников сетевой группы </a:t>
                      </a:r>
                    </a:p>
                    <a:p>
                      <a:pPr algn="ctr"/>
                      <a:r>
                        <a:rPr lang="ru-RU" b="1" u="sng" baseline="0" dirty="0" smtClean="0">
                          <a:solidFill>
                            <a:srgbClr val="FFFF00"/>
                          </a:solidFill>
                          <a:effectLst/>
                        </a:rPr>
                        <a:t>ПО ЖЕЛАНИЮ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964">
                <a:tc>
                  <a:txBody>
                    <a:bodyPr/>
                    <a:lstStyle/>
                    <a:p>
                      <a:pPr marL="0" marR="0" indent="0" algn="just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bg1"/>
                          </a:solidFill>
                          <a:effectLst/>
                        </a:rPr>
                        <a:t>На</a:t>
                      </a:r>
                      <a:r>
                        <a:rPr lang="ru-RU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b="0" dirty="0" smtClean="0">
                          <a:solidFill>
                            <a:schemeClr val="bg1"/>
                          </a:solidFill>
                          <a:effectLst/>
                        </a:rPr>
                        <a:t>оставшееся до ГИА</a:t>
                      </a:r>
                      <a:r>
                        <a:rPr lang="ru-RU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 время </a:t>
                      </a:r>
                      <a:r>
                        <a:rPr lang="ru-RU" b="0" u="sng" baseline="0" dirty="0" smtClean="0">
                          <a:solidFill>
                            <a:schemeClr val="bg1"/>
                          </a:solidFill>
                          <a:effectLst/>
                        </a:rPr>
                        <a:t>с</a:t>
                      </a:r>
                      <a:r>
                        <a:rPr lang="ru-RU" b="0" u="sng" dirty="0" smtClean="0">
                          <a:solidFill>
                            <a:schemeClr val="bg1"/>
                          </a:solidFill>
                          <a:effectLst/>
                        </a:rPr>
                        <a:t>оставить (или модернизировать имеющиеся)</a:t>
                      </a:r>
                      <a:r>
                        <a:rPr lang="ru-RU" b="0" u="sng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effectLst/>
                        </a:rPr>
                        <a:t>маршрутные листы по оказанию помощи в подготовке к экзамену </a:t>
                      </a:r>
                      <a:r>
                        <a:rPr lang="ru-RU" b="0" dirty="0" smtClean="0">
                          <a:solidFill>
                            <a:schemeClr val="bg1"/>
                          </a:solidFill>
                          <a:effectLst/>
                        </a:rPr>
                        <a:t>для групп (или отдельных</a:t>
                      </a:r>
                      <a:r>
                        <a:rPr lang="ru-RU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 обучающихся</a:t>
                      </a:r>
                      <a:r>
                        <a:rPr lang="ru-RU" b="0" dirty="0" smtClean="0">
                          <a:solidFill>
                            <a:schemeClr val="bg1"/>
                          </a:solidFill>
                          <a:effectLst/>
                        </a:rPr>
                        <a:t>) разного уровня способностей, возможностей и целевых запросов.</a:t>
                      </a:r>
                      <a:endParaRPr lang="ru-RU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u="sng" dirty="0" smtClean="0">
                          <a:solidFill>
                            <a:schemeClr val="bg1"/>
                          </a:solidFill>
                          <a:effectLst/>
                        </a:rPr>
                        <a:t>Выбрать любую тему курса химии 8-11 класса и разработать к ней:</a:t>
                      </a:r>
                      <a:r>
                        <a:rPr lang="ru-RU" sz="1800" b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</a:rPr>
                        <a:t>Разноуровневую проверочную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</a:rPr>
                        <a:t>/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</a:rPr>
                        <a:t>контрольную работу</a:t>
                      </a:r>
                      <a:r>
                        <a:rPr lang="ru-RU" sz="1800" b="0" dirty="0" smtClean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ru-RU" sz="1800" b="0" dirty="0" smtClean="0">
                          <a:solidFill>
                            <a:srgbClr val="C00000"/>
                          </a:solidFill>
                          <a:effectLst/>
                        </a:rPr>
                        <a:t>или</a:t>
                      </a:r>
                      <a:r>
                        <a:rPr lang="ru-RU" sz="1800" b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</a:rPr>
                        <a:t>Разноуровневую инструкцию для выполнения лабораторной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</a:rPr>
                        <a:t> /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</a:rPr>
                        <a:t> практической работы</a:t>
                      </a:r>
                      <a:r>
                        <a:rPr lang="ru-RU" sz="1800" b="0" dirty="0" smtClean="0">
                          <a:solidFill>
                            <a:schemeClr val="bg1"/>
                          </a:solidFill>
                          <a:effectLst/>
                        </a:rPr>
                        <a:t>,</a:t>
                      </a:r>
                      <a:r>
                        <a:rPr lang="ru-RU" sz="1800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800" b="0" baseline="0" dirty="0" smtClean="0">
                          <a:solidFill>
                            <a:srgbClr val="C00000"/>
                          </a:solidFill>
                          <a:effectLst/>
                        </a:rPr>
                        <a:t>или</a:t>
                      </a:r>
                      <a:r>
                        <a:rPr lang="ru-RU" sz="1800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</a:rPr>
                        <a:t>Комплекс разноуровневых заданий для самостоятельного изучения темы</a:t>
                      </a:r>
                      <a:r>
                        <a:rPr lang="ru-RU" sz="1800" b="0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0647">
                <a:tc>
                  <a:txBody>
                    <a:bodyPr/>
                    <a:lstStyle/>
                    <a:p>
                      <a:pPr algn="just"/>
                      <a:r>
                        <a:rPr lang="ru-RU" b="0" dirty="0" smtClean="0">
                          <a:solidFill>
                            <a:schemeClr val="bg1"/>
                          </a:solidFill>
                          <a:effectLst/>
                        </a:rPr>
                        <a:t>Маршрутные листы составить</a:t>
                      </a:r>
                      <a:r>
                        <a:rPr lang="ru-RU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 на основе:</a:t>
                      </a:r>
                    </a:p>
                    <a:p>
                      <a:pPr algn="just"/>
                      <a:r>
                        <a:rPr lang="ru-RU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- наблюдений;</a:t>
                      </a:r>
                    </a:p>
                    <a:p>
                      <a:pPr algn="just"/>
                      <a:r>
                        <a:rPr lang="ru-RU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- результатов анкетирования;</a:t>
                      </a:r>
                    </a:p>
                    <a:p>
                      <a:pPr algn="just"/>
                      <a:r>
                        <a:rPr lang="ru-RU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- предметных диагностик.</a:t>
                      </a:r>
                    </a:p>
                    <a:p>
                      <a:pPr algn="just"/>
                      <a:r>
                        <a:rPr lang="ru-RU" b="0" dirty="0" smtClean="0">
                          <a:solidFill>
                            <a:schemeClr val="bg1"/>
                          </a:solidFill>
                          <a:effectLst/>
                        </a:rPr>
                        <a:t>В маршрутных листах предусмотреть сроки, виды деятельности по конкретным темам; возможно, отметки о выполнении со</a:t>
                      </a:r>
                      <a:r>
                        <a:rPr lang="ru-RU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 стороны ученика, учителя, родителей</a:t>
                      </a:r>
                      <a:endParaRPr lang="ru-RU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  <a:effectLst/>
                        </a:rPr>
                        <a:t>В</a:t>
                      </a:r>
                      <a:r>
                        <a:rPr lang="ru-RU" sz="1800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 аннотации к разработке указать:</a:t>
                      </a:r>
                      <a:endParaRPr lang="ru-RU" sz="1800" b="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  <a:effectLst/>
                        </a:rPr>
                        <a:t>- какое(</a:t>
                      </a:r>
                      <a:r>
                        <a:rPr lang="ru-RU" sz="1800" b="0" dirty="0" err="1" smtClean="0">
                          <a:solidFill>
                            <a:schemeClr val="bg1"/>
                          </a:solidFill>
                          <a:effectLst/>
                        </a:rPr>
                        <a:t>ие</a:t>
                      </a:r>
                      <a:r>
                        <a:rPr lang="ru-RU" sz="1800" b="0" dirty="0" smtClean="0">
                          <a:solidFill>
                            <a:schemeClr val="bg1"/>
                          </a:solidFill>
                          <a:effectLst/>
                        </a:rPr>
                        <a:t>) основание(я) были взяты для дифференциации;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  <a:effectLst/>
                        </a:rPr>
                        <a:t>- где, когда, с какой целью приведенные задания можно использовать;</a:t>
                      </a:r>
                    </a:p>
                    <a:p>
                      <a:pPr marL="0" marR="0" indent="0" algn="just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  <a:effectLst/>
                        </a:rPr>
                        <a:t>При выделении уровней сложности внутри одной и той же работы привести пояснения: например, предполагается или нет для высокого уровня сложности выполнение заданий предыдущих уровней (базового и повышенного)? Уровни сложности обозначать словесно – базовый, повышенный, высокий.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022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6300" y="5740400"/>
            <a:ext cx="5549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Клинова М.Н., </a:t>
            </a:r>
            <a:r>
              <a:rPr lang="en-US" sz="2800" dirty="0" smtClean="0">
                <a:solidFill>
                  <a:srgbClr val="002060"/>
                </a:solidFill>
                <a:hlinkClick r:id="rId3"/>
              </a:rPr>
              <a:t>marklin72@mail.ru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89504441356, 89128863656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98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8758" y="1237778"/>
            <a:ext cx="8604985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Состав сетевой предметной группы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будет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закреплен приказом ГАУ ДПО ИРО ПК. 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Участие педагога в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мероприятиях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группы будет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подтверждено в конце года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сертификатом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краевого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уровня.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Выступления педагогов на очных мероприятиях группы будут отмечены сертификатами краевого уровня за представление педагогического опыта.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По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результатам работы группы лучшие авторские разработки учителей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(с методическими рекомендациями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руководителя с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группы)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будут представлены на сайте Сетевого сообщества педагогов Пермского края, сайте ИРО ПК и отмечены дополнительными сертификатами краевого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уровня.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mkdou24.edumsko.ru/uploads/900/892/section/39917/111.jpg?154455966342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0181" y="225581"/>
            <a:ext cx="5064721" cy="1073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799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6712" y="1047404"/>
            <a:ext cx="83079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Итоговый продукт деятельности группы – методические рекомендации </a:t>
            </a:r>
          </a:p>
          <a:p>
            <a:pPr algn="ctr"/>
            <a:r>
              <a:rPr lang="ru-RU" sz="3200" b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 дидактическими приложениями </a:t>
            </a:r>
          </a:p>
          <a:p>
            <a:pPr algn="ctr"/>
            <a:r>
              <a:rPr lang="ru-RU" sz="3200" b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 нескольким темам.</a:t>
            </a:r>
          </a:p>
          <a:p>
            <a:pPr algn="ctr"/>
            <a:r>
              <a:rPr lang="ru-RU" sz="3200" b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Получатели продукта – учителя химии края.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3020" y="3714281"/>
            <a:ext cx="859536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 идеале, каждый участник группы должен внести свой вклад в создание итогового </a:t>
            </a:r>
            <a:r>
              <a:rPr lang="ru-RU" sz="26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продукта хотя бы по одному интересующему направлению </a:t>
            </a:r>
          </a:p>
          <a:p>
            <a:pPr algn="ctr"/>
            <a:r>
              <a:rPr lang="ru-RU" sz="2600" b="1" i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ru-RU" sz="2600" b="1" i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для этого после каждого </a:t>
            </a:r>
            <a:r>
              <a:rPr lang="ru-RU" sz="2600" b="1" i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мероприятия педагогам будут </a:t>
            </a:r>
            <a:r>
              <a:rPr lang="ru-RU" sz="2600" b="1" i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выдаваться </a:t>
            </a:r>
            <a:r>
              <a:rPr lang="ru-RU" sz="2600" b="1" i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т.н. «технические задания» - они могут оказаться разными для представителей АП и «свободных» участников)</a:t>
            </a:r>
            <a:endParaRPr lang="ru-RU" sz="2600" b="1" i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7774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018932"/>
              </p:ext>
            </p:extLst>
          </p:nvPr>
        </p:nvGraphicFramePr>
        <p:xfrm>
          <a:off x="144379" y="231003"/>
          <a:ext cx="8864868" cy="6400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675823"/>
                <a:gridCol w="1020278"/>
                <a:gridCol w="5168767"/>
              </a:tblGrid>
              <a:tr h="453072"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00184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Мероприятие </a:t>
                      </a:r>
                      <a:r>
                        <a:rPr lang="en-US" sz="2000" b="1" baseline="0" dirty="0" smtClean="0">
                          <a:solidFill>
                            <a:srgbClr val="00184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2000" b="1" baseline="0" dirty="0" smtClean="0">
                          <a:solidFill>
                            <a:srgbClr val="00184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деятельность</a:t>
                      </a:r>
                      <a:endParaRPr lang="ru-RU" sz="2000" b="1" baseline="0" dirty="0">
                        <a:solidFill>
                          <a:srgbClr val="00184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00184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Сроки </a:t>
                      </a:r>
                      <a:endParaRPr lang="ru-RU" sz="2000" b="1" baseline="0" dirty="0">
                        <a:solidFill>
                          <a:srgbClr val="00184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00184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 </a:t>
                      </a:r>
                      <a:endParaRPr lang="ru-RU" sz="2000" b="1" baseline="0" dirty="0">
                        <a:solidFill>
                          <a:srgbClr val="00184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7383"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Семинар-практикум </a:t>
                      </a:r>
                      <a:r>
                        <a:rPr lang="ru-RU" sz="2000" b="1" spc="0" baseline="0" dirty="0">
                          <a:solidFill>
                            <a:srgbClr val="001848"/>
                          </a:solidFill>
                          <a:effectLst/>
                          <a:latin typeface="+mn-lt"/>
                        </a:rPr>
                        <a:t>«</a:t>
                      </a:r>
                      <a:r>
                        <a:rPr lang="ru-RU" sz="2000" b="1" baseline="0" dirty="0">
                          <a:solidFill>
                            <a:srgbClr val="001848"/>
                          </a:solidFill>
                          <a:effectLst/>
                          <a:latin typeface="+mn-lt"/>
                        </a:rPr>
                        <a:t>Приемы развития смыслового чтения и работа с химическими текстами на уроках химии</a:t>
                      </a:r>
                      <a:r>
                        <a:rPr lang="ru-RU" sz="2000" b="1" spc="0" baseline="0" dirty="0">
                          <a:solidFill>
                            <a:srgbClr val="001848"/>
                          </a:solidFill>
                          <a:effectLst/>
                          <a:latin typeface="+mn-lt"/>
                        </a:rPr>
                        <a:t>»</a:t>
                      </a:r>
                      <a:endParaRPr lang="ru-RU" sz="2000" b="1" baseline="0" dirty="0">
                        <a:solidFill>
                          <a:srgbClr val="00184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baseline="0" dirty="0">
                          <a:solidFill>
                            <a:srgbClr val="001848"/>
                          </a:solidFill>
                          <a:effectLst/>
                          <a:latin typeface="+mn-lt"/>
                        </a:rPr>
                        <a:t>Март, </a:t>
                      </a:r>
                      <a:endParaRPr lang="ru-RU" sz="2000" b="1" spc="0" baseline="0" dirty="0" smtClean="0">
                        <a:solidFill>
                          <a:srgbClr val="001848"/>
                        </a:solidFill>
                        <a:effectLst/>
                        <a:latin typeface="+mn-lt"/>
                      </a:endParaRPr>
                    </a:p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baseline="0" dirty="0" smtClean="0">
                          <a:solidFill>
                            <a:srgbClr val="001848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ru-RU" sz="2000" b="1" baseline="0" dirty="0">
                        <a:solidFill>
                          <a:srgbClr val="00184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baseline="0" dirty="0">
                          <a:solidFill>
                            <a:srgbClr val="001848"/>
                          </a:solidFill>
                          <a:effectLst/>
                          <a:latin typeface="+mn-lt"/>
                        </a:rPr>
                        <a:t>-  Материалы семинара,</a:t>
                      </a:r>
                      <a:endParaRPr lang="ru-RU" sz="2000" b="1" baseline="0" dirty="0">
                        <a:solidFill>
                          <a:srgbClr val="001848"/>
                        </a:solidFill>
                        <a:effectLst/>
                        <a:latin typeface="+mn-lt"/>
                      </a:endParaRPr>
                    </a:p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baseline="0" dirty="0">
                          <a:solidFill>
                            <a:srgbClr val="001848"/>
                          </a:solidFill>
                          <a:effectLst/>
                          <a:latin typeface="+mn-lt"/>
                        </a:rPr>
                        <a:t>- Практическое освоение и использование педагогами приемов смыслового чтения и работы с текстами на уроках химии, </a:t>
                      </a:r>
                      <a:endParaRPr lang="ru-RU" sz="2000" b="1" baseline="0" dirty="0">
                        <a:solidFill>
                          <a:srgbClr val="001848"/>
                        </a:solidFill>
                        <a:effectLst/>
                        <a:latin typeface="+mn-lt"/>
                      </a:endParaRPr>
                    </a:p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baseline="0" dirty="0">
                          <a:solidFill>
                            <a:srgbClr val="001848"/>
                          </a:solidFill>
                          <a:effectLst/>
                          <a:latin typeface="+mn-lt"/>
                        </a:rPr>
                        <a:t>- «Запуск» работы над методическими и дидактическими материалами по заявленной теме (на выбор педагогов)</a:t>
                      </a:r>
                      <a:endParaRPr lang="ru-RU" sz="2000" b="1" baseline="0" dirty="0">
                        <a:solidFill>
                          <a:srgbClr val="00184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81919"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Вебинар </a:t>
                      </a:r>
                      <a:r>
                        <a:rPr lang="ru-RU" sz="2000" b="1" spc="0" baseline="0" dirty="0">
                          <a:solidFill>
                            <a:srgbClr val="001848"/>
                          </a:solidFill>
                          <a:effectLst/>
                          <a:latin typeface="+mn-lt"/>
                        </a:rPr>
                        <a:t>«Роль технологии дифференцированного обучения </a:t>
                      </a:r>
                      <a:r>
                        <a:rPr lang="ru-RU" sz="2000" b="1" spc="0" baseline="0" dirty="0" smtClean="0">
                          <a:solidFill>
                            <a:srgbClr val="001848"/>
                          </a:solidFill>
                          <a:effectLst/>
                          <a:latin typeface="+mn-lt"/>
                        </a:rPr>
                        <a:t>в </a:t>
                      </a:r>
                      <a:r>
                        <a:rPr lang="ru-RU" sz="2000" b="1" spc="0" baseline="0" dirty="0">
                          <a:solidFill>
                            <a:srgbClr val="001848"/>
                          </a:solidFill>
                          <a:effectLst/>
                          <a:latin typeface="+mn-lt"/>
                        </a:rPr>
                        <a:t>освоении предметного содержания и </a:t>
                      </a:r>
                      <a:r>
                        <a:rPr lang="ru-RU" sz="2000" b="1" spc="0" baseline="0" dirty="0" smtClean="0">
                          <a:solidFill>
                            <a:srgbClr val="001848"/>
                          </a:solidFill>
                          <a:effectLst/>
                          <a:latin typeface="+mn-lt"/>
                        </a:rPr>
                        <a:t>подготовке </a:t>
                      </a:r>
                      <a:r>
                        <a:rPr lang="ru-RU" sz="2000" b="1" spc="0" baseline="0" dirty="0">
                          <a:solidFill>
                            <a:srgbClr val="001848"/>
                          </a:solidFill>
                          <a:effectLst/>
                          <a:latin typeface="+mn-lt"/>
                        </a:rPr>
                        <a:t>школьников к мониторингам качества химического образования»</a:t>
                      </a:r>
                      <a:endParaRPr lang="ru-RU" sz="2000" b="1" baseline="0" dirty="0">
                        <a:solidFill>
                          <a:srgbClr val="00184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baseline="0" dirty="0">
                          <a:solidFill>
                            <a:srgbClr val="001848"/>
                          </a:solidFill>
                          <a:effectLst/>
                          <a:latin typeface="+mn-lt"/>
                        </a:rPr>
                        <a:t>Апрель, </a:t>
                      </a:r>
                      <a:r>
                        <a:rPr lang="ru-RU" sz="2000" b="1" strike="sngStrike" spc="0" baseline="0" dirty="0" smtClean="0">
                          <a:solidFill>
                            <a:srgbClr val="001848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23 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baseline="0" dirty="0">
                          <a:solidFill>
                            <a:srgbClr val="001848"/>
                          </a:solidFill>
                          <a:effectLst/>
                          <a:latin typeface="+mn-lt"/>
                        </a:rPr>
                        <a:t>- Материалы вебинара,</a:t>
                      </a:r>
                      <a:endParaRPr lang="ru-RU" sz="2000" b="1" baseline="0" dirty="0">
                        <a:solidFill>
                          <a:srgbClr val="001848"/>
                        </a:solidFill>
                        <a:effectLst/>
                        <a:latin typeface="+mn-lt"/>
                      </a:endParaRPr>
                    </a:p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baseline="0" dirty="0">
                          <a:solidFill>
                            <a:srgbClr val="001848"/>
                          </a:solidFill>
                          <a:effectLst/>
                          <a:latin typeface="+mn-lt"/>
                        </a:rPr>
                        <a:t>- Компетенции педагогов в области дифференцированного обучения, </a:t>
                      </a:r>
                      <a:endParaRPr lang="ru-RU" sz="2000" b="1" baseline="0" dirty="0">
                        <a:solidFill>
                          <a:srgbClr val="001848"/>
                        </a:solidFill>
                        <a:effectLst/>
                        <a:latin typeface="+mn-lt"/>
                      </a:endParaRPr>
                    </a:p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baseline="0" dirty="0">
                          <a:solidFill>
                            <a:srgbClr val="001848"/>
                          </a:solidFill>
                          <a:effectLst/>
                          <a:latin typeface="+mn-lt"/>
                        </a:rPr>
                        <a:t>- Применение дифференциации при организации урочной деятельности (через уровневые задания), </a:t>
                      </a:r>
                      <a:endParaRPr lang="ru-RU" sz="2000" b="1" baseline="0" dirty="0">
                        <a:solidFill>
                          <a:srgbClr val="001848"/>
                        </a:solidFill>
                        <a:effectLst/>
                        <a:latin typeface="+mn-lt"/>
                      </a:endParaRPr>
                    </a:p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baseline="0" dirty="0">
                          <a:solidFill>
                            <a:srgbClr val="001848"/>
                          </a:solidFill>
                          <a:effectLst/>
                          <a:latin typeface="+mn-lt"/>
                        </a:rPr>
                        <a:t>- Применение дифференцированного подхода при создании программ/проектов оказания помощи учащимся при подготовке к ГИА,</a:t>
                      </a:r>
                      <a:endParaRPr lang="ru-RU" sz="2000" b="1" baseline="0" dirty="0">
                        <a:solidFill>
                          <a:srgbClr val="001848"/>
                        </a:solidFill>
                        <a:effectLst/>
                        <a:latin typeface="+mn-lt"/>
                      </a:endParaRPr>
                    </a:p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baseline="0" dirty="0">
                          <a:solidFill>
                            <a:srgbClr val="001848"/>
                          </a:solidFill>
                          <a:effectLst/>
                          <a:latin typeface="+mn-lt"/>
                        </a:rPr>
                        <a:t>- «Запуск» работы над методическими и дидактическими материалами по заявленной теме (на выбор педагогов)</a:t>
                      </a:r>
                      <a:endParaRPr lang="ru-RU" sz="2000" b="1" baseline="0" dirty="0">
                        <a:solidFill>
                          <a:srgbClr val="00184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916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802630"/>
              </p:ext>
            </p:extLst>
          </p:nvPr>
        </p:nvGraphicFramePr>
        <p:xfrm>
          <a:off x="134753" y="236691"/>
          <a:ext cx="8864868" cy="6400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16634"/>
                <a:gridCol w="1199725"/>
                <a:gridCol w="5348509"/>
              </a:tblGrid>
              <a:tr h="447383"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00184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Мероприятие </a:t>
                      </a:r>
                      <a:r>
                        <a:rPr lang="en-US" sz="2000" b="1" baseline="0" dirty="0" smtClean="0">
                          <a:solidFill>
                            <a:srgbClr val="00184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2000" b="1" baseline="0" dirty="0" smtClean="0">
                          <a:solidFill>
                            <a:srgbClr val="00184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деятельность</a:t>
                      </a:r>
                      <a:endParaRPr lang="ru-RU" sz="2000" b="1" baseline="0" dirty="0">
                        <a:solidFill>
                          <a:srgbClr val="00184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00184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Сроки </a:t>
                      </a:r>
                      <a:endParaRPr lang="ru-RU" sz="2000" b="1" baseline="0" dirty="0">
                        <a:solidFill>
                          <a:srgbClr val="00184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00184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 </a:t>
                      </a:r>
                      <a:endParaRPr lang="ru-RU" sz="2000" b="1" baseline="0" dirty="0">
                        <a:solidFill>
                          <a:srgbClr val="00184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95843"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dirty="0">
                          <a:solidFill>
                            <a:srgbClr val="C00000"/>
                          </a:solidFill>
                          <a:effectLst/>
                        </a:rPr>
                        <a:t>Семинар </a:t>
                      </a:r>
                      <a:r>
                        <a:rPr lang="ru-RU" sz="2000" b="1" spc="0" dirty="0">
                          <a:solidFill>
                            <a:srgbClr val="001848"/>
                          </a:solidFill>
                          <a:effectLst/>
                        </a:rPr>
                        <a:t>«Подготовка обучающихся к выполнению реальных экспериментальных заданий в аспекте перспективной модели КИМ ОГЭ по химии»</a:t>
                      </a:r>
                      <a:endParaRPr lang="ru-RU" sz="2000" b="1" dirty="0">
                        <a:solidFill>
                          <a:srgbClr val="00184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dirty="0">
                          <a:solidFill>
                            <a:srgbClr val="001848"/>
                          </a:solidFill>
                          <a:effectLst/>
                        </a:rPr>
                        <a:t>Август, </a:t>
                      </a:r>
                      <a:endParaRPr lang="ru-RU" sz="2000" b="1" spc="0" dirty="0" smtClean="0">
                        <a:solidFill>
                          <a:srgbClr val="001848"/>
                        </a:solidFill>
                        <a:effectLst/>
                      </a:endParaRPr>
                    </a:p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dirty="0" smtClean="0">
                          <a:solidFill>
                            <a:srgbClr val="001848"/>
                          </a:solidFill>
                          <a:effectLst/>
                        </a:rPr>
                        <a:t>~28</a:t>
                      </a:r>
                      <a:endParaRPr lang="ru-RU" sz="2000" b="1" dirty="0">
                        <a:solidFill>
                          <a:srgbClr val="00184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dirty="0">
                          <a:solidFill>
                            <a:srgbClr val="001848"/>
                          </a:solidFill>
                          <a:effectLst/>
                        </a:rPr>
                        <a:t>- Материалы семинара,</a:t>
                      </a:r>
                      <a:endParaRPr lang="ru-RU" sz="2000" b="1" dirty="0">
                        <a:solidFill>
                          <a:srgbClr val="001848"/>
                        </a:solidFill>
                        <a:effectLst/>
                      </a:endParaRPr>
                    </a:p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dirty="0">
                          <a:solidFill>
                            <a:srgbClr val="001848"/>
                          </a:solidFill>
                          <a:effectLst/>
                        </a:rPr>
                        <a:t>- Компетенция педагогов в области особенностей КИМ перспективной модели ОГЭ по химии (по ФГОС), </a:t>
                      </a:r>
                      <a:endParaRPr lang="ru-RU" sz="2000" b="1" dirty="0">
                        <a:solidFill>
                          <a:srgbClr val="001848"/>
                        </a:solidFill>
                        <a:effectLst/>
                      </a:endParaRPr>
                    </a:p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dirty="0">
                          <a:solidFill>
                            <a:srgbClr val="001848"/>
                          </a:solidFill>
                          <a:effectLst/>
                        </a:rPr>
                        <a:t>- Алгоритм(ы) деятельности педагога по подготовке школьников к выполнению химических экспериментов, в т.ч. ОГЭ,</a:t>
                      </a:r>
                      <a:endParaRPr lang="ru-RU" sz="2000" b="1" dirty="0">
                        <a:solidFill>
                          <a:srgbClr val="001848"/>
                        </a:solidFill>
                        <a:effectLst/>
                      </a:endParaRPr>
                    </a:p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dirty="0">
                          <a:solidFill>
                            <a:srgbClr val="001848"/>
                          </a:solidFill>
                          <a:effectLst/>
                        </a:rPr>
                        <a:t>- «Запуск» работы над методическими и дидактическими материалами по заявленной теме (на выбор педагогов)</a:t>
                      </a:r>
                      <a:endParaRPr lang="ru-RU" sz="2000" b="1" dirty="0">
                        <a:solidFill>
                          <a:srgbClr val="00184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22614"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dirty="0">
                          <a:solidFill>
                            <a:srgbClr val="C00000"/>
                          </a:solidFill>
                          <a:effectLst/>
                        </a:rPr>
                        <a:t>Вебинар</a:t>
                      </a:r>
                      <a:r>
                        <a:rPr lang="ru-RU" sz="2000" b="1" spc="0" dirty="0">
                          <a:solidFill>
                            <a:srgbClr val="001848"/>
                          </a:solidFill>
                          <a:effectLst/>
                        </a:rPr>
                        <a:t> «Формы, методы и приемы развития учебной мотивации к изучению химии»</a:t>
                      </a:r>
                      <a:endParaRPr lang="ru-RU" sz="2000" b="1" dirty="0">
                        <a:solidFill>
                          <a:srgbClr val="00184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dirty="0">
                          <a:solidFill>
                            <a:srgbClr val="001848"/>
                          </a:solidFill>
                          <a:effectLst/>
                        </a:rPr>
                        <a:t>Сентябрь, </a:t>
                      </a:r>
                      <a:r>
                        <a:rPr lang="ru-RU" sz="2000" b="1" spc="0" dirty="0" smtClean="0">
                          <a:solidFill>
                            <a:srgbClr val="001848"/>
                          </a:solidFill>
                          <a:effectLst/>
                        </a:rPr>
                        <a:t>~24</a:t>
                      </a:r>
                      <a:endParaRPr lang="ru-RU" sz="2000" b="1" dirty="0">
                        <a:solidFill>
                          <a:srgbClr val="00184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dirty="0">
                          <a:solidFill>
                            <a:srgbClr val="001848"/>
                          </a:solidFill>
                          <a:effectLst/>
                        </a:rPr>
                        <a:t>- Материалы вебинара,</a:t>
                      </a:r>
                      <a:endParaRPr lang="ru-RU" sz="2000" b="1" dirty="0">
                        <a:solidFill>
                          <a:srgbClr val="001848"/>
                        </a:solidFill>
                        <a:effectLst/>
                      </a:endParaRPr>
                    </a:p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dirty="0">
                          <a:solidFill>
                            <a:srgbClr val="001848"/>
                          </a:solidFill>
                          <a:effectLst/>
                        </a:rPr>
                        <a:t>- Компетенции педагогов в области видов мотивации, специфики учебной мотивации подросткового и юношеского возрастов, форм, методов и приемов формирования/развития учебной мотивации,</a:t>
                      </a:r>
                      <a:endParaRPr lang="ru-RU" sz="2000" b="1" dirty="0">
                        <a:solidFill>
                          <a:srgbClr val="001848"/>
                        </a:solidFill>
                        <a:effectLst/>
                      </a:endParaRPr>
                    </a:p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dirty="0">
                          <a:solidFill>
                            <a:srgbClr val="001848"/>
                          </a:solidFill>
                          <a:effectLst/>
                        </a:rPr>
                        <a:t>- «Запуск» работы над методическими и дидактическими материалами по заявленной теме (на выбор педагогов)</a:t>
                      </a:r>
                      <a:endParaRPr lang="ru-RU" sz="2000" b="1" dirty="0">
                        <a:solidFill>
                          <a:srgbClr val="00184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007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91555"/>
              </p:ext>
            </p:extLst>
          </p:nvPr>
        </p:nvGraphicFramePr>
        <p:xfrm>
          <a:off x="135669" y="236691"/>
          <a:ext cx="8864868" cy="6400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37565"/>
                <a:gridCol w="1079863"/>
                <a:gridCol w="5447440"/>
              </a:tblGrid>
              <a:tr h="447383"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00184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Мероприятие </a:t>
                      </a:r>
                      <a:r>
                        <a:rPr lang="en-US" sz="2000" b="1" baseline="0" dirty="0" smtClean="0">
                          <a:solidFill>
                            <a:srgbClr val="00184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2000" b="1" baseline="0" dirty="0" smtClean="0">
                          <a:solidFill>
                            <a:srgbClr val="00184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деятельность</a:t>
                      </a:r>
                      <a:endParaRPr lang="ru-RU" sz="2000" b="1" baseline="0" dirty="0">
                        <a:solidFill>
                          <a:srgbClr val="00184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00184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Сроки </a:t>
                      </a:r>
                      <a:endParaRPr lang="ru-RU" sz="2000" b="1" baseline="0" dirty="0">
                        <a:solidFill>
                          <a:srgbClr val="00184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00184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 </a:t>
                      </a:r>
                      <a:endParaRPr lang="ru-RU" sz="2000" b="1" baseline="0" dirty="0">
                        <a:solidFill>
                          <a:srgbClr val="00184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95843"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dirty="0">
                          <a:solidFill>
                            <a:srgbClr val="C00000"/>
                          </a:solidFill>
                          <a:effectLst/>
                        </a:rPr>
                        <a:t>Семинар </a:t>
                      </a:r>
                      <a:endParaRPr lang="ru-RU" sz="2000" b="1" spc="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dirty="0" smtClean="0">
                          <a:solidFill>
                            <a:srgbClr val="C00000"/>
                          </a:solidFill>
                          <a:effectLst/>
                        </a:rPr>
                        <a:t>в рамках НПК </a:t>
                      </a:r>
                      <a:r>
                        <a:rPr lang="ru-RU" sz="2000" b="1" spc="0" dirty="0" smtClean="0">
                          <a:solidFill>
                            <a:schemeClr val="bg1"/>
                          </a:solidFill>
                          <a:effectLst/>
                        </a:rPr>
                        <a:t>«</a:t>
                      </a:r>
                      <a:r>
                        <a:rPr lang="ru-RU" sz="2000" b="1" spc="0" dirty="0" smtClean="0">
                          <a:solidFill>
                            <a:srgbClr val="001848"/>
                          </a:solidFill>
                          <a:effectLst/>
                        </a:rPr>
                        <a:t>Э</a:t>
                      </a:r>
                      <a:r>
                        <a:rPr lang="ru-RU" sz="2000" b="1" dirty="0" smtClean="0">
                          <a:solidFill>
                            <a:srgbClr val="001848"/>
                          </a:solidFill>
                          <a:effectLst/>
                        </a:rPr>
                        <a:t>ффективные </a:t>
                      </a:r>
                      <a:r>
                        <a:rPr lang="ru-RU" sz="2000" b="1" dirty="0">
                          <a:solidFill>
                            <a:srgbClr val="001848"/>
                          </a:solidFill>
                          <a:effectLst/>
                        </a:rPr>
                        <a:t>формы и механизмы повышения </a:t>
                      </a:r>
                      <a:r>
                        <a:rPr lang="ru-RU" sz="2000" b="1" dirty="0" smtClean="0">
                          <a:solidFill>
                            <a:srgbClr val="001848"/>
                          </a:solidFill>
                          <a:effectLst/>
                        </a:rPr>
                        <a:t>образовательных результатов обучающихся</a:t>
                      </a:r>
                      <a:r>
                        <a:rPr lang="ru-RU" sz="2000" b="1" dirty="0">
                          <a:solidFill>
                            <a:srgbClr val="001848"/>
                          </a:solidFill>
                          <a:effectLst/>
                        </a:rPr>
                        <a:t>» </a:t>
                      </a:r>
                      <a:endParaRPr lang="ru-RU" sz="2000" b="1" dirty="0">
                        <a:solidFill>
                          <a:srgbClr val="00184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dirty="0">
                          <a:solidFill>
                            <a:srgbClr val="001848"/>
                          </a:solidFill>
                          <a:effectLst/>
                        </a:rPr>
                        <a:t>Ноябрь </a:t>
                      </a:r>
                      <a:endParaRPr lang="ru-RU" sz="2000" b="1" dirty="0">
                        <a:solidFill>
                          <a:srgbClr val="00184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dirty="0">
                          <a:solidFill>
                            <a:srgbClr val="001848"/>
                          </a:solidFill>
                          <a:effectLst/>
                        </a:rPr>
                        <a:t>- </a:t>
                      </a:r>
                      <a:r>
                        <a:rPr lang="ru-RU" sz="2000" b="1" spc="0" dirty="0" smtClean="0">
                          <a:solidFill>
                            <a:srgbClr val="001848"/>
                          </a:solidFill>
                          <a:effectLst/>
                        </a:rPr>
                        <a:t>Выступления и материалы </a:t>
                      </a:r>
                      <a:r>
                        <a:rPr lang="ru-RU" sz="2000" b="1" spc="0" dirty="0">
                          <a:solidFill>
                            <a:srgbClr val="001848"/>
                          </a:solidFill>
                          <a:effectLst/>
                        </a:rPr>
                        <a:t>выступлений учителей по рассмотренным в сетевой группе проблемным вопросам</a:t>
                      </a:r>
                      <a:endParaRPr lang="ru-RU" sz="2000" b="1" dirty="0">
                        <a:solidFill>
                          <a:srgbClr val="001848"/>
                        </a:solidFill>
                        <a:effectLst/>
                      </a:endParaRPr>
                    </a:p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dirty="0">
                          <a:solidFill>
                            <a:srgbClr val="001848"/>
                          </a:solidFill>
                          <a:effectLst/>
                        </a:rPr>
                        <a:t>- Перспективы продолжения работы по направлениям в 2020 году</a:t>
                      </a:r>
                      <a:endParaRPr lang="ru-RU" sz="2000" b="1" dirty="0">
                        <a:solidFill>
                          <a:srgbClr val="00184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22614"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dirty="0" smtClean="0">
                          <a:solidFill>
                            <a:srgbClr val="C00000"/>
                          </a:solidFill>
                          <a:effectLst/>
                        </a:rPr>
                        <a:t>Оформление </a:t>
                      </a:r>
                      <a:r>
                        <a:rPr lang="ru-RU" sz="2000" b="1" spc="0" dirty="0">
                          <a:solidFill>
                            <a:srgbClr val="C00000"/>
                          </a:solidFill>
                          <a:effectLst/>
                        </a:rPr>
                        <a:t>методических рекомендаций, дидактических материалов</a:t>
                      </a:r>
                      <a:r>
                        <a:rPr lang="ru-RU" sz="2000" b="1" spc="0" dirty="0">
                          <a:solidFill>
                            <a:srgbClr val="001848"/>
                          </a:solidFill>
                          <a:effectLst/>
                        </a:rPr>
                        <a:t> для учителей химии</a:t>
                      </a:r>
                      <a:endParaRPr lang="ru-RU" sz="2000" b="1" dirty="0">
                        <a:solidFill>
                          <a:srgbClr val="00184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>
                          <a:solidFill>
                            <a:srgbClr val="001848"/>
                          </a:solidFill>
                          <a:effectLst/>
                        </a:rPr>
                        <a:t>Ноябрь - Декабрь </a:t>
                      </a:r>
                      <a:endParaRPr lang="ru-RU" sz="2000" b="1">
                        <a:solidFill>
                          <a:srgbClr val="00184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dirty="0">
                          <a:solidFill>
                            <a:srgbClr val="001848"/>
                          </a:solidFill>
                          <a:effectLst/>
                        </a:rPr>
                        <a:t>Методические рекомендации и дидактические материалы </a:t>
                      </a:r>
                      <a:r>
                        <a:rPr lang="ru-RU" sz="2000" b="1" spc="0" dirty="0" smtClean="0">
                          <a:solidFill>
                            <a:srgbClr val="001848"/>
                          </a:solidFill>
                          <a:effectLst/>
                        </a:rPr>
                        <a:t>(выбор</a:t>
                      </a:r>
                      <a:r>
                        <a:rPr lang="ru-RU" sz="2000" b="1" spc="0" baseline="0" dirty="0" smtClean="0">
                          <a:solidFill>
                            <a:srgbClr val="001848"/>
                          </a:solidFill>
                          <a:effectLst/>
                        </a:rPr>
                        <a:t> из тем</a:t>
                      </a:r>
                      <a:r>
                        <a:rPr lang="ru-RU" sz="2000" b="1" spc="0" dirty="0" smtClean="0">
                          <a:solidFill>
                            <a:srgbClr val="001848"/>
                          </a:solidFill>
                          <a:effectLst/>
                        </a:rPr>
                        <a:t>: Методика </a:t>
                      </a:r>
                      <a:r>
                        <a:rPr lang="ru-RU" sz="2000" b="1" spc="0" dirty="0">
                          <a:solidFill>
                            <a:srgbClr val="001848"/>
                          </a:solidFill>
                          <a:effectLst/>
                        </a:rPr>
                        <a:t>обучения школьников выполнению химического эксперимента, решению экспериментальных заданий в новой модели КИМ </a:t>
                      </a:r>
                      <a:r>
                        <a:rPr lang="ru-RU" sz="2000" b="1" spc="0" dirty="0" smtClean="0">
                          <a:solidFill>
                            <a:srgbClr val="001848"/>
                          </a:solidFill>
                          <a:effectLst/>
                        </a:rPr>
                        <a:t>ОГЭ</a:t>
                      </a:r>
                      <a:r>
                        <a:rPr lang="en-US" sz="2000" b="1" spc="0" dirty="0" smtClean="0">
                          <a:solidFill>
                            <a:srgbClr val="001848"/>
                          </a:solidFill>
                          <a:effectLst/>
                        </a:rPr>
                        <a:t> /</a:t>
                      </a:r>
                      <a:r>
                        <a:rPr lang="ru-RU" sz="2000" b="1" spc="0" dirty="0" smtClean="0">
                          <a:solidFill>
                            <a:srgbClr val="001848"/>
                          </a:solidFill>
                          <a:effectLst/>
                        </a:rPr>
                        <a:t> Формирование </a:t>
                      </a:r>
                      <a:r>
                        <a:rPr lang="ru-RU" sz="2000" b="1" spc="0" dirty="0">
                          <a:solidFill>
                            <a:srgbClr val="001848"/>
                          </a:solidFill>
                          <a:effectLst/>
                        </a:rPr>
                        <a:t>умений работы с текстами при обучении </a:t>
                      </a:r>
                      <a:r>
                        <a:rPr lang="ru-RU" sz="2000" b="1" spc="0" dirty="0" smtClean="0">
                          <a:solidFill>
                            <a:srgbClr val="001848"/>
                          </a:solidFill>
                          <a:effectLst/>
                        </a:rPr>
                        <a:t>химии</a:t>
                      </a:r>
                      <a:r>
                        <a:rPr lang="en-US" sz="2000" b="1" spc="0" dirty="0" smtClean="0">
                          <a:solidFill>
                            <a:srgbClr val="001848"/>
                          </a:solidFill>
                          <a:effectLst/>
                        </a:rPr>
                        <a:t> /</a:t>
                      </a:r>
                      <a:r>
                        <a:rPr lang="ru-RU" sz="2000" b="1" spc="0" dirty="0" smtClean="0">
                          <a:solidFill>
                            <a:srgbClr val="001848"/>
                          </a:solidFill>
                          <a:effectLst/>
                        </a:rPr>
                        <a:t> </a:t>
                      </a:r>
                    </a:p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dirty="0" smtClean="0">
                          <a:solidFill>
                            <a:srgbClr val="001848"/>
                          </a:solidFill>
                          <a:effectLst/>
                        </a:rPr>
                        <a:t>Развитие </a:t>
                      </a:r>
                      <a:r>
                        <a:rPr lang="ru-RU" sz="2000" b="1" spc="0" dirty="0">
                          <a:solidFill>
                            <a:srgbClr val="001848"/>
                          </a:solidFill>
                          <a:effectLst/>
                        </a:rPr>
                        <a:t>у школьников положительной учебной мотивации в урочной и внеурочной деятельности при обучении </a:t>
                      </a:r>
                      <a:r>
                        <a:rPr lang="ru-RU" sz="2000" b="1" spc="0" dirty="0" smtClean="0">
                          <a:solidFill>
                            <a:srgbClr val="001848"/>
                          </a:solidFill>
                          <a:effectLst/>
                        </a:rPr>
                        <a:t>химии</a:t>
                      </a:r>
                      <a:r>
                        <a:rPr lang="en-US" sz="2000" b="1" spc="0" dirty="0" smtClean="0">
                          <a:solidFill>
                            <a:srgbClr val="001848"/>
                          </a:solidFill>
                          <a:effectLst/>
                        </a:rPr>
                        <a:t> /</a:t>
                      </a:r>
                      <a:r>
                        <a:rPr lang="ru-RU" sz="2000" b="1" spc="0" dirty="0" smtClean="0">
                          <a:solidFill>
                            <a:srgbClr val="001848"/>
                          </a:solidFill>
                          <a:effectLst/>
                        </a:rPr>
                        <a:t> Дифференцированная </a:t>
                      </a:r>
                      <a:r>
                        <a:rPr lang="ru-RU" sz="2000" b="1" spc="0" dirty="0">
                          <a:solidFill>
                            <a:srgbClr val="001848"/>
                          </a:solidFill>
                          <a:effectLst/>
                        </a:rPr>
                        <a:t>подготовка обучающихся к мониторингам качества химического </a:t>
                      </a:r>
                      <a:r>
                        <a:rPr lang="ru-RU" sz="2000" b="1" spc="0" dirty="0" smtClean="0">
                          <a:solidFill>
                            <a:srgbClr val="001848"/>
                          </a:solidFill>
                          <a:effectLst/>
                        </a:rPr>
                        <a:t>образования).</a:t>
                      </a:r>
                      <a:endParaRPr lang="ru-RU" sz="2000" b="1" dirty="0">
                        <a:solidFill>
                          <a:srgbClr val="00184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636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f4e17175b6764beb7ec80ad72a5f540d4bd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Другая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2163</TotalTime>
  <Words>3202</Words>
  <Application>Microsoft Office PowerPoint</Application>
  <PresentationFormat>Экран (4:3)</PresentationFormat>
  <Paragraphs>419</Paragraphs>
  <Slides>49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6" baseType="lpstr">
      <vt:lpstr>Arial</vt:lpstr>
      <vt:lpstr>Arial Narrow</vt:lpstr>
      <vt:lpstr>Calibri</vt:lpstr>
      <vt:lpstr>Times New Roman</vt:lpstr>
      <vt:lpstr>Wingdings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Клинова</dc:creator>
  <cp:lastModifiedBy>Клинова Мария Николаевна</cp:lastModifiedBy>
  <cp:revision>247</cp:revision>
  <dcterms:created xsi:type="dcterms:W3CDTF">2016-06-27T14:46:25Z</dcterms:created>
  <dcterms:modified xsi:type="dcterms:W3CDTF">2019-04-23T05:18:38Z</dcterms:modified>
</cp:coreProperties>
</file>