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9" r:id="rId3"/>
    <p:sldId id="270" r:id="rId4"/>
    <p:sldId id="272" r:id="rId5"/>
    <p:sldId id="257" r:id="rId6"/>
    <p:sldId id="273" r:id="rId7"/>
    <p:sldId id="274" r:id="rId8"/>
    <p:sldId id="275" r:id="rId9"/>
    <p:sldId id="276" r:id="rId10"/>
    <p:sldId id="277" r:id="rId11"/>
    <p:sldId id="296" r:id="rId12"/>
    <p:sldId id="279" r:id="rId13"/>
    <p:sldId id="294" r:id="rId14"/>
    <p:sldId id="280" r:id="rId15"/>
    <p:sldId id="281" r:id="rId16"/>
    <p:sldId id="284" r:id="rId17"/>
    <p:sldId id="285" r:id="rId18"/>
    <p:sldId id="288" r:id="rId19"/>
    <p:sldId id="286" r:id="rId20"/>
    <p:sldId id="289" r:id="rId21"/>
    <p:sldId id="290" r:id="rId22"/>
    <p:sldId id="291" r:id="rId23"/>
    <p:sldId id="29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07" autoAdjust="0"/>
  </p:normalViewPr>
  <p:slideViewPr>
    <p:cSldViewPr>
      <p:cViewPr>
        <p:scale>
          <a:sx n="80" d="100"/>
          <a:sy n="80" d="100"/>
        </p:scale>
        <p:origin x="-2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91AA5-FF06-4089-A794-7CBD0EB32C0D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FABE5-D56A-4C2F-A41F-4DA9B2A59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67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FABE5-D56A-4C2F-A41F-4DA9B2A59BC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085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FABE5-D56A-4C2F-A41F-4DA9B2A59BC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170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4A33AFB-CAB0-4B4A-A4DA-98C11E66208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13B78A4-84FA-4F78-AADF-B8CE61FB7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8136904" cy="201622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Воспитание духовно-нравственных качеств младших школьников через урочную и внеурочную деятельность</a:t>
            </a:r>
            <a:endParaRPr lang="ru-RU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508" y="5805264"/>
            <a:ext cx="8345016" cy="576064"/>
          </a:xfrm>
        </p:spPr>
        <p:txBody>
          <a:bodyPr>
            <a:noAutofit/>
          </a:bodyPr>
          <a:lstStyle/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11560" y="548680"/>
            <a:ext cx="8064896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/>
              </a:rPr>
              <a:t>Краевая научно-практическая конференция</a:t>
            </a:r>
            <a:endParaRPr lang="ru-RU" sz="2400" dirty="0"/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«Нравственно-патриотическое воспитание обучающихся с ОВЗ </a:t>
            </a:r>
            <a:endParaRPr lang="ru-RU" sz="2400" dirty="0"/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  «Моя малая Родина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», 26 ноября 2021г</a:t>
            </a:r>
            <a:endParaRPr lang="ru-RU" sz="24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67544" y="1268760"/>
            <a:ext cx="8066087" cy="0"/>
          </a:xfrm>
          <a:prstGeom prst="line">
            <a:avLst/>
          </a:prstGeom>
          <a:ln>
            <a:solidFill>
              <a:srgbClr val="30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557" y="4077073"/>
            <a:ext cx="415193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70C0"/>
                </a:solidFill>
              </a:rPr>
              <a:t>Минута славы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00EED2-9AD7-4F0C-8512-3225DD166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9" t="14273" r="5729"/>
          <a:stretch/>
        </p:blipFill>
        <p:spPr>
          <a:xfrm>
            <a:off x="755576" y="1988840"/>
            <a:ext cx="4262958" cy="3404882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88DA19D-2A5D-40B0-BCAD-811078609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464279"/>
            <a:ext cx="2789104" cy="232476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92B7EFB-5C88-4F0A-9207-69F2DE75B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496" y="4149080"/>
            <a:ext cx="2853920" cy="228516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82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576063"/>
          </a:xfrm>
        </p:spPr>
        <p:txBody>
          <a:bodyPr/>
          <a:lstStyle/>
          <a:p>
            <a:r>
              <a:rPr lang="ru-RU" sz="4000" b="1" i="1" u="sng" dirty="0">
                <a:solidFill>
                  <a:srgbClr val="0070C0"/>
                </a:solidFill>
              </a:rPr>
              <a:t>Блок «Мой край»</a:t>
            </a:r>
            <a:endParaRPr lang="ru-RU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661248"/>
            <a:ext cx="6400800" cy="72008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Акция «Зеленый субботник»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3133725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786313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94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7787"/>
            <a:ext cx="279876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7450"/>
            <a:ext cx="2736850" cy="353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89188"/>
            <a:ext cx="41878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0048D2F-5C4E-4831-BFEF-37BFB8C75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3" y="353066"/>
            <a:ext cx="2592289" cy="3635491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нт\Desktop\МНОГО ФОТОПАПОК\125_FUJI\DSCF6231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03" t="9611" r="2504" b="8795"/>
          <a:stretch/>
        </p:blipFill>
        <p:spPr bwMode="auto">
          <a:xfrm>
            <a:off x="5148064" y="4186972"/>
            <a:ext cx="3804059" cy="2273628"/>
          </a:xfrm>
          <a:prstGeom prst="rect">
            <a:avLst/>
          </a:prstGeom>
          <a:noFill/>
          <a:ln w="57150">
            <a:solidFill>
              <a:srgbClr val="4BACC6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352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70C0"/>
                </a:solidFill>
              </a:rPr>
              <a:t>Акция «Зеленая подписка для ветерана»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507" y="1250345"/>
            <a:ext cx="432048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Book\Downloads\IMG-20211115-WA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73" b="25753"/>
          <a:stretch/>
        </p:blipFill>
        <p:spPr bwMode="auto">
          <a:xfrm>
            <a:off x="4890809" y="1556792"/>
            <a:ext cx="3600400" cy="4320480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84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274638"/>
            <a:ext cx="8876266" cy="1143000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«Покормите птиц зимой!»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6175">
            <a:off x="150254" y="1471338"/>
            <a:ext cx="3175890" cy="415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2609850" cy="3888432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Ант\Desktop\наши фото\1\прогулки.Зима\DSCF06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041" y="2276872"/>
            <a:ext cx="2856730" cy="206392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678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850106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70C0"/>
                </a:solidFill>
              </a:rPr>
              <a:t>Конкурс плакатов </a:t>
            </a:r>
            <a:r>
              <a:rPr lang="ru-RU" sz="3200" b="1" dirty="0" smtClean="0">
                <a:solidFill>
                  <a:srgbClr val="0070C0"/>
                </a:solidFill>
              </a:rPr>
              <a:t>«</a:t>
            </a:r>
            <a:r>
              <a:rPr lang="ru-RU" sz="3200" b="1" dirty="0">
                <a:solidFill>
                  <a:srgbClr val="0070C0"/>
                </a:solidFill>
              </a:rPr>
              <a:t>Будь природе другом!»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656184" cy="2055019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1825"/>
            <a:ext cx="3378200" cy="45243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1728192" cy="2336924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3446" y="1628801"/>
            <a:ext cx="1728192" cy="205501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74"/>
          <a:stretch/>
        </p:blipFill>
        <p:spPr bwMode="auto">
          <a:xfrm>
            <a:off x="7085806" y="3928664"/>
            <a:ext cx="1734666" cy="2564259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49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9"/>
            <a:ext cx="8134672" cy="432047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«Мой город» 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6093296"/>
            <a:ext cx="8712968" cy="504056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Экскурсия в историко-художественный музей им. И.Ф. Коновалова</a:t>
            </a:r>
            <a:endParaRPr lang="ru-RU" sz="2200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9F97B7B-9A64-4945-A6C8-4CB28E6DFC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560" y="1052736"/>
            <a:ext cx="3550396" cy="4733862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E8D2F5D-985D-4646-B6B3-C6CA06657A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4866" y="1196752"/>
            <a:ext cx="3550397" cy="473386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435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Экскурсия в музейно-выставочный центр ПАО «</a:t>
            </a:r>
            <a:r>
              <a:rPr lang="ru-RU" sz="3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Уралкалий</a:t>
            </a:r>
            <a:r>
              <a:rPr lang="ru-RU" sz="3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38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408712" cy="4680521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76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648071"/>
          </a:xfrm>
        </p:spPr>
        <p:txBody>
          <a:bodyPr/>
          <a:lstStyle/>
          <a:p>
            <a:r>
              <a:rPr lang="ru-RU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«Моя страна»</a:t>
            </a:r>
            <a:endParaRPr lang="ru-RU" i="1" u="sng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309320"/>
            <a:ext cx="8568952" cy="432048"/>
          </a:xfrm>
        </p:spPr>
        <p:txBody>
          <a:bodyPr/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«Быть гражданином родной страны»</a:t>
            </a:r>
            <a:endParaRPr lang="ru-RU" sz="2200" b="1" dirty="0">
              <a:solidFill>
                <a:prstClr val="black"/>
              </a:solidFill>
            </a:endParaRPr>
          </a:p>
          <a:p>
            <a:endParaRPr lang="ru-RU" sz="22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506D96E-E1F5-4A6A-A20B-B2DAE84DC6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584" y="1484784"/>
            <a:ext cx="3478337" cy="4637783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86F131-CE75-4D99-B0FD-261C360575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2097" y="1417638"/>
            <a:ext cx="3478337" cy="463778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8580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Краевой патриотический конкурс </a:t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«Расскажу про Россию»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72233"/>
            <a:ext cx="3316287" cy="4895850"/>
          </a:xfrm>
          <a:prstGeom prst="rect">
            <a:avLst/>
          </a:prstGeom>
          <a:ln w="28575">
            <a:solidFill>
              <a:srgbClr val="00B0F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Гурба Полина, 3А кл. День Победы, Т.Мороз">
            <a:hlinkClick r:id="" action="ppaction://media"/>
            <a:extLst>
              <a:ext uri="{FF2B5EF4-FFF2-40B4-BE49-F238E27FC236}">
                <a16:creationId xmlns:lc="http://schemas.openxmlformats.org/drawingml/2006/lockedCanvas" xmlns:a16="http://schemas.microsoft.com/office/drawing/2014/main" xmlns="" id="{F181FFD3-D81C-4FEB-ABA0-22456791D6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1600" y="1697773"/>
            <a:ext cx="3168015" cy="489140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291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82012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воспитание-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важнейшая задача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школы, ведь детство и юность - самая благодатная пора для привития священного чувства любви к Родине. Только человек, знающий и уважающий историю своей Родины, своего народа, своей семьи, гордящийся славой своих предков, может быть истинным гражданином.</a:t>
            </a:r>
          </a:p>
        </p:txBody>
      </p:sp>
    </p:spTree>
    <p:extLst>
      <p:ext uri="{BB962C8B-B14F-4D97-AF65-F5344CB8AC3E}">
        <p14:creationId xmlns:p14="http://schemas.microsoft.com/office/powerpoint/2010/main" xmlns="" val="41701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«Вечная слава героям»</a:t>
            </a:r>
            <a:r>
              <a:rPr lang="ru-RU" sz="4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628800"/>
            <a:ext cx="4104456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«Письмо ветерану»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«Георгиевская ленточка»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«Подарок ветерану»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«Сирень Победы»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3511B7-6C81-4A7E-8D6A-ABA3F34C1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2586"/>
          <a:stretch/>
        </p:blipFill>
        <p:spPr>
          <a:xfrm>
            <a:off x="4670522" y="1340768"/>
            <a:ext cx="4038600" cy="452596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4795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Война глазами детей»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Изображение выглядит как текст, тка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08B4C183-AD3A-4EDB-B9B0-193F72AB8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5" y="1517397"/>
            <a:ext cx="2226581" cy="313573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5491" y="1510003"/>
            <a:ext cx="2304256" cy="314313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0990" y="4647586"/>
            <a:ext cx="3089001" cy="2081095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0E698D-33BC-44C4-90C6-89216071237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15808" y="1428963"/>
            <a:ext cx="1620688" cy="270777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28963"/>
            <a:ext cx="1828800" cy="28051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6">
            <a:extLst>
              <a:ext uri="{FF2B5EF4-FFF2-40B4-BE49-F238E27FC236}">
                <a16:creationId xmlns:a16="http://schemas.microsoft.com/office/drawing/2014/main" xmlns="" id="{5E1DA2A4-C6D0-4769-A54B-775926C60A5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6603" y="3933056"/>
            <a:ext cx="1710221" cy="262673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688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864096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«Поезд Победы»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1" r="17246" b="7579"/>
          <a:stretch/>
        </p:blipFill>
        <p:spPr bwMode="auto">
          <a:xfrm>
            <a:off x="174754" y="1556793"/>
            <a:ext cx="4176464" cy="3600399"/>
          </a:xfrm>
          <a:prstGeom prst="rect">
            <a:avLst/>
          </a:prstGeom>
          <a:ln w="28575">
            <a:solidFill>
              <a:srgbClr val="00B0F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5"/>
          <a:stretch/>
        </p:blipFill>
        <p:spPr bwMode="auto">
          <a:xfrm>
            <a:off x="4813519" y="1556793"/>
            <a:ext cx="4192438" cy="360040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1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4018458"/>
          </a:xfrm>
        </p:spPr>
        <p:txBody>
          <a:bodyPr/>
          <a:lstStyle/>
          <a:p>
            <a:pPr algn="l"/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600" b="1" i="1" dirty="0">
                <a:solidFill>
                  <a:srgbClr val="000000"/>
                </a:solidFill>
                <a:latin typeface="Times New Roman"/>
              </a:rPr>
            </a:b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>Если </a:t>
            </a: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>ты думаешь на год вперёд – посади семя.</a:t>
            </a:r>
            <a:r>
              <a:rPr lang="ru-RU" sz="2600" dirty="0">
                <a:solidFill>
                  <a:srgbClr val="000000"/>
                </a:solidFill>
              </a:rPr>
              <a:t/>
            </a:r>
            <a:br>
              <a:rPr lang="ru-RU" sz="2600" dirty="0">
                <a:solidFill>
                  <a:srgbClr val="000000"/>
                </a:solidFill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>Если ты думаешь на десятилетия вперёд – посади дерево.</a:t>
            </a:r>
            <a:r>
              <a:rPr lang="ru-RU" sz="2600" dirty="0">
                <a:solidFill>
                  <a:srgbClr val="000000"/>
                </a:solidFill>
              </a:rPr>
              <a:t/>
            </a:r>
            <a:br>
              <a:rPr lang="ru-RU" sz="2600" dirty="0">
                <a:solidFill>
                  <a:srgbClr val="000000"/>
                </a:solidFill>
              </a:rPr>
            </a:br>
            <a:r>
              <a:rPr lang="ru-RU" sz="2600" b="1" i="1" dirty="0">
                <a:solidFill>
                  <a:srgbClr val="000000"/>
                </a:solidFill>
                <a:latin typeface="Times New Roman"/>
              </a:rPr>
              <a:t>Если ты думаешь на век вперёд – воспитай </a:t>
            </a:r>
            <a:r>
              <a:rPr lang="ru-RU" sz="2600" b="1" i="1" dirty="0" smtClean="0">
                <a:solidFill>
                  <a:srgbClr val="000000"/>
                </a:solidFill>
                <a:latin typeface="Times New Roman"/>
              </a:rPr>
              <a:t>человека»</a:t>
            </a:r>
            <a:r>
              <a:rPr lang="ru-RU" sz="2600" dirty="0">
                <a:solidFill>
                  <a:srgbClr val="000000"/>
                </a:solidFill>
              </a:rPr>
              <a:t/>
            </a:r>
            <a:br>
              <a:rPr lang="ru-RU" sz="2600" dirty="0">
                <a:solidFill>
                  <a:srgbClr val="000000"/>
                </a:solidFill>
              </a:rPr>
            </a:br>
            <a:r>
              <a:rPr lang="ru-RU" sz="2600" dirty="0" smtClean="0">
                <a:solidFill>
                  <a:srgbClr val="000000"/>
                </a:solidFill>
              </a:rPr>
              <a:t/>
            </a:r>
            <a:br>
              <a:rPr lang="ru-RU" sz="2600" dirty="0" smtClean="0">
                <a:solidFill>
                  <a:srgbClr val="000000"/>
                </a:solidFill>
              </a:rPr>
            </a:br>
            <a:r>
              <a:rPr lang="ru-RU" sz="2600" i="1" dirty="0" smtClean="0">
                <a:solidFill>
                  <a:srgbClr val="000000"/>
                </a:solidFill>
                <a:latin typeface="Times New Roman"/>
              </a:rPr>
              <a:t>Восточная </a:t>
            </a:r>
            <a:r>
              <a:rPr lang="ru-RU" sz="2600" i="1" dirty="0">
                <a:solidFill>
                  <a:srgbClr val="000000"/>
                </a:solidFill>
                <a:latin typeface="Times New Roman"/>
              </a:rPr>
              <a:t>мудрость.</a:t>
            </a:r>
            <a:r>
              <a:rPr lang="ru-RU" sz="2600" dirty="0">
                <a:solidFill>
                  <a:srgbClr val="000000"/>
                </a:solidFill>
              </a:rPr>
              <a:t/>
            </a:r>
            <a:br>
              <a:rPr lang="ru-RU" sz="2600" dirty="0">
                <a:solidFill>
                  <a:srgbClr val="000000"/>
                </a:solidFill>
              </a:rPr>
            </a:br>
            <a:endParaRPr lang="ru-RU" sz="2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040560" cy="374441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64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176" cy="6192688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53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sz="36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«Моя семья»</a:t>
            </a:r>
            <a:endParaRPr lang="ru-RU" sz="3600" i="1" u="sng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6B76DA-BEB8-4D8D-AAB5-887F6BE04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34665"/>
            <a:ext cx="3240360" cy="2219325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7B4EE8-BCE3-4100-95AF-2AB4725DF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738" y="1334665"/>
            <a:ext cx="2982119" cy="2242964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ECBD59E-5D0F-4ACD-B6CE-FCCB9B132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738" y="4005064"/>
            <a:ext cx="3034681" cy="2160240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546\Desktop\Родительский клуб\P115089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3240359" cy="216024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612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260649"/>
            <a:ext cx="8424936" cy="86409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День именинника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DB260E3B-3C24-4A57-AC7B-35FEE8759A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3394472" cy="4525963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62E6F6-A74C-4F24-B4B9-6ED4A0FB5A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223" r="8737"/>
          <a:stretch/>
        </p:blipFill>
        <p:spPr>
          <a:xfrm>
            <a:off x="4211960" y="1711846"/>
            <a:ext cx="4665910" cy="3560068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43BF35-BD4C-4D6B-AA96-19726BA263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717" y="1628800"/>
            <a:ext cx="3168352" cy="4067150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9">
            <a:extLst>
              <a:ext uri="{FF2B5EF4-FFF2-40B4-BE49-F238E27FC236}">
                <a16:creationId xmlns:a16="http://schemas.microsoft.com/office/drawing/2014/main" xmlns="" id="{70AEBEDE-483A-4BC5-9BB7-409610865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6946" b="6810"/>
          <a:stretch/>
        </p:blipFill>
        <p:spPr>
          <a:xfrm>
            <a:off x="5220072" y="1628800"/>
            <a:ext cx="3168352" cy="4067149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3787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03232" cy="576064"/>
          </a:xfrm>
        </p:spPr>
        <p:txBody>
          <a:bodyPr/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Традиции 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моей семьи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E33C9F-228D-4F93-A9E8-7EB2FB4E6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9"/>
          <a:stretch/>
        </p:blipFill>
        <p:spPr>
          <a:xfrm>
            <a:off x="314324" y="1052736"/>
            <a:ext cx="3537595" cy="5040560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911\Desktop\портфолио 31.08.2017!!!\7. Работа с родителями\семейный фестиваль Олеховы\олеховы фестиваль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026" t="16656" r="11168" b="9208"/>
          <a:stretch/>
        </p:blipFill>
        <p:spPr bwMode="auto">
          <a:xfrm>
            <a:off x="5292080" y="1052736"/>
            <a:ext cx="3253218" cy="504056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018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35280" cy="576064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02" t="-3115" r="8045" b="3115"/>
          <a:stretch/>
        </p:blipFill>
        <p:spPr bwMode="auto">
          <a:xfrm>
            <a:off x="611560" y="1034082"/>
            <a:ext cx="3168352" cy="2898974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755C81-D934-4270-B09A-70899F417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39" r="26446"/>
          <a:stretch/>
        </p:blipFill>
        <p:spPr>
          <a:xfrm>
            <a:off x="5020791" y="1124743"/>
            <a:ext cx="3035401" cy="2808313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027" y="4258853"/>
            <a:ext cx="3179417" cy="2379788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3s19\Desktop\фотографии разное\фото с теле\IMG_20160318_135446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7658"/>
          <a:stretch/>
        </p:blipFill>
        <p:spPr bwMode="auto">
          <a:xfrm>
            <a:off x="5004048" y="4258853"/>
            <a:ext cx="3040709" cy="226649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778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театра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xmlns="" id="{91B09C23-27C4-4B6E-80EB-8595A58B9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3293170" cy="2380804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149153" cy="2380804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B733733-D17E-4F8C-98DD-1B1F91C9D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149079"/>
            <a:ext cx="3149153" cy="237762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A99ACD-49EF-4339-B38F-A92D9AF62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149080"/>
            <a:ext cx="3293170" cy="237762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185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немотехника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Мнемотехника 2016</Template>
  <TotalTime>518</TotalTime>
  <Words>190</Words>
  <Application>Microsoft Office PowerPoint</Application>
  <PresentationFormat>Экран (4:3)</PresentationFormat>
  <Paragraphs>37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Мнемотехника 2016</vt:lpstr>
      <vt:lpstr>Воспитание духовно-нравственных качеств младших школьников через урочную и внеурочную деятельность</vt:lpstr>
      <vt:lpstr>Слайд 2</vt:lpstr>
      <vt:lpstr>Слайд 3</vt:lpstr>
      <vt:lpstr>Блок «Моя семья»</vt:lpstr>
      <vt:lpstr>Слайд 5</vt:lpstr>
      <vt:lpstr>День здоровья</vt:lpstr>
      <vt:lpstr> Традиции моей семьи </vt:lpstr>
      <vt:lpstr>Творческие конкурсы</vt:lpstr>
      <vt:lpstr>Посещение театра</vt:lpstr>
      <vt:lpstr>Минута славы</vt:lpstr>
      <vt:lpstr>Блок «Мой край»</vt:lpstr>
      <vt:lpstr>Слайд 12</vt:lpstr>
      <vt:lpstr>Акция «Зеленая подписка для ветерана»</vt:lpstr>
      <vt:lpstr>Проект «Покормите птиц зимой!»</vt:lpstr>
      <vt:lpstr>Конкурс плакатов «Будь природе другом!»</vt:lpstr>
      <vt:lpstr>Проект «Мой город» </vt:lpstr>
      <vt:lpstr>Экскурсия в музейно-выставочный центр ПАО «Уралкалий»</vt:lpstr>
      <vt:lpstr>Блок «Моя страна»</vt:lpstr>
      <vt:lpstr>Краевой патриотический конкурс  «Расскажу про Россию»</vt:lpstr>
      <vt:lpstr>Блок «Вечная слава героям» </vt:lpstr>
      <vt:lpstr>Конкурс рисунков  «Война глазами детей»</vt:lpstr>
      <vt:lpstr>Экскурсия «Поезд Победы»</vt:lpstr>
      <vt:lpstr>                 Если ты думаешь на год вперёд – посади семя. Если ты думаешь на десятилетия вперёд – посади дерево. Если ты думаешь на век вперёд – воспитай человека»  Восточная мудрость.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технологии «пиктограммы» в работе с обучающимися с ТМНР</dc:title>
  <dc:creator>Антон</dc:creator>
  <cp:lastModifiedBy>User546</cp:lastModifiedBy>
  <cp:revision>50</cp:revision>
  <dcterms:created xsi:type="dcterms:W3CDTF">2016-12-12T13:41:11Z</dcterms:created>
  <dcterms:modified xsi:type="dcterms:W3CDTF">2021-11-23T06:02:12Z</dcterms:modified>
</cp:coreProperties>
</file>