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63" r:id="rId5"/>
    <p:sldId id="265" r:id="rId6"/>
    <p:sldId id="266" r:id="rId7"/>
    <p:sldId id="269" r:id="rId8"/>
    <p:sldId id="257" r:id="rId9"/>
    <p:sldId id="270" r:id="rId10"/>
    <p:sldId id="271" r:id="rId11"/>
    <p:sldId id="272" r:id="rId12"/>
    <p:sldId id="273" r:id="rId13"/>
    <p:sldId id="276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1531" autoAdjust="0"/>
  </p:normalViewPr>
  <p:slideViewPr>
    <p:cSldViewPr snapToGrid="0">
      <p:cViewPr varScale="1">
        <p:scale>
          <a:sx n="115" d="100"/>
          <a:sy n="115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78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71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3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21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5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46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38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4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72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57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23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59322-31D1-474F-8B22-506524017F4A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E5A50-DFA8-4C7E-946E-E774F590B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6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ducomm.iro.perm.ru/advanced-search/result?type=all&amp;searchQuery=&#1075;&#1086;&#1088;&#1086;&#1076;+&#1087;&#1072;&#1090;&#1088;&#1080;&#1086;&#1090;&#1086;&#1074;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30410" y="3242955"/>
            <a:ext cx="331180" cy="372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885" indent="-6350" algn="ctr">
              <a:lnSpc>
                <a:spcPct val="101000"/>
              </a:lnSpc>
              <a:spcAft>
                <a:spcPts val="2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81028"/>
          <a:stretch/>
        </p:blipFill>
        <p:spPr>
          <a:xfrm>
            <a:off x="58672" y="0"/>
            <a:ext cx="12133328" cy="3254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708468" y="1483784"/>
            <a:ext cx="6219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«Сохраняя лучшее, </a:t>
            </a:r>
          </a:p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созидаем будущее на благо Отечества»</a:t>
            </a:r>
            <a:endParaRPr lang="ru-RU" sz="1600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4021" y="2211431"/>
            <a:ext cx="893513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общеобразовательное учреждение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«Марковская средняя общеобразовательная школа»</a:t>
            </a:r>
          </a:p>
          <a:p>
            <a:pPr algn="ctr"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п. Марковский, Пермский край</a:t>
            </a:r>
            <a:endParaRPr lang="ru-RU" sz="12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60156" y="5288340"/>
            <a:ext cx="78713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://markovo-school.ucoz.ru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Марчук Наталья Владимировна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тел.: 8(34241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9-81-90,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mediateka68@mail.ru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511" y="3288649"/>
            <a:ext cx="112367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Открытая </a:t>
            </a: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образовательная среда </a:t>
            </a:r>
            <a:endParaRPr lang="ru-RU" sz="54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</a:t>
            </a: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Город патриотов»</a:t>
            </a:r>
          </a:p>
        </p:txBody>
      </p:sp>
    </p:spTree>
    <p:extLst>
      <p:ext uri="{BB962C8B-B14F-4D97-AF65-F5344CB8AC3E}">
        <p14:creationId xmlns:p14="http://schemas.microsoft.com/office/powerpoint/2010/main" val="34627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22" y="573205"/>
            <a:ext cx="3586201" cy="2689651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966883" y="48016"/>
            <a:ext cx="7987552" cy="1012903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ВОСПИТАТЕЛЬНОЙ ПРАКТИКИ В РАМКАХ ШКОЛЬНОГО МУЗЕЯ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83" y="1079657"/>
            <a:ext cx="3774460" cy="28308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33" y="3466213"/>
            <a:ext cx="3586201" cy="2689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83" y="4027155"/>
            <a:ext cx="3774460" cy="28308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392" y="1418426"/>
            <a:ext cx="3715551" cy="27866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3392" y="4390226"/>
            <a:ext cx="3715551" cy="24677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120719" y="1043322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9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2989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800103" y="4453197"/>
            <a:ext cx="6005882" cy="17324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66516" y="2022149"/>
            <a:ext cx="5857395" cy="225910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1500" y="2012036"/>
            <a:ext cx="6005882" cy="225910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900" y="1181425"/>
            <a:ext cx="8922877" cy="70788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91620" y="89295"/>
            <a:ext cx="7280127" cy="1012903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РЕАЛИЗАЦИИ ВОСПИТАТЕЛЬНОЙ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038" y="-147590"/>
            <a:ext cx="2883658" cy="1249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51777" y="0"/>
            <a:ext cx="1340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10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57149" y="1213409"/>
            <a:ext cx="8102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ДАТЫ: сентябрь 2022-май 2024 гг.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6427" y="2061254"/>
            <a:ext cx="6007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 этап (сентябрь 2022-апрель 2023 гг.)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5046" y="2381368"/>
            <a:ext cx="58326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</a:t>
            </a:r>
            <a:r>
              <a:rPr lang="ru-RU" dirty="0" smtClean="0"/>
              <a:t>оздание навигатора «Город патриотов», наполненного контентом патриотической направленности и выбором практик для образовательных организаций Пермского </a:t>
            </a:r>
            <a:r>
              <a:rPr lang="ru-RU" dirty="0" err="1" smtClean="0"/>
              <a:t>края.Перечень</a:t>
            </a:r>
            <a:r>
              <a:rPr lang="ru-RU" dirty="0" smtClean="0"/>
              <a:t> предложенных событий в навигаторе будет ежегодно обновляться с учетом тематики года и запросов образовательных организаций.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86309" y="2073978"/>
            <a:ext cx="5568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Деятельностный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этап (апрель 2023 – июнь 2024 гг.)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95651" y="2391481"/>
            <a:ext cx="55991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Реализация событий </a:t>
            </a:r>
            <a:r>
              <a:rPr lang="ru-RU" dirty="0"/>
              <a:t>навигатора «Город патриотов» на основе технологии образовательного туризма в условиях реализации целей федеральной и региональной политики, запросов участников мероприятий программы.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85247" y="4556404"/>
            <a:ext cx="5486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Заключительный этап (июнь </a:t>
            </a:r>
            <a:r>
              <a:rPr lang="ru-RU" b="1" dirty="0"/>
              <a:t>– декабрь </a:t>
            </a:r>
            <a:r>
              <a:rPr lang="ru-RU" b="1" dirty="0" smtClean="0"/>
              <a:t>2024 гг.</a:t>
            </a:r>
            <a:r>
              <a:rPr lang="ru-RU" dirty="0" smtClean="0"/>
              <a:t>) Обобщение </a:t>
            </a:r>
            <a:r>
              <a:rPr lang="ru-RU" dirty="0"/>
              <a:t>и описание всех результатов. Анализ эффективности и целесообразности разработанной модели через проведение рефлексивных семинаров. Определение перспектив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352709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45906" y="0"/>
            <a:ext cx="138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11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91620" y="89295"/>
            <a:ext cx="7280127" cy="677187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РЕАЛИЗАЦИИ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458"/>
            <a:ext cx="2889754" cy="124978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014579"/>
              </p:ext>
            </p:extLst>
          </p:nvPr>
        </p:nvGraphicFramePr>
        <p:xfrm>
          <a:off x="228600" y="970509"/>
          <a:ext cx="11833412" cy="570471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65729"/>
                <a:gridCol w="6265254"/>
                <a:gridCol w="4102429"/>
              </a:tblGrid>
              <a:tr h="181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Участники образовательного процесса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Ожидаемые результаты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Ожидаемые эффекты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</a:tr>
              <a:tr h="846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Учителя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реализация профессиональной педагогической компетентности;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дополнительные возможности личностного и профессионального роста;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увеличение количества педагогов, участвующих в инновационной деятельности;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проведение семинаров различного уровня, открытых уроков и внеклассных мероприятий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>
                          <a:solidFill>
                            <a:schemeClr val="tx1"/>
                          </a:solidFill>
                          <a:effectLst/>
                        </a:rPr>
                        <a:t>формирование положительной мотивации учительского коллектива;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>
                          <a:solidFill>
                            <a:schemeClr val="tx1"/>
                          </a:solidFill>
                          <a:effectLst/>
                        </a:rPr>
                        <a:t>профессиональное развитие педагогов;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>
                          <a:solidFill>
                            <a:schemeClr val="tx1"/>
                          </a:solidFill>
                          <a:effectLst/>
                        </a:rPr>
                        <a:t>рост творческой активности, участие в муниципальных, региональных профессиональных конкурсах;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>
                          <a:solidFill>
                            <a:schemeClr val="tx1"/>
                          </a:solidFill>
                          <a:effectLst/>
                        </a:rPr>
                        <a:t>диссеминация педагогического опыта</a:t>
                      </a:r>
                      <a:endParaRPr lang="ru-RU" sz="105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</a:tr>
              <a:tr h="1390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Обучающиеся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рост социальной активности обучающихся, осознанное стремление к самореализации в познании, общении, профессиональном самоопределении, патриотической деятельности;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гармоничное развитие личности, её успешная социализация;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выработка и реализация умений и навыков активного и ответственного участия в жизни общества и государства;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положительная динамика возрастания уровня духовности, нравственности, гражданственности и патриотизма у школьников;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увеличение количества детей, охваченных мероприятиями по гражданско-патриотическому воспитанию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формирование потребности постоянно обновлять свои знания;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формирование высокого уровня правовой, политической культуры и культуры прав человека и гражданина;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минимизация негативных проявлений в детской среде, повышение уровня правопорядка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</a:tr>
              <a:tr h="725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Родители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увеличение количества родительской общественности, принимающей активное участие в жизнедеятельности школы;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обеспечение дополнительной занятости детей, организация успешного сочетания учебы, досуга, воспитания,  возможность сделать досуговую деятельность управляемой и подчиненной целям обучения, воспитания, развития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формирование у детей дополнительного интереса к учебе;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высокая степень удовлетворенности качеством предоставляемых услуг по гражданско-патриотическому воспитанию и обучению подрастающего поколения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</a:tr>
              <a:tr h="1208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Администрация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повышение результативности образовательного и воспитательного процессов в школе;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обеспечение развития образовательной среды в соответствии с требованиями времени;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создание банка инновационных форм и методов работы по гражданско-патриотическому воспитанию и обучению;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информатизация образовательного и воспитательного процесса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обогащение содержания школьного образования такими ценностями, как права и свободы человека, демократическое участие в жизни общества, уважение к истории и культуре народов России, ответственность, толерантность;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эффективность участия школы в социальных и гражданских акциях, творческих конкурсах, фестивалях, конференциях, соревнованиях различного уровня;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</a:rPr>
                        <a:t>повышение рейтинга школы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92" marR="16892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40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45906" y="0"/>
            <a:ext cx="138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11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91620" y="89295"/>
            <a:ext cx="7280127" cy="421693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РЕАЛИЗАЦИИ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458"/>
            <a:ext cx="2889754" cy="1249788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362979"/>
              </p:ext>
            </p:extLst>
          </p:nvPr>
        </p:nvGraphicFramePr>
        <p:xfrm>
          <a:off x="6723529" y="627198"/>
          <a:ext cx="5230905" cy="6122309"/>
        </p:xfrm>
        <a:graphic>
          <a:graphicData uri="http://schemas.openxmlformats.org/drawingml/2006/table">
            <a:tbl>
              <a:tblPr firstRow="1" firstCol="1" bandRow="1"/>
              <a:tblGrid>
                <a:gridCol w="1376177"/>
                <a:gridCol w="2172052"/>
                <a:gridCol w="1682676"/>
              </a:tblGrid>
              <a:tr h="119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Методики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Мотивационный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критерий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1.Динамика мотивации участников образовательного процесса в реализации программы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2.Освоение новых педагогических ролей в процессе реализации программы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9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Психологическое тестирование, анкетирование 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педагогического мастерства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профессиональной компетентности педагога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  профессиональных потребностей педагогов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9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 «Профессиональные затруднения педагогов»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9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нравственного развития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9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1.Выявление нравственной воспитанности учащихся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900" b="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2.Изменения в развитии личности учащихся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3.Психологическая атмосфера и нравственный уклад школьной жизни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3.Определение нравственной воспитанности участников образовательного процесса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Тест Н.Е.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Щурковой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кандидата педагогических наук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Методики А.А. Андреева «Изучение удовлетворённости учащихся школьной жизнью»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Д.Карпова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«Методика ценностно-ориентированного единства коллектива».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патриотизма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1.Определение уровня нравственной воспитанно­сти учащихся и выяснение особенности ценностных отно­шений к жизни, людям, самим себе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1.Патриотическое сознание (знания, взгляды, убеждения, идеалы и ценности).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2.Патриотическая деятельность (проявление активности, поведения, действие личности)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1.Методика «Пословицы»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(разработана кандидатом педагогических наук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С.М. Петровой).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Анкетирование, беседы, тесты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Наблюдение, тестирование, анкетирование.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017" marR="30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512404"/>
              </p:ext>
            </p:extLst>
          </p:nvPr>
        </p:nvGraphicFramePr>
        <p:xfrm>
          <a:off x="875985" y="1339083"/>
          <a:ext cx="4758332" cy="4853510"/>
        </p:xfrm>
        <a:graphic>
          <a:graphicData uri="http://schemas.openxmlformats.org/drawingml/2006/table">
            <a:tbl>
              <a:tblPr firstRow="1" firstCol="1" bandRow="1"/>
              <a:tblGrid>
                <a:gridCol w="295314"/>
                <a:gridCol w="1802210"/>
                <a:gridCol w="2660808"/>
              </a:tblGrid>
              <a:tr h="457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8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Востребованность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имиджа школы;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посещений учащимися школьного музея, кадетских классов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социальных заказов со стороны ОУ, общественных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организаций, СМИ;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экскурсий, мероприятий  проведенных для иногородних;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публикации материалов в СМИ.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8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Активность учащихся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исследовательских работ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проблеме нравственности и патриотизма;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социально значимых инициатив, направленных на изменение школьного уклада, социума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 Марковский.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результативность участия в  конкурсах, соревнованиях; мероприятиях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Активность педагогов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проектов;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сообществ, созданных по инициативе педагогов;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публикации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9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Инновационность рабочих программ педагогов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Инструменты оценивания метапредметных результатов;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способы описания личностных результатов;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включение в рабочие программы интерактивных технологий;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открытые занятия.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Прочность сетевых контактов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партнеров;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количество совместных мероприятий;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отзывы партнеров в СМИ;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появление новых партнеров.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51" marR="38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 rot="16200000">
            <a:off x="-1519519" y="3402106"/>
            <a:ext cx="3993776" cy="4437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КОЛИЧЕСТВЕННЫЕ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rot="16200000">
            <a:off x="4334795" y="3402105"/>
            <a:ext cx="3993776" cy="4437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КАЧЕСТВЕННЫЕ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512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45906" y="0"/>
            <a:ext cx="138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12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37831" y="129636"/>
            <a:ext cx="7810533" cy="160503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ПРЕДСТАВЛЕНИИ ВОСПИТАТЕЛЬНОЙ ПРАКТИКИ В РАМКАХ НАУЧНО-МЕТОДИЧЕСКИХ МЕРОПРИЯТИЙ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458"/>
            <a:ext cx="2889754" cy="12497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1964764"/>
            <a:ext cx="1183341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ea typeface="Calibri" panose="020F0502020204030204" pitchFamily="34" charset="0"/>
              </a:rPr>
              <a:t>1. Костина Т.В. Доклад </a:t>
            </a:r>
            <a:r>
              <a:rPr lang="ru-RU" sz="1600" dirty="0">
                <a:ea typeface="Calibri" panose="020F0502020204030204" pitchFamily="34" charset="0"/>
              </a:rPr>
              <a:t>на пленарной дискуссии «Эффективность мотивационного управления инновационными проектами через участие в Университетском округе ПГГПУ». Международная научно-практическая интернет-конференция «Теоретические и прикладные аспекты инновационного поиска в условиях современного образования» (10-25 октября 2020 г</a:t>
            </a:r>
            <a:r>
              <a:rPr lang="ru-RU" sz="1600" dirty="0" smtClean="0">
                <a:ea typeface="Calibri" panose="020F0502020204030204" pitchFamily="34" charset="0"/>
              </a:rPr>
              <a:t>.)</a:t>
            </a:r>
          </a:p>
          <a:p>
            <a:pPr algn="just"/>
            <a:r>
              <a:rPr lang="ru-RU" sz="1600" dirty="0" smtClean="0"/>
              <a:t>2. Марчук </a:t>
            </a:r>
            <a:r>
              <a:rPr lang="ru-RU" sz="1600" dirty="0"/>
              <a:t>Н.В. Доклад на тематической секции </a:t>
            </a:r>
            <a:r>
              <a:rPr lang="ru-RU" sz="1600" dirty="0" smtClean="0"/>
              <a:t>«</a:t>
            </a:r>
            <a:r>
              <a:rPr lang="ru-RU" sz="1600" dirty="0"/>
              <a:t>Воспитание? Воспитание… Воспитание!». I краевой </a:t>
            </a:r>
            <a:r>
              <a:rPr lang="ru-RU" sz="1600" dirty="0" err="1"/>
              <a:t>сьезд</a:t>
            </a:r>
            <a:r>
              <a:rPr lang="ru-RU" sz="1600" dirty="0"/>
              <a:t> сельских учителей «Сельская школа на пути перемен» (22 декабря 2020 г</a:t>
            </a:r>
            <a:r>
              <a:rPr lang="ru-RU" sz="1600" dirty="0" smtClean="0"/>
              <a:t>.), Выступление </a:t>
            </a:r>
            <a:r>
              <a:rPr lang="ru-RU" sz="1600" dirty="0"/>
              <a:t>«Школа-социокультурный центр формирования духовно-нравственного и патриотического воспитания» Форум «Учителями славится село!» (09.12.2021 г</a:t>
            </a:r>
            <a:r>
              <a:rPr lang="ru-RU" sz="1600" dirty="0" smtClean="0"/>
              <a:t>.)</a:t>
            </a:r>
          </a:p>
          <a:p>
            <a:pPr algn="just"/>
            <a:r>
              <a:rPr lang="ru-RU" sz="1600" dirty="0"/>
              <a:t>Публикация опыта на краевом Сетевом сообществе педагогов Пермского </a:t>
            </a:r>
            <a:r>
              <a:rPr lang="ru-RU" sz="1600" dirty="0" err="1"/>
              <a:t>краяРежим</a:t>
            </a:r>
            <a:r>
              <a:rPr lang="ru-RU" sz="1600" dirty="0"/>
              <a:t> доступа: </a:t>
            </a:r>
            <a:r>
              <a:rPr lang="en-US" sz="1600" dirty="0">
                <a:hlinkClick r:id="rId3"/>
              </a:rPr>
              <a:t>http://educomm.iro.perm.ru/advanced-search/result?type=all&amp;searchQuery=</a:t>
            </a:r>
            <a:r>
              <a:rPr lang="ru-RU" sz="1600" dirty="0" err="1" smtClean="0">
                <a:hlinkClick r:id="rId3"/>
              </a:rPr>
              <a:t>город+патриотов</a:t>
            </a:r>
            <a:endParaRPr lang="ru-RU" sz="1600" dirty="0" smtClean="0"/>
          </a:p>
          <a:p>
            <a:pPr algn="just"/>
            <a:r>
              <a:rPr lang="ru-RU" sz="1600" dirty="0" smtClean="0"/>
              <a:t>3</a:t>
            </a:r>
            <a:r>
              <a:rPr lang="ru-RU" sz="1600" smtClean="0"/>
              <a:t>.Сетевое </a:t>
            </a:r>
            <a:r>
              <a:rPr lang="ru-RU" sz="1600" dirty="0"/>
              <a:t>сообщество педагогов Пермского края. Режим доступа: http://educomm.iro.perm.ru/advanced-search/result?type=all&amp;searchQuery=город+патриотов </a:t>
            </a:r>
          </a:p>
          <a:p>
            <a:pPr algn="just"/>
            <a:r>
              <a:rPr lang="ru-RU" sz="1600" dirty="0"/>
              <a:t>2. Методические разработки учителей. Официальный сайт МБОУ «Марковская СОШ». Режим доступа:  http://markovo-school.ucoz.ru/ </a:t>
            </a:r>
          </a:p>
          <a:p>
            <a:pPr algn="just"/>
            <a:r>
              <a:rPr lang="ru-RU" sz="1600" dirty="0"/>
              <a:t>3. </a:t>
            </a:r>
            <a:r>
              <a:rPr lang="ru-RU" sz="1600" dirty="0" err="1"/>
              <a:t>Вебинар</a:t>
            </a:r>
            <a:r>
              <a:rPr lang="ru-RU" sz="1600" dirty="0"/>
              <a:t> "Стратегический менеджмент в условиях сельской школы: механизмы реализации и перспективы развития"</a:t>
            </a:r>
          </a:p>
          <a:p>
            <a:pPr algn="just"/>
            <a:r>
              <a:rPr lang="ru-RU" sz="1600" dirty="0"/>
              <a:t>https://www.uchmet.ru/events/item/1435661</a:t>
            </a:r>
          </a:p>
          <a:p>
            <a:pPr algn="just"/>
            <a:r>
              <a:rPr lang="ru-RU" sz="1600" dirty="0"/>
              <a:t>Роль управленческой команды в создании воспитывающей среды</a:t>
            </a:r>
          </a:p>
          <a:p>
            <a:pPr algn="just"/>
            <a:r>
              <a:rPr lang="ru-RU" sz="1600" dirty="0"/>
              <a:t>образовательной организации.</a:t>
            </a:r>
          </a:p>
          <a:p>
            <a:pPr algn="just"/>
            <a:r>
              <a:rPr lang="ru-RU" sz="1600" dirty="0"/>
              <a:t>https://oipoperm.su/files/vnpk2022.pdf</a:t>
            </a:r>
          </a:p>
          <a:p>
            <a:pPr algn="just"/>
            <a:r>
              <a:rPr lang="ru-RU" sz="1600" dirty="0"/>
              <a:t>Личный блог в ВК (Марчук Н.В.). Режим доступа: https://vk.com/natachaik </a:t>
            </a:r>
          </a:p>
          <a:p>
            <a:pPr algn="just"/>
            <a:r>
              <a:rPr lang="ru-RU" sz="1600" dirty="0"/>
              <a:t>Кадетское образование -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61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9269491" y="6280607"/>
            <a:ext cx="2310904" cy="44143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27877" y="6284112"/>
            <a:ext cx="2451128" cy="44143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54923" y="6284112"/>
            <a:ext cx="2310904" cy="44143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0921" y="6250167"/>
            <a:ext cx="2310904" cy="44143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167"/>
            <a:ext cx="12192000" cy="3271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17742" y="5819079"/>
            <a:ext cx="2310904" cy="35012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70" y="3363319"/>
            <a:ext cx="1599048" cy="23974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0650" y="3356596"/>
            <a:ext cx="1593000" cy="2389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4739" y="3363319"/>
            <a:ext cx="1603168" cy="24047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724" y="3363319"/>
            <a:ext cx="1593000" cy="23895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974149" y="5819079"/>
            <a:ext cx="2961138" cy="39596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01879" y="5819079"/>
            <a:ext cx="2477126" cy="37656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75711" y="1505346"/>
            <a:ext cx="6219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«Сохраняя лучшее, </a:t>
            </a:r>
          </a:p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созидаем будущее на благо Отечества»</a:t>
            </a:r>
            <a:endParaRPr lang="ru-RU" sz="1600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027621" y="5818942"/>
            <a:ext cx="2950253" cy="37670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66656" y="6263881"/>
            <a:ext cx="2119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конкурса ПНПО, </a:t>
            </a:r>
            <a:r>
              <a:rPr 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грантовых</a:t>
            </a:r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конкурсов федерального и регионального уровней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58761" y="5784154"/>
            <a:ext cx="32130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Шуваева Вера Геннадьевна</a:t>
            </a: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воспитательной работе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27877" y="6260376"/>
            <a:ext cx="2430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Почетный </a:t>
            </a: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 общего </a:t>
            </a:r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победитель Всероссийских, региональных конкурсов, руководитель школьного музея</a:t>
            </a:r>
            <a:endParaRPr 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08780" y="6260376"/>
            <a:ext cx="22153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регионального этапа Всероссийского конкурса «Учитель года-2020», победитель конкурсов регионального уровня</a:t>
            </a:r>
          </a:p>
          <a:p>
            <a:pPr algn="ctr"/>
            <a:endParaRPr lang="ru-RU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441694" y="5792637"/>
            <a:ext cx="21197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Марчук Наталья Владимировна</a:t>
            </a: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66460" y="6332581"/>
            <a:ext cx="26878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Почетный работник общего образования</a:t>
            </a:r>
          </a:p>
          <a:p>
            <a:pPr algn="ctr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6277475" y="5768071"/>
            <a:ext cx="2603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 Николай Константинович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истории и обществознания</a:t>
            </a:r>
          </a:p>
          <a:p>
            <a:pPr algn="ctr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8954443" y="5790850"/>
            <a:ext cx="3096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Костина Татьяна Владимировна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аместитель директора по методической работе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16652" y="2580096"/>
            <a:ext cx="7222448" cy="5951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41370" y="2651502"/>
            <a:ext cx="6521017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АВТОРЫ ВОСПИТАТЕЛЬНОЙ ПРАКТИКИ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6057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53084" y="4584144"/>
            <a:ext cx="11624650" cy="21063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4812" y="803804"/>
            <a:ext cx="11866297" cy="3139827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9956" y="4675195"/>
            <a:ext cx="111719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патриотов» – открытая образовательная площадка встречи и продуктивного взаимодействия обучающихся школ на основе технологии образовательного туризма. Школа предлагает цифровой навигатор воспитательных мероприятий, который синхронизирован с общероссийским календарем знаменательных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образовательная практика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 навигатора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структуре имеет цель, аннотацию деятельности и ожидаемый результат. Педагоги, классные руководители, родители на основе образовательного запроса выбирают из навигатора событие (образовательную практику) и форму участия. Эффективность реализации практики позволяет расширить сетевое взаимодействие и интегрировать опыт сотрудничества на межрегиональный уровень.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380" y="-174485"/>
            <a:ext cx="2883658" cy="124978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383595" y="205724"/>
            <a:ext cx="2497038" cy="3513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6458" y="803805"/>
            <a:ext cx="114254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Воспитательная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направлена на реализацию целей государственной и региональной образовательной политики в области патриотического воспитания на основе сетевого взаимодействия учреждений образования, культуры, спорта и активного вовлечения в него обучающихся.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«Марковская СОШ» располагается на территории бывшего военного городка, места дислокации 16 гвардейской танковой дивизии. Большая часть жителей поселка – семьи военнослужащих. Это определило уклад школьной жизни, основанного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формировании и развитии базовых национальных ценностей. С 1994 года, даты открытия школы, накоплен опыт реализации воспитательных практик в сфере духовно-нравственного и патриотического воспитания. Школьный музей является стержнем воспитательного уклада школы: признан лучшим сельским музеем РФ. С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по 2021 год школа была краевой площадкой по реализации Инновационной основной образовательной программы «Школа-ресурсный центр духовно-нравственного и патриотического воспитания». С 2017 года реализуется кадетское образование в условиях сельской школы полного дня. Достигнутые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востребованы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образования Пермского края, Удмуртской республики и РФ. Накопленный педагогический опыт, имеющиеся ресурсы духовно-нравственного развития и воспитания школьников в школе служат крепкой основой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обучающихся.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Таким образом, учитывая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тенденции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развивая идей предыдущих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и учитывая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уклада жизни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новая воспитательная практика предполагает активное вовлечение всех субъектов образовательных отношений в событийную среду школы.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83595" y="4084641"/>
            <a:ext cx="2497038" cy="3513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99978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Скругленный прямоугольник 37"/>
          <p:cNvSpPr/>
          <p:nvPr/>
        </p:nvSpPr>
        <p:spPr>
          <a:xfrm>
            <a:off x="0" y="2014667"/>
            <a:ext cx="6041622" cy="4646814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94795" y="515619"/>
            <a:ext cx="8245496" cy="906644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0" y="27173"/>
            <a:ext cx="2294313" cy="654472"/>
            <a:chOff x="9588847" y="-308"/>
            <a:chExt cx="2603153" cy="698269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2"/>
            <a:srcRect b="81028"/>
            <a:stretch/>
          </p:blipFill>
          <p:spPr>
            <a:xfrm>
              <a:off x="9588847" y="-308"/>
              <a:ext cx="2603153" cy="6982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9793981" y="349134"/>
              <a:ext cx="23980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«Сохраняя лучшее, </a:t>
              </a:r>
            </a:p>
            <a:p>
              <a:pPr algn="ctr">
                <a:spcAft>
                  <a:spcPts val="0"/>
                </a:spcAft>
              </a:pPr>
              <a:r>
                <a:rPr lang="ru-RU" sz="7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sz="7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</a:t>
              </a: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созидаем будущее на благо Отечества»</a:t>
              </a:r>
              <a:endParaRPr lang="ru-RU" sz="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3" name="Скругленный прямоугольник 32"/>
          <p:cNvSpPr/>
          <p:nvPr/>
        </p:nvSpPr>
        <p:spPr>
          <a:xfrm>
            <a:off x="5479064" y="78226"/>
            <a:ext cx="1320454" cy="3513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111848" y="1543893"/>
            <a:ext cx="1694340" cy="376307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17543" y="1573344"/>
            <a:ext cx="5360230" cy="377526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РЕЗУЛЬТАТЫ: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549236" y="498933"/>
            <a:ext cx="87235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рабочей программы воспитания на основе   музейной педагогики, событийного подхода и технологии образовательного туризма в рамках открытой образовательной среды  «Город патриотов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4965" y="2284511"/>
            <a:ext cx="583432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1.Апробировать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внедрить технологию образовательного туризма в систему патриотического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Пермского края.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2.Создать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партнерство «кадетского братства» на основе принципов открытого образовательного пространства.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3.Реализовать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навигатор  образовательных маршрутов «Город патриотов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с внедрением технологий музейной педагогики, событийного подхода на основе уклада школы.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4.Развивать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пространство социальных сетей, транслирующее позитивный контент патриотической направленности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5.Обеспечить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компетентности педагогов в области духовно-нравственного и патриотического воспитание через освоение современных воспитательных технологий,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.Реализовать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интегрированную модель сетевого и партнерского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субъектов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процесса Пермского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как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 повышения эффективности патриотического воспитания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и распространить накопленный опыт военно-патриотического воспитания в системе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150378" y="2014667"/>
            <a:ext cx="6041622" cy="4646814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351937" y="2284511"/>
            <a:ext cx="569144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 программе воспитания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реализованы вариативные модули «Город патриотов», «Музей-центр духовно-нравственного и патриотического воспитания», модель внеурочной деятельности кадетского образования.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открытом образовательном пространстве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патриотов» реализовано 4 модульных программы военно-спортивной, духовно-нравственной, историко-краеведческой, гражданско-патриотической направленности на основе интеграции урочной и внеурочной деятельности с возможностью выбора индивидуального образовательного маршрута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цифровой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Участников практики 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25% обучающихся Пермского края.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Обновлен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позитивный контент патриотической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95% обучающихся, пользователей социальной сети Интернет.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Создана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успешно реализована система сетевого взаимодействия в интеграции программ урочной и внеурочной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4330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372793" y="3189625"/>
            <a:ext cx="9414780" cy="1546886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94794" y="515619"/>
            <a:ext cx="9414780" cy="1551022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0" y="27173"/>
            <a:ext cx="2294313" cy="654472"/>
            <a:chOff x="9588847" y="-308"/>
            <a:chExt cx="2603153" cy="698269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2"/>
            <a:srcRect b="81028"/>
            <a:stretch/>
          </p:blipFill>
          <p:spPr>
            <a:xfrm>
              <a:off x="9588847" y="-308"/>
              <a:ext cx="2603153" cy="6982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9793981" y="349134"/>
              <a:ext cx="23980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«Сохраняя лучшее, </a:t>
              </a:r>
            </a:p>
            <a:p>
              <a:pPr algn="ctr">
                <a:spcAft>
                  <a:spcPts val="0"/>
                </a:spcAft>
              </a:pPr>
              <a:r>
                <a:rPr lang="ru-RU" sz="7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sz="7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</a:t>
              </a: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созидаем будущее на благо Отечества»</a:t>
              </a:r>
              <a:endParaRPr lang="ru-RU" sz="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3" name="Скругленный прямоугольник 32"/>
          <p:cNvSpPr/>
          <p:nvPr/>
        </p:nvSpPr>
        <p:spPr>
          <a:xfrm>
            <a:off x="3973483" y="99937"/>
            <a:ext cx="4796443" cy="3513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3574" y="3197628"/>
            <a:ext cx="915243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Педагоги, реализующие практики духовно-нравственного и патриотического воспитания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(организуют воспитательный процесс детей с учетом предложений цифрового навигатора, проводят воспитательные/образовательные события, дают оценку эффективности воспитательной практики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39" r="10650" b="5190"/>
          <a:stretch/>
        </p:blipFill>
        <p:spPr>
          <a:xfrm>
            <a:off x="262467" y="1914260"/>
            <a:ext cx="1865222" cy="28222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475110" y="681645"/>
            <a:ext cx="908936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коллективы обучающихся 4-11 классов школ Пермского края и других субъектов РФ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образовательных событиях, являются активными участниками, соавторами гражданских инициатив в области духовно-нравственного и патриотического воспитания)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94794" y="2157121"/>
            <a:ext cx="9414780" cy="921602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94794" y="2239723"/>
            <a:ext cx="91696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кадетских классов Пермского края, республики Удмуртия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(участники мероприятий, формирующих уклад кадетского братства)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94794" y="4831677"/>
            <a:ext cx="9414779" cy="883323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394793" y="4831677"/>
            <a:ext cx="94147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выбор события на основе цифрового навигатора, организуют пространство воспитательных путешествий, являются активными соучастниками проведения)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72793" y="5831345"/>
            <a:ext cx="9436780" cy="944847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	Создание открытой образовательной среды  «Город патриотов»  на основе технологии образовательного туризма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94794" y="5902129"/>
            <a:ext cx="93927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партнеры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(участвуют в организации и проведении воспитательных событий в соответствии с календарем дат 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9770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4024616" y="64259"/>
            <a:ext cx="2973713" cy="1003092"/>
            <a:chOff x="9588847" y="-308"/>
            <a:chExt cx="2603153" cy="698269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2"/>
            <a:srcRect b="81028"/>
            <a:stretch/>
          </p:blipFill>
          <p:spPr>
            <a:xfrm>
              <a:off x="9588847" y="-308"/>
              <a:ext cx="2603153" cy="6982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9793981" y="349134"/>
              <a:ext cx="23980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«Сохраняя лучшее, </a:t>
              </a:r>
            </a:p>
            <a:p>
              <a:pPr algn="ctr">
                <a:spcAft>
                  <a:spcPts val="0"/>
                </a:spcAft>
              </a:pPr>
              <a:r>
                <a:rPr lang="ru-RU" sz="7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sz="7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</a:t>
              </a:r>
              <a:r>
                <a:rPr lang="ru-RU" sz="7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созидаем будущее на благо Отечества»</a:t>
              </a:r>
              <a:endParaRPr lang="ru-RU" sz="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" name="Скругленный прямоугольник 8"/>
          <p:cNvSpPr/>
          <p:nvPr/>
        </p:nvSpPr>
        <p:spPr>
          <a:xfrm>
            <a:off x="3230418" y="1145890"/>
            <a:ext cx="4796443" cy="3513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РЕСУРСЫ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280477" y="99937"/>
            <a:ext cx="3818710" cy="371806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1013005" y="1441254"/>
            <a:ext cx="1959335" cy="1846907"/>
            <a:chOff x="167488" y="840583"/>
            <a:chExt cx="1959335" cy="1846907"/>
          </a:xfrm>
        </p:grpSpPr>
        <p:sp>
          <p:nvSpPr>
            <p:cNvPr id="12" name="Овал 11"/>
            <p:cNvSpPr/>
            <p:nvPr/>
          </p:nvSpPr>
          <p:spPr>
            <a:xfrm>
              <a:off x="167488" y="840583"/>
              <a:ext cx="1959335" cy="1846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1401" y="1009169"/>
              <a:ext cx="15915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Средний возраст коллектива – 47 лет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6308" y="1444756"/>
              <a:ext cx="17754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74% коллектива имеют квалификационную категорию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1401" y="2091087"/>
              <a:ext cx="1591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кандидат наук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908645" y="2032340"/>
            <a:ext cx="3410284" cy="3318443"/>
            <a:chOff x="1469534" y="2272420"/>
            <a:chExt cx="3410284" cy="3318443"/>
          </a:xfrm>
        </p:grpSpPr>
        <p:sp>
          <p:nvSpPr>
            <p:cNvPr id="5" name="Овал 4"/>
            <p:cNvSpPr/>
            <p:nvPr/>
          </p:nvSpPr>
          <p:spPr>
            <a:xfrm>
              <a:off x="1469534" y="2272420"/>
              <a:ext cx="3410284" cy="3318443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74303" y="2456657"/>
              <a:ext cx="1999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Отличник народного просвещения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27818" y="2892244"/>
              <a:ext cx="22928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Почетных работника общего образования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28138" y="3356600"/>
              <a:ext cx="27411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 Почетные грамоты Министерства образования и науки РФ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51343" y="3855075"/>
              <a:ext cx="30947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 победителя конкурса на присуждение премий лучшим учителям (ПНПО)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51755" y="4348875"/>
              <a:ext cx="30947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офицера запаса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231485" y="3297001"/>
            <a:ext cx="3674084" cy="3546193"/>
            <a:chOff x="5884306" y="3193667"/>
            <a:chExt cx="3674084" cy="3546193"/>
          </a:xfrm>
        </p:grpSpPr>
        <p:sp>
          <p:nvSpPr>
            <p:cNvPr id="13" name="Овал 12"/>
            <p:cNvSpPr/>
            <p:nvPr/>
          </p:nvSpPr>
          <p:spPr>
            <a:xfrm>
              <a:off x="5884306" y="3193667"/>
              <a:ext cx="3674084" cy="3546193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50762" y="3681892"/>
              <a:ext cx="2741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Коллектив имеет положительный опыт реализации инновационных воспитательных программ: 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2771" y="4440544"/>
              <a:ext cx="323715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Реализация инновационной основной образовательной программы на уровне края (Протокол 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ЭСИД № 4 от 25.12.2014 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г.)</a:t>
              </a:r>
            </a:p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Краевой проект в рамках 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центра инновационного опыта 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Университетского округа 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Пермского государственно гуманитарно-педагогического университета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819246" y="482823"/>
            <a:ext cx="2741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сетевого сотрудничества  привлечены дополнительные кадры для реализации внеурочного пространства школы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96735" y="1314888"/>
            <a:ext cx="2733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Хореограф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Тренер по плаванию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Тренер по спортивному туризму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работник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140934" y="228971"/>
            <a:ext cx="1532725" cy="1338700"/>
            <a:chOff x="2665591" y="623223"/>
            <a:chExt cx="1532725" cy="1338700"/>
          </a:xfrm>
        </p:grpSpPr>
        <p:sp>
          <p:nvSpPr>
            <p:cNvPr id="29" name="Овал 28"/>
            <p:cNvSpPr/>
            <p:nvPr/>
          </p:nvSpPr>
          <p:spPr>
            <a:xfrm>
              <a:off x="2665591" y="623223"/>
              <a:ext cx="1508613" cy="13387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65591" y="794967"/>
              <a:ext cx="1532725" cy="83099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Численность педагогических работников </a:t>
              </a:r>
            </a:p>
            <a:p>
              <a:pPr algn="ctr"/>
              <a:r>
                <a:rPr lang="ru-RU" sz="1200" dirty="0" smtClean="0"/>
                <a:t>48 чел.</a:t>
              </a:r>
              <a:endParaRPr lang="ru-RU" sz="1200" dirty="0"/>
            </a:p>
          </p:txBody>
        </p:sp>
      </p:grpSp>
      <p:sp>
        <p:nvSpPr>
          <p:cNvPr id="34" name="Овал 33"/>
          <p:cNvSpPr/>
          <p:nvPr/>
        </p:nvSpPr>
        <p:spPr>
          <a:xfrm>
            <a:off x="-889785" y="3330330"/>
            <a:ext cx="4110764" cy="38862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14504" y="3679505"/>
            <a:ext cx="2215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Укомплектованность кадрами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4505" y="4108391"/>
            <a:ext cx="2597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духовно-нравственного и патриотического воспитания в школе сопровождают: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офицера запаса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педагога-психолога</a:t>
            </a:r>
          </a:p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ОБЖ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учителя физической культуры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педагога-организатора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учителя-предметники</a:t>
            </a:r>
          </a:p>
          <a:p>
            <a:pPr algn="r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197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5" y="-136692"/>
            <a:ext cx="3566469" cy="159119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40578" y="85429"/>
            <a:ext cx="6871610" cy="114695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РЕСУРСЫ РЕАЛИЗАЦИИ ВОСПИТАТЕЛЬНОЙ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72553" y="1454501"/>
            <a:ext cx="9816353" cy="139627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0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b="1" dirty="0" err="1" smtClean="0">
                <a:solidFill>
                  <a:schemeClr val="tx1"/>
                </a:solidFill>
              </a:rPr>
              <a:t>Дремина</a:t>
            </a:r>
            <a:r>
              <a:rPr lang="ru-RU" sz="2000" b="1" dirty="0" smtClean="0">
                <a:solidFill>
                  <a:schemeClr val="tx1"/>
                </a:solidFill>
              </a:rPr>
              <a:t> Инга Анатольевна, научный </a:t>
            </a:r>
            <a:r>
              <a:rPr lang="ru-RU" sz="2000" b="1" dirty="0">
                <a:solidFill>
                  <a:schemeClr val="tx1"/>
                </a:solidFill>
              </a:rPr>
              <a:t>сотрудник отдела воспитания и социализации Института развития образования Пермского </a:t>
            </a:r>
            <a:r>
              <a:rPr lang="ru-RU" sz="2000" b="1" dirty="0" smtClean="0">
                <a:solidFill>
                  <a:schemeClr val="tx1"/>
                </a:solidFill>
              </a:rPr>
              <a:t>края. 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Формы взаимодействия: </a:t>
            </a:r>
            <a:r>
              <a:rPr lang="ru-RU" sz="2000" dirty="0" err="1" smtClean="0">
                <a:solidFill>
                  <a:schemeClr val="tx1"/>
                </a:solidFill>
              </a:rPr>
              <a:t>форсайт</a:t>
            </a:r>
            <a:r>
              <a:rPr lang="ru-RU" sz="2000" dirty="0" smtClean="0">
                <a:solidFill>
                  <a:schemeClr val="tx1"/>
                </a:solidFill>
              </a:rPr>
              <a:t>-сессии для педагогического коллектива, консультации, практические семинары и др. 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88" y="1454501"/>
            <a:ext cx="1981200" cy="13144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58" y="4568994"/>
            <a:ext cx="2054038" cy="1376205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5828" y="4617129"/>
            <a:ext cx="9816353" cy="139627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Центр развития образования Чайковского городского округа (Пермский край)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Формы взаимодействия: </a:t>
            </a:r>
            <a:r>
              <a:rPr lang="ru-RU" sz="2000" dirty="0" smtClean="0">
                <a:solidFill>
                  <a:schemeClr val="tx1"/>
                </a:solidFill>
              </a:rPr>
              <a:t>защита методических материалов реализации мероприятий цифрового навигатора «Город патриотов» на статус инновационных в рамках Экспертно-методического совета.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988" y="3316229"/>
            <a:ext cx="2001011" cy="643497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272553" y="3235650"/>
            <a:ext cx="9816353" cy="88683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участников долгосрочной программы «Школьный Музей Победы» с присвоением статуса партнера Музея Победы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40640" y="3307976"/>
            <a:ext cx="94801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Музей МБОУ «Марковская СОШ» участник долгосрочной </a:t>
            </a:r>
            <a:r>
              <a:rPr lang="ru-RU" sz="2000" b="1" dirty="0"/>
              <a:t>программы «Школьный Музей Победы» с присвоением статуса партнера Музея Победы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66871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0"/>
            <a:ext cx="6303517" cy="114695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МАТЕРИАЛЬНО-ТЕХНИЧЕСКИЕ РЕСУРСЫ РЕАЛИЗАЦИИ ВОСПИТАТЕЛЬНОЙ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514" t="30197" r="13213" b="13057"/>
          <a:stretch/>
        </p:blipFill>
        <p:spPr>
          <a:xfrm>
            <a:off x="6362230" y="112273"/>
            <a:ext cx="5679973" cy="250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4920" y="1276217"/>
            <a:ext cx="509731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Для организации и проведения открытых воспитательных событий на краевом и межрегиональном уровне школа обладает необходимыми МТР.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6680" y="3370166"/>
            <a:ext cx="11935523" cy="34901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Выстроено:</a:t>
            </a:r>
            <a:endParaRPr lang="ru-RU" sz="1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сотрудничество с Главным военно-политическим управлением Вооружённых сил Российской Федерации (ГВПУ) </a:t>
            </a:r>
            <a:endParaRPr lang="ru-RU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партнерство 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музеем Победы на Поклонной горе (г. Москва)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и участие в Долгосрочной программе развития «Школьный Музей </a:t>
            </a: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Победы»</a:t>
            </a:r>
            <a:endParaRPr lang="ru-RU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системная работа с 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зональным центром патриотического воспитания допризывной молодежи «</a:t>
            </a: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Патриот»</a:t>
            </a: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партнерство 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сотрудничество с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государственным музейно-выставочным комплексом имени М. Т.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Калашникова</a:t>
            </a:r>
            <a:endParaRPr lang="ru-RU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сотрудничество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Чайковским краеведческим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музеем</a:t>
            </a:r>
            <a:endParaRPr lang="ru-RU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сотрудничество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с Военно-спортивным клубом «Десантник»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(г. Чайковский)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с детско-юношеской спортивной школой п. Марковский;</a:t>
            </a: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Комитетом по физической культуре, спорту и туризму (</a:t>
            </a:r>
            <a:r>
              <a:rPr lang="ru-RU" sz="1600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г.Чайковский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сотрудничество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с печатными и электронными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Чайковской районной организацией </a:t>
            </a: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ветеранов</a:t>
            </a:r>
            <a:r>
              <a:rPr lang="ru-RU" sz="16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  <a:endParaRPr lang="ru-RU" sz="1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" y="2579372"/>
            <a:ext cx="645548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Эффективность </a:t>
            </a:r>
            <a:r>
              <a:rPr lang="ru-RU" sz="1600" b="1" dirty="0">
                <a:solidFill>
                  <a:srgbClr val="FF0000"/>
                </a:solidFill>
              </a:rPr>
              <a:t>реализации событийного подхода в рамках образовательного туризма достигается за счет 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использования ресурсов сетевых партнеров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45428" y="2698262"/>
            <a:ext cx="5196775" cy="915768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СОЦИАЛЬНОГО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ПАРТНЕРСТВА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7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04192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09282" y="1200234"/>
            <a:ext cx="11725835" cy="20482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1620" y="89295"/>
            <a:ext cx="7434015" cy="1012903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ВОСПИТАТЕЛЬНОЙ ПРАКТИКИ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038" y="-147590"/>
            <a:ext cx="2883658" cy="12497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0647" y="1309518"/>
            <a:ext cx="114165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Цифровой Навигатор </a:t>
            </a:r>
            <a:r>
              <a:rPr lang="ru-RU" sz="2400" dirty="0"/>
              <a:t>«Город патриотов» включает в себя модули по направлениям деятельности и перечень </a:t>
            </a:r>
            <a:r>
              <a:rPr lang="ru-RU" sz="2400" dirty="0" smtClean="0"/>
              <a:t>событий</a:t>
            </a:r>
            <a:r>
              <a:rPr lang="ru-RU" sz="2400" dirty="0"/>
              <a:t>. К</a:t>
            </a:r>
            <a:r>
              <a:rPr lang="ru-RU" sz="2400" dirty="0" smtClean="0"/>
              <a:t>аждое событие:</a:t>
            </a:r>
          </a:p>
          <a:p>
            <a:pPr algn="just"/>
            <a:r>
              <a:rPr lang="ru-RU" sz="2400" dirty="0" smtClean="0"/>
              <a:t>1.Синхронизировано с календарем памятных дат;</a:t>
            </a:r>
          </a:p>
          <a:p>
            <a:pPr algn="just"/>
            <a:r>
              <a:rPr lang="ru-RU" sz="2400" dirty="0" smtClean="0"/>
              <a:t>2. Имеет разную форму проведения (в </a:t>
            </a:r>
            <a:r>
              <a:rPr lang="ru-RU" sz="2400" dirty="0" err="1" smtClean="0"/>
              <a:t>т.ч</a:t>
            </a:r>
            <a:r>
              <a:rPr lang="ru-RU" sz="2400" dirty="0" smtClean="0"/>
              <a:t>. дистанционный формат);</a:t>
            </a:r>
          </a:p>
          <a:p>
            <a:pPr algn="just"/>
            <a:r>
              <a:rPr lang="ru-RU" sz="2400" dirty="0"/>
              <a:t>3</a:t>
            </a:r>
            <a:r>
              <a:rPr lang="ru-RU" sz="2400" dirty="0" smtClean="0"/>
              <a:t>.Имеет цель, </a:t>
            </a:r>
            <a:r>
              <a:rPr lang="ru-RU" sz="2400" dirty="0"/>
              <a:t>аннотацию деятельности и ожидаемый результат.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8498" y="3438690"/>
            <a:ext cx="4827494" cy="17757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Образовательные </a:t>
            </a:r>
            <a:r>
              <a:rPr lang="ru-RU" sz="1600" b="1" dirty="0" smtClean="0">
                <a:solidFill>
                  <a:schemeClr val="tx1"/>
                </a:solidFill>
              </a:rPr>
              <a:t>события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«ГОРОД СМЫСЛОВ», «ДОРОГАМИ ПОБЕДЫ», «ПО ПЛАНЕТАМ МАЛЕНЬКОГО ПРИНЦА»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</a:t>
            </a:r>
            <a:r>
              <a:rPr lang="ru-RU" sz="1400" dirty="0" smtClean="0">
                <a:solidFill>
                  <a:schemeClr val="tx1"/>
                </a:solidFill>
              </a:rPr>
              <a:t>рганизация </a:t>
            </a:r>
            <a:r>
              <a:rPr lang="ru-RU" sz="1400" dirty="0">
                <a:solidFill>
                  <a:schemeClr val="tx1"/>
                </a:solidFill>
              </a:rPr>
              <a:t>совместной деятельности взрослых и детей, наличие смысла деятельности. Результатом события для учеников становится появление «ситуации образца» отношений в социуме, ценный опыт и ориентир для самореализации.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9282" y="4803138"/>
            <a:ext cx="2830638" cy="107322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Неделя кадетства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Площадка встречи и обмена опытом кадетов малых городов юга Пермского края</a:t>
            </a:r>
          </a:p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164569" y="5538878"/>
            <a:ext cx="3969125" cy="74535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Краевая дискуссионная площадка «Герои нашего времени»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64570" y="3420603"/>
            <a:ext cx="3969125" cy="181195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Кадетский бал «Честь и </a:t>
            </a:r>
            <a:r>
              <a:rPr lang="ru-RU" sz="1600" b="1" dirty="0">
                <a:solidFill>
                  <a:schemeClr val="tx1"/>
                </a:solidFill>
              </a:rPr>
              <a:t>благородство»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Проведение </a:t>
            </a:r>
            <a:r>
              <a:rPr lang="ru-RU" sz="1400" dirty="0">
                <a:solidFill>
                  <a:schemeClr val="tx1"/>
                </a:solidFill>
              </a:rPr>
              <a:t>балов – это часть истории русского офицерства, и юные кадеты,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занимаясь по данной программе, приобщаются к этим традициям. Данная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программа способствует возрождению традиций проведения кадетских и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офицерских балов в России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38498" y="5538878"/>
            <a:ext cx="4827494" cy="101691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Семейные летние полевые сборы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Пространство созидания, развития и поддержания семейных ценностей. Формирование навыков военно-спортивной подготовки.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9282" y="3438690"/>
            <a:ext cx="2830638" cy="10129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ПРОВЕДЕНЯ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73650" y="0"/>
            <a:ext cx="1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061753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Педсовет 2022</Template>
  <TotalTime>633</TotalTime>
  <Words>2378</Words>
  <Application>Microsoft Office PowerPoint</Application>
  <PresentationFormat>Произвольный</PresentationFormat>
  <Paragraphs>283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Tan s10</dc:creator>
  <cp:lastModifiedBy>Dremina-IA</cp:lastModifiedBy>
  <cp:revision>57</cp:revision>
  <dcterms:created xsi:type="dcterms:W3CDTF">2022-08-29T18:42:02Z</dcterms:created>
  <dcterms:modified xsi:type="dcterms:W3CDTF">2023-03-02T04:00:49Z</dcterms:modified>
</cp:coreProperties>
</file>