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1" r:id="rId2"/>
    <p:sldId id="283" r:id="rId3"/>
    <p:sldId id="297" r:id="rId4"/>
    <p:sldId id="286" r:id="rId5"/>
    <p:sldId id="287" r:id="rId6"/>
    <p:sldId id="288" r:id="rId7"/>
    <p:sldId id="289" r:id="rId8"/>
    <p:sldId id="296" r:id="rId9"/>
    <p:sldId id="290" r:id="rId10"/>
    <p:sldId id="291" r:id="rId11"/>
    <p:sldId id="292" r:id="rId12"/>
    <p:sldId id="293" r:id="rId13"/>
    <p:sldId id="294" r:id="rId14"/>
    <p:sldId id="295" r:id="rId15"/>
    <p:sldId id="298" r:id="rId16"/>
    <p:sldId id="277" r:id="rId17"/>
    <p:sldId id="278" r:id="rId18"/>
    <p:sldId id="281" r:id="rId19"/>
    <p:sldId id="279" r:id="rId20"/>
    <p:sldId id="259" r:id="rId21"/>
    <p:sldId id="266" r:id="rId22"/>
    <p:sldId id="270" r:id="rId23"/>
    <p:sldId id="267" r:id="rId24"/>
    <p:sldId id="268" r:id="rId25"/>
    <p:sldId id="29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8E9E5-83DE-400B-A71C-ACE5A324068B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02152-0E47-445D-90C8-B235E6C85B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406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E228-F63B-4DC6-8FB9-64AA1A4D511E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6450-E63A-426D-A19B-EDB289F99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E228-F63B-4DC6-8FB9-64AA1A4D511E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6450-E63A-426D-A19B-EDB289F99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E228-F63B-4DC6-8FB9-64AA1A4D511E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6450-E63A-426D-A19B-EDB289F99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E228-F63B-4DC6-8FB9-64AA1A4D511E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6450-E63A-426D-A19B-EDB289F99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E228-F63B-4DC6-8FB9-64AA1A4D511E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6450-E63A-426D-A19B-EDB289F99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E228-F63B-4DC6-8FB9-64AA1A4D511E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6450-E63A-426D-A19B-EDB289F99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E228-F63B-4DC6-8FB9-64AA1A4D511E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6450-E63A-426D-A19B-EDB289F99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E228-F63B-4DC6-8FB9-64AA1A4D511E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6450-E63A-426D-A19B-EDB289F99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E228-F63B-4DC6-8FB9-64AA1A4D511E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6450-E63A-426D-A19B-EDB289F99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E228-F63B-4DC6-8FB9-64AA1A4D511E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6450-E63A-426D-A19B-EDB289F99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E228-F63B-4DC6-8FB9-64AA1A4D511E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76450-E63A-426D-A19B-EDB289F99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228-F63B-4DC6-8FB9-64AA1A4D511E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76450-E63A-426D-A19B-EDB289F996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rav.obraz@mail.ru" TargetMode="External"/><Relationship Id="rId2" Type="http://schemas.openxmlformats.org/officeDocument/2006/relationships/hyperlink" Target="mailto:zaharova_va@pspu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.me/+LD3YndUxMrZiY2I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onkurs.podvig-uchitelya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rav.obraz@mail.ru" TargetMode="External"/><Relationship Id="rId2" Type="http://schemas.openxmlformats.org/officeDocument/2006/relationships/hyperlink" Target="mailto:zaharova_va@pspu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.me/+LD3YndUxMrZiY2I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onkurs.podvig-uchitelya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24342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3212976"/>
            <a:ext cx="8219256" cy="2913187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Требования</a:t>
            </a:r>
            <a:r>
              <a:rPr lang="ru-RU" sz="6000" b="1" dirty="0" smtClean="0">
                <a:solidFill>
                  <a:srgbClr val="0070C0"/>
                </a:solidFill>
              </a:rPr>
              <a:t> к работам </a:t>
            </a:r>
          </a:p>
          <a:p>
            <a:pPr algn="ctr">
              <a:buNone/>
            </a:pPr>
            <a:endParaRPr lang="ru-RU" b="1" dirty="0" smtClean="0"/>
          </a:p>
          <a:p>
            <a:pPr algn="ctr"/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Пермь, 2026</a:t>
            </a:r>
          </a:p>
          <a:p>
            <a:endParaRPr lang="ru-RU" dirty="0"/>
          </a:p>
        </p:txBody>
      </p:sp>
      <p:pic>
        <p:nvPicPr>
          <p:cNvPr id="6" name="Picture 2" descr="C:\Users\Работнички\Desktop\ЗА_нравств_подвиг_учите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9" y="404664"/>
            <a:ext cx="8641071" cy="2556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494" t="10828" r="42443" b="6486"/>
          <a:stretch>
            <a:fillRect/>
          </a:stretch>
        </p:blipFill>
        <p:spPr bwMode="auto">
          <a:xfrm>
            <a:off x="395536" y="0"/>
            <a:ext cx="835292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5733256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Файл с фото обязательно!!! Сжать файл , если не грузится (как для сайтов)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11438" r="31655" b="8829"/>
          <a:stretch>
            <a:fillRect/>
          </a:stretch>
        </p:blipFill>
        <p:spPr bwMode="auto">
          <a:xfrm>
            <a:off x="323528" y="404664"/>
            <a:ext cx="882047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7467" t="3907" r="29722" b="6516"/>
          <a:stretch>
            <a:fillRect/>
          </a:stretch>
        </p:blipFill>
        <p:spPr bwMode="auto">
          <a:xfrm>
            <a:off x="323528" y="0"/>
            <a:ext cx="882047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8536" t="11438" r="11186" b="8829"/>
          <a:stretch>
            <a:fillRect/>
          </a:stretch>
        </p:blipFill>
        <p:spPr bwMode="auto">
          <a:xfrm>
            <a:off x="0" y="404664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11438" r="15606" b="5876"/>
          <a:stretch>
            <a:fillRect/>
          </a:stretch>
        </p:blipFill>
        <p:spPr bwMode="auto">
          <a:xfrm>
            <a:off x="251520" y="404664"/>
            <a:ext cx="871296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Контакты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Куратор конкурса в Пермском крае – </a:t>
            </a:r>
          </a:p>
          <a:p>
            <a:pPr>
              <a:buNone/>
            </a:pPr>
            <a:r>
              <a:rPr lang="ru-RU" sz="2800" b="1" dirty="0" smtClean="0"/>
              <a:t>Захарова Вера Анатольевна</a:t>
            </a:r>
            <a:r>
              <a:rPr lang="ru-RU" sz="2800" dirty="0" smtClean="0"/>
              <a:t> </a:t>
            </a:r>
            <a:r>
              <a:rPr lang="en-US" sz="2800" u="sng" dirty="0" smtClean="0">
                <a:hlinkClick r:id="rId2"/>
              </a:rPr>
              <a:t>zaharova_va@pspu.ru</a:t>
            </a:r>
            <a:r>
              <a:rPr lang="en-US" sz="2800" u="sng" dirty="0" smtClean="0"/>
              <a:t> </a:t>
            </a:r>
          </a:p>
          <a:p>
            <a:pPr>
              <a:buNone/>
            </a:pPr>
            <a:r>
              <a:rPr lang="ru-RU" sz="2800" dirty="0" smtClean="0"/>
              <a:t>	т. </a:t>
            </a:r>
            <a:r>
              <a:rPr lang="en-US" sz="2800" dirty="0" smtClean="0"/>
              <a:t>8 922 384</a:t>
            </a:r>
            <a:r>
              <a:rPr lang="ru-RU" sz="2800" dirty="0" smtClean="0"/>
              <a:t> </a:t>
            </a:r>
            <a:r>
              <a:rPr lang="en-US" sz="2800" dirty="0" smtClean="0"/>
              <a:t> 67 43 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Ответственный за проведение конкурса в Пермской епархии – </a:t>
            </a:r>
          </a:p>
          <a:p>
            <a:pPr>
              <a:buNone/>
            </a:pPr>
            <a:r>
              <a:rPr lang="ru-RU" sz="2800" b="1" dirty="0" smtClean="0"/>
              <a:t>Маринина Елена Геннадьевна </a:t>
            </a:r>
            <a:r>
              <a:rPr lang="en-US" sz="2800" dirty="0" smtClean="0">
                <a:hlinkClick r:id="rId3"/>
              </a:rPr>
              <a:t>prav.obraz@mail.ru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	т.</a:t>
            </a:r>
            <a:r>
              <a:rPr lang="en-US" sz="2800" dirty="0" smtClean="0"/>
              <a:t> 89128871484</a:t>
            </a:r>
            <a:endParaRPr lang="ru-RU" sz="2800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Группа в Т</a:t>
            </a:r>
            <a:r>
              <a:rPr lang="en-US" sz="2800" b="1" dirty="0" err="1" smtClean="0"/>
              <a:t>elegram</a:t>
            </a:r>
            <a:r>
              <a:rPr lang="en-US" sz="2800" b="1" dirty="0" smtClean="0"/>
              <a:t> </a:t>
            </a:r>
            <a:r>
              <a:rPr lang="ru-RU" sz="2800" b="1" dirty="0" smtClean="0"/>
              <a:t>«Подвиг учителя Пермский край»</a:t>
            </a:r>
          </a:p>
          <a:p>
            <a:pPr>
              <a:buNone/>
            </a:pPr>
            <a:r>
              <a:rPr lang="en-US" sz="2800" dirty="0" smtClean="0">
                <a:hlinkClick r:id="rId4"/>
              </a:rPr>
              <a:t>https://t.me/+LD3YndUxMrZiY2Iy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Обязательные требования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Индивидуальный интеллектуальный авторский продукт. </a:t>
            </a:r>
          </a:p>
          <a:p>
            <a:r>
              <a:rPr lang="ru-RU" dirty="0"/>
              <a:t>Теоретико-практическая работа. </a:t>
            </a:r>
          </a:p>
          <a:p>
            <a:r>
              <a:rPr lang="ru-RU" dirty="0"/>
              <a:t>Исследование на базе школы, интересное для района (города), региона.</a:t>
            </a:r>
          </a:p>
          <a:p>
            <a:r>
              <a:rPr lang="ru-RU" dirty="0"/>
              <a:t>Авторский аспект.</a:t>
            </a:r>
          </a:p>
          <a:p>
            <a:r>
              <a:rPr lang="ru-RU" dirty="0"/>
              <a:t>Представлены идеи православной педагогики. </a:t>
            </a:r>
          </a:p>
          <a:p>
            <a:r>
              <a:rPr lang="ru-RU" dirty="0"/>
              <a:t>Учет психолого-педагогических особенностей работы с детьми разных возрастных групп. </a:t>
            </a:r>
          </a:p>
          <a:p>
            <a:r>
              <a:rPr lang="ru-RU" dirty="0"/>
              <a:t>Представление качества результатов (диагностик, анкет, сканы детских работ и т.п.). 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Дополнительные требования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Интересны интегративные, междисциплинарные аспекты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Структура загрузки работы на сайте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Аннотация</a:t>
            </a:r>
          </a:p>
          <a:p>
            <a:r>
              <a:rPr lang="ru-RU" dirty="0"/>
              <a:t>Введение</a:t>
            </a:r>
          </a:p>
          <a:p>
            <a:r>
              <a:rPr lang="ru-RU" dirty="0"/>
              <a:t>Главы</a:t>
            </a:r>
          </a:p>
          <a:p>
            <a:r>
              <a:rPr lang="ru-RU" dirty="0"/>
              <a:t>Заключение </a:t>
            </a:r>
          </a:p>
          <a:p>
            <a:r>
              <a:rPr lang="ru-RU" dirty="0"/>
              <a:t>Список литературы</a:t>
            </a:r>
          </a:p>
          <a:p>
            <a:r>
              <a:rPr lang="ru-RU" dirty="0"/>
              <a:t>Приложения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Внимание!!! </a:t>
            </a:r>
          </a:p>
          <a:p>
            <a:r>
              <a:rPr lang="ru-RU" dirty="0"/>
              <a:t>Работа одного автора и работы коллектива авторов загружаются по-разному. </a:t>
            </a:r>
          </a:p>
          <a:p>
            <a:r>
              <a:rPr lang="ru-RU" dirty="0"/>
              <a:t>Если работу готовил коллектив авторов ищите ссылку с пометкой «коллектив авторов» (есть функция «добавить соавтора»)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Аннотация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 аннотация - описание индивидуальных характеристик разработки</a:t>
            </a:r>
          </a:p>
          <a:p>
            <a:r>
              <a:rPr lang="ru-RU" dirty="0"/>
              <a:t>Цель работы: решение конкретной проблемы (задачи) </a:t>
            </a:r>
          </a:p>
          <a:p>
            <a:r>
              <a:rPr lang="ru-RU" dirty="0"/>
              <a:t>Концептуальное обоснование замысла (что нового – формы, методы, …</a:t>
            </a:r>
          </a:p>
          <a:p>
            <a:r>
              <a:rPr lang="ru-RU" dirty="0"/>
              <a:t>Новизна - объективная (не для меня, а для всех) </a:t>
            </a:r>
          </a:p>
          <a:p>
            <a:r>
              <a:rPr lang="ru-RU" dirty="0"/>
              <a:t>Значимость – для педагогического сообщества (пополнить копилку опыта в сфере духовно-нравственного воспитания)</a:t>
            </a:r>
          </a:p>
          <a:p>
            <a:r>
              <a:rPr lang="ru-RU" dirty="0" err="1"/>
              <a:t>Представленность</a:t>
            </a:r>
            <a:r>
              <a:rPr lang="ru-RU" dirty="0"/>
              <a:t> разработки  в других образовательных учреждениях или в других регионах (можно рекомендовать использовать на уровне региона или РФ в целом)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67744" y="4869160"/>
            <a:ext cx="4464496" cy="360040"/>
          </a:xfrm>
          <a:prstGeom prst="roundRect">
            <a:avLst/>
          </a:prstGeom>
          <a:solidFill>
            <a:srgbClr val="00B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724BA2E-8A22-4FBB-BD4A-EFBB2676D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900" r="17713" b="8000"/>
          <a:stretch/>
        </p:blipFill>
        <p:spPr>
          <a:xfrm>
            <a:off x="208712" y="116632"/>
            <a:ext cx="8726576" cy="67413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AA2C90-7EED-4484-993E-0CA9FE0A1E58}"/>
              </a:ext>
            </a:extLst>
          </p:cNvPr>
          <p:cNvSpPr txBox="1"/>
          <p:nvPr/>
        </p:nvSpPr>
        <p:spPr>
          <a:xfrm>
            <a:off x="827584" y="5229200"/>
            <a:ext cx="8107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https://konkurs.podvig-uchitelya.ru</a:t>
            </a:r>
            <a:r>
              <a:rPr lang="en-US" sz="2800" dirty="0" smtClean="0">
                <a:hlinkClick r:id="rId3"/>
              </a:rPr>
              <a:t>/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Введение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83264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Актуальность</a:t>
            </a:r>
          </a:p>
          <a:p>
            <a:r>
              <a:rPr lang="ru-RU" dirty="0"/>
              <a:t>Противоречия, проблема исследования </a:t>
            </a:r>
          </a:p>
          <a:p>
            <a:r>
              <a:rPr lang="ru-RU" dirty="0"/>
              <a:t>Объект и предмет исследования </a:t>
            </a:r>
          </a:p>
          <a:p>
            <a:r>
              <a:rPr lang="ru-RU" dirty="0"/>
              <a:t>Цель исследования (соотнести с результатами исследования)</a:t>
            </a:r>
          </a:p>
          <a:p>
            <a:r>
              <a:rPr lang="ru-RU" dirty="0"/>
              <a:t>Гипотеза</a:t>
            </a:r>
          </a:p>
          <a:p>
            <a:r>
              <a:rPr lang="ru-RU" dirty="0"/>
              <a:t>Задачи (лучше соотнести с параграфами)</a:t>
            </a:r>
          </a:p>
          <a:p>
            <a:r>
              <a:rPr lang="ru-RU" dirty="0"/>
              <a:t>Теоретико-методологическая база исследования</a:t>
            </a:r>
          </a:p>
          <a:p>
            <a:r>
              <a:rPr lang="ru-RU" dirty="0"/>
              <a:t>Методы исследования </a:t>
            </a:r>
          </a:p>
          <a:p>
            <a:r>
              <a:rPr lang="ru-RU" dirty="0"/>
              <a:t>База исследования (образовательная организация и т.п.)</a:t>
            </a:r>
          </a:p>
          <a:p>
            <a:r>
              <a:rPr lang="ru-RU" dirty="0"/>
              <a:t>Научная новизна исследования </a:t>
            </a:r>
          </a:p>
          <a:p>
            <a:r>
              <a:rPr lang="ru-RU" dirty="0"/>
              <a:t>Практическая значимость исследования </a:t>
            </a:r>
          </a:p>
          <a:p>
            <a:r>
              <a:rPr lang="ru-RU" dirty="0"/>
              <a:t>Апробация (представление опыта на конференциях, публикации)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Специфика номинаций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503001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«За организацию духовно-нравственного воспитания в образовательной организации</a:t>
            </a:r>
            <a:r>
              <a:rPr lang="ru-RU" dirty="0" smtClean="0"/>
              <a:t>». </a:t>
            </a:r>
            <a:endParaRPr lang="ru-RU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«Лучшая дополнительная общеразвивающая программа духовно-нравственного и гражданско-патриотического воспитания детей и молодежи»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«Лучшая методическая разработка в предметных областях «Основы религиозных культур и светской этики» (ОРКСЭ), «Основы духовно-нравственной культуры народов России» (ОДНКНР), «Основы православной веры» (для образовательных организаций с религиозным компонентом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/>
              <a:t>В номинации «Лучший образовательный издательский проект года»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>
            <a:noAutofit/>
          </a:bodyPr>
          <a:lstStyle/>
          <a:p>
            <a:pPr marL="514350" indent="-514350"/>
            <a:r>
              <a:rPr lang="ru-RU" sz="3200" b="1" dirty="0">
                <a:solidFill>
                  <a:srgbClr val="FF0000"/>
                </a:solidFill>
              </a:rPr>
              <a:t>За организацию духовно-нравственного воспитания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rgbClr val="FF0000"/>
                </a:solidFill>
              </a:rPr>
              <a:t>в образовательной организации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/>
              <a:t>Проект</a:t>
            </a:r>
            <a:r>
              <a:rPr lang="ru-RU" sz="2400" dirty="0"/>
              <a:t> в области духовно-нравственного и патриотического воспитания подрастающего поколения.</a:t>
            </a:r>
          </a:p>
          <a:p>
            <a:r>
              <a:rPr lang="ru-RU" sz="2400" dirty="0"/>
              <a:t>Отражает организационно-управленческий проект. </a:t>
            </a:r>
          </a:p>
          <a:p>
            <a:r>
              <a:rPr lang="ru-RU" sz="2400" dirty="0"/>
              <a:t>Уровень: региональный, краевой, муниципальный, программа дополнительного образования, образовательная программа школы, программа внеурочной деятельности, </a:t>
            </a:r>
            <a:r>
              <a:rPr lang="ru-RU" sz="2400" dirty="0" err="1"/>
              <a:t>досуговая</a:t>
            </a:r>
            <a:r>
              <a:rPr lang="ru-RU" sz="2400" dirty="0"/>
              <a:t> программа, программа системы дополнительного образования. </a:t>
            </a:r>
          </a:p>
          <a:p>
            <a:r>
              <a:rPr lang="ru-RU" sz="2400" dirty="0"/>
              <a:t>Структура: паспорт, цели и задачи, механизмы реализации, условия реализации, этапы, планируемые результаты, мониторинг, полученные результаты и перспективы.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Лучшая дополнительная </a:t>
            </a:r>
            <a:r>
              <a:rPr lang="ru-RU" sz="2400" b="1" dirty="0" err="1">
                <a:solidFill>
                  <a:srgbClr val="FF0000"/>
                </a:solidFill>
              </a:rPr>
              <a:t>общеразвивающая</a:t>
            </a:r>
            <a:r>
              <a:rPr lang="ru-RU" sz="2400" b="1" dirty="0">
                <a:solidFill>
                  <a:srgbClr val="FF0000"/>
                </a:solidFill>
              </a:rPr>
              <a:t> программа духовно-нравственного и гражданско-патриотического воспитания детей и молодежи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/>
            <a:r>
              <a:rPr lang="ru-RU" dirty="0"/>
              <a:t>в работе должны быть представлен 	весь цикл программы;</a:t>
            </a:r>
          </a:p>
          <a:p>
            <a:pPr marL="514350" indent="-514350"/>
            <a:r>
              <a:rPr lang="ru-RU" dirty="0"/>
              <a:t>методическое обеспечение  (разработки занятий, диагностики);</a:t>
            </a:r>
          </a:p>
          <a:p>
            <a:pPr marL="514350" indent="-514350"/>
            <a:r>
              <a:rPr lang="ru-RU" dirty="0"/>
              <a:t>описано: качество условий, качество процесса, качество результаты;</a:t>
            </a:r>
          </a:p>
          <a:p>
            <a:pPr marL="514350" indent="-514350"/>
            <a:r>
              <a:rPr lang="ru-RU" dirty="0"/>
              <a:t>акценты (ценностные ориентиры, антропологический, социально-педагогический)</a:t>
            </a:r>
          </a:p>
          <a:p>
            <a:pPr marL="514350" indent="-514350"/>
            <a:r>
              <a:rPr lang="ru-RU" dirty="0"/>
              <a:t> должна быть шире, интереснее, индивидуальнее, чем те программы, которые представляются на сайтах школ в соответствии  с ПООП</a:t>
            </a:r>
          </a:p>
          <a:p>
            <a:pPr marL="514350" indent="-514350"/>
            <a:r>
              <a:rPr lang="ru-RU" dirty="0"/>
              <a:t>результаты реализации программы (динамика результатов)</a:t>
            </a:r>
          </a:p>
          <a:p>
            <a:pPr marL="514350" indent="-514350"/>
            <a:r>
              <a:rPr lang="ru-RU" dirty="0"/>
              <a:t>на титульном листе </a:t>
            </a:r>
            <a:r>
              <a:rPr lang="ru-RU" dirty="0" smtClean="0"/>
              <a:t>программы должна </a:t>
            </a:r>
            <a:r>
              <a:rPr lang="ru-RU" dirty="0"/>
              <a:t>быть печать и утверждение в установленном порядке (скан-копия)</a:t>
            </a:r>
          </a:p>
          <a:p>
            <a:pPr marL="514350" indent="-514350"/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ru-RU" sz="2000" b="1" dirty="0">
                <a:solidFill>
                  <a:srgbClr val="FF0000"/>
                </a:solidFill>
              </a:rPr>
              <a:t>Лучшая методическая разработка в предметных областях «Основы религиозных культур и светской этики» (ОРКСЭ), «Основы духовно-нравственной культуры народов России» (ОДНКНР), </a:t>
            </a:r>
            <a:r>
              <a:rPr lang="ru-RU" sz="2000" b="1" dirty="0">
                <a:solidFill>
                  <a:srgbClr val="0070C0"/>
                </a:solidFill>
              </a:rPr>
              <a:t>«Основы православной веры) (для образовательных организаций с религиозным компонентом)»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ru-RU" dirty="0"/>
              <a:t>Цели, задачи (предметные, </a:t>
            </a:r>
            <a:r>
              <a:rPr lang="ru-RU" dirty="0" err="1"/>
              <a:t>метапредметные</a:t>
            </a:r>
            <a:r>
              <a:rPr lang="ru-RU" dirty="0"/>
              <a:t>, личностные). </a:t>
            </a:r>
          </a:p>
          <a:p>
            <a:pPr marL="514350" indent="-514350"/>
            <a:r>
              <a:rPr lang="ru-RU" dirty="0"/>
              <a:t>Обязательно представить механизмы и качество результатов </a:t>
            </a:r>
          </a:p>
          <a:p>
            <a:pPr marL="514350" indent="-514350"/>
            <a:r>
              <a:rPr lang="ru-RU" dirty="0"/>
              <a:t>Может быть программа курсов или модулей по выбору, программа внеурочной деятельности </a:t>
            </a:r>
          </a:p>
          <a:p>
            <a:pPr marL="514350" indent="-514350"/>
            <a:r>
              <a:rPr lang="ru-RU" dirty="0"/>
              <a:t>Могут быть методические рекомендации по курсу ОРКСЭ или по модулю ОДНКНР</a:t>
            </a:r>
          </a:p>
          <a:p>
            <a:pPr marL="514350" indent="-514350"/>
            <a:r>
              <a:rPr lang="ru-RU" dirty="0"/>
              <a:t>Минимум 3 занятия, объединенные общей идеей</a:t>
            </a:r>
          </a:p>
          <a:p>
            <a:pPr marL="514350" indent="-514350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Контакты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52864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Куратор конкурса в Пермском крае – </a:t>
            </a:r>
          </a:p>
          <a:p>
            <a:pPr>
              <a:buNone/>
            </a:pPr>
            <a:r>
              <a:rPr lang="ru-RU" sz="2800" b="1" dirty="0" smtClean="0"/>
              <a:t>Захарова Вера Анатольевна</a:t>
            </a:r>
            <a:r>
              <a:rPr lang="ru-RU" sz="2800" dirty="0" smtClean="0"/>
              <a:t> </a:t>
            </a:r>
            <a:r>
              <a:rPr lang="en-US" sz="2800" u="sng" dirty="0" smtClean="0">
                <a:hlinkClick r:id="rId2"/>
              </a:rPr>
              <a:t>zaharova_va@pspu.ru</a:t>
            </a:r>
            <a:r>
              <a:rPr lang="en-US" sz="2800" u="sng" dirty="0" smtClean="0"/>
              <a:t> </a:t>
            </a:r>
          </a:p>
          <a:p>
            <a:pPr>
              <a:buNone/>
            </a:pPr>
            <a:r>
              <a:rPr lang="ru-RU" sz="2800" dirty="0" smtClean="0"/>
              <a:t>	т. </a:t>
            </a:r>
            <a:r>
              <a:rPr lang="en-US" sz="2800" dirty="0" smtClean="0"/>
              <a:t>8 922 384</a:t>
            </a:r>
            <a:r>
              <a:rPr lang="ru-RU" sz="2800" dirty="0" smtClean="0"/>
              <a:t> </a:t>
            </a:r>
            <a:r>
              <a:rPr lang="en-US" sz="2800" dirty="0" smtClean="0"/>
              <a:t> 67 43 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Ответственный за проведение конкурса в Пермской епархии – </a:t>
            </a:r>
          </a:p>
          <a:p>
            <a:pPr>
              <a:buNone/>
            </a:pPr>
            <a:r>
              <a:rPr lang="ru-RU" sz="2800" b="1" dirty="0" smtClean="0"/>
              <a:t>Маринина Елена Геннадьевна </a:t>
            </a:r>
            <a:r>
              <a:rPr lang="en-US" sz="2800" dirty="0" smtClean="0">
                <a:hlinkClick r:id="rId3"/>
              </a:rPr>
              <a:t>prav.obraz@mail.ru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	т.</a:t>
            </a:r>
            <a:r>
              <a:rPr lang="en-US" sz="2800" dirty="0" smtClean="0"/>
              <a:t> 89128871484</a:t>
            </a:r>
            <a:endParaRPr lang="ru-RU" sz="2800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Группа в Т</a:t>
            </a:r>
            <a:r>
              <a:rPr lang="en-US" sz="2800" b="1" dirty="0" err="1" smtClean="0"/>
              <a:t>elegram</a:t>
            </a:r>
            <a:r>
              <a:rPr lang="en-US" sz="2800" b="1" dirty="0" smtClean="0"/>
              <a:t> </a:t>
            </a:r>
            <a:r>
              <a:rPr lang="ru-RU" sz="2800" b="1" dirty="0" smtClean="0"/>
              <a:t>«Подвиг учителя Пермский край»</a:t>
            </a:r>
          </a:p>
          <a:p>
            <a:pPr>
              <a:buNone/>
            </a:pPr>
            <a:r>
              <a:rPr lang="en-US" sz="2800" dirty="0" smtClean="0">
                <a:hlinkClick r:id="rId4"/>
              </a:rPr>
              <a:t>https://t.me/+LD3YndUxMrZiY2Iy</a:t>
            </a:r>
            <a:r>
              <a:rPr lang="ru-RU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67744" y="4869160"/>
            <a:ext cx="4464496" cy="360040"/>
          </a:xfrm>
          <a:prstGeom prst="roundRect">
            <a:avLst/>
          </a:prstGeom>
          <a:solidFill>
            <a:srgbClr val="00B05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724BA2E-8A22-4FBB-BD4A-EFBB2676D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900" r="17713" b="8000"/>
          <a:stretch/>
        </p:blipFill>
        <p:spPr>
          <a:xfrm>
            <a:off x="208712" y="116632"/>
            <a:ext cx="8726576" cy="67413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0AA2C90-7EED-4484-993E-0CA9FE0A1E58}"/>
              </a:ext>
            </a:extLst>
          </p:cNvPr>
          <p:cNvSpPr txBox="1"/>
          <p:nvPr/>
        </p:nvSpPr>
        <p:spPr>
          <a:xfrm>
            <a:off x="827584" y="5229200"/>
            <a:ext cx="8107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https://konkurs.podvig-uchitelya.ru</a:t>
            </a:r>
            <a:r>
              <a:rPr lang="en-US" sz="2800" dirty="0" smtClean="0">
                <a:hlinkClick r:id="rId3"/>
              </a:rPr>
              <a:t>/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27DBAEFB-1802-44E9-AB7E-2D1FCC83BF72}"/>
              </a:ext>
            </a:extLst>
          </p:cNvPr>
          <p:cNvSpPr/>
          <p:nvPr/>
        </p:nvSpPr>
        <p:spPr>
          <a:xfrm>
            <a:off x="6300192" y="1988840"/>
            <a:ext cx="2160240" cy="193792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35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254" t="4547" r="32762" b="6250"/>
          <a:stretch>
            <a:fillRect/>
          </a:stretch>
        </p:blipFill>
        <p:spPr bwMode="auto">
          <a:xfrm>
            <a:off x="19864" y="130324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5877272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Выбрать: Пермская митрополия 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3789040"/>
            <a:ext cx="1763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как автор (1 чел) </a:t>
            </a:r>
          </a:p>
          <a:p>
            <a:r>
              <a:rPr lang="ru-RU" dirty="0"/>
              <a:t>или </a:t>
            </a:r>
          </a:p>
          <a:p>
            <a:r>
              <a:rPr lang="ru-RU" b="1" dirty="0">
                <a:solidFill>
                  <a:srgbClr val="FF0000"/>
                </a:solidFill>
              </a:rPr>
              <a:t>как коллектив авторов !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(2 и более 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1282" r="21140" b="16704"/>
          <a:stretch>
            <a:fillRect/>
          </a:stretch>
        </p:blipFill>
        <p:spPr bwMode="auto">
          <a:xfrm>
            <a:off x="251520" y="692696"/>
            <a:ext cx="87129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8021" t="4547" r="22247" b="15719"/>
          <a:stretch>
            <a:fillRect/>
          </a:stretch>
        </p:blipFill>
        <p:spPr bwMode="auto">
          <a:xfrm>
            <a:off x="70992" y="404664"/>
            <a:ext cx="907300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139952" y="1988840"/>
            <a:ext cx="648072" cy="6480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148064" y="69269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После регистрации система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 не сразу пустит войти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4551" t="4640" r="15350" b="17601"/>
          <a:stretch/>
        </p:blipFill>
        <p:spPr>
          <a:xfrm>
            <a:off x="44202" y="1363604"/>
            <a:ext cx="9099798" cy="549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8485" r="24460" b="14735"/>
          <a:stretch>
            <a:fillRect/>
          </a:stretch>
        </p:blipFill>
        <p:spPr bwMode="auto">
          <a:xfrm>
            <a:off x="0" y="620688"/>
            <a:ext cx="896448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059832" y="692696"/>
            <a:ext cx="1080120" cy="86409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4547" r="22247" b="6250"/>
          <a:stretch>
            <a:fillRect/>
          </a:stretch>
        </p:blipFill>
        <p:spPr bwMode="auto">
          <a:xfrm>
            <a:off x="467544" y="0"/>
            <a:ext cx="885698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736" y="2348880"/>
            <a:ext cx="3384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Иванова Мария Ивановна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95936" y="2924944"/>
            <a:ext cx="21602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561</Words>
  <Application>Microsoft Office PowerPoint</Application>
  <PresentationFormat>Экран 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Контакты </vt:lpstr>
      <vt:lpstr>Обязательные требования </vt:lpstr>
      <vt:lpstr>Дополнительные требования </vt:lpstr>
      <vt:lpstr>Структура загрузки работы на сайте </vt:lpstr>
      <vt:lpstr>Аннотация</vt:lpstr>
      <vt:lpstr>Введение </vt:lpstr>
      <vt:lpstr>Специфика номинаций </vt:lpstr>
      <vt:lpstr>За организацию духовно-нравственного воспитания в образовательной организации</vt:lpstr>
      <vt:lpstr>Лучшая дополнительная общеразвивающая программа духовно-нравственного и гражданско-патриотического воспитания детей и молодежи</vt:lpstr>
      <vt:lpstr>Лучшая методическая разработка в предметных областях «Основы религиозных культур и светской этики» (ОРКСЭ), «Основы духовно-нравственной культуры народов России» (ОДНКНР), «Основы православной веры) (для образовательных организаций с религиозным компонентом)»</vt:lpstr>
      <vt:lpstr>Контакты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Poroshina-TI</cp:lastModifiedBy>
  <cp:revision>105</cp:revision>
  <dcterms:created xsi:type="dcterms:W3CDTF">2020-01-08T13:19:35Z</dcterms:created>
  <dcterms:modified xsi:type="dcterms:W3CDTF">2026-03-06T10:39:34Z</dcterms:modified>
</cp:coreProperties>
</file>