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1" r:id="rId3"/>
    <p:sldId id="257" r:id="rId4"/>
    <p:sldId id="268" r:id="rId5"/>
    <p:sldId id="269" r:id="rId6"/>
    <p:sldId id="262" r:id="rId7"/>
    <p:sldId id="259" r:id="rId8"/>
    <p:sldId id="258" r:id="rId9"/>
    <p:sldId id="260" r:id="rId10"/>
    <p:sldId id="261" r:id="rId11"/>
    <p:sldId id="264" r:id="rId12"/>
    <p:sldId id="26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96" y="-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3B1FF-A2FC-46F2-A4EC-AD01BCFE19AE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58C8-07F9-4551-BF49-C83F370E53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97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362D5-E1C6-4D17-8617-62505F2B9F5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752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1992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084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380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528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402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78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692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370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61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990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49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2C6FA-F2CA-430D-B50A-C6651B04752A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D33E1-884D-4E09-8A98-D45169579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58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54" r="22975"/>
          <a:stretch>
            <a:fillRect/>
          </a:stretch>
        </p:blipFill>
        <p:spPr>
          <a:xfrm rot="170189">
            <a:off x="5389584" y="1873194"/>
            <a:ext cx="1120301" cy="1691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8322664" y="666244"/>
            <a:ext cx="2113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Georgia" pitchFamily="18" charset="0"/>
                <a:cs typeface="Times New Roman" panose="02020603050405020304" pitchFamily="18" charset="0"/>
              </a:rPr>
              <a:t>«Семья - моя главная опора»</a:t>
            </a:r>
            <a:endParaRPr lang="ru-RU" sz="1600" dirty="0">
              <a:solidFill>
                <a:srgbClr val="7030A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80222" y="2462883"/>
            <a:ext cx="2221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Georgia" panose="02040502050405020303" pitchFamily="18" charset="0"/>
              </a:rPr>
              <a:t>«Мое здоровье - мое будущее»</a:t>
            </a:r>
            <a:endParaRPr lang="ru-RU" sz="16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57612" y="5107331"/>
            <a:ext cx="1733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«Познаю мир»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586015" y="909635"/>
            <a:ext cx="2470007" cy="584775"/>
          </a:xfrm>
          <a:prstGeom prst="homePlate">
            <a:avLst>
              <a:gd name="adj" fmla="val 56063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Times New Roman" pitchFamily="18" charset="0"/>
                <a:cs typeface="Times New Roman" pitchFamily="18" charset="0"/>
              </a:rPr>
              <a:t>Мой мир и мое окружение» 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679414" y="4309502"/>
            <a:ext cx="16201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«Я - Россиянин» </a:t>
            </a:r>
            <a:endParaRPr lang="ru-RU" sz="2000" dirty="0">
              <a:solidFill>
                <a:srgbClr val="C0000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6335" y="1945439"/>
            <a:ext cx="720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C00000"/>
                </a:solidFill>
              </a:rPr>
              <a:t>Человек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62098" y="1913485"/>
            <a:ext cx="576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C00000"/>
                </a:solidFill>
              </a:rPr>
              <a:t>Язык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51785" y="1691180"/>
            <a:ext cx="8341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C00000"/>
                </a:solidFill>
              </a:rPr>
              <a:t>Культура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53470" y="1699249"/>
            <a:ext cx="576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C00000"/>
                </a:solidFill>
              </a:rPr>
              <a:t>Вера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967286" y="4298189"/>
            <a:ext cx="9981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7030A0"/>
                </a:solidFill>
              </a:rPr>
              <a:t>Гражданская</a:t>
            </a:r>
            <a:r>
              <a:rPr lang="ru-RU" sz="1050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885074" y="3918439"/>
            <a:ext cx="1464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7030A0"/>
                </a:solidFill>
              </a:rPr>
              <a:t>идентичность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24175" y="1777089"/>
            <a:ext cx="792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C00000"/>
                </a:solidFill>
              </a:rPr>
              <a:t>Традиции  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379433" y="3913160"/>
            <a:ext cx="9932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7030A0"/>
                </a:solidFill>
              </a:rPr>
              <a:t>Отечество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48237" y="1761694"/>
            <a:ext cx="12726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C00000"/>
                </a:solidFill>
              </a:rPr>
              <a:t>Нравственность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32079" y="3110807"/>
            <a:ext cx="1212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FF9900"/>
                </a:solidFill>
              </a:rPr>
              <a:t>Безопасность</a:t>
            </a:r>
            <a:r>
              <a:rPr lang="ru-RU" sz="1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95071" y="2798426"/>
            <a:ext cx="9603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FF9933"/>
                </a:solidFill>
              </a:rPr>
              <a:t>Здоровье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52792" y="2916862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Наука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16688" y="3144007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Культура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77521" y="2912425"/>
            <a:ext cx="9981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Профессия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64532" y="3169707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История  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0770213" y="0"/>
            <a:ext cx="476862" cy="6756259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Внеурочная деятельность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92065" y="192584"/>
            <a:ext cx="476862" cy="6396902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Урочная  деятельность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171056" y="1512721"/>
            <a:ext cx="1594311" cy="13043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Освоенность социальных норм, правил поведения, ролей и форм социальной жизни.</a:t>
            </a:r>
          </a:p>
          <a:p>
            <a:pPr algn="ctr"/>
            <a:r>
              <a:rPr lang="ru-RU" sz="1050" dirty="0" err="1">
                <a:solidFill>
                  <a:schemeClr val="accent2">
                    <a:lumMod val="50000"/>
                  </a:schemeClr>
                </a:solidFill>
              </a:rPr>
              <a:t>Сформированность</a:t>
            </a:r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 коммуникативной компетентности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886952" y="0"/>
            <a:ext cx="62570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Мое Отечество – моя судьба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76" b="6045"/>
          <a:stretch/>
        </p:blipFill>
        <p:spPr>
          <a:xfrm>
            <a:off x="3255569" y="264574"/>
            <a:ext cx="2232248" cy="1560561"/>
          </a:xfrm>
          <a:prstGeom prst="rect">
            <a:avLst/>
          </a:prstGeom>
          <a:ln>
            <a:noFill/>
          </a:ln>
          <a:effectLst>
            <a:softEdge rad="5588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12376">
            <a:off x="1486803" y="-76470"/>
            <a:ext cx="1532509" cy="1149382"/>
          </a:xfrm>
          <a:prstGeom prst="rect">
            <a:avLst/>
          </a:prstGeom>
          <a:ln>
            <a:noFill/>
          </a:ln>
          <a:effectLst>
            <a:softEdge rad="368300"/>
          </a:effectLst>
        </p:spPr>
      </p:pic>
      <p:pic>
        <p:nvPicPr>
          <p:cNvPr id="62" name="Picture 10" descr="http://chernblag.3dn.ru/_nw/9/569288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53508">
            <a:off x="1238959" y="4511805"/>
            <a:ext cx="1545913" cy="2747475"/>
          </a:xfrm>
          <a:prstGeom prst="rect">
            <a:avLst/>
          </a:prstGeom>
          <a:ln>
            <a:noFill/>
          </a:ln>
          <a:effectLst>
            <a:softEdge rad="596900"/>
          </a:effec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2561" y="161162"/>
            <a:ext cx="2380365" cy="178527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8167" y="1919256"/>
            <a:ext cx="1633167" cy="126855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5" name="Прямоугольник 64"/>
          <p:cNvSpPr/>
          <p:nvPr/>
        </p:nvSpPr>
        <p:spPr>
          <a:xfrm rot="21075401">
            <a:off x="3612972" y="3380275"/>
            <a:ext cx="1703579" cy="1561881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14000" r="-14000"/>
            </a:stretch>
          </a:blipFill>
          <a:effectLst>
            <a:softEdge rad="317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03181">
            <a:off x="3279396" y="5638131"/>
            <a:ext cx="1693878" cy="1271335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pic>
        <p:nvPicPr>
          <p:cNvPr id="67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0554" y="490060"/>
            <a:ext cx="1350616" cy="135061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6424" y="3333746"/>
            <a:ext cx="1881172" cy="12459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4854" y="5800143"/>
            <a:ext cx="1641678" cy="115212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0" name="Picture 2" descr="http://cs411128.vk.me/v411128785/45c0/DFEgsSKpkKQ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5244" y="4721410"/>
            <a:ext cx="1918656" cy="128029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9058" y="4322440"/>
            <a:ext cx="2072972" cy="155472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2" name="Picture 4" descr="http://pda.fedpress.ru/sites/fedpress/files/root/news/tgi_7776-2-3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40692" y="2005720"/>
            <a:ext cx="1656184" cy="110228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3" name="Picture 5" descr="D:\Users\Пользователь\Desktop\ШКОЛА\акция экология фото\IMG_280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781814">
            <a:off x="8562050" y="5352136"/>
            <a:ext cx="2143491" cy="149735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cxnSp>
        <p:nvCxnSpPr>
          <p:cNvPr id="6" name="Соединительная линия уступом 5"/>
          <p:cNvCxnSpPr/>
          <p:nvPr/>
        </p:nvCxnSpPr>
        <p:spPr>
          <a:xfrm>
            <a:off x="2251523" y="1499108"/>
            <a:ext cx="3063912" cy="426626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оединительная линия уступом 73"/>
          <p:cNvCxnSpPr/>
          <p:nvPr/>
        </p:nvCxnSpPr>
        <p:spPr>
          <a:xfrm flipV="1">
            <a:off x="1994672" y="3134774"/>
            <a:ext cx="3307663" cy="201075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5" name="Скругленный прямоугольник 74"/>
          <p:cNvSpPr/>
          <p:nvPr/>
        </p:nvSpPr>
        <p:spPr>
          <a:xfrm>
            <a:off x="1795202" y="3056103"/>
            <a:ext cx="1781792" cy="20173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 Развитость эстетического сознания через освоение культурного  наследия народов России и мира. Способность  к осознанному выбору и построению дальнейшей индивидуальной траектории образования </a:t>
            </a:r>
          </a:p>
          <a:p>
            <a:pPr algn="ctr"/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6" name="Соединительная линия уступом 75"/>
          <p:cNvCxnSpPr/>
          <p:nvPr/>
        </p:nvCxnSpPr>
        <p:spPr>
          <a:xfrm rot="16200000" flipH="1">
            <a:off x="5179299" y="4078403"/>
            <a:ext cx="2616438" cy="1576394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0" name="Скругленный прямоугольник 79"/>
          <p:cNvSpPr/>
          <p:nvPr/>
        </p:nvSpPr>
        <p:spPr>
          <a:xfrm>
            <a:off x="5415180" y="4981945"/>
            <a:ext cx="1772150" cy="180719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Идентичность  человека с российской многонациональной культурой, сопричастность с историей народов. Идентификация  себя в качестве субъекта социальных преобразований</a:t>
            </a:r>
          </a:p>
          <a:p>
            <a:pPr algn="ctr"/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81" name="Соединительная линия уступом 80"/>
          <p:cNvCxnSpPr/>
          <p:nvPr/>
        </p:nvCxnSpPr>
        <p:spPr>
          <a:xfrm>
            <a:off x="6542101" y="3052342"/>
            <a:ext cx="3189080" cy="1004800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8" name="Скругленный прямоугольник 87"/>
          <p:cNvSpPr/>
          <p:nvPr/>
        </p:nvSpPr>
        <p:spPr>
          <a:xfrm>
            <a:off x="8224839" y="3020710"/>
            <a:ext cx="1815602" cy="94359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050" dirty="0" err="1">
                <a:solidFill>
                  <a:schemeClr val="accent2">
                    <a:lumMod val="50000"/>
                  </a:schemeClr>
                </a:solidFill>
              </a:rPr>
              <a:t>Сформированность</a:t>
            </a:r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 ценности здорового и безопасного образа жизни</a:t>
            </a:r>
          </a:p>
          <a:p>
            <a:pPr algn="ctr"/>
            <a:r>
              <a:rPr lang="ru-RU" sz="1050" dirty="0" err="1">
                <a:solidFill>
                  <a:schemeClr val="accent2">
                    <a:lumMod val="50000"/>
                  </a:schemeClr>
                </a:solidFill>
              </a:rPr>
              <a:t>Сформированность</a:t>
            </a:r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 основ экологической культуры</a:t>
            </a:r>
          </a:p>
        </p:txBody>
      </p:sp>
      <p:cxnSp>
        <p:nvCxnSpPr>
          <p:cNvPr id="100" name="Соединительная линия уступом 99"/>
          <p:cNvCxnSpPr/>
          <p:nvPr/>
        </p:nvCxnSpPr>
        <p:spPr>
          <a:xfrm flipV="1">
            <a:off x="6524174" y="1309006"/>
            <a:ext cx="3375872" cy="695592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8281611" y="1350571"/>
            <a:ext cx="1670823" cy="907944"/>
          </a:xfrm>
          <a:prstGeom prst="roundRect">
            <a:avLst/>
          </a:prstGeom>
          <a:ln>
            <a:solidFill>
              <a:srgbClr val="7030A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1050" dirty="0">
                <a:solidFill>
                  <a:schemeClr val="accent2">
                    <a:lumMod val="50000"/>
                  </a:schemeClr>
                </a:solidFill>
              </a:rPr>
              <a:t>Формирование  ценностей семьи, партнерских отношений с родителями</a:t>
            </a:r>
          </a:p>
          <a:p>
            <a:pPr algn="ctr"/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03080">
            <a:off x="8749851" y="4149617"/>
            <a:ext cx="1654093" cy="124057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xmlns="" val="38119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829" y="17417"/>
            <a:ext cx="9498149" cy="712361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543" y="0"/>
            <a:ext cx="9831009" cy="737325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1384" y="0"/>
            <a:ext cx="1350616" cy="135061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28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122" y="0"/>
            <a:ext cx="1029102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10980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201" y="0"/>
            <a:ext cx="10796706" cy="718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6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4342" y="188686"/>
            <a:ext cx="4918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ОТКРЫТИЕ ЛЫЖНОГО СЕЗОНА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4457" y="0"/>
            <a:ext cx="1204686" cy="120468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D:\Users\Пользователь\Desktop\выступление 15.10 17\фото для доклада\IMG_9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771" y="605972"/>
            <a:ext cx="10116457" cy="758734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9707" name="Picture 11" descr="D:\Users\Пользователь\Desktop\выступление 15.10 17\фото для доклада\IMG_9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6591" y="1006928"/>
            <a:ext cx="8844037" cy="663302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9709" name="Picture 13" descr="http://cadet59.ru/assets/gallery/97/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4972" y="468086"/>
            <a:ext cx="8519885" cy="638991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adet59.ru/assets/gallery/147/13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3429" y="0"/>
            <a:ext cx="516180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257" y="3431968"/>
            <a:ext cx="3325091" cy="2493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1945" y="422759"/>
            <a:ext cx="3014749" cy="22610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259" y="546266"/>
            <a:ext cx="3331690" cy="220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D:\Users\Пользователь\Desktop\выступление 15.10 17\фото для доклада\IMG_94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50135" y="2991093"/>
            <a:ext cx="3441865" cy="2581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085" y="0"/>
            <a:ext cx="943429" cy="94342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92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365" y="477092"/>
            <a:ext cx="3756888" cy="2503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280" y="464621"/>
            <a:ext cx="3396343" cy="2547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3575" y="3162184"/>
            <a:ext cx="5286731" cy="3523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8799" y="407322"/>
            <a:ext cx="3510347" cy="2632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523" y="3078678"/>
            <a:ext cx="4738254" cy="3553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31377" y="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  <a:latin typeface="Georgia" pitchFamily="18" charset="0"/>
              </a:rPr>
              <a:t>КАДЕТСКИЙ БАЛ</a:t>
            </a:r>
            <a:endParaRPr lang="ru-RU" b="1" dirty="0">
              <a:solidFill>
                <a:schemeClr val="accent5"/>
              </a:solidFill>
              <a:latin typeface="Georgia" pitchFamily="18" charset="0"/>
            </a:endParaRPr>
          </a:p>
        </p:txBody>
      </p:sp>
      <p:pic>
        <p:nvPicPr>
          <p:cNvPr id="9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81838" y="0"/>
            <a:ext cx="810162" cy="81016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0134" y="237508"/>
            <a:ext cx="2627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ВАХТА ПАМЯТИ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6290" y="734619"/>
            <a:ext cx="8935687" cy="5957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4219"/>
            <a:ext cx="5859526" cy="330240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9942" y="0"/>
            <a:ext cx="6700744" cy="377651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7657" y="3605241"/>
            <a:ext cx="5771435" cy="32527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2" descr="D:\Users\Пользователь\Desktop\выступление 15.10 17\фото для доклада\май  2015 0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686" y="3553038"/>
            <a:ext cx="5503513" cy="310176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8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7943" y="0"/>
            <a:ext cx="1074057" cy="107405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5783"/>
            <a:ext cx="4632433" cy="34743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4876" y="788520"/>
            <a:ext cx="6390510" cy="479288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>
            <a:off x="3331688" y="0"/>
            <a:ext cx="6558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Смотр строя «Парад памяти»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2711" y="3639786"/>
            <a:ext cx="4005943" cy="300445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428" y="3671850"/>
            <a:ext cx="4248200" cy="31861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926" y="0"/>
            <a:ext cx="1350616" cy="135061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03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9046" y="225362"/>
            <a:ext cx="2717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kern="1800" dirty="0" smtClean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ДЕНЬ ЗНАМЕНИ</a:t>
            </a:r>
            <a:endParaRPr lang="ru-RU" sz="2400" dirty="0"/>
          </a:p>
        </p:txBody>
      </p:sp>
      <p:pic>
        <p:nvPicPr>
          <p:cNvPr id="3" name="Рисунок 2" descr="http://cadet59.ru/assets/gallery/121/11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889" y="2896870"/>
            <a:ext cx="5940425" cy="396113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0514" y="3095433"/>
            <a:ext cx="5646057" cy="37625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1257"/>
            <a:ext cx="5535385" cy="369025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Picture 2" descr="http://cadet59.ru/assets/gallery/121/1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2057" y="477894"/>
            <a:ext cx="5152571" cy="343370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2153" y="722287"/>
            <a:ext cx="1599997" cy="159999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68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9829" y="188686"/>
            <a:ext cx="6365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УЧЕБНО-ТРЕНИРОВОЧНЫЕ СБОРЫ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5943" y="718457"/>
            <a:ext cx="8186057" cy="61395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215" y="712650"/>
            <a:ext cx="7719667" cy="57897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1384" y="0"/>
            <a:ext cx="1350616" cy="135061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187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441232"/>
            <a:ext cx="8555690" cy="64167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684" y="0"/>
            <a:ext cx="9144001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2" descr="http://cadet59.ru/assets/images/school/simvolika-i-atributyi/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925" y="0"/>
            <a:ext cx="1350616" cy="135061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645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153</Words>
  <Application>Microsoft Office PowerPoint</Application>
  <PresentationFormat>Произвольный</PresentationFormat>
  <Paragraphs>39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МБОУ Кадетская школа лиц. 63593557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В. Чалина</dc:creator>
  <cp:lastModifiedBy>Пользователь</cp:lastModifiedBy>
  <cp:revision>20</cp:revision>
  <dcterms:created xsi:type="dcterms:W3CDTF">2017-11-14T09:10:52Z</dcterms:created>
  <dcterms:modified xsi:type="dcterms:W3CDTF">2017-11-14T18:13:28Z</dcterms:modified>
</cp:coreProperties>
</file>