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57" r:id="rId2"/>
  </p:sldMasterIdLst>
  <p:notesMasterIdLst>
    <p:notesMasterId r:id="rId20"/>
  </p:notesMasterIdLst>
  <p:sldIdLst>
    <p:sldId id="256" r:id="rId3"/>
    <p:sldId id="282" r:id="rId4"/>
    <p:sldId id="283" r:id="rId5"/>
    <p:sldId id="284" r:id="rId6"/>
    <p:sldId id="289" r:id="rId7"/>
    <p:sldId id="257" r:id="rId8"/>
    <p:sldId id="299" r:id="rId9"/>
    <p:sldId id="258" r:id="rId10"/>
    <p:sldId id="259" r:id="rId11"/>
    <p:sldId id="260" r:id="rId12"/>
    <p:sldId id="292" r:id="rId13"/>
    <p:sldId id="297" r:id="rId14"/>
    <p:sldId id="293" r:id="rId15"/>
    <p:sldId id="262" r:id="rId16"/>
    <p:sldId id="300" r:id="rId17"/>
    <p:sldId id="263" r:id="rId18"/>
    <p:sldId id="294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67E4F-57EE-440C-B258-34C79BAEB05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50E789-9A8C-4DD7-831B-1F5DBEDFB1CF}">
      <dgm:prSet phldrT="[Текст]"/>
      <dgm:spPr/>
      <dgm:t>
        <a:bodyPr/>
        <a:lstStyle/>
        <a:p>
          <a:r>
            <a:rPr lang="ru-RU" dirty="0" smtClean="0"/>
            <a:t>ОУ</a:t>
          </a:r>
          <a:endParaRPr lang="ru-RU" dirty="0"/>
        </a:p>
      </dgm:t>
    </dgm:pt>
    <dgm:pt modelId="{FCEDB2DB-EC5E-47C8-B876-8921E2488AE7}" type="parTrans" cxnId="{F4B231F1-CBA5-45BD-B6FC-3AF1D57B6B4A}">
      <dgm:prSet/>
      <dgm:spPr/>
      <dgm:t>
        <a:bodyPr/>
        <a:lstStyle/>
        <a:p>
          <a:endParaRPr lang="ru-RU"/>
        </a:p>
      </dgm:t>
    </dgm:pt>
    <dgm:pt modelId="{1A013524-069C-402E-A805-02B102F79998}" type="sibTrans" cxnId="{F4B231F1-CBA5-45BD-B6FC-3AF1D57B6B4A}">
      <dgm:prSet/>
      <dgm:spPr/>
      <dgm:t>
        <a:bodyPr/>
        <a:lstStyle/>
        <a:p>
          <a:endParaRPr lang="ru-RU"/>
        </a:p>
      </dgm:t>
    </dgm:pt>
    <dgm:pt modelId="{96779D57-8F28-46C3-95F8-72E1D2EA0D02}">
      <dgm:prSet phldrT="[Текст]"/>
      <dgm:spPr/>
      <dgm:t>
        <a:bodyPr/>
        <a:lstStyle/>
        <a:p>
          <a:pPr algn="l"/>
          <a:r>
            <a:rPr lang="ru-RU" dirty="0" smtClean="0"/>
            <a:t>ОУ</a:t>
          </a:r>
          <a:endParaRPr lang="ru-RU" dirty="0"/>
        </a:p>
      </dgm:t>
    </dgm:pt>
    <dgm:pt modelId="{B4BA3610-17A6-4E2D-9577-847FCC3651B5}" type="parTrans" cxnId="{E1221270-BC1C-489B-A407-E4DE7CAB8F2D}">
      <dgm:prSet/>
      <dgm:spPr/>
      <dgm:t>
        <a:bodyPr/>
        <a:lstStyle/>
        <a:p>
          <a:endParaRPr lang="ru-RU"/>
        </a:p>
      </dgm:t>
    </dgm:pt>
    <dgm:pt modelId="{7C637FEB-9110-42E7-A10D-538500DA6255}" type="sibTrans" cxnId="{E1221270-BC1C-489B-A407-E4DE7CAB8F2D}">
      <dgm:prSet/>
      <dgm:spPr/>
      <dgm:t>
        <a:bodyPr/>
        <a:lstStyle/>
        <a:p>
          <a:endParaRPr lang="ru-RU"/>
        </a:p>
      </dgm:t>
    </dgm:pt>
    <dgm:pt modelId="{39C4ADB8-E9D6-4877-B076-DED7843B9C06}">
      <dgm:prSet phldrT="[Текст]"/>
      <dgm:spPr/>
      <dgm:t>
        <a:bodyPr/>
        <a:lstStyle/>
        <a:p>
          <a:r>
            <a:rPr lang="ru-RU" dirty="0" smtClean="0"/>
            <a:t>ОУ</a:t>
          </a:r>
          <a:endParaRPr lang="ru-RU" dirty="0"/>
        </a:p>
      </dgm:t>
    </dgm:pt>
    <dgm:pt modelId="{43917D36-5B3F-4E17-9A8A-83972B1F6934}" type="parTrans" cxnId="{875A00E3-F152-4290-A064-8BE60A69AAA0}">
      <dgm:prSet/>
      <dgm:spPr/>
      <dgm:t>
        <a:bodyPr/>
        <a:lstStyle/>
        <a:p>
          <a:endParaRPr lang="ru-RU"/>
        </a:p>
      </dgm:t>
    </dgm:pt>
    <dgm:pt modelId="{A5F8BEA8-9B37-44AD-AF6D-F3E13854209D}" type="sibTrans" cxnId="{875A00E3-F152-4290-A064-8BE60A69AAA0}">
      <dgm:prSet/>
      <dgm:spPr/>
      <dgm:t>
        <a:bodyPr/>
        <a:lstStyle/>
        <a:p>
          <a:endParaRPr lang="ru-RU"/>
        </a:p>
      </dgm:t>
    </dgm:pt>
    <dgm:pt modelId="{3734A0E2-6E5A-4B5E-91B4-EA213199B06F}">
      <dgm:prSet phldrT="[Текст]"/>
      <dgm:spPr/>
      <dgm:t>
        <a:bodyPr/>
        <a:lstStyle/>
        <a:p>
          <a:r>
            <a:rPr lang="ru-RU" dirty="0" smtClean="0"/>
            <a:t>1-2 класс</a:t>
          </a:r>
          <a:endParaRPr lang="ru-RU" dirty="0"/>
        </a:p>
      </dgm:t>
    </dgm:pt>
    <dgm:pt modelId="{D796F21F-5253-4AB9-939A-EDBBA42127E5}" type="parTrans" cxnId="{6FCFF4AC-6974-44E1-9FA0-D34F017177F2}">
      <dgm:prSet/>
      <dgm:spPr/>
      <dgm:t>
        <a:bodyPr/>
        <a:lstStyle/>
        <a:p>
          <a:endParaRPr lang="ru-RU"/>
        </a:p>
      </dgm:t>
    </dgm:pt>
    <dgm:pt modelId="{4A1519D9-F5FF-443D-92C4-D797633EC105}" type="sibTrans" cxnId="{6FCFF4AC-6974-44E1-9FA0-D34F017177F2}">
      <dgm:prSet/>
      <dgm:spPr/>
      <dgm:t>
        <a:bodyPr/>
        <a:lstStyle/>
        <a:p>
          <a:endParaRPr lang="ru-RU"/>
        </a:p>
      </dgm:t>
    </dgm:pt>
    <dgm:pt modelId="{08186E2A-3B20-4B27-8397-944BBBFEE478}" type="pres">
      <dgm:prSet presAssocID="{AC767E4F-57EE-440C-B258-34C79BAEB05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A63216-E0F5-4548-B198-8C28A8F67FDF}" type="pres">
      <dgm:prSet presAssocID="{AC767E4F-57EE-440C-B258-34C79BAEB059}" presName="ellipse" presStyleLbl="trBgShp" presStyleIdx="0" presStyleCnt="1" custLinFactNeighborX="83700" custLinFactNeighborY="-8683"/>
      <dgm:spPr/>
    </dgm:pt>
    <dgm:pt modelId="{F84B38FD-7135-4D9B-9985-B3F2CCBCE120}" type="pres">
      <dgm:prSet presAssocID="{AC767E4F-57EE-440C-B258-34C79BAEB059}" presName="arrow1" presStyleLbl="fgShp" presStyleIdx="0" presStyleCnt="1" custFlipHor="0" custScaleX="18689" custScaleY="15039" custLinFactX="200000" custLinFactNeighborX="251107" custLinFactNeighborY="-78653"/>
      <dgm:spPr/>
    </dgm:pt>
    <dgm:pt modelId="{82F34498-8EC1-4564-AF97-AB20E702BC1E}" type="pres">
      <dgm:prSet presAssocID="{AC767E4F-57EE-440C-B258-34C79BAEB059}" presName="rectangle" presStyleLbl="revTx" presStyleIdx="0" presStyleCnt="1" custLinFactNeighborX="-23450" custLinFactNeighborY="9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99D66-FCA6-4A2B-8538-E12A1424DEBE}" type="pres">
      <dgm:prSet presAssocID="{96779D57-8F28-46C3-95F8-72E1D2EA0D02}" presName="item1" presStyleLbl="node1" presStyleIdx="0" presStyleCnt="3" custScaleX="49641" custScaleY="46294" custLinFactX="-18361" custLinFactNeighborX="-100000" custLinFactNeighborY="-80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11015-82CA-48F2-B6D3-206F063A07C1}" type="pres">
      <dgm:prSet presAssocID="{39C4ADB8-E9D6-4877-B076-DED7843B9C06}" presName="item2" presStyleLbl="node1" presStyleIdx="1" presStyleCnt="3" custScaleX="58091" custScaleY="54092" custLinFactNeighborX="-23554" custLinFactNeighborY="45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8769D9-70C8-4191-AF55-B97282920CF8}" type="pres">
      <dgm:prSet presAssocID="{3734A0E2-6E5A-4B5E-91B4-EA213199B06F}" presName="item3" presStyleLbl="node1" presStyleIdx="2" presStyleCnt="3" custScaleX="48310" custScaleY="46467" custLinFactX="-1105" custLinFactNeighborX="-100000" custLinFactNeighborY="22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B5FD2-FF8B-46FA-98D7-51C2CF275214}" type="pres">
      <dgm:prSet presAssocID="{AC767E4F-57EE-440C-B258-34C79BAEB059}" presName="funnel" presStyleLbl="trAlignAcc1" presStyleIdx="0" presStyleCnt="1" custScaleX="57126" custScaleY="54384" custLinFactNeighborX="-29184" custLinFactNeighborY="-5624"/>
      <dgm:spPr/>
      <dgm:t>
        <a:bodyPr/>
        <a:lstStyle/>
        <a:p>
          <a:endParaRPr lang="ru-RU"/>
        </a:p>
      </dgm:t>
    </dgm:pt>
  </dgm:ptLst>
  <dgm:cxnLst>
    <dgm:cxn modelId="{4A0ADCA0-E4C7-4E8E-B3A3-2D00A5DD7CD4}" type="presOf" srcId="{4F50E789-9A8C-4DD7-831B-1F5DBEDFB1CF}" destId="{2B8769D9-70C8-4191-AF55-B97282920CF8}" srcOrd="0" destOrd="0" presId="urn:microsoft.com/office/officeart/2005/8/layout/funnel1"/>
    <dgm:cxn modelId="{6B09F912-587D-4101-97B2-4FF328B4C68F}" type="presOf" srcId="{39C4ADB8-E9D6-4877-B076-DED7843B9C06}" destId="{A2699D66-FCA6-4A2B-8538-E12A1424DEBE}" srcOrd="0" destOrd="0" presId="urn:microsoft.com/office/officeart/2005/8/layout/funnel1"/>
    <dgm:cxn modelId="{E1221270-BC1C-489B-A407-E4DE7CAB8F2D}" srcId="{AC767E4F-57EE-440C-B258-34C79BAEB059}" destId="{96779D57-8F28-46C3-95F8-72E1D2EA0D02}" srcOrd="1" destOrd="0" parTransId="{B4BA3610-17A6-4E2D-9577-847FCC3651B5}" sibTransId="{7C637FEB-9110-42E7-A10D-538500DA6255}"/>
    <dgm:cxn modelId="{D434AFBC-0864-4AB4-B386-E1E77EB3C13B}" type="presOf" srcId="{96779D57-8F28-46C3-95F8-72E1D2EA0D02}" destId="{50A11015-82CA-48F2-B6D3-206F063A07C1}" srcOrd="0" destOrd="0" presId="urn:microsoft.com/office/officeart/2005/8/layout/funnel1"/>
    <dgm:cxn modelId="{3199EE33-CF39-4D88-91B9-533BDCBAAFD5}" type="presOf" srcId="{AC767E4F-57EE-440C-B258-34C79BAEB059}" destId="{08186E2A-3B20-4B27-8397-944BBBFEE478}" srcOrd="0" destOrd="0" presId="urn:microsoft.com/office/officeart/2005/8/layout/funnel1"/>
    <dgm:cxn modelId="{875A00E3-F152-4290-A064-8BE60A69AAA0}" srcId="{AC767E4F-57EE-440C-B258-34C79BAEB059}" destId="{39C4ADB8-E9D6-4877-B076-DED7843B9C06}" srcOrd="2" destOrd="0" parTransId="{43917D36-5B3F-4E17-9A8A-83972B1F6934}" sibTransId="{A5F8BEA8-9B37-44AD-AF6D-F3E13854209D}"/>
    <dgm:cxn modelId="{F4B231F1-CBA5-45BD-B6FC-3AF1D57B6B4A}" srcId="{AC767E4F-57EE-440C-B258-34C79BAEB059}" destId="{4F50E789-9A8C-4DD7-831B-1F5DBEDFB1CF}" srcOrd="0" destOrd="0" parTransId="{FCEDB2DB-EC5E-47C8-B876-8921E2488AE7}" sibTransId="{1A013524-069C-402E-A805-02B102F79998}"/>
    <dgm:cxn modelId="{6FCFF4AC-6974-44E1-9FA0-D34F017177F2}" srcId="{AC767E4F-57EE-440C-B258-34C79BAEB059}" destId="{3734A0E2-6E5A-4B5E-91B4-EA213199B06F}" srcOrd="3" destOrd="0" parTransId="{D796F21F-5253-4AB9-939A-EDBBA42127E5}" sibTransId="{4A1519D9-F5FF-443D-92C4-D797633EC105}"/>
    <dgm:cxn modelId="{69509233-2AB0-4703-91DC-E73C67366F46}" type="presOf" srcId="{3734A0E2-6E5A-4B5E-91B4-EA213199B06F}" destId="{82F34498-8EC1-4564-AF97-AB20E702BC1E}" srcOrd="0" destOrd="0" presId="urn:microsoft.com/office/officeart/2005/8/layout/funnel1"/>
    <dgm:cxn modelId="{477367B7-04E6-4836-88EB-C92EF3691B39}" type="presParOf" srcId="{08186E2A-3B20-4B27-8397-944BBBFEE478}" destId="{9AA63216-E0F5-4548-B198-8C28A8F67FDF}" srcOrd="0" destOrd="0" presId="urn:microsoft.com/office/officeart/2005/8/layout/funnel1"/>
    <dgm:cxn modelId="{76E8A50B-4718-446D-9BBB-73C6CEB2560B}" type="presParOf" srcId="{08186E2A-3B20-4B27-8397-944BBBFEE478}" destId="{F84B38FD-7135-4D9B-9985-B3F2CCBCE120}" srcOrd="1" destOrd="0" presId="urn:microsoft.com/office/officeart/2005/8/layout/funnel1"/>
    <dgm:cxn modelId="{68433B28-0A67-4B32-BEAD-4FA4CEE2F420}" type="presParOf" srcId="{08186E2A-3B20-4B27-8397-944BBBFEE478}" destId="{82F34498-8EC1-4564-AF97-AB20E702BC1E}" srcOrd="2" destOrd="0" presId="urn:microsoft.com/office/officeart/2005/8/layout/funnel1"/>
    <dgm:cxn modelId="{86409F8D-EEF4-419F-851F-9494EAE3146E}" type="presParOf" srcId="{08186E2A-3B20-4B27-8397-944BBBFEE478}" destId="{A2699D66-FCA6-4A2B-8538-E12A1424DEBE}" srcOrd="3" destOrd="0" presId="urn:microsoft.com/office/officeart/2005/8/layout/funnel1"/>
    <dgm:cxn modelId="{87DD8CAF-B663-4E74-9753-E4355A269005}" type="presParOf" srcId="{08186E2A-3B20-4B27-8397-944BBBFEE478}" destId="{50A11015-82CA-48F2-B6D3-206F063A07C1}" srcOrd="4" destOrd="0" presId="urn:microsoft.com/office/officeart/2005/8/layout/funnel1"/>
    <dgm:cxn modelId="{B79622A1-295B-46E8-A323-243B5F118670}" type="presParOf" srcId="{08186E2A-3B20-4B27-8397-944BBBFEE478}" destId="{2B8769D9-70C8-4191-AF55-B97282920CF8}" srcOrd="5" destOrd="0" presId="urn:microsoft.com/office/officeart/2005/8/layout/funnel1"/>
    <dgm:cxn modelId="{199E2FC9-5553-43D1-9614-0F5021CD7FB0}" type="presParOf" srcId="{08186E2A-3B20-4B27-8397-944BBBFEE478}" destId="{3BCB5FD2-FF8B-46FA-98D7-51C2CF275214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63216-E0F5-4548-B198-8C28A8F67FDF}">
      <dsp:nvSpPr>
        <dsp:cNvPr id="0" name=""/>
        <dsp:cNvSpPr/>
      </dsp:nvSpPr>
      <dsp:spPr>
        <a:xfrm>
          <a:off x="1461005" y="0"/>
          <a:ext cx="2451090" cy="85123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4B38FD-7135-4D9B-9985-B3F2CCBCE120}">
      <dsp:nvSpPr>
        <dsp:cNvPr id="0" name=""/>
        <dsp:cNvSpPr/>
      </dsp:nvSpPr>
      <dsp:spPr>
        <a:xfrm>
          <a:off x="3823319" y="2045660"/>
          <a:ext cx="88776" cy="4572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F34498-8EC1-4564-AF97-AB20E702BC1E}">
      <dsp:nvSpPr>
        <dsp:cNvPr id="0" name=""/>
        <dsp:cNvSpPr/>
      </dsp:nvSpPr>
      <dsp:spPr>
        <a:xfrm>
          <a:off x="285126" y="2451069"/>
          <a:ext cx="2280084" cy="5700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1-2 класс</a:t>
          </a:r>
          <a:endParaRPr lang="ru-RU" sz="2000" kern="1200" dirty="0"/>
        </a:p>
      </dsp:txBody>
      <dsp:txXfrm>
        <a:off x="285126" y="2451069"/>
        <a:ext cx="2280084" cy="570021"/>
      </dsp:txXfrm>
    </dsp:sp>
    <dsp:sp modelId="{A2699D66-FCA6-4A2B-8538-E12A1424DEBE}">
      <dsp:nvSpPr>
        <dsp:cNvPr id="0" name=""/>
        <dsp:cNvSpPr/>
      </dsp:nvSpPr>
      <dsp:spPr>
        <a:xfrm>
          <a:off x="824904" y="533306"/>
          <a:ext cx="424446" cy="395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ОУ</a:t>
          </a:r>
          <a:endParaRPr lang="ru-RU" sz="1400" kern="1200" dirty="0"/>
        </a:p>
      </dsp:txBody>
      <dsp:txXfrm>
        <a:off x="887063" y="591274"/>
        <a:ext cx="300128" cy="279892"/>
      </dsp:txXfrm>
    </dsp:sp>
    <dsp:sp modelId="{50A11015-82CA-48F2-B6D3-206F063A07C1}">
      <dsp:nvSpPr>
        <dsp:cNvPr id="0" name=""/>
        <dsp:cNvSpPr/>
      </dsp:nvSpPr>
      <dsp:spPr>
        <a:xfrm>
          <a:off x="987586" y="929133"/>
          <a:ext cx="496696" cy="462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ОУ</a:t>
          </a:r>
          <a:endParaRPr lang="ru-RU" sz="1400" kern="1200" dirty="0"/>
        </a:p>
      </dsp:txBody>
      <dsp:txXfrm>
        <a:off x="1060325" y="996865"/>
        <a:ext cx="351218" cy="327039"/>
      </dsp:txXfrm>
    </dsp:sp>
    <dsp:sp modelId="{2B8769D9-70C8-4191-AF55-B97282920CF8}">
      <dsp:nvSpPr>
        <dsp:cNvPr id="0" name=""/>
        <dsp:cNvSpPr/>
      </dsp:nvSpPr>
      <dsp:spPr>
        <a:xfrm>
          <a:off x="1240348" y="563245"/>
          <a:ext cx="413065" cy="3973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ОУ</a:t>
          </a:r>
          <a:endParaRPr lang="ru-RU" sz="1400" kern="1200" dirty="0"/>
        </a:p>
      </dsp:txBody>
      <dsp:txXfrm>
        <a:off x="1300840" y="621429"/>
        <a:ext cx="292081" cy="280939"/>
      </dsp:txXfrm>
    </dsp:sp>
    <dsp:sp modelId="{3BCB5FD2-FF8B-46FA-98D7-51C2CF275214}">
      <dsp:nvSpPr>
        <dsp:cNvPr id="0" name=""/>
        <dsp:cNvSpPr/>
      </dsp:nvSpPr>
      <dsp:spPr>
        <a:xfrm>
          <a:off x="423721" y="332437"/>
          <a:ext cx="1519607" cy="115733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100" b="0" i="0" u="none" strike="noStrike" cap="none" baseline="0"/>
            </a:lvl1pPr>
            <a:lvl2pPr marL="0" marR="0" indent="0" algn="l" rtl="0">
              <a:defRPr sz="1100" b="0" i="0" u="none" strike="noStrike" cap="none" baseline="0"/>
            </a:lvl2pPr>
            <a:lvl3pPr marL="0" marR="0" indent="0" algn="l" rtl="0">
              <a:defRPr sz="1100" b="0" i="0" u="none" strike="noStrike" cap="none" baseline="0"/>
            </a:lvl3pPr>
            <a:lvl4pPr marL="0" marR="0" indent="0" algn="l" rtl="0">
              <a:defRPr sz="1100" b="0" i="0" u="none" strike="noStrike" cap="none" baseline="0"/>
            </a:lvl4pPr>
            <a:lvl5pPr marL="0" marR="0" indent="0" algn="l" rtl="0">
              <a:defRPr sz="1100" b="0" i="0" u="none" strike="noStrike" cap="none" baseline="0"/>
            </a:lvl5pPr>
            <a:lvl6pPr marL="0" marR="0" indent="0" algn="l" rtl="0">
              <a:defRPr sz="1100" b="0" i="0" u="none" strike="noStrike" cap="none" baseline="0"/>
            </a:lvl6pPr>
            <a:lvl7pPr marL="0" marR="0" indent="0" algn="l" rtl="0">
              <a:defRPr sz="1100" b="0" i="0" u="none" strike="noStrike" cap="none" baseline="0"/>
            </a:lvl7pPr>
            <a:lvl8pPr marL="0" marR="0" indent="0" algn="l" rtl="0">
              <a:defRPr sz="1100" b="0" i="0" u="none" strike="noStrike" cap="none" baseline="0"/>
            </a:lvl8pPr>
            <a:lvl9pPr marL="0" marR="0" indent="0" algn="l" rtl="0">
              <a:defRPr sz="1100" b="0" i="0" u="none" strike="noStrike" cap="none" baseline="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30416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69742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8400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8512144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84009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05764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31835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50424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" sz="1100" b="0" i="0" u="none" strike="noStrike" cap="none" baseline="0"/>
              <a:t>http://pics.photographer.ru/nonstop/pics/pictures/231/231003.jpg</a:t>
            </a:r>
          </a:p>
        </p:txBody>
      </p:sp>
    </p:spTree>
    <p:extLst>
      <p:ext uri="{BB962C8B-B14F-4D97-AF65-F5344CB8AC3E}">
        <p14:creationId xmlns:p14="http://schemas.microsoft.com/office/powerpoint/2010/main" val="2681566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ru" sz="1100" b="0" i="0" u="none" strike="noStrike" cap="none" baseline="0"/>
              <a:t>http://pics.photographer.ru/nonstop/pics/pictures/231/231003.jpg</a:t>
            </a:r>
          </a:p>
        </p:txBody>
      </p:sp>
    </p:spTree>
    <p:extLst>
      <p:ext uri="{BB962C8B-B14F-4D97-AF65-F5344CB8AC3E}">
        <p14:creationId xmlns:p14="http://schemas.microsoft.com/office/powerpoint/2010/main" val="3521125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None/>
            </a:pPr>
            <a:r>
              <a:rPr lang="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49588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Font typeface="Arial"/>
              <a:buNone/>
            </a:pPr>
            <a:r>
              <a:rPr lang="ru" sz="1800" b="0" i="0" u="none" strike="noStrike" cap="none" baseline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8985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Font typeface="Arial"/>
              <a:buNone/>
            </a:pPr>
            <a:r>
              <a:rPr lang="ru" sz="1800" b="0" i="0" u="none" strike="noStrike" cap="none" baseline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1435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350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372035" y="311038"/>
            <a:ext cx="8399999" cy="4440899"/>
          </a:xfrm>
          <a:prstGeom prst="roundRect">
            <a:avLst>
              <a:gd name="adj" fmla="val 365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72035" y="4904401"/>
            <a:ext cx="8399999" cy="1206600"/>
          </a:xfrm>
          <a:prstGeom prst="roundRect">
            <a:avLst>
              <a:gd name="adj" fmla="val 15243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630810"/>
            <a:ext cx="7772400" cy="378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4572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5195894"/>
            <a:ext cx="7772400" cy="614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1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980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045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80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39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609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280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48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180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7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4" name="Shape 14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18603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372035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18603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4657164" y="1550894"/>
            <a:ext cx="4114800" cy="5170500"/>
          </a:xfrm>
          <a:prstGeom prst="roundRect">
            <a:avLst>
              <a:gd name="adj" fmla="val 3784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761353" y="1600200"/>
            <a:ext cx="3925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372035" y="1550894"/>
            <a:ext cx="8399999" cy="5170500"/>
          </a:xfrm>
          <a:prstGeom prst="roundRect">
            <a:avLst>
              <a:gd name="adj" fmla="val 297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372035" y="-120"/>
            <a:ext cx="8399999" cy="1399800"/>
          </a:xfrm>
          <a:prstGeom prst="round2SameRect">
            <a:avLst>
              <a:gd name="adj1" fmla="val 10590"/>
              <a:gd name="adj2" fmla="val 0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57200" y="18603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dk2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72035" y="5702203"/>
            <a:ext cx="8399999" cy="86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 sz="2400" b="1">
                <a:solidFill>
                  <a:schemeClr val="lt1"/>
                </a:solidFill>
              </a:defRPr>
            </a:lvl1pPr>
            <a:lvl2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urier New"/>
              <a:buChar char="o"/>
              <a:defRPr sz="2400" b="1">
                <a:solidFill>
                  <a:schemeClr val="lt1"/>
                </a:solidFill>
              </a:defRPr>
            </a:lvl2pPr>
            <a:lvl3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Wingdings"/>
              <a:buChar char="§"/>
              <a:defRPr sz="2400" b="1">
                <a:solidFill>
                  <a:schemeClr val="lt1"/>
                </a:solidFill>
              </a:defRPr>
            </a:lvl3pPr>
            <a:lvl4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 sz="2400" b="1">
                <a:solidFill>
                  <a:schemeClr val="lt1"/>
                </a:solidFill>
              </a:defRPr>
            </a:lvl4pPr>
            <a:lvl5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urier New"/>
              <a:buChar char="o"/>
              <a:defRPr sz="2400" b="1">
                <a:solidFill>
                  <a:schemeClr val="lt1"/>
                </a:solidFill>
              </a:defRPr>
            </a:lvl5pPr>
            <a:lvl6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Wingdings"/>
              <a:buChar char="§"/>
              <a:defRPr sz="2400" b="1">
                <a:solidFill>
                  <a:schemeClr val="lt1"/>
                </a:solidFill>
              </a:defRPr>
            </a:lvl6pPr>
            <a:lvl7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Char char="•"/>
              <a:defRPr sz="2400" b="1">
                <a:solidFill>
                  <a:schemeClr val="lt1"/>
                </a:solidFill>
              </a:defRPr>
            </a:lvl7pPr>
            <a:lvl8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ourier New"/>
              <a:buChar char="o"/>
              <a:defRPr sz="2400" b="1">
                <a:solidFill>
                  <a:schemeClr val="lt1"/>
                </a:solidFill>
              </a:defRPr>
            </a:lvl8pPr>
            <a:lvl9pPr marL="34290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Wingdings"/>
              <a:buChar char="§"/>
              <a:defRPr sz="24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72035" y="311038"/>
            <a:ext cx="8399999" cy="5158200"/>
          </a:xfrm>
          <a:prstGeom prst="roundRect">
            <a:avLst>
              <a:gd name="adj" fmla="val 2776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72035" y="314112"/>
            <a:ext cx="8399999" cy="6229800"/>
          </a:xfrm>
          <a:prstGeom prst="roundRect">
            <a:avLst>
              <a:gd name="adj" fmla="val 2255"/>
            </a:avLst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079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762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476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762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8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8" cy="36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3557B23-C554-4497-BEB4-C61EFE999C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12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8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DAF8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8603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22860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36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524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742950" marR="0" indent="-1333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600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0574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BC949-1129-4E78-8709-0F6B2F87628E}" type="datetimeFigureOut">
              <a:rPr lang="ru-RU" smtClean="0"/>
              <a:t>05.09.2014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0F290-A464-47AE-9FD7-FB8757EB8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700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7;&#1082;&#1090;-&#1082;&#1083;&#1072;&#1089;&#1090;&#1077;&#1088;&#1099;/&#1087;&#1088;&#1086;&#1077;&#1082;&#1090;2.doc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&#1055;&#1088;&#1086;&#1077;&#1082;&#1090;-&#1082;&#1083;&#1072;&#1089;&#1090;&#1077;&#1088;&#1099;/&#1058;&#1077;&#1093;&#1085;&#1080;&#1095;.%20&#1079;&#1072;&#1076;&#1072;&#1085;&#1080;&#1077;.do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3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2.png"/><Relationship Id="rId4" Type="http://schemas.openxmlformats.org/officeDocument/2006/relationships/diagramData" Target="../diagrams/data1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685800" y="5195894"/>
            <a:ext cx="7772400" cy="6140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defRPr/>
            </a:pP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Валентина 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Максимовна Дурмашева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методист </a:t>
            </a:r>
          </a:p>
          <a:p>
            <a:pPr algn="ctr">
              <a:defRPr/>
            </a:pP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Муниципальное бюджетное образовательное учреждение дополнительного профессионального образования (повышения квалификации) специалистов </a:t>
            </a:r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Берёзовский информационно-методический центр», Пермский край, РФ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defRPr/>
            </a:pPr>
            <a:endParaRPr lang="ru-RU" sz="3600" dirty="0">
              <a:solidFill>
                <a:srgbClr val="002060"/>
              </a:solidFill>
            </a:endParaRPr>
          </a:p>
          <a:p>
            <a:pPr marL="0" marR="0" lvl="0" indent="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ru" sz="30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42" name="Shape 4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13452" y="3429000"/>
            <a:ext cx="2930921" cy="1317375"/>
          </a:xfrm>
          <a:prstGeom prst="rect">
            <a:avLst/>
          </a:prstGeom>
        </p:spPr>
      </p:pic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1763688" y="92979"/>
            <a:ext cx="6950250" cy="378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buSzPct val="25000"/>
            </a:pPr>
            <a:r>
              <a:rPr lang="ru-RU" sz="2800" dirty="0" smtClean="0">
                <a:solidFill>
                  <a:srgbClr val="376092"/>
                </a:solidFill>
              </a:rPr>
              <a:t>МЕТОДИЧЕСКОЕ СОПРОВОЖДЕНИЕ УЧИТЕЛЕЙ НАЧАЛЬНЫХ КЛАССОВ </a:t>
            </a:r>
            <a:r>
              <a:rPr lang="ru-RU" sz="2800" dirty="0">
                <a:solidFill>
                  <a:srgbClr val="376092"/>
                </a:solidFill>
              </a:rPr>
              <a:t>В УСЛОВИЯХ РЕАЛИЗАЦИИ ФГОС НА МУНИЦИПАЛЬНОМ УРОВНЕ</a:t>
            </a:r>
            <a:r>
              <a:rPr lang="ru-RU" sz="2800" dirty="0">
                <a:solidFill>
                  <a:srgbClr val="0000FF"/>
                </a:solidFill>
              </a:rPr>
              <a:t/>
            </a:r>
            <a:br>
              <a:rPr lang="ru-RU" sz="2800" dirty="0">
                <a:solidFill>
                  <a:srgbClr val="0000FF"/>
                </a:solidFill>
              </a:rPr>
            </a:br>
            <a:endParaRPr lang="ru" sz="2800" b="1" i="0" u="none" strike="noStrike" cap="none" baseline="0" dirty="0">
              <a:solidFill>
                <a:schemeClr val="dk2"/>
              </a:solidFill>
              <a:sym typeface="Arial"/>
              <a:rtl val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98409" y="1858509"/>
            <a:ext cx="962662" cy="1080120"/>
          </a:xfrm>
          <a:prstGeom prst="rect">
            <a:avLst/>
          </a:prstGeom>
        </p:spPr>
      </p:pic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594543" y="8125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Результаты проекта (1-й год)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8" name="Shape 88"/>
          <p:cNvSpPr txBox="1">
            <a:spLocks noGrp="1"/>
          </p:cNvSpPr>
          <p:nvPr>
            <p:ph type="sldNum" idx="4294967295"/>
          </p:nvPr>
        </p:nvSpPr>
        <p:spPr>
          <a:xfrm>
            <a:off x="6553200" y="6356350"/>
            <a:ext cx="2133598" cy="36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90" name="Shape 90"/>
          <p:cNvSpPr/>
          <p:nvPr/>
        </p:nvSpPr>
        <p:spPr>
          <a:xfrm>
            <a:off x="2483768" y="1859442"/>
            <a:ext cx="6264703" cy="111383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2812215" y="2060848"/>
            <a:ext cx="4915798" cy="6130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-RU" sz="2000" dirty="0"/>
              <a:t>Межшкольные объединения педагогов </a:t>
            </a:r>
            <a:r>
              <a:rPr lang="ru-RU" sz="2000" dirty="0" smtClean="0"/>
              <a:t>первых–вторых классов. </a:t>
            </a:r>
            <a:endParaRPr lang="ru" sz="2000" b="0" i="0" u="none" strike="noStrike" cap="none" baseline="0" dirty="0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pic>
        <p:nvPicPr>
          <p:cNvPr id="92" name="Shape 92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97666" y="3284982"/>
            <a:ext cx="1128570" cy="1128571"/>
          </a:xfrm>
          <a:prstGeom prst="rect">
            <a:avLst/>
          </a:prstGeom>
        </p:spPr>
      </p:pic>
      <p:sp>
        <p:nvSpPr>
          <p:cNvPr id="93" name="Shape 93"/>
          <p:cNvSpPr/>
          <p:nvPr/>
        </p:nvSpPr>
        <p:spPr>
          <a:xfrm>
            <a:off x="575058" y="1859442"/>
            <a:ext cx="1128598" cy="1128598"/>
          </a:xfrm>
          <a:prstGeom prst="ellipse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4" name="Shape 94"/>
          <p:cNvSpPr/>
          <p:nvPr/>
        </p:nvSpPr>
        <p:spPr>
          <a:xfrm>
            <a:off x="2483768" y="3284982"/>
            <a:ext cx="6280969" cy="1080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5" name="Shape 95"/>
          <p:cNvSpPr txBox="1"/>
          <p:nvPr/>
        </p:nvSpPr>
        <p:spPr>
          <a:xfrm>
            <a:off x="2812215" y="3337899"/>
            <a:ext cx="5505304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ru-RU" sz="2000" dirty="0" smtClean="0"/>
              <a:t>Кейс теоретических материалов по теме. Методические </a:t>
            </a:r>
            <a:r>
              <a:rPr lang="ru-RU" sz="2000" dirty="0"/>
              <a:t>рекомендации </a:t>
            </a:r>
            <a:r>
              <a:rPr lang="ru-RU" sz="2000" dirty="0" smtClean="0"/>
              <a:t>по освоению СОТ.</a:t>
            </a:r>
            <a:endParaRPr lang="ru-RU" sz="2000" dirty="0"/>
          </a:p>
        </p:txBody>
      </p:sp>
      <p:pic>
        <p:nvPicPr>
          <p:cNvPr id="96" name="Shape 9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33200" y="4691820"/>
            <a:ext cx="1128569" cy="1128569"/>
          </a:xfrm>
          <a:prstGeom prst="rect">
            <a:avLst/>
          </a:prstGeom>
        </p:spPr>
      </p:pic>
      <p:sp>
        <p:nvSpPr>
          <p:cNvPr id="97" name="Shape 97"/>
          <p:cNvSpPr/>
          <p:nvPr/>
        </p:nvSpPr>
        <p:spPr>
          <a:xfrm>
            <a:off x="633171" y="3236533"/>
            <a:ext cx="1128598" cy="1128598"/>
          </a:xfrm>
          <a:prstGeom prst="ellipse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/>
          <p:nvPr/>
        </p:nvSpPr>
        <p:spPr>
          <a:xfrm>
            <a:off x="2523129" y="4641627"/>
            <a:ext cx="6225342" cy="10800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9" name="Shape 99"/>
          <p:cNvSpPr txBox="1"/>
          <p:nvPr/>
        </p:nvSpPr>
        <p:spPr>
          <a:xfrm>
            <a:off x="2812215" y="4781363"/>
            <a:ext cx="5936256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-RU" sz="2000" dirty="0"/>
              <a:t>Электронный сборник практических материалов по ФГОС (сценарии уроков с использованием современных образовательных технологий).</a:t>
            </a:r>
            <a:endParaRPr lang="ru" sz="2000" b="0" i="0" u="none" strike="noStrike" cap="none" baseline="0" dirty="0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697638" y="4676692"/>
            <a:ext cx="1128598" cy="1128598"/>
          </a:xfrm>
          <a:prstGeom prst="ellipse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102" name="Shape 102"/>
          <p:cNvPicPr preferRelativeResize="0"/>
          <p:nvPr/>
        </p:nvPicPr>
        <p:blipFill>
          <a:blip r:embed="rId6"/>
          <a:stretch>
            <a:fillRect/>
          </a:stretch>
        </p:blipFill>
        <p:spPr>
          <a:xfrm rot="-30757">
            <a:off x="579461" y="198479"/>
            <a:ext cx="2203898" cy="99383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1763688" y="260647"/>
            <a:ext cx="6893744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spcBef>
                <a:spcPts val="1500"/>
              </a:spcBef>
              <a:buClr>
                <a:srgbClr val="000000"/>
              </a:buClr>
              <a:buSzPct val="25000"/>
            </a:pPr>
            <a:r>
              <a:rPr lang="ru" sz="3000" dirty="0">
                <a:solidFill>
                  <a:schemeClr val="dk2"/>
                </a:solidFill>
              </a:rPr>
              <a:t>Методический проект </a:t>
            </a:r>
            <a:br>
              <a:rPr lang="ru" sz="3000" dirty="0">
                <a:solidFill>
                  <a:schemeClr val="dk2"/>
                </a:solidFill>
              </a:rPr>
            </a:br>
            <a:r>
              <a:rPr lang="ru" sz="3000" dirty="0">
                <a:solidFill>
                  <a:schemeClr val="dk2"/>
                </a:solidFill>
              </a:rPr>
              <a:t>«Работаем по новым Ситандартам» </a:t>
            </a:r>
            <a:r>
              <a:rPr lang="ru" sz="3000" dirty="0" smtClean="0">
                <a:solidFill>
                  <a:schemeClr val="dk2"/>
                </a:solidFill>
              </a:rPr>
              <a:t>(2-й </a:t>
            </a:r>
            <a:r>
              <a:rPr lang="ru" sz="3000" dirty="0">
                <a:solidFill>
                  <a:schemeClr val="dk2"/>
                </a:solidFill>
              </a:rPr>
              <a:t>год)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11560" y="2276873"/>
            <a:ext cx="3384375" cy="108012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>
            <a:solidFill>
              <a:srgbClr val="70AAF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5076055" y="2276873"/>
            <a:ext cx="3384375" cy="108012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>
            <a:solidFill>
              <a:srgbClr val="70AAF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2987824" y="4957717"/>
            <a:ext cx="3384375" cy="106357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57150" cap="flat">
            <a:solidFill>
              <a:srgbClr val="70AAF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99" name="Shape 199"/>
          <p:cNvSpPr txBox="1"/>
          <p:nvPr/>
        </p:nvSpPr>
        <p:spPr>
          <a:xfrm>
            <a:off x="755575" y="2420889"/>
            <a:ext cx="302433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2400" b="0" i="1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Урок ОНЗ</a:t>
            </a:r>
            <a:endParaRPr lang="ru" sz="2400" b="0" i="1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5292080" y="2381980"/>
            <a:ext cx="302433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2400" b="0" i="1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Урок Рефлексии</a:t>
            </a:r>
            <a:endParaRPr lang="ru" sz="2400" b="0" i="1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1" name="Shape 201"/>
          <p:cNvSpPr txBox="1"/>
          <p:nvPr/>
        </p:nvSpPr>
        <p:spPr>
          <a:xfrm>
            <a:off x="3167843" y="4961643"/>
            <a:ext cx="3024335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Clr>
                <a:srgbClr val="000000"/>
              </a:buClr>
              <a:buSzPct val="25000"/>
            </a:pPr>
            <a:r>
              <a:rPr lang="ru-RU" sz="2000" dirty="0" smtClean="0"/>
              <a:t>Изучение </a:t>
            </a:r>
            <a:r>
              <a:rPr lang="ru-RU" sz="2000" dirty="0"/>
              <a:t>и </a:t>
            </a:r>
            <a:r>
              <a:rPr lang="ru-RU" sz="2000" dirty="0" smtClean="0"/>
              <a:t>отработка </a:t>
            </a:r>
            <a:r>
              <a:rPr lang="ru-RU" sz="2000" dirty="0"/>
              <a:t>структуры уроков деятельностного типа</a:t>
            </a:r>
            <a:endParaRPr lang="ru" sz="2000" b="0" i="1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</p:txBody>
      </p:sp>
      <p:sp>
        <p:nvSpPr>
          <p:cNvPr id="202" name="Shape 202"/>
          <p:cNvSpPr/>
          <p:nvPr/>
        </p:nvSpPr>
        <p:spPr>
          <a:xfrm rot="5400000">
            <a:off x="4098110" y="1526626"/>
            <a:ext cx="659747" cy="4608512"/>
          </a:xfrm>
          <a:prstGeom prst="rightBrace">
            <a:avLst>
              <a:gd name="adj1" fmla="val 8333"/>
              <a:gd name="adj2" fmla="val 49234"/>
            </a:avLst>
          </a:prstGeom>
          <a:noFill/>
          <a:ln w="57150" cap="flat">
            <a:solidFill>
              <a:srgbClr val="70AAF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03" name="Shape 203"/>
          <p:cNvSpPr/>
          <p:nvPr/>
        </p:nvSpPr>
        <p:spPr>
          <a:xfrm rot="5400000">
            <a:off x="4230561" y="4257947"/>
            <a:ext cx="450304" cy="664620"/>
          </a:xfrm>
          <a:prstGeom prst="notched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2F81E9"/>
              </a:gs>
              <a:gs pos="100000">
                <a:srgbClr val="C3DDFF"/>
              </a:gs>
            </a:gsLst>
            <a:lin ang="16200000" scaled="0"/>
          </a:gradFill>
          <a:ln w="9525" cap="flat">
            <a:solidFill>
              <a:srgbClr val="3F80D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04" name="Shape 204"/>
          <p:cNvCxnSpPr/>
          <p:nvPr/>
        </p:nvCxnSpPr>
        <p:spPr>
          <a:xfrm>
            <a:off x="971600" y="3506592"/>
            <a:ext cx="2016224" cy="1312691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205" name="Shape 205"/>
          <p:cNvCxnSpPr/>
          <p:nvPr/>
        </p:nvCxnSpPr>
        <p:spPr>
          <a:xfrm flipH="1">
            <a:off x="6169032" y="3501008"/>
            <a:ext cx="2016224" cy="1312691"/>
          </a:xfrm>
          <a:prstGeom prst="straightConnector1">
            <a:avLst/>
          </a:prstGeom>
          <a:noFill/>
          <a:ln w="5715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206" name="Shape 206">
            <a:hlinkClick r:id="rId3" action="ppaction://hlinkfile"/>
          </p:cNvPr>
          <p:cNvSpPr txBox="1"/>
          <p:nvPr/>
        </p:nvSpPr>
        <p:spPr>
          <a:xfrm rot="2026709">
            <a:off x="655909" y="4203821"/>
            <a:ext cx="1800199" cy="4001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2000" b="1" i="1" u="none" strike="noStrike" cap="none" baseline="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Техническое задание</a:t>
            </a:r>
            <a:endParaRPr lang="ru" sz="2000" b="1" i="1" u="none" strike="noStrike" cap="none" baseline="0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7" name="Shape 207">
            <a:hlinkClick r:id="rId4" action="ppaction://hlinkfile"/>
          </p:cNvPr>
          <p:cNvSpPr txBox="1"/>
          <p:nvPr/>
        </p:nvSpPr>
        <p:spPr>
          <a:xfrm rot="-2000091">
            <a:off x="6406054" y="4322768"/>
            <a:ext cx="1800199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2000" b="1" i="1" u="none" strike="noStrike" cap="none" baseline="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Техническое задание</a:t>
            </a:r>
            <a:endParaRPr lang="ru" sz="2000" b="1" i="1" u="none" strike="noStrike" cap="none" baseline="0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66" y="33129"/>
            <a:ext cx="1992115" cy="919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10790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42143" y="8125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Алгоритм работы в кластере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42" name="Shape 242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30757">
            <a:off x="602811" y="252273"/>
            <a:ext cx="2203898" cy="993834"/>
          </a:xfrm>
          <a:prstGeom prst="rect">
            <a:avLst/>
          </a:prstGeom>
        </p:spPr>
      </p:pic>
      <p:sp>
        <p:nvSpPr>
          <p:cNvPr id="243" name="Shape 243"/>
          <p:cNvSpPr/>
          <p:nvPr/>
        </p:nvSpPr>
        <p:spPr>
          <a:xfrm>
            <a:off x="1577975" y="1717675"/>
            <a:ext cx="6556499" cy="635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4" name="Shape 244"/>
          <p:cNvSpPr txBox="1"/>
          <p:nvPr/>
        </p:nvSpPr>
        <p:spPr>
          <a:xfrm>
            <a:off x="1984375" y="1819344"/>
            <a:ext cx="5460898" cy="39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800" b="0" i="0" u="none" strike="noStrike" cap="none" baseline="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  <a:rtl val="0"/>
              </a:rPr>
              <a:t>Вводный семинар-практикум</a:t>
            </a:r>
            <a:endParaRPr lang="ru" sz="1800" b="0" i="0" u="none" strike="noStrike" cap="none" baseline="0" dirty="0">
              <a:solidFill>
                <a:schemeClr val="accent2">
                  <a:lumMod val="50000"/>
                </a:schemeClr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1577975" y="2555875"/>
            <a:ext cx="6556499" cy="73019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1577975" y="3470275"/>
            <a:ext cx="6556499" cy="635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1577975" y="4308475"/>
            <a:ext cx="6556499" cy="74609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1577975" y="5222875"/>
            <a:ext cx="6556499" cy="936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1" name="Shape 251"/>
          <p:cNvSpPr txBox="1"/>
          <p:nvPr/>
        </p:nvSpPr>
        <p:spPr>
          <a:xfrm>
            <a:off x="1698625" y="2533650"/>
            <a:ext cx="6445200" cy="34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Разработка ТК урока каждой структуры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1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(межсекционная работа)</a:t>
            </a:r>
            <a:endParaRPr lang="ru" sz="1700" b="0" i="1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8258175" y="1708194"/>
            <a:ext cx="381000" cy="619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6" name="Shape 256"/>
          <p:cNvSpPr txBox="1"/>
          <p:nvPr/>
        </p:nvSpPr>
        <p:spPr>
          <a:xfrm>
            <a:off x="1847974" y="3402972"/>
            <a:ext cx="6016500" cy="44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5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Индивидуальные консультации по структуре урока определенного типа. Проведение открытых уроков на рабочем месте.</a:t>
            </a:r>
            <a:endParaRPr lang="ru" sz="15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1704975" y="4337050"/>
            <a:ext cx="6064199" cy="44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Открытые</a:t>
            </a:r>
            <a:r>
              <a:rPr lang="ru" sz="1700" b="0" i="0" u="none" strike="noStrike" cap="none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уроки в кластере.</a:t>
            </a:r>
            <a:r>
              <a:rPr lang="ru" sz="1700" baseline="0" dirty="0" smtClean="0">
                <a:solidFill>
                  <a:srgbClr val="254061"/>
                </a:solidFill>
              </a:rPr>
              <a:t>Открытые уроки в</a:t>
            </a:r>
            <a:r>
              <a:rPr lang="ru" sz="1700" dirty="0" smtClean="0">
                <a:solidFill>
                  <a:srgbClr val="254061"/>
                </a:solidFill>
              </a:rPr>
              <a:t> </a:t>
            </a:r>
            <a:r>
              <a:rPr lang="ru" sz="1700" baseline="0" dirty="0" smtClean="0">
                <a:solidFill>
                  <a:srgbClr val="254061"/>
                </a:solidFill>
              </a:rPr>
              <a:t>кластере №1</a:t>
            </a:r>
            <a:r>
              <a:rPr lang="ru" sz="1700" dirty="0" smtClean="0">
                <a:solidFill>
                  <a:srgbClr val="254061"/>
                </a:solidFill>
              </a:rPr>
              <a:t> (стажировочная площадка по ФГОС НОО)</a:t>
            </a:r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1698625" y="5291601"/>
            <a:ext cx="6318300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-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П</a:t>
            </a: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одведение итогов работы кластера.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dirty="0" smtClean="0">
                <a:solidFill>
                  <a:srgbClr val="254061"/>
                </a:solidFill>
              </a:rPr>
              <a:t>Подведение итогов работы по проекту.</a:t>
            </a:r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2601092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3426668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76" y="5295949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267" y="4337050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-36512" y="1603320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Октябрь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-45704" y="2492896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Ноябрь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-36512" y="3381670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Ноябрь-декабрь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-36512" y="4289795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Февраль-апрель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-36512" y="5179371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Апрель-</a:t>
            </a:r>
            <a:r>
              <a:rPr lang="ru-RU" b="1" dirty="0" err="1" smtClean="0">
                <a:solidFill>
                  <a:schemeClr val="tx1"/>
                </a:solidFill>
              </a:rPr>
              <a:t>май</a:t>
            </a:r>
            <a:r>
              <a:rPr lang="ru-RU" b="1" dirty="0" err="1" smtClean="0"/>
              <a:t>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022125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40542"/>
            <a:ext cx="8435280" cy="508562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200" i="1" dirty="0"/>
              <a:t>«Надо учить не содержанию науки,</a:t>
            </a:r>
            <a:endParaRPr lang="ru-RU" sz="1200" dirty="0"/>
          </a:p>
          <a:p>
            <a:pPr marL="0" indent="0" algn="r">
              <a:buNone/>
            </a:pPr>
            <a:r>
              <a:rPr lang="ru-RU" sz="1200" i="1" dirty="0" smtClean="0"/>
              <a:t>а </a:t>
            </a:r>
            <a:r>
              <a:rPr lang="ru-RU" sz="1200" i="1" dirty="0"/>
              <a:t>деятельности по её освоению» </a:t>
            </a:r>
            <a:endParaRPr lang="ru-RU" sz="1200" dirty="0"/>
          </a:p>
          <a:p>
            <a:pPr marL="0" lvl="0" indent="0" algn="r">
              <a:buNone/>
            </a:pPr>
            <a:r>
              <a:rPr lang="ru-RU" sz="1200" i="1" dirty="0"/>
              <a:t>В.Г. </a:t>
            </a:r>
            <a:r>
              <a:rPr lang="ru-RU" sz="1200" i="1" dirty="0" smtClean="0"/>
              <a:t>Белинский</a:t>
            </a:r>
            <a:endParaRPr lang="ru-RU" sz="1200" dirty="0" smtClean="0"/>
          </a:p>
          <a:p>
            <a:pPr marL="0" lvl="0" indent="0">
              <a:buNone/>
            </a:pPr>
            <a:r>
              <a:rPr lang="ru-RU" sz="1200" b="1" dirty="0" smtClean="0"/>
              <a:t>Типы уроков (универсальная модель Л.Г. </a:t>
            </a:r>
            <a:r>
              <a:rPr lang="ru-RU" sz="1200" b="1" dirty="0" err="1" smtClean="0"/>
              <a:t>Петерсон</a:t>
            </a:r>
            <a:r>
              <a:rPr lang="ru-RU" sz="1200" b="1" dirty="0" smtClean="0"/>
              <a:t>): </a:t>
            </a:r>
            <a:endParaRPr lang="ru-RU" sz="1200" dirty="0" smtClean="0"/>
          </a:p>
          <a:p>
            <a:pPr lvl="0"/>
            <a:r>
              <a:rPr lang="ru-RU" sz="1200" dirty="0" smtClean="0"/>
              <a:t>Урок </a:t>
            </a:r>
            <a:r>
              <a:rPr lang="ru-RU" sz="1200" dirty="0"/>
              <a:t>открытия новых знаний</a:t>
            </a:r>
          </a:p>
          <a:p>
            <a:pPr lvl="0"/>
            <a:r>
              <a:rPr lang="ru-RU" sz="1200" dirty="0"/>
              <a:t>Урок рефлексии</a:t>
            </a:r>
          </a:p>
          <a:p>
            <a:pPr lvl="0"/>
            <a:r>
              <a:rPr lang="ru-RU" sz="1200" dirty="0"/>
              <a:t>Урок  развивающего контроля</a:t>
            </a:r>
          </a:p>
          <a:p>
            <a:pPr lvl="0"/>
            <a:r>
              <a:rPr lang="ru-RU" sz="1200" dirty="0"/>
              <a:t>Урок построения </a:t>
            </a:r>
            <a:r>
              <a:rPr lang="ru-RU" sz="1200" dirty="0" smtClean="0"/>
              <a:t>системы </a:t>
            </a:r>
            <a:r>
              <a:rPr lang="ru-RU" sz="1200" dirty="0"/>
              <a:t>знаний (общеметодологической направленности</a:t>
            </a:r>
            <a:r>
              <a:rPr lang="ru-RU" sz="1200" dirty="0" smtClean="0"/>
              <a:t>)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32656"/>
            <a:ext cx="885698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Установочные семинары «Типология уроков деятельностной</a:t>
            </a:r>
            <a:r>
              <a:rPr lang="ru-RU" sz="2000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направленности» для учителей начальных классов </a:t>
            </a:r>
          </a:p>
          <a:p>
            <a:pPr algn="ctr"/>
            <a:r>
              <a:rPr lang="ru-RU" sz="20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07-10 октября 2013 г.</a:t>
            </a:r>
            <a:endParaRPr lang="ru-RU" sz="20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50" y="3278015"/>
            <a:ext cx="1996088" cy="14970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227" y="3311095"/>
            <a:ext cx="1997776" cy="14983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6"/>
          <a:stretch/>
        </p:blipFill>
        <p:spPr>
          <a:xfrm>
            <a:off x="2987824" y="4809427"/>
            <a:ext cx="3052617" cy="19253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981" y="4809427"/>
            <a:ext cx="2500143" cy="18751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91684" y="3010885"/>
            <a:ext cx="396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Распределение  целей по типам </a:t>
            </a:r>
            <a:r>
              <a:rPr lang="ru-RU" sz="1400" b="1" dirty="0" smtClean="0"/>
              <a:t>уроков (работа </a:t>
            </a:r>
            <a:r>
              <a:rPr lang="ru-RU" sz="1400" b="1" dirty="0"/>
              <a:t>в </a:t>
            </a:r>
            <a:r>
              <a:rPr lang="ru-RU" sz="1400" b="1" dirty="0" smtClean="0"/>
              <a:t>парах)</a:t>
            </a:r>
            <a:endParaRPr lang="ru-RU" sz="1400" b="1" dirty="0"/>
          </a:p>
          <a:p>
            <a:pPr algn="just"/>
            <a:r>
              <a:rPr lang="ru-RU" sz="1400" dirty="0"/>
              <a:t>Типология уроков деятельностной направленности предполагают постановку определенных целей: </a:t>
            </a:r>
            <a:r>
              <a:rPr lang="ru-RU" sz="1400" u="sng" dirty="0"/>
              <a:t>образовательная</a:t>
            </a:r>
            <a:r>
              <a:rPr lang="ru-RU" sz="1400" dirty="0"/>
              <a:t>  (дидактическая – решает задачи познания) и </a:t>
            </a:r>
            <a:r>
              <a:rPr lang="ru-RU" sz="1400" u="sng" dirty="0" err="1"/>
              <a:t>деятельностная</a:t>
            </a:r>
            <a:r>
              <a:rPr lang="ru-RU" sz="1400" dirty="0"/>
              <a:t> (</a:t>
            </a:r>
            <a:r>
              <a:rPr lang="ru-RU" sz="1400" dirty="0" smtClean="0"/>
              <a:t>системно–деятельностный </a:t>
            </a:r>
            <a:r>
              <a:rPr lang="ru-RU" sz="1400" dirty="0"/>
              <a:t>подход).  </a:t>
            </a:r>
          </a:p>
          <a:p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526725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Проектирование </a:t>
            </a:r>
            <a:r>
              <a:rPr lang="ru-RU" dirty="0"/>
              <a:t>основных этапов урока (работа в группах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31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sldNum" idx="4294967295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grpSp>
        <p:nvGrpSpPr>
          <p:cNvPr id="134" name="Shape 134"/>
          <p:cNvGrpSpPr/>
          <p:nvPr/>
        </p:nvGrpSpPr>
        <p:grpSpPr>
          <a:xfrm>
            <a:off x="1873710" y="1793775"/>
            <a:ext cx="6795086" cy="4063999"/>
            <a:chOff x="1406166" y="0"/>
            <a:chExt cx="6795086" cy="4063999"/>
          </a:xfrm>
        </p:grpSpPr>
        <p:sp>
          <p:nvSpPr>
            <p:cNvPr id="135" name="Shape 135"/>
            <p:cNvSpPr/>
            <p:nvPr/>
          </p:nvSpPr>
          <p:spPr>
            <a:xfrm>
              <a:off x="1406166" y="0"/>
              <a:ext cx="4063999" cy="4063999"/>
            </a:xfrm>
            <a:prstGeom prst="triangle">
              <a:avLst>
                <a:gd name="adj" fmla="val 50000"/>
              </a:avLst>
            </a:prstGeom>
            <a:solidFill>
              <a:srgbClr val="0070C0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36" name="Shape 136"/>
            <p:cNvSpPr/>
            <p:nvPr/>
          </p:nvSpPr>
          <p:spPr>
            <a:xfrm>
              <a:off x="3127768" y="505114"/>
              <a:ext cx="5073483" cy="2850217"/>
            </a:xfrm>
            <a:prstGeom prst="roundRect">
              <a:avLst>
                <a:gd name="adj" fmla="val 16667"/>
              </a:avLst>
            </a:prstGeom>
            <a:solidFill>
              <a:schemeClr val="lt1">
                <a:alpha val="89411"/>
              </a:schemeClr>
            </a:solidFill>
            <a:ln w="254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83800" tIns="83800" rIns="83800" bIns="838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770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endParaRPr lang="ru" sz="2200" b="0" i="1" u="none" strike="noStrike" cap="none" baseline="0" dirty="0">
                <a:solidFill>
                  <a:srgbClr val="000099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</p:grpSp>
      <p:pic>
        <p:nvPicPr>
          <p:cNvPr id="137" name="Shape 137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523609">
            <a:off x="6107389" y="5332548"/>
            <a:ext cx="2203896" cy="993833"/>
          </a:xfrm>
          <a:prstGeom prst="rect">
            <a:avLst/>
          </a:prstGeom>
        </p:spPr>
      </p:pic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594543" y="2336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Результаты проекта (2-й год)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40" name="Shape 14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13593" y="-30238"/>
            <a:ext cx="968485" cy="136599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3" t="22083" r="38235" b="19923"/>
          <a:stretch/>
        </p:blipFill>
        <p:spPr bwMode="auto">
          <a:xfrm>
            <a:off x="613593" y="2147264"/>
            <a:ext cx="2130458" cy="298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12423" y="234291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000" dirty="0"/>
              <a:t>освоена структура уроков деятельностного </a:t>
            </a:r>
            <a:r>
              <a:rPr lang="ru-RU" sz="2000" dirty="0" smtClean="0"/>
              <a:t>типа,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созданы </a:t>
            </a:r>
            <a:r>
              <a:rPr lang="ru-RU" sz="2000" dirty="0"/>
              <a:t>банк методических материалов, </a:t>
            </a:r>
            <a:endParaRPr lang="ru-RU" sz="20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/>
              <a:t>электронный </a:t>
            </a:r>
            <a:r>
              <a:rPr lang="ru-RU" sz="2000" dirty="0"/>
              <a:t>сборник практических материалов (технологических карт уроков) педагогов по типологии уроков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442143" y="8125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Алгоритм работы в кластере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42" name="Shape 242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30757">
            <a:off x="602811" y="252273"/>
            <a:ext cx="2203898" cy="993834"/>
          </a:xfrm>
          <a:prstGeom prst="rect">
            <a:avLst/>
          </a:prstGeom>
        </p:spPr>
      </p:pic>
      <p:sp>
        <p:nvSpPr>
          <p:cNvPr id="243" name="Shape 243"/>
          <p:cNvSpPr/>
          <p:nvPr/>
        </p:nvSpPr>
        <p:spPr>
          <a:xfrm>
            <a:off x="1577975" y="1717675"/>
            <a:ext cx="6556499" cy="635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4" name="Shape 244"/>
          <p:cNvSpPr txBox="1"/>
          <p:nvPr/>
        </p:nvSpPr>
        <p:spPr>
          <a:xfrm>
            <a:off x="1984375" y="1819344"/>
            <a:ext cx="5460898" cy="39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800" b="0" i="0" u="none" strike="noStrike" cap="none" baseline="0" dirty="0" smtClean="0">
                <a:solidFill>
                  <a:schemeClr val="accent2">
                    <a:lumMod val="50000"/>
                  </a:schemeClr>
                </a:solidFill>
                <a:latin typeface="Arial"/>
                <a:ea typeface="Arial"/>
                <a:cs typeface="Arial"/>
                <a:sym typeface="Arial"/>
                <a:rtl val="0"/>
              </a:rPr>
              <a:t>Вводный семинар-практикум</a:t>
            </a:r>
            <a:endParaRPr lang="ru" sz="1800" b="0" i="0" u="none" strike="noStrike" cap="none" baseline="0" dirty="0">
              <a:solidFill>
                <a:schemeClr val="accent2">
                  <a:lumMod val="50000"/>
                </a:schemeClr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1577975" y="2555875"/>
            <a:ext cx="6556499" cy="73019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7" name="Shape 247"/>
          <p:cNvSpPr/>
          <p:nvPr/>
        </p:nvSpPr>
        <p:spPr>
          <a:xfrm>
            <a:off x="1577975" y="3470275"/>
            <a:ext cx="6556499" cy="6351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8" name="Shape 248"/>
          <p:cNvSpPr/>
          <p:nvPr/>
        </p:nvSpPr>
        <p:spPr>
          <a:xfrm>
            <a:off x="1577975" y="4308475"/>
            <a:ext cx="6556499" cy="74609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9" name="Shape 249"/>
          <p:cNvSpPr/>
          <p:nvPr/>
        </p:nvSpPr>
        <p:spPr>
          <a:xfrm>
            <a:off x="1577975" y="5222875"/>
            <a:ext cx="6556499" cy="936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1" name="Shape 251"/>
          <p:cNvSpPr txBox="1"/>
          <p:nvPr/>
        </p:nvSpPr>
        <p:spPr>
          <a:xfrm>
            <a:off x="1698625" y="2533650"/>
            <a:ext cx="6445200" cy="34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Разработка ТК урока каждой структуры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1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(межсекционная работа)</a:t>
            </a:r>
            <a:endParaRPr lang="ru" sz="1700" b="0" i="1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8258175" y="1708194"/>
            <a:ext cx="381000" cy="6192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6" name="Shape 256"/>
          <p:cNvSpPr txBox="1"/>
          <p:nvPr/>
        </p:nvSpPr>
        <p:spPr>
          <a:xfrm>
            <a:off x="1847974" y="3402972"/>
            <a:ext cx="6016500" cy="44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5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Индивидуальные консультации по структуре урока определенного типа. Проведение открытых уроков на рабочем месте.</a:t>
            </a:r>
            <a:endParaRPr lang="ru" sz="15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1704975" y="4337050"/>
            <a:ext cx="6064199" cy="44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Открытые</a:t>
            </a:r>
            <a:r>
              <a:rPr lang="ru" sz="1700" b="0" i="0" u="none" strike="noStrike" cap="none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уроки в кластере.</a:t>
            </a:r>
            <a:r>
              <a:rPr lang="ru" sz="1700" baseline="0" dirty="0" smtClean="0">
                <a:solidFill>
                  <a:srgbClr val="254061"/>
                </a:solidFill>
              </a:rPr>
              <a:t>Открытые уроки в</a:t>
            </a:r>
            <a:r>
              <a:rPr lang="ru" sz="1700" dirty="0" smtClean="0">
                <a:solidFill>
                  <a:srgbClr val="254061"/>
                </a:solidFill>
              </a:rPr>
              <a:t> </a:t>
            </a:r>
            <a:r>
              <a:rPr lang="ru" sz="1700" baseline="0" dirty="0" smtClean="0">
                <a:solidFill>
                  <a:srgbClr val="254061"/>
                </a:solidFill>
              </a:rPr>
              <a:t>кластере №1</a:t>
            </a:r>
            <a:r>
              <a:rPr lang="ru" sz="1700" dirty="0" smtClean="0">
                <a:solidFill>
                  <a:srgbClr val="254061"/>
                </a:solidFill>
              </a:rPr>
              <a:t> (стажировочная площадка по ФГОС НОО)</a:t>
            </a:r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1698625" y="5291601"/>
            <a:ext cx="6318300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-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П</a:t>
            </a:r>
            <a:r>
              <a:rPr lang="ru" sz="1700" b="0" i="0" u="none" strike="noStrike" cap="none" baseline="0" dirty="0" smtClean="0">
                <a:solidFill>
                  <a:srgbClr val="254061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одведение итогов работы кластера.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700" dirty="0" smtClean="0">
                <a:solidFill>
                  <a:srgbClr val="254061"/>
                </a:solidFill>
              </a:rPr>
              <a:t>Подведение итогов работы по проекту.</a:t>
            </a:r>
            <a:endParaRPr lang="ru" sz="1700" b="0" i="0" u="none" strike="noStrike" cap="none" baseline="0" dirty="0">
              <a:solidFill>
                <a:srgbClr val="25406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2601092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245" y="3426668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676" y="5295949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267" y="4337050"/>
            <a:ext cx="39687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-36512" y="1603320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Октябрь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-45704" y="2492896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Ноябрь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-36512" y="3381670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Ноябрь-декабрь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-36512" y="4289795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Февраль-апрель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-36512" y="5179371"/>
            <a:ext cx="1557793" cy="889576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Апрель-</a:t>
            </a:r>
            <a:r>
              <a:rPr lang="ru-RU" b="1" dirty="0" err="1" smtClean="0">
                <a:solidFill>
                  <a:schemeClr val="tx1"/>
                </a:solidFill>
              </a:rPr>
              <a:t>май</a:t>
            </a:r>
            <a:r>
              <a:rPr lang="ru-RU" b="1" dirty="0" err="1" smtClean="0"/>
              <a:t>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6760649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9" name="Shape 159"/>
          <p:cNvCxnSpPr/>
          <p:nvPr/>
        </p:nvCxnSpPr>
        <p:spPr>
          <a:xfrm>
            <a:off x="1475656" y="1816791"/>
            <a:ext cx="0" cy="1253965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6" name="Shape 156"/>
          <p:cNvCxnSpPr/>
          <p:nvPr/>
        </p:nvCxnSpPr>
        <p:spPr>
          <a:xfrm>
            <a:off x="7673655" y="1760848"/>
            <a:ext cx="0" cy="1188612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" name="Shape 145"/>
          <p:cNvSpPr txBox="1">
            <a:spLocks noGrp="1"/>
          </p:cNvSpPr>
          <p:nvPr>
            <p:ph type="sldNum" idx="4294967295"/>
          </p:nvPr>
        </p:nvSpPr>
        <p:spPr>
          <a:xfrm>
            <a:off x="6553200" y="6356350"/>
            <a:ext cx="2133598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grpSp>
        <p:nvGrpSpPr>
          <p:cNvPr id="146" name="Shape 146"/>
          <p:cNvGrpSpPr/>
          <p:nvPr/>
        </p:nvGrpSpPr>
        <p:grpSpPr>
          <a:xfrm>
            <a:off x="301084" y="1465961"/>
            <a:ext cx="8304583" cy="4842183"/>
            <a:chOff x="0" y="591841"/>
            <a:chExt cx="8304583" cy="4842183"/>
          </a:xfrm>
        </p:grpSpPr>
        <p:sp>
          <p:nvSpPr>
            <p:cNvPr id="147" name="Shape 147"/>
            <p:cNvSpPr/>
            <p:nvPr/>
          </p:nvSpPr>
          <p:spPr>
            <a:xfrm>
              <a:off x="2854700" y="591841"/>
              <a:ext cx="2335664" cy="531974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49" name="Shape 149"/>
            <p:cNvSpPr/>
            <p:nvPr/>
          </p:nvSpPr>
          <p:spPr>
            <a:xfrm>
              <a:off x="0" y="180310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193885" y="200540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chemeClr val="lt1"/>
            </a:solidFill>
            <a:ln w="25400" cap="flat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endParaRPr lang="ru" sz="15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sp>
          <p:nvSpPr>
            <p:cNvPr id="151" name="Shape 151"/>
            <p:cNvSpPr/>
            <p:nvPr/>
          </p:nvSpPr>
          <p:spPr>
            <a:xfrm>
              <a:off x="2848908" y="1758864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2" name="Shape 152"/>
            <p:cNvSpPr/>
            <p:nvPr/>
          </p:nvSpPr>
          <p:spPr>
            <a:xfrm>
              <a:off x="3108425" y="200540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254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endParaRPr lang="ru" sz="15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5709401" y="1836535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rgbClr val="B7D4FC"/>
            </a:solidFill>
            <a:ln w="25400" cap="flat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endParaRPr/>
            </a:p>
          </p:txBody>
        </p:sp>
        <p:sp>
          <p:nvSpPr>
            <p:cNvPr id="154" name="Shape 154"/>
            <p:cNvSpPr/>
            <p:nvPr/>
          </p:nvSpPr>
          <p:spPr>
            <a:xfrm>
              <a:off x="5968919" y="2083077"/>
              <a:ext cx="2335664" cy="3350947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411"/>
              </a:schemeClr>
            </a:solidFill>
            <a:ln w="25400" cap="flat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525"/>
                </a:spcAft>
                <a:buClr>
                  <a:srgbClr val="000000"/>
                </a:buClr>
                <a:buSzPct val="25000"/>
                <a:buFont typeface="Calibri"/>
                <a:buNone/>
              </a:pPr>
              <a:endParaRPr lang="ru" sz="15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</p:grpSp>
      <p:cxnSp>
        <p:nvCxnSpPr>
          <p:cNvPr id="158" name="Shape 158"/>
          <p:cNvCxnSpPr/>
          <p:nvPr/>
        </p:nvCxnSpPr>
        <p:spPr>
          <a:xfrm>
            <a:off x="4453376" y="1772816"/>
            <a:ext cx="0" cy="901036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5" name="Shape 155"/>
          <p:cNvCxnSpPr/>
          <p:nvPr/>
        </p:nvCxnSpPr>
        <p:spPr>
          <a:xfrm>
            <a:off x="1604750" y="3028100"/>
            <a:ext cx="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7" name="Shape 157"/>
          <p:cNvCxnSpPr/>
          <p:nvPr/>
        </p:nvCxnSpPr>
        <p:spPr>
          <a:xfrm rot="10800000" flipH="1">
            <a:off x="1475656" y="1760849"/>
            <a:ext cx="6197999" cy="375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594543" y="2336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Общие сетевые </a:t>
            </a:r>
            <a:b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образовательные события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61" name="Shape 16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13593" y="45960"/>
            <a:ext cx="968485" cy="136599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87163" y="3070756"/>
            <a:ext cx="1999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o</a:t>
            </a:r>
            <a:r>
              <a:rPr lang="en-US" sz="2000" dirty="0" smtClean="0"/>
              <a:t>nline</a:t>
            </a:r>
            <a:r>
              <a:rPr lang="ru-RU" sz="2000" dirty="0" smtClean="0"/>
              <a:t>-конференции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09509" y="3081606"/>
            <a:ext cx="24260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/>
              <a:t>Вебинары</a:t>
            </a:r>
            <a:r>
              <a:rPr lang="ru-RU" sz="2000" dirty="0" smtClean="0"/>
              <a:t>, </a:t>
            </a:r>
            <a:r>
              <a:rPr lang="ru-RU" sz="2000" dirty="0" err="1" smtClean="0"/>
              <a:t>форумное</a:t>
            </a:r>
            <a:r>
              <a:rPr lang="ru-RU" sz="2000" dirty="0" smtClean="0"/>
              <a:t> общение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88627" y="3081606"/>
            <a:ext cx="2335664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525"/>
              </a:spcAft>
              <a:buClr>
                <a:srgbClr val="000000"/>
              </a:buClr>
              <a:buSzPct val="25000"/>
            </a:pPr>
            <a:r>
              <a:rPr lang="ru-RU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</a:t>
            </a:r>
            <a:r>
              <a:rPr lang="ru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руглый стол </a:t>
            </a:r>
            <a:r>
              <a:rPr lang="ru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 </a:t>
            </a:r>
            <a:r>
              <a:rPr lang="ru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вопросам</a:t>
            </a:r>
          </a:p>
          <a:p>
            <a:pPr lvl="0" algn="ctr">
              <a:spcAft>
                <a:spcPts val="525"/>
              </a:spcAft>
              <a:buClr>
                <a:srgbClr val="000000"/>
              </a:buClr>
              <a:buSzPct val="25000"/>
            </a:pPr>
            <a:r>
              <a:rPr lang="ru" sz="20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реализации </a:t>
            </a:r>
            <a:r>
              <a:rPr lang="ru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ФГОС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940" y="4769064"/>
            <a:ext cx="1601019" cy="12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32" y="4086419"/>
            <a:ext cx="1237557" cy="101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26" y="4097269"/>
            <a:ext cx="1539596" cy="113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66" r="40858" b="11584"/>
          <a:stretch/>
        </p:blipFill>
        <p:spPr bwMode="auto">
          <a:xfrm>
            <a:off x="3961481" y="4769064"/>
            <a:ext cx="1783692" cy="102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C:\Documents and Settings\бухгалтер\Рабочий стол\4402_%E4%E8%F1%EA%F3%F1%F1%E8%FF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705" y="4386128"/>
            <a:ext cx="2259552" cy="169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-1607344" y="4107657"/>
            <a:ext cx="4429125" cy="7143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7188" y="4857750"/>
            <a:ext cx="8501062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-1928812" y="4000500"/>
            <a:ext cx="4929188" cy="714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8625" y="4929188"/>
            <a:ext cx="8429625" cy="31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9" name="Содержимое 1"/>
          <p:cNvSpPr txBox="1">
            <a:spLocks/>
          </p:cNvSpPr>
          <p:nvPr/>
        </p:nvSpPr>
        <p:spPr bwMode="auto">
          <a:xfrm>
            <a:off x="1628775" y="944563"/>
            <a:ext cx="6327775" cy="363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defRPr/>
            </a:pPr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Georgia" pitchFamily="18" charset="0"/>
              </a:rPr>
              <a:t>Благодарю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4000" dirty="0" smtClean="0">
                <a:solidFill>
                  <a:schemeClr val="tx2">
                    <a:lumMod val="25000"/>
                  </a:schemeClr>
                </a:solidFill>
                <a:latin typeface="Georgia" pitchFamily="18" charset="0"/>
              </a:rPr>
              <a:t> за внимание!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Профессиональных побед,</a:t>
            </a:r>
          </a:p>
          <a:p>
            <a:pPr algn="ctr" eaLnBrk="1" hangingPunct="1">
              <a:spcBef>
                <a:spcPct val="20000"/>
              </a:spcBef>
              <a:defRPr/>
            </a:pPr>
            <a:r>
              <a:rPr lang="ru-RU" sz="4000" dirty="0" smtClean="0">
                <a:solidFill>
                  <a:srgbClr val="FF0000"/>
                </a:solidFill>
                <a:latin typeface="Georgia" pitchFamily="18" charset="0"/>
              </a:rPr>
              <a:t> уважаемые коллеги!</a:t>
            </a:r>
          </a:p>
        </p:txBody>
      </p:sp>
      <p:pic>
        <p:nvPicPr>
          <p:cNvPr id="14" name="Shape 60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3041215" y="5044839"/>
            <a:ext cx="3114961" cy="13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6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32856"/>
            <a:ext cx="3170237" cy="422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551" y="116632"/>
            <a:ext cx="292576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39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41438"/>
            <a:ext cx="7777163" cy="543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Новый образовательный результат или 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одача знаний?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6" y="668781"/>
            <a:ext cx="8389938" cy="616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 rot="1005666">
            <a:off x="1692275" y="1484313"/>
            <a:ext cx="2717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Раз</a:t>
            </a:r>
            <a:r>
              <a:rPr lang="ru-RU" sz="2400" b="1">
                <a:solidFill>
                  <a:srgbClr val="299410"/>
                </a:solidFill>
              </a:rPr>
              <a:t>но</a:t>
            </a:r>
            <a:r>
              <a:rPr lang="ru-RU" sz="2400" b="1">
                <a:solidFill>
                  <a:srgbClr val="FF9900"/>
                </a:solidFill>
              </a:rPr>
              <a:t>стиль</a:t>
            </a:r>
            <a:r>
              <a:rPr lang="ru-RU" sz="2400" b="1">
                <a:solidFill>
                  <a:srgbClr val="2B03F5"/>
                </a:solidFill>
              </a:rPr>
              <a:t>ные учебники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 rot="-1159889">
            <a:off x="6948488" y="1989138"/>
            <a:ext cx="1584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>
                <a:solidFill>
                  <a:srgbClr val="FF3300"/>
                </a:solidFill>
              </a:rPr>
              <a:t>Методики</a:t>
            </a:r>
            <a:r>
              <a:rPr lang="ru-RU" sz="2000" b="1">
                <a:solidFill>
                  <a:srgbClr val="2B03F5"/>
                </a:solidFill>
              </a:rPr>
              <a:t> обучения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7307263" y="3429000"/>
            <a:ext cx="17287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>
                <a:solidFill>
                  <a:srgbClr val="FF3300"/>
                </a:solidFill>
              </a:rPr>
              <a:t>Приемы</a:t>
            </a:r>
            <a:r>
              <a:rPr lang="ru-RU" sz="2000" b="1">
                <a:solidFill>
                  <a:srgbClr val="2B03F5"/>
                </a:solidFill>
              </a:rPr>
              <a:t> воспитания</a:t>
            </a:r>
          </a:p>
        </p:txBody>
      </p:sp>
      <p:sp>
        <p:nvSpPr>
          <p:cNvPr id="55303" name="Line 8"/>
          <p:cNvSpPr>
            <a:spLocks noChangeShapeType="1"/>
          </p:cNvSpPr>
          <p:nvPr/>
        </p:nvSpPr>
        <p:spPr bwMode="auto">
          <a:xfrm>
            <a:off x="3419475" y="2205038"/>
            <a:ext cx="1368425" cy="360362"/>
          </a:xfrm>
          <a:prstGeom prst="line">
            <a:avLst/>
          </a:prstGeom>
          <a:noFill/>
          <a:ln w="57150">
            <a:solidFill>
              <a:srgbClr val="8DF07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04" name="Line 9"/>
          <p:cNvSpPr>
            <a:spLocks noChangeShapeType="1"/>
          </p:cNvSpPr>
          <p:nvPr/>
        </p:nvSpPr>
        <p:spPr bwMode="auto">
          <a:xfrm>
            <a:off x="3348038" y="2349500"/>
            <a:ext cx="287337" cy="1008063"/>
          </a:xfrm>
          <a:prstGeom prst="line">
            <a:avLst/>
          </a:prstGeom>
          <a:noFill/>
          <a:ln w="57150">
            <a:solidFill>
              <a:srgbClr val="2B03F5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05" name="Line 10"/>
          <p:cNvSpPr>
            <a:spLocks noChangeShapeType="1"/>
          </p:cNvSpPr>
          <p:nvPr/>
        </p:nvSpPr>
        <p:spPr bwMode="auto">
          <a:xfrm>
            <a:off x="3492500" y="2349500"/>
            <a:ext cx="647700" cy="43180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13" y="0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tx2">
                    <a:lumMod val="25000"/>
                  </a:schemeClr>
                </a:solidFill>
              </a:rPr>
              <a:t>Что мешает учителю работать на новый образовательный результат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?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0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259632" y="260648"/>
            <a:ext cx="280831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Организационно - методическое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6096" y="260648"/>
            <a:ext cx="2808312" cy="115212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Кадровое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(повышение квалификации)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924944"/>
            <a:ext cx="2520280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 - методическое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00" y="2852936"/>
            <a:ext cx="2520280" cy="93610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Координационно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методическое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5301208"/>
            <a:ext cx="2808312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Нормативно - правовое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0112" y="5301208"/>
            <a:ext cx="2808312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аналитическое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15816" y="1844824"/>
            <a:ext cx="3348372" cy="295232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методического сопровождения введения ФГОС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 flipV="1">
            <a:off x="3203848" y="1412776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652120" y="1412776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771800" y="357301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156176" y="357301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059832" y="4509120"/>
            <a:ext cx="57606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5580112" y="4509120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47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46856" y="116631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Методическая компетентность педагога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50" name="Shape 50"/>
          <p:cNvCxnSpPr/>
          <p:nvPr/>
        </p:nvCxnSpPr>
        <p:spPr>
          <a:xfrm rot="10800000" flipH="1">
            <a:off x="4427983" y="2492895"/>
            <a:ext cx="936103" cy="1080120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51" name="Shape 51"/>
          <p:cNvCxnSpPr/>
          <p:nvPr/>
        </p:nvCxnSpPr>
        <p:spPr>
          <a:xfrm>
            <a:off x="4427983" y="4183769"/>
            <a:ext cx="1080120" cy="0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52" name="Shape 52"/>
          <p:cNvCxnSpPr/>
          <p:nvPr/>
        </p:nvCxnSpPr>
        <p:spPr>
          <a:xfrm>
            <a:off x="4427983" y="4869160"/>
            <a:ext cx="936103" cy="936103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pic>
        <p:nvPicPr>
          <p:cNvPr id="53" name="Shape 5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482130" y="2071534"/>
            <a:ext cx="3168352" cy="422446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2743820" cy="410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46856" y="-171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Методическая компетентность педагога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50" name="Shape 50"/>
          <p:cNvCxnSpPr>
            <a:endCxn id="2" idx="1"/>
          </p:cNvCxnSpPr>
          <p:nvPr/>
        </p:nvCxnSpPr>
        <p:spPr>
          <a:xfrm flipV="1">
            <a:off x="3543934" y="2284131"/>
            <a:ext cx="1203145" cy="1185520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51" name="Shape 51"/>
          <p:cNvCxnSpPr/>
          <p:nvPr/>
        </p:nvCxnSpPr>
        <p:spPr>
          <a:xfrm>
            <a:off x="3571404" y="4653136"/>
            <a:ext cx="1080120" cy="0"/>
          </a:xfrm>
          <a:prstGeom prst="straightConnector1">
            <a:avLst/>
          </a:prstGeom>
          <a:noFill/>
          <a:ln w="38100" cap="flat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2743820" cy="410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47079" y="1530658"/>
            <a:ext cx="33123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/>
              <a:t>умение</a:t>
            </a:r>
            <a:r>
              <a:rPr lang="ru-RU" sz="1800" dirty="0"/>
              <a:t> педагога осуществлять </a:t>
            </a:r>
            <a:endParaRPr lang="ru-RU" sz="1800" dirty="0" smtClean="0"/>
          </a:p>
          <a:p>
            <a:r>
              <a:rPr lang="ru-RU" sz="1800" dirty="0" smtClean="0"/>
              <a:t>традиционную </a:t>
            </a:r>
          </a:p>
          <a:p>
            <a:r>
              <a:rPr lang="ru-RU" sz="1800" dirty="0" smtClean="0"/>
              <a:t>педагогическую деятельность</a:t>
            </a:r>
            <a:endParaRPr lang="ru-RU" sz="1800" dirty="0"/>
          </a:p>
          <a:p>
            <a:r>
              <a:rPr lang="ru-RU" sz="18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2994441"/>
            <a:ext cx="41689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умение</a:t>
            </a:r>
            <a:r>
              <a:rPr lang="ru-RU" sz="1800" dirty="0" smtClean="0"/>
              <a:t> </a:t>
            </a:r>
            <a:r>
              <a:rPr lang="ru-RU" sz="1800" dirty="0"/>
              <a:t>проектировать и конструировать педагогические инновации, </a:t>
            </a:r>
            <a:r>
              <a:rPr lang="ru-RU" sz="1800" dirty="0" smtClean="0"/>
              <a:t>то </a:t>
            </a:r>
            <a:r>
              <a:rPr lang="ru-RU" sz="1800" dirty="0"/>
              <a:t>есть профессионально отбирать содержание инновации, проектировать реализацию этого содержания </a:t>
            </a:r>
            <a:r>
              <a:rPr lang="ru-RU" sz="1800" dirty="0" smtClean="0"/>
              <a:t>через </a:t>
            </a:r>
            <a:r>
              <a:rPr lang="ru-RU" sz="1800" dirty="0"/>
              <a:t>применение </a:t>
            </a:r>
            <a:r>
              <a:rPr lang="ru-RU" sz="1800" dirty="0" smtClean="0"/>
              <a:t>СОТ; </a:t>
            </a:r>
            <a:r>
              <a:rPr lang="ru-RU" sz="1800" dirty="0"/>
              <a:t>прогнозировать ожидаемый результат, который может быть получен </a:t>
            </a:r>
            <a:r>
              <a:rPr lang="ru-RU" sz="1800" dirty="0" smtClean="0"/>
              <a:t>в </a:t>
            </a:r>
            <a:r>
              <a:rPr lang="ru-RU" sz="1800" dirty="0"/>
              <a:t>ходе реализации </a:t>
            </a:r>
            <a:r>
              <a:rPr lang="ru-RU" sz="1800" dirty="0" smtClean="0"/>
              <a:t>инновации, описывать </a:t>
            </a:r>
            <a:r>
              <a:rPr lang="ru-RU" sz="1800" dirty="0"/>
              <a:t>критерии оценивания </a:t>
            </a:r>
            <a:r>
              <a:rPr lang="ru-RU" sz="1800" dirty="0" smtClean="0"/>
              <a:t>эффективности </a:t>
            </a:r>
            <a:r>
              <a:rPr lang="ru-RU" sz="1800" dirty="0"/>
              <a:t>спроектированной инновации.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3291904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4294967295"/>
          </p:nvPr>
        </p:nvSpPr>
        <p:spPr>
          <a:xfrm>
            <a:off x="8777288" y="7167563"/>
            <a:ext cx="366711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/>
              <a:t> 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2928366" y="3140967"/>
            <a:ext cx="1571624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2400" b="1" i="1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Учебная ситуация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523609">
            <a:off x="460977" y="339092"/>
            <a:ext cx="1983715" cy="894787"/>
          </a:xfrm>
          <a:prstGeom prst="rect">
            <a:avLst/>
          </a:prstGeom>
        </p:spPr>
      </p:pic>
      <p:pic>
        <p:nvPicPr>
          <p:cNvPr id="61" name="Shape 6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738899" y="2847784"/>
            <a:ext cx="1660078" cy="2487008"/>
          </a:xfrm>
          <a:prstGeom prst="rect">
            <a:avLst/>
          </a:prstGeom>
        </p:spPr>
      </p:pic>
      <p:sp>
        <p:nvSpPr>
          <p:cNvPr id="62" name="Shape 62"/>
          <p:cNvSpPr/>
          <p:nvPr/>
        </p:nvSpPr>
        <p:spPr>
          <a:xfrm>
            <a:off x="2508973" y="2313692"/>
            <a:ext cx="381300" cy="3635099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 txBox="1"/>
          <p:nvPr/>
        </p:nvSpPr>
        <p:spPr>
          <a:xfrm>
            <a:off x="2887733" y="2441699"/>
            <a:ext cx="5932799" cy="4185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lvl="0" indent="-342900">
              <a:buClr>
                <a:srgbClr val="000000"/>
              </a:buClr>
              <a:buSzPct val="25000"/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помогают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максимально активизировать педагогов для достижения поставленной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цели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;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</a:p>
          <a:p>
            <a:pPr marL="342900" lvl="0" indent="-342900">
              <a:buClr>
                <a:srgbClr val="000000"/>
              </a:buClr>
              <a:buSzPct val="25000"/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требуют </a:t>
            </a: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осознанного включения в процесс выполнения практического задания, накопления теоретических знаний и практического опыта работы, выбора способов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взаимодействия.</a:t>
            </a:r>
            <a:endParaRPr lang="ru" sz="2000" b="0" i="0" u="sng" strike="noStrike" cap="none" baseline="0" dirty="0">
              <a:solidFill>
                <a:schemeClr val="tx2">
                  <a:lumMod val="25000"/>
                </a:schemeClr>
              </a:solidFill>
              <a:sym typeface="Arial"/>
              <a:rtl val="0"/>
            </a:endParaRPr>
          </a:p>
          <a:p>
            <a:endParaRPr lang="ru" sz="1800" b="0" i="0" u="none" strike="noStrike" cap="none" baseline="0" dirty="0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599256" y="40431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Методическая </a:t>
            </a:r>
            <a:b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компетентность </a:t>
            </a:r>
            <a:r>
              <a:rPr lang="ru" sz="30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педагога</a:t>
            </a:r>
          </a:p>
        </p:txBody>
      </p:sp>
      <p:pic>
        <p:nvPicPr>
          <p:cNvPr id="9" name="Shape 60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523609">
            <a:off x="358864" y="330468"/>
            <a:ext cx="1983715" cy="8947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3608" y="1628800"/>
            <a:ext cx="72728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rgbClr val="000000"/>
              </a:buClr>
              <a:buSzPct val="25000"/>
            </a:pPr>
            <a:r>
              <a:rPr lang="ru" sz="2400" b="1" dirty="0">
                <a:solidFill>
                  <a:schemeClr val="bg2">
                    <a:lumMod val="75000"/>
                  </a:schemeClr>
                </a:solidFill>
              </a:rPr>
              <a:t>Организационные формы и методы работы</a:t>
            </a:r>
          </a:p>
          <a:p>
            <a:pPr lvl="0">
              <a:buClr>
                <a:srgbClr val="000000"/>
              </a:buClr>
              <a:buSzPct val="25000"/>
            </a:pPr>
            <a:endParaRPr lang="ru" b="1" u="sng" dirty="0">
              <a:solidFill>
                <a:schemeClr val="bg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494082" y="1728786"/>
            <a:ext cx="2643298" cy="378629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BEDBFF"/>
              </a:gs>
              <a:gs pos="35000">
                <a:srgbClr val="D1E5FE"/>
              </a:gs>
              <a:gs pos="100000">
                <a:srgbClr val="EEF5FF"/>
              </a:gs>
            </a:gsLst>
            <a:lin ang="16200000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/>
              <a:t>Кластер №1</a:t>
            </a:r>
            <a:endParaRPr dirty="0"/>
          </a:p>
        </p:txBody>
      </p:sp>
      <p:sp>
        <p:nvSpPr>
          <p:cNvPr id="72" name="Shape 72"/>
          <p:cNvSpPr/>
          <p:nvPr/>
        </p:nvSpPr>
        <p:spPr>
          <a:xfrm>
            <a:off x="3214688" y="1728786"/>
            <a:ext cx="2714700" cy="378629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BEDBFF"/>
              </a:gs>
              <a:gs pos="35000">
                <a:srgbClr val="D1E5FE"/>
              </a:gs>
              <a:gs pos="100000">
                <a:srgbClr val="EEF5FF"/>
              </a:gs>
            </a:gsLst>
            <a:lin ang="16200000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/>
              <a:t>Кластер №2</a:t>
            </a:r>
            <a:endParaRPr dirty="0"/>
          </a:p>
        </p:txBody>
      </p:sp>
      <p:sp>
        <p:nvSpPr>
          <p:cNvPr id="73" name="Shape 73"/>
          <p:cNvSpPr/>
          <p:nvPr/>
        </p:nvSpPr>
        <p:spPr>
          <a:xfrm>
            <a:off x="6000750" y="1728786"/>
            <a:ext cx="2643298" cy="3714898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BEDBFF"/>
              </a:gs>
              <a:gs pos="35000">
                <a:srgbClr val="D1E5FE"/>
              </a:gs>
              <a:gs pos="100000">
                <a:srgbClr val="EEF5FF"/>
              </a:gs>
            </a:gsLst>
            <a:lin ang="16200000" scaled="0"/>
          </a:gradFill>
          <a:ln w="9525" cap="flat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r>
              <a:rPr lang="ru-RU" dirty="0" smtClean="0"/>
              <a:t>Кластер №3</a:t>
            </a:r>
            <a:endParaRPr dirty="0"/>
          </a:p>
        </p:txBody>
      </p:sp>
      <p:sp>
        <p:nvSpPr>
          <p:cNvPr id="76" name="Shape 76"/>
          <p:cNvSpPr/>
          <p:nvPr/>
        </p:nvSpPr>
        <p:spPr>
          <a:xfrm>
            <a:off x="1000125" y="3371850"/>
            <a:ext cx="7500899" cy="2357399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254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 txBox="1"/>
          <p:nvPr/>
        </p:nvSpPr>
        <p:spPr>
          <a:xfrm>
            <a:off x="2390775" y="4076700"/>
            <a:ext cx="5572199" cy="769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Изучение</a:t>
            </a:r>
            <a:r>
              <a:rPr lang="ru-RU" b="1" dirty="0">
                <a:solidFill>
                  <a:srgbClr val="C00000"/>
                </a:solidFill>
              </a:rPr>
              <a:t>, осмысление и практическое применение современных образовательных технологий: 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проблемного обучения, продуктивного чтения, технологии оценивания, технологии развития критического мышления.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1619670" y="5696346"/>
            <a:ext cx="5954398" cy="9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ru" sz="1800" b="1" i="1" u="none" strike="noStrike" cap="none" baseline="0" dirty="0">
                <a:solidFill>
                  <a:schemeClr val="tx2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  <a:rtl val="0"/>
              </a:rPr>
              <a:t>Акцент на </a:t>
            </a:r>
            <a:r>
              <a:rPr lang="ru" sz="1800" b="1" i="1" u="none" strike="noStrike" cap="none" baseline="0" dirty="0" smtClean="0">
                <a:solidFill>
                  <a:schemeClr val="tx2">
                    <a:lumMod val="25000"/>
                  </a:schemeClr>
                </a:solidFill>
                <a:latin typeface="Arial"/>
                <a:ea typeface="Arial"/>
                <a:cs typeface="Arial"/>
                <a:sym typeface="Arial"/>
                <a:rtl val="0"/>
              </a:rPr>
              <a:t>развитии технологической компетентности учителей</a:t>
            </a:r>
            <a:endParaRPr lang="ru" sz="1800" b="1" i="1" u="none" strike="noStrike" cap="none" baseline="0" dirty="0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endParaRPr lang="ru" sz="1800" b="1" i="1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594543" y="8125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Методический проект </a:t>
            </a:r>
            <a:b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ru" sz="30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«Работаем по новым Стандартам» (1-й год)</a:t>
            </a:r>
            <a:endParaRPr lang="ru"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/>
          <a:stretch>
            <a:fillRect/>
          </a:stretch>
        </p:blipFill>
        <p:spPr>
          <a:xfrm rot="-30757">
            <a:off x="291453" y="5981"/>
            <a:ext cx="1340309" cy="756128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87279358"/>
              </p:ext>
            </p:extLst>
          </p:nvPr>
        </p:nvGraphicFramePr>
        <p:xfrm>
          <a:off x="434727" y="1851794"/>
          <a:ext cx="3912096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2184230"/>
            <a:ext cx="504094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502" y="2221705"/>
            <a:ext cx="491372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31" y="2667446"/>
            <a:ext cx="5165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060848"/>
            <a:ext cx="15240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3" y="2237840"/>
            <a:ext cx="540742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525" y="2242160"/>
            <a:ext cx="572835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455" y="2672295"/>
            <a:ext cx="5384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74" y="2128302"/>
            <a:ext cx="152400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Волна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577</Words>
  <Application>Microsoft Office PowerPoint</Application>
  <PresentationFormat>Экран (4:3)</PresentationFormat>
  <Paragraphs>113</Paragraphs>
  <Slides>17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Custom Theme</vt:lpstr>
      <vt:lpstr>Тема Office</vt:lpstr>
      <vt:lpstr>МЕТОДИЧЕСКОЕ СОПРОВОЖДЕНИЕ УЧИТЕЛЕЙ НАЧАЛЬНЫХ КЛАССОВ В УСЛОВИЯХ РЕАЛИЗАЦИИ ФГОС НА МУНИЦИПАЛЬНОМ УРОВНЕ </vt:lpstr>
      <vt:lpstr>Презентация PowerPoint</vt:lpstr>
      <vt:lpstr>Новый образовательный результат или подача знаний?</vt:lpstr>
      <vt:lpstr>Что мешает учителю работать на новый образовательный результат?</vt:lpstr>
      <vt:lpstr>Презентация PowerPoint</vt:lpstr>
      <vt:lpstr>Методическая компетентность педагога</vt:lpstr>
      <vt:lpstr>Методическая компетентность педагога</vt:lpstr>
      <vt:lpstr>Методическая  компетентность педагога</vt:lpstr>
      <vt:lpstr>Методический проект  «Работаем по новым Стандартам» (1-й год)</vt:lpstr>
      <vt:lpstr>Результаты проекта (1-й год)</vt:lpstr>
      <vt:lpstr>Презентация PowerPoint</vt:lpstr>
      <vt:lpstr>Алгоритм работы в кластере</vt:lpstr>
      <vt:lpstr>Презентация PowerPoint</vt:lpstr>
      <vt:lpstr>Результаты проекта (2-й год)</vt:lpstr>
      <vt:lpstr>Алгоритм работы в кластере</vt:lpstr>
      <vt:lpstr>Общие сетевые  образовательные события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ФОРМЫ МЕТОДИЧЕСКОГО СОПРОВОЖДЕНИЯ ПЕДАГОГОВ В УСЛОВИЯХ РЕАЛИЗАЦИИ ФГОС НА МУНИЦИПАЛЬНОМ УРОВНЕ </dc:title>
  <cp:lastModifiedBy>buhgalter</cp:lastModifiedBy>
  <cp:revision>57</cp:revision>
  <dcterms:modified xsi:type="dcterms:W3CDTF">2014-09-05T03:34:27Z</dcterms:modified>
</cp:coreProperties>
</file>