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353" r:id="rId3"/>
    <p:sldId id="345" r:id="rId4"/>
    <p:sldId id="348" r:id="rId5"/>
    <p:sldId id="349" r:id="rId6"/>
    <p:sldId id="350" r:id="rId7"/>
    <p:sldId id="347" r:id="rId8"/>
    <p:sldId id="351" r:id="rId9"/>
    <p:sldId id="354" r:id="rId10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0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A2B88"/>
    <a:srgbClr val="FFFFFF"/>
    <a:srgbClr val="35D808"/>
    <a:srgbClr val="006600"/>
    <a:srgbClr val="F8FAF4"/>
    <a:srgbClr val="00823B"/>
    <a:srgbClr val="4083A4"/>
    <a:srgbClr val="66FF66"/>
    <a:srgbClr val="FFFF9B"/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036" autoAdjust="0"/>
    <p:restoredTop sz="94660" autoAdjust="0"/>
  </p:normalViewPr>
  <p:slideViewPr>
    <p:cSldViewPr>
      <p:cViewPr varScale="1">
        <p:scale>
          <a:sx n="94" d="100"/>
          <a:sy n="94" d="100"/>
        </p:scale>
        <p:origin x="-1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Relationship Id="rId4" Type="http://schemas.microsoft.com/office/2011/relationships/chartColorStyle" Target="colors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Вовлеченность участников в систему реализации Модели  «Кейс</a:t>
            </a: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Практик» </a:t>
            </a:r>
          </a:p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ранней профориентации дошкольников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59557111188596"/>
          <c:y val="4.2736782987069999E-4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2830898936449667"/>
          <c:y val="0.23289994191219202"/>
          <c:w val="0.85156036295852133"/>
          <c:h val="0.3350476283262626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Родители (семьи)</c:v>
                </c:pt>
                <c:pt idx="1">
                  <c:v>Социальные партеры</c:v>
                </c:pt>
                <c:pt idx="2">
                  <c:v>Педагоги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1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Родители (семьи)</c:v>
                </c:pt>
                <c:pt idx="1">
                  <c:v>Социальные партеры</c:v>
                </c:pt>
                <c:pt idx="2">
                  <c:v>Педагоги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128</c:v>
                </c:pt>
                <c:pt idx="1">
                  <c:v>5</c:v>
                </c:pt>
                <c:pt idx="2">
                  <c:v>18</c:v>
                </c:pt>
              </c:numCache>
            </c:numRef>
          </c:val>
        </c:ser>
        <c:gapWidth val="219"/>
        <c:overlap val="-27"/>
        <c:axId val="121325056"/>
        <c:axId val="121326592"/>
      </c:barChart>
      <c:catAx>
        <c:axId val="1213250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326592"/>
        <c:crosses val="autoZero"/>
        <c:auto val="1"/>
        <c:lblAlgn val="ctr"/>
        <c:lblOffset val="100"/>
      </c:catAx>
      <c:valAx>
        <c:axId val="12132659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132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0.27273</cdr:x>
      <cdr:y>0.77273</cdr:y>
    </cdr:from>
    <cdr:to>
      <cdr:x>0.29545</cdr:x>
      <cdr:y>0.80303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14512" y="3643338"/>
          <a:ext cx="142876" cy="14287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0.29545</cdr:x>
      <cdr:y>0.75758</cdr:y>
    </cdr:from>
    <cdr:to>
      <cdr:x>0.40909</cdr:x>
      <cdr:y>0.80303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571900"/>
          <a:ext cx="71438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2021 г.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0.57955</cdr:x>
      <cdr:y>0.75758</cdr:y>
    </cdr:from>
    <cdr:to>
      <cdr:x>0.69318</cdr:x>
      <cdr:y>0.80303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643338" y="3571900"/>
          <a:ext cx="71438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Verdana"/>
            </a:defRPr>
          </a:lvl1pPr>
          <a:lvl2pPr marL="457200" indent="0">
            <a:defRPr sz="1100">
              <a:latin typeface="Verdana"/>
            </a:defRPr>
          </a:lvl2pPr>
          <a:lvl3pPr marL="914400" indent="0">
            <a:defRPr sz="1100">
              <a:latin typeface="Verdana"/>
            </a:defRPr>
          </a:lvl3pPr>
          <a:lvl4pPr marL="1371600" indent="0">
            <a:defRPr sz="1100">
              <a:latin typeface="Verdana"/>
            </a:defRPr>
          </a:lvl4pPr>
          <a:lvl5pPr marL="1828800" indent="0">
            <a:defRPr sz="1100">
              <a:latin typeface="Verdana"/>
            </a:defRPr>
          </a:lvl5pPr>
          <a:lvl6pPr marL="2286000" indent="0">
            <a:defRPr sz="1100">
              <a:latin typeface="Verdana"/>
            </a:defRPr>
          </a:lvl6pPr>
          <a:lvl7pPr marL="2743200" indent="0">
            <a:defRPr sz="1100">
              <a:latin typeface="Verdana"/>
            </a:defRPr>
          </a:lvl7pPr>
          <a:lvl8pPr marL="3200400" indent="0">
            <a:defRPr sz="1100">
              <a:latin typeface="Verdana"/>
            </a:defRPr>
          </a:lvl8pPr>
          <a:lvl9pPr marL="3657600" indent="0">
            <a:defRPr sz="1100">
              <a:latin typeface="Verdana"/>
            </a:defRPr>
          </a:lvl9pPr>
        </a:lstStyle>
        <a:p xmlns:a="http://schemas.openxmlformats.org/drawingml/2006/main">
          <a:r>
            <a:rPr lang="ru-RU" sz="1100" dirty="0" smtClean="0">
              <a:latin typeface="Times New Roman" pitchFamily="18" charset="0"/>
              <a:cs typeface="Times New Roman" pitchFamily="18" charset="0"/>
            </a:rPr>
            <a:t>2023 г.</a:t>
          </a:r>
          <a:endParaRPr lang="ru-RU" sz="11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0.55682</cdr:x>
      <cdr:y>0.77273</cdr:y>
    </cdr:from>
    <cdr:to>
      <cdr:x>0.57955</cdr:x>
      <cdr:y>0.80303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500462" y="3643338"/>
          <a:ext cx="142876" cy="14287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2">
            <a:lumMod val="60000"/>
            <a:lumOff val="40000"/>
          </a:schemeClr>
        </a:solidFill>
        <a:ln xmlns:a="http://schemas.openxmlformats.org/drawingml/2006/main" w="12700" cap="flat" cmpd="sng" algn="ctr">
          <a:solidFill>
            <a:srgbClr val="2F86B1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D7E4BE"/>
              </a:solidFill>
              <a:latin typeface="Verdana"/>
            </a:defRPr>
          </a:lvl1pPr>
          <a:lvl2pPr marL="457200" indent="0">
            <a:defRPr sz="1100">
              <a:solidFill>
                <a:srgbClr val="D7E4BE"/>
              </a:solidFill>
              <a:latin typeface="Verdana"/>
            </a:defRPr>
          </a:lvl2pPr>
          <a:lvl3pPr marL="914400" indent="0">
            <a:defRPr sz="1100">
              <a:solidFill>
                <a:srgbClr val="D7E4BE"/>
              </a:solidFill>
              <a:latin typeface="Verdana"/>
            </a:defRPr>
          </a:lvl3pPr>
          <a:lvl4pPr marL="1371600" indent="0">
            <a:defRPr sz="1100">
              <a:solidFill>
                <a:srgbClr val="D7E4BE"/>
              </a:solidFill>
              <a:latin typeface="Verdana"/>
            </a:defRPr>
          </a:lvl4pPr>
          <a:lvl5pPr marL="1828800" indent="0">
            <a:defRPr sz="1100">
              <a:solidFill>
                <a:srgbClr val="D7E4BE"/>
              </a:solidFill>
              <a:latin typeface="Verdana"/>
            </a:defRPr>
          </a:lvl5pPr>
          <a:lvl6pPr marL="2286000" indent="0">
            <a:defRPr sz="1100">
              <a:solidFill>
                <a:srgbClr val="D7E4BE"/>
              </a:solidFill>
              <a:latin typeface="Verdana"/>
            </a:defRPr>
          </a:lvl6pPr>
          <a:lvl7pPr marL="2743200" indent="0">
            <a:defRPr sz="1100">
              <a:solidFill>
                <a:srgbClr val="D7E4BE"/>
              </a:solidFill>
              <a:latin typeface="Verdana"/>
            </a:defRPr>
          </a:lvl7pPr>
          <a:lvl8pPr marL="3200400" indent="0">
            <a:defRPr sz="1100">
              <a:solidFill>
                <a:srgbClr val="D7E4BE"/>
              </a:solidFill>
              <a:latin typeface="Verdana"/>
            </a:defRPr>
          </a:lvl8pPr>
          <a:lvl9pPr marL="3657600" indent="0">
            <a:defRPr sz="1100">
              <a:solidFill>
                <a:srgbClr val="D7E4BE"/>
              </a:solidFill>
              <a:latin typeface="Verdana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3" name="Group 131"/>
          <p:cNvGrpSpPr>
            <a:grpSpLocks/>
          </p:cNvGrpSpPr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3204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5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6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7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8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0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3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4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6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7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0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2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9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1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4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5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237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323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2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3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8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9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0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EE0002A2-286D-4831-BE65-8BCFFFA48820}" type="slidenum">
              <a:rPr lang="en-US" altLang="ru-RU"/>
              <a:pPr/>
              <a:t>‹#›</a:t>
            </a:fld>
            <a:endParaRPr lang="en-US" altLang="ru-RU"/>
          </a:p>
        </p:txBody>
      </p:sp>
      <p:grpSp>
        <p:nvGrpSpPr>
          <p:cNvPr id="3251" name="Group 179"/>
          <p:cNvGrpSpPr>
            <a:grpSpLocks/>
          </p:cNvGrpSpPr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3252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253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54" name="Picture 182" descr="figure07_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5" name="Picture 183" descr="figure07_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56" name="Picture 184" descr="figure07_o cop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sz="3200" b="1">
                <a:solidFill>
                  <a:srgbClr val="FFFFFF"/>
                </a:solidFill>
                <a:latin typeface="Verdana" panose="020B0604030504040204" pitchFamily="34" charset="0"/>
              </a:rPr>
              <a:t>LOGO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18E8F-FB3C-4ECB-9A11-B5BA387CC06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10392469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D867D-8739-428B-B453-513C4D6A22C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87863537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76288" y="1347788"/>
            <a:ext cx="7758112" cy="49149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293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6F036410-8D1E-4524-A923-4AA4329741A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425001521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EC61A-832D-4BA0-ABB2-4DCD031ABAD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3781500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42383-77B9-4926-B9B4-2B8288F3A9A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24848803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D893B-C13A-4B32-ABBC-B66EA7BC9C0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59629454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849AF-CAC9-4D2A-84EB-6D4E1BB4192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355380442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5F1EC-CE29-497C-BCF4-4687FED0B9A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20245956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5138D-A0C1-407F-A1A6-7984AD8A2F7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15767256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F1A09-111B-4ABA-A5A1-609D55E0857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2750599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19098-41E4-456C-8D0E-E1F3D33D605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="" xmlns:p14="http://schemas.microsoft.com/office/powerpoint/2010/main" val="192268529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5"/>
          <p:cNvGrpSpPr>
            <a:grpSpLocks/>
          </p:cNvGrpSpPr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73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60020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12700"/>
            <a:ext cx="9156700" cy="1354138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93" name="Picture 69" descr="figure07_o copy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4" name="Picture 70" descr="figure07_b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" name="Picture 71" descr="figure07_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96998DD-9A76-4AFD-A965-7E4F547875B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slide" Target="slide3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14290"/>
            <a:ext cx="4500594" cy="440457"/>
          </a:xfrm>
        </p:spPr>
        <p:txBody>
          <a:bodyPr/>
          <a:lstStyle/>
          <a:p>
            <a:pPr algn="r">
              <a:lnSpc>
                <a:spcPts val="1200"/>
              </a:lnSpc>
              <a:spcAft>
                <a:spcPts val="0"/>
              </a:spcAft>
            </a:pPr>
            <a:r>
              <a:rPr lang="ru-RU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Пермский край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285860"/>
            <a:ext cx="8496944" cy="374441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Лига-номинация</a:t>
            </a:r>
            <a:endParaRPr lang="en-US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– будущие профессионалы»</a:t>
            </a:r>
            <a:endParaRPr lang="en-US" sz="4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Кейс ПРАКТИК</a:t>
            </a: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«Профориентация дошкольников»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Муниципального автономного дошкольного образовательного учреждения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«Ныробский детский сад»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6238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8682" y="2118173"/>
            <a:ext cx="5025566" cy="2822995"/>
          </a:xfrm>
          <a:prstGeom prst="rect">
            <a:avLst/>
          </a:prstGeom>
          <a:solidFill>
            <a:srgbClr val="FFFFFF"/>
          </a:solidFill>
          <a:ln w="63500" cmpd="dbl">
            <a:gradFill flip="none" rotWithShape="1">
              <a:gsLst>
                <a:gs pos="5000">
                  <a:srgbClr val="FF0000"/>
                </a:gs>
                <a:gs pos="46000">
                  <a:schemeClr val="accent1">
                    <a:lumMod val="95000"/>
                    <a:lumOff val="5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 ПРАКТИК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дошкольников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>
            <a:off x="331905" y="3534773"/>
            <a:ext cx="3960000" cy="2880000"/>
          </a:xfrm>
          <a:prstGeom prst="corne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Фигура, имеющая форму буквы L 3"/>
          <p:cNvSpPr/>
          <p:nvPr/>
        </p:nvSpPr>
        <p:spPr>
          <a:xfrm rot="5400000">
            <a:off x="863588" y="93919"/>
            <a:ext cx="2880000" cy="3960120"/>
          </a:xfrm>
          <a:prstGeom prst="corne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5" name="Фигура, имеющая форму буквы L 4"/>
          <p:cNvSpPr/>
          <p:nvPr/>
        </p:nvSpPr>
        <p:spPr>
          <a:xfrm rot="5400000" flipH="1" flipV="1">
            <a:off x="4831465" y="2984568"/>
            <a:ext cx="2880000" cy="3960000"/>
          </a:xfrm>
          <a:prstGeom prst="corner">
            <a:avLst/>
          </a:prstGeom>
          <a:solidFill>
            <a:srgbClr val="35D808"/>
          </a:solidFill>
          <a:ln>
            <a:solidFill>
              <a:srgbClr val="35D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Фигура, имеющая форму буквы L 5"/>
          <p:cNvSpPr/>
          <p:nvPr/>
        </p:nvSpPr>
        <p:spPr>
          <a:xfrm rot="16200000" flipH="1">
            <a:off x="4831905" y="93979"/>
            <a:ext cx="2880000" cy="3960000"/>
          </a:xfrm>
          <a:prstGeom prst="corner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841206" y="4475790"/>
            <a:ext cx="2389899" cy="430887"/>
          </a:xfrm>
          <a:prstGeom prst="rect">
            <a:avLst/>
          </a:prstGeom>
          <a:noFill/>
          <a:ln w="63500" cmpd="thickThin">
            <a:solidFill>
              <a:srgbClr val="FFFF00"/>
            </a:solidFill>
          </a:ln>
        </p:spPr>
        <p:txBody>
          <a:bodyPr vert="horz" wrap="square" rtlCol="0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СО-ОБЩЕСТВО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714356"/>
            <a:ext cx="38576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</a:t>
            </a:r>
            <a:r>
              <a:rPr lang="ru-RU" altLang="ru-RU" sz="200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первоначальные представления о мире профессий и труде взрослых.</a:t>
            </a:r>
            <a:endParaRPr lang="ru-RU" altLang="ru-RU" sz="20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3648" y="644568"/>
            <a:ext cx="38855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alt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</a:t>
            </a:r>
            <a:r>
              <a:rPr lang="ru-RU" alt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знания о мире профессий, </a:t>
            </a:r>
            <a:r>
              <a:rPr lang="ru-RU" alt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</a:t>
            </a:r>
            <a:r>
              <a:rPr lang="ru-RU" altLang="ru-RU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 к трудовой деятельности взрослых, профессионального самоопределения дошкольника.</a:t>
            </a:r>
            <a:endParaRPr lang="ru-RU" altLang="ru-RU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5050083"/>
            <a:ext cx="28478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+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</a:t>
            </a:r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+</a:t>
            </a:r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Партнеры</a:t>
            </a:r>
          </a:p>
          <a:p>
            <a:endParaRPr lang="ru-RU" sz="2000" b="1" dirty="0">
              <a:solidFill>
                <a:srgbClr val="00823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18403" y="-9104"/>
            <a:ext cx="4536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Идеи ДО Практики</a:t>
            </a:r>
            <a:endParaRPr lang="ru-RU" sz="3200" b="1" dirty="0">
              <a:solidFill>
                <a:srgbClr val="FFFFFF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39119" y="4947667"/>
            <a:ext cx="40890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</a:t>
            </a:r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 образовательной </a:t>
            </a:r>
          </a:p>
          <a:p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по </a:t>
            </a:r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ранней профориентации</a:t>
            </a:r>
            <a:endParaRPr lang="ru-RU" alt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Научить </a:t>
            </a:r>
            <a:r>
              <a:rPr lang="ru-RU" alt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САМОСТОЯТЕЛЬНО применять приобретенные Умения и Навыки для решения практических задач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09583" y="2127463"/>
            <a:ext cx="2448712" cy="461665"/>
          </a:xfrm>
          <a:prstGeom prst="rect">
            <a:avLst/>
          </a:prstGeom>
          <a:noFill/>
          <a:ln w="63500" cmpd="thickThin">
            <a:solidFill>
              <a:srgbClr val="FF0000"/>
            </a:solidFill>
          </a:ln>
        </p:spPr>
        <p:txBody>
          <a:bodyPr vert="horz"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22805" y="2124325"/>
            <a:ext cx="2432417" cy="461665"/>
          </a:xfrm>
          <a:prstGeom prst="rect">
            <a:avLst/>
          </a:prstGeom>
          <a:noFill/>
          <a:ln w="63500" cmpd="thickThin"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16179" y="4481180"/>
            <a:ext cx="2439043" cy="430887"/>
          </a:xfrm>
          <a:prstGeom prst="rect">
            <a:avLst/>
          </a:prstGeom>
          <a:noFill/>
          <a:ln w="63500" cmpd="thickThin">
            <a:solidFill>
              <a:srgbClr val="35D808"/>
            </a:solidFill>
          </a:ln>
        </p:spPr>
        <p:txBody>
          <a:bodyPr vert="horz" wrap="square" rtlCol="0">
            <a:spAutoFit/>
          </a:bodyPr>
          <a:lstStyle/>
          <a:p>
            <a:pPr algn="r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47775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7" grpId="0"/>
      <p:bldP spid="18" grpId="0"/>
      <p:bldP spid="20" grpId="0"/>
      <p:bldP spid="27" grpId="0"/>
      <p:bldP spid="25" grpId="0" animBg="1"/>
      <p:bldP spid="26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9519" y="1771060"/>
            <a:ext cx="5040559" cy="280831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Фигура, имеющая форму буквы L 2"/>
          <p:cNvSpPr/>
          <p:nvPr/>
        </p:nvSpPr>
        <p:spPr>
          <a:xfrm>
            <a:off x="2506815" y="2671093"/>
            <a:ext cx="3960000" cy="2808312"/>
          </a:xfrm>
          <a:prstGeom prst="corne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Фигура, имеющая форму буквы L 4"/>
          <p:cNvSpPr/>
          <p:nvPr/>
        </p:nvSpPr>
        <p:spPr>
          <a:xfrm flipH="1" flipV="1">
            <a:off x="5072066" y="1285860"/>
            <a:ext cx="2835718" cy="4714908"/>
          </a:xfrm>
          <a:prstGeom prst="corner">
            <a:avLst/>
          </a:prstGeom>
          <a:solidFill>
            <a:srgbClr val="35D808"/>
          </a:solidFill>
          <a:ln>
            <a:solidFill>
              <a:srgbClr val="35D8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2400" dirty="0">
              <a:solidFill>
                <a:srgbClr val="4083A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Фигура, имеющая форму буквы L 5"/>
          <p:cNvSpPr/>
          <p:nvPr/>
        </p:nvSpPr>
        <p:spPr>
          <a:xfrm rot="5400000" flipH="1">
            <a:off x="3109758" y="2098693"/>
            <a:ext cx="2749645" cy="6758490"/>
          </a:xfrm>
          <a:prstGeom prst="corner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sz="2400" dirty="0">
              <a:solidFill>
                <a:srgbClr val="F8FAF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43372" y="142852"/>
            <a:ext cx="48159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Ранняя профориентация</a:t>
            </a:r>
            <a:endParaRPr lang="ru-RU" sz="3200" b="1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48364" y="6011106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Фигура, имеющая форму буквы L 3"/>
          <p:cNvSpPr/>
          <p:nvPr/>
        </p:nvSpPr>
        <p:spPr>
          <a:xfrm rot="5400000">
            <a:off x="1686001" y="705195"/>
            <a:ext cx="2809068" cy="3970399"/>
          </a:xfrm>
          <a:prstGeom prst="corner">
            <a:avLst/>
          </a:prstGeom>
          <a:solidFill>
            <a:srgbClr val="FF0000"/>
          </a:solidFill>
          <a:ln w="4445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sz="24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403648" y="4941092"/>
            <a:ext cx="5727272" cy="1654219"/>
            <a:chOff x="1403648" y="4941092"/>
            <a:chExt cx="5727272" cy="1654219"/>
          </a:xfrm>
        </p:grpSpPr>
        <p:sp>
          <p:nvSpPr>
            <p:cNvPr id="9" name="TextBox 8">
              <a:hlinkClick r:id="rId2" action="ppaction://hlinksldjump"/>
            </p:cNvPr>
            <p:cNvSpPr txBox="1"/>
            <p:nvPr/>
          </p:nvSpPr>
          <p:spPr>
            <a:xfrm>
              <a:off x="1403648" y="494109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Заголовок 1">
              <a:hlinkClick r:id="rId2" action="ppaction://hlinksldjump"/>
            </p:cNvPr>
            <p:cNvSpPr txBox="1">
              <a:spLocks/>
            </p:cNvSpPr>
            <p:nvPr/>
          </p:nvSpPr>
          <p:spPr>
            <a:xfrm>
              <a:off x="1619672" y="5630830"/>
              <a:ext cx="5511248" cy="964481"/>
            </a:xfrm>
            <a:prstGeom prst="rect">
              <a:avLst/>
            </a:prstGeom>
          </p:spPr>
          <p:txBody>
            <a:bodyPr/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9pPr>
            </a:lstStyle>
            <a:p>
              <a:pPr algn="r"/>
              <a:r>
                <a:rPr lang="ru-RU" sz="3000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hlinkClick r:id="rId2" action="ppaction://hlinksldjump"/>
                </a:rPr>
                <a:t>Результат</a:t>
              </a:r>
              <a:endParaRPr lang="ru-RU" sz="3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793576" y="2922514"/>
            <a:ext cx="2780661" cy="843894"/>
            <a:chOff x="3793576" y="2922514"/>
            <a:chExt cx="2780661" cy="843894"/>
          </a:xfrm>
        </p:grpSpPr>
        <p:sp>
          <p:nvSpPr>
            <p:cNvPr id="11" name="TextBox 10">
              <a:hlinkClick r:id="rId3" action="ppaction://hlinksldjump"/>
            </p:cNvPr>
            <p:cNvSpPr txBox="1"/>
            <p:nvPr/>
          </p:nvSpPr>
          <p:spPr>
            <a:xfrm>
              <a:off x="5868686" y="2922514"/>
              <a:ext cx="576064" cy="382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Заголовок 1">
              <a:hlinkClick r:id="rId3" action="ppaction://hlinksldjump"/>
            </p:cNvPr>
            <p:cNvSpPr txBox="1">
              <a:spLocks/>
            </p:cNvSpPr>
            <p:nvPr/>
          </p:nvSpPr>
          <p:spPr>
            <a:xfrm>
              <a:off x="3793576" y="3325951"/>
              <a:ext cx="2780661" cy="440457"/>
            </a:xfrm>
            <a:prstGeom prst="rect">
              <a:avLst/>
            </a:prstGeom>
          </p:spPr>
          <p:txBody>
            <a:bodyPr/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9pPr>
            </a:lstStyle>
            <a:p>
              <a:r>
                <a:rPr lang="ru-RU" sz="28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ФОТОобъектив</a:t>
              </a:r>
              <a:endPara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187624" y="1644530"/>
            <a:ext cx="3527147" cy="964507"/>
            <a:chOff x="1187624" y="1644530"/>
            <a:chExt cx="3527147" cy="964507"/>
          </a:xfrm>
        </p:grpSpPr>
        <p:sp>
          <p:nvSpPr>
            <p:cNvPr id="13" name="Заголовок 1">
              <a:hlinkClick r:id="rId4" action="ppaction://hlinksldjump"/>
            </p:cNvPr>
            <p:cNvSpPr txBox="1">
              <a:spLocks/>
            </p:cNvSpPr>
            <p:nvPr/>
          </p:nvSpPr>
          <p:spPr>
            <a:xfrm>
              <a:off x="1187624" y="1644530"/>
              <a:ext cx="3527147" cy="440457"/>
            </a:xfrm>
            <a:prstGeom prst="rect">
              <a:avLst/>
            </a:prstGeom>
          </p:spPr>
          <p:txBody>
            <a:bodyPr/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9pPr>
            </a:lstStyle>
            <a:p>
              <a:r>
                <a:rPr lang="ru-RU" sz="2800" dirty="0" smtClean="0">
                  <a:solidFill>
                    <a:srgbClr val="010613"/>
                  </a:solidFill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Говорящая среда</a:t>
              </a:r>
              <a:endParaRPr lang="ru-RU" sz="2800" dirty="0">
                <a:solidFill>
                  <a:srgbClr val="01061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32706" y="2226067"/>
              <a:ext cx="576064" cy="382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456045" y="4109770"/>
            <a:ext cx="4057071" cy="913643"/>
            <a:chOff x="2456045" y="4109770"/>
            <a:chExt cx="4057071" cy="913643"/>
          </a:xfrm>
        </p:grpSpPr>
        <p:sp>
          <p:nvSpPr>
            <p:cNvPr id="16" name="Заголовок 1">
              <a:hlinkClick r:id="rId5" action="ppaction://hlinksldjump"/>
            </p:cNvPr>
            <p:cNvSpPr txBox="1">
              <a:spLocks/>
            </p:cNvSpPr>
            <p:nvPr/>
          </p:nvSpPr>
          <p:spPr>
            <a:xfrm>
              <a:off x="2456045" y="4582956"/>
              <a:ext cx="4057071" cy="440457"/>
            </a:xfrm>
            <a:prstGeom prst="rect">
              <a:avLst/>
            </a:prstGeom>
          </p:spPr>
          <p:txBody>
            <a:bodyPr/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9pPr>
            </a:lstStyle>
            <a:p>
              <a:pPr algn="l"/>
              <a:r>
                <a:rPr lang="ru-RU" sz="2800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  <a:hlinkClick r:id="rId5" action="ppaction://hlinksldjump"/>
                </a:rPr>
                <a:t>ПРОФинтенсив</a:t>
              </a:r>
              <a:endParaRPr lang="ru-RU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>
              <a:hlinkClick r:id="rId5" action="ppaction://hlinksldjump"/>
            </p:cNvPr>
            <p:cNvSpPr txBox="1"/>
            <p:nvPr/>
          </p:nvSpPr>
          <p:spPr>
            <a:xfrm>
              <a:off x="2521487" y="4109770"/>
              <a:ext cx="576064" cy="382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041136" y="1605442"/>
            <a:ext cx="2821572" cy="920644"/>
            <a:chOff x="5041136" y="1605442"/>
            <a:chExt cx="2821572" cy="920644"/>
          </a:xfrm>
        </p:grpSpPr>
        <p:sp>
          <p:nvSpPr>
            <p:cNvPr id="14" name="Заголовок 1">
              <a:hlinkClick r:id="rId6" action="ppaction://hlinksldjump"/>
            </p:cNvPr>
            <p:cNvSpPr txBox="1">
              <a:spLocks/>
            </p:cNvSpPr>
            <p:nvPr/>
          </p:nvSpPr>
          <p:spPr>
            <a:xfrm>
              <a:off x="5041136" y="1605442"/>
              <a:ext cx="2807228" cy="440457"/>
            </a:xfrm>
            <a:prstGeom prst="rect">
              <a:avLst/>
            </a:prstGeom>
          </p:spPr>
          <p:txBody>
            <a:bodyPr/>
            <a:lstStyle>
              <a:lvl1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 kern="1200">
                  <a:solidFill>
                    <a:srgbClr val="FFFFFF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2pPr>
              <a:lvl3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3pPr>
              <a:lvl4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4pPr>
              <a:lvl5pPr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5pPr>
              <a:lvl6pPr marL="4572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6pPr>
              <a:lvl7pPr marL="9144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7pPr>
              <a:lvl8pPr marL="13716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8pPr>
              <a:lvl9pPr marL="1828800" algn="ctr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FFFFFF"/>
                  </a:solidFill>
                  <a:latin typeface="Verdana" panose="020B0604030504040204" pitchFamily="34" charset="0"/>
                </a:defRPr>
              </a:lvl9pPr>
            </a:lstStyle>
            <a:p>
              <a:r>
                <a:rPr lang="ru-RU" sz="28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  <a:hlinkClick r:id="rId6" action="ppaction://hlinksldjump"/>
                </a:rPr>
                <a:t>Культурные практики</a:t>
              </a:r>
              <a:endPara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>
              <a:hlinkClick r:id="rId6" action="ppaction://hlinksldjump"/>
            </p:cNvPr>
            <p:cNvSpPr txBox="1"/>
            <p:nvPr/>
          </p:nvSpPr>
          <p:spPr>
            <a:xfrm>
              <a:off x="7286644" y="2143116"/>
              <a:ext cx="576064" cy="382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28" name="Управляющая кнопка: назад 27">
            <a:hlinkClick r:id="rId2" action="ppaction://hlinksldjump" highlightClick="1"/>
          </p:cNvPr>
          <p:cNvSpPr/>
          <p:nvPr/>
        </p:nvSpPr>
        <p:spPr>
          <a:xfrm rot="10800000">
            <a:off x="8532440" y="6380438"/>
            <a:ext cx="288032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892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7270" y="98460"/>
            <a:ext cx="4176464" cy="440457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Говорящая среда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назад 9">
            <a:hlinkClick r:id="rId2" action="ppaction://hlinksldjump" highlightClick="1"/>
          </p:cNvPr>
          <p:cNvSpPr/>
          <p:nvPr/>
        </p:nvSpPr>
        <p:spPr>
          <a:xfrm>
            <a:off x="8604448" y="6488157"/>
            <a:ext cx="360040" cy="25321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714488"/>
            <a:ext cx="1786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ПРОФИуголки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2214554"/>
            <a:ext cx="5929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Дополнительная игровая комната «Город мастеров»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2714620"/>
            <a:ext cx="1438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Библиотека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286124"/>
            <a:ext cx="4096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Лэпбуки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ранней профориентации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43240" y="3857628"/>
            <a:ext cx="31990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Картотека развивающих игр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4500570"/>
            <a:ext cx="1881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Цифровая среда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5072074"/>
            <a:ext cx="3714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ДОП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«Финансовая грамотность»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429256" y="5572140"/>
            <a:ext cx="230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«Обмен рисунками»</a:t>
            </a:r>
          </a:p>
        </p:txBody>
      </p:sp>
    </p:spTree>
    <p:extLst>
      <p:ext uri="{BB962C8B-B14F-4D97-AF65-F5344CB8AC3E}">
        <p14:creationId xmlns="" xmlns:p14="http://schemas.microsoft.com/office/powerpoint/2010/main" val="29909502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1780" y="116632"/>
            <a:ext cx="4680520" cy="440457"/>
          </a:xfrm>
        </p:spPr>
        <p:txBody>
          <a:bodyPr/>
          <a:lstStyle/>
          <a:p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ПРОФинтенсив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Управляющая кнопка: назад 8">
            <a:hlinkClick r:id="rId2" action="ppaction://hlinksldjump" highlightClick="1"/>
          </p:cNvPr>
          <p:cNvSpPr/>
          <p:nvPr/>
        </p:nvSpPr>
        <p:spPr>
          <a:xfrm>
            <a:off x="8532440" y="6531064"/>
            <a:ext cx="288032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2500306"/>
            <a:ext cx="2000264" cy="1071570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00430" y="2786058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85852" y="1428736"/>
            <a:ext cx="2928958" cy="857256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3857628"/>
            <a:ext cx="2857520" cy="928694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3438" y="1428736"/>
            <a:ext cx="3571900" cy="857256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28728" y="3857628"/>
            <a:ext cx="2786082" cy="928694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357290" y="157161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ПРОФИрассказы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4876" y="1571612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ПРОФИмультфильмы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1604" y="414338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ВИДЕОролики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9190" y="3929066"/>
            <a:ext cx="2714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Методическая копилка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0800000">
            <a:off x="2357422" y="2357430"/>
            <a:ext cx="928694" cy="4286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429256" y="2357430"/>
            <a:ext cx="928694" cy="4286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10800000" flipV="1">
            <a:off x="2357422" y="3214686"/>
            <a:ext cx="928694" cy="5715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429256" y="3143248"/>
            <a:ext cx="1071570" cy="6429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47612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8498" y="116632"/>
            <a:ext cx="5374029" cy="440457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Культурные практики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12776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2440" y="6309320"/>
            <a:ext cx="298730" cy="29873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142976" y="1357298"/>
            <a:ext cx="6858048" cy="1000132"/>
          </a:xfrm>
          <a:prstGeom prst="roundRec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571604" y="1571612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СО-общество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«Развиваемся, играя»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несколько документов 14"/>
          <p:cNvSpPr/>
          <p:nvPr/>
        </p:nvSpPr>
        <p:spPr>
          <a:xfrm>
            <a:off x="500034" y="2786058"/>
            <a:ext cx="1643074" cy="2214578"/>
          </a:xfrm>
          <a:prstGeom prst="flowChartMultidocumen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4500562" y="2786058"/>
            <a:ext cx="1643074" cy="2214578"/>
          </a:xfrm>
          <a:prstGeom prst="flowChartMultidocumen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несколько документов 16"/>
          <p:cNvSpPr/>
          <p:nvPr/>
        </p:nvSpPr>
        <p:spPr>
          <a:xfrm>
            <a:off x="6429388" y="2786058"/>
            <a:ext cx="2071702" cy="2214578"/>
          </a:xfrm>
          <a:prstGeom prst="flowChartMultidocumen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несколько документов 17"/>
          <p:cNvSpPr/>
          <p:nvPr/>
        </p:nvSpPr>
        <p:spPr>
          <a:xfrm>
            <a:off x="2428860" y="2786058"/>
            <a:ext cx="1714512" cy="2214578"/>
          </a:xfrm>
          <a:prstGeom prst="flowChartMultidocument">
            <a:avLst/>
          </a:prstGeom>
          <a:solidFill>
            <a:schemeClr val="bg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85786" y="342900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28860" y="3429000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00562" y="335756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9388" y="3286124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Социальные партнеры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>
            <a:stCxn id="15" idx="0"/>
          </p:cNvCxnSpPr>
          <p:nvPr/>
        </p:nvCxnSpPr>
        <p:spPr>
          <a:xfrm rot="5400000" flipH="1" flipV="1">
            <a:off x="1824577" y="2038899"/>
            <a:ext cx="357190" cy="113712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8" idx="0"/>
          </p:cNvCxnSpPr>
          <p:nvPr/>
        </p:nvCxnSpPr>
        <p:spPr>
          <a:xfrm rot="5400000" flipH="1" flipV="1">
            <a:off x="3345092" y="2487844"/>
            <a:ext cx="357190" cy="23923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6" idx="0"/>
          </p:cNvCxnSpPr>
          <p:nvPr/>
        </p:nvCxnSpPr>
        <p:spPr>
          <a:xfrm rot="16200000" flipV="1">
            <a:off x="5003568" y="2354490"/>
            <a:ext cx="428628" cy="4345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7" idx="0"/>
          </p:cNvCxnSpPr>
          <p:nvPr/>
        </p:nvCxnSpPr>
        <p:spPr>
          <a:xfrm rot="16200000" flipV="1">
            <a:off x="6947138" y="2125432"/>
            <a:ext cx="428628" cy="8926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20" idx="1"/>
          </p:cNvCxnSpPr>
          <p:nvPr/>
        </p:nvCxnSpPr>
        <p:spPr>
          <a:xfrm>
            <a:off x="2143108" y="3643314"/>
            <a:ext cx="285752" cy="1651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4143372" y="3643314"/>
            <a:ext cx="3571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143636" y="3643314"/>
            <a:ext cx="28575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37037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142852"/>
            <a:ext cx="2571768" cy="563563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3597359438"/>
              </p:ext>
            </p:extLst>
          </p:nvPr>
        </p:nvGraphicFramePr>
        <p:xfrm>
          <a:off x="1500166" y="1357298"/>
          <a:ext cx="628654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8604448" y="6453336"/>
            <a:ext cx="27285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142852"/>
            <a:ext cx="3441204" cy="563563"/>
          </a:xfrm>
        </p:spPr>
        <p:txBody>
          <a:bodyPr/>
          <a:lstStyle/>
          <a:p>
            <a:pPr algn="r"/>
            <a:r>
              <a:rPr lang="ru-RU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ФОТООбъектив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604448" y="6453336"/>
            <a:ext cx="272852" cy="21602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Заведующая\Desktop\QFm9lKZtf6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071546"/>
            <a:ext cx="1143008" cy="15183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b6wm6gWG1W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071546"/>
            <a:ext cx="1129315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76lQZrL_fV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142984"/>
            <a:ext cx="1129297" cy="15001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fTg1RQmuwKU.jpg"/>
          <p:cNvPicPr>
            <a:picLocks noChangeAspect="1"/>
          </p:cNvPicPr>
          <p:nvPr/>
        </p:nvPicPr>
        <p:blipFill>
          <a:blip r:embed="rId6" cstate="print"/>
          <a:srcRect l="3333" r="6666"/>
          <a:stretch>
            <a:fillRect/>
          </a:stretch>
        </p:blipFill>
        <p:spPr>
          <a:xfrm>
            <a:off x="500034" y="3286124"/>
            <a:ext cx="1285899" cy="1285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0yB-RlOel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58" y="4929198"/>
            <a:ext cx="2095482" cy="15716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-s10ZroB2e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71670" y="3071810"/>
            <a:ext cx="1178709" cy="15716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yV8IiEL1F0A.jpg"/>
          <p:cNvPicPr>
            <a:picLocks noChangeAspect="1"/>
          </p:cNvPicPr>
          <p:nvPr/>
        </p:nvPicPr>
        <p:blipFill>
          <a:blip r:embed="rId9" cstate="print"/>
          <a:srcRect l="4546" r="4544"/>
          <a:stretch>
            <a:fillRect/>
          </a:stretch>
        </p:blipFill>
        <p:spPr>
          <a:xfrm>
            <a:off x="6929454" y="3214686"/>
            <a:ext cx="1233948" cy="13573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VQ68RS7PahY.jpg"/>
          <p:cNvPicPr>
            <a:picLocks noChangeAspect="1"/>
          </p:cNvPicPr>
          <p:nvPr/>
        </p:nvPicPr>
        <p:blipFill>
          <a:blip r:embed="rId10" cstate="print"/>
          <a:srcRect t="15385" r="28204"/>
          <a:stretch>
            <a:fillRect/>
          </a:stretch>
        </p:blipFill>
        <p:spPr>
          <a:xfrm>
            <a:off x="5572132" y="3000372"/>
            <a:ext cx="1143008" cy="16430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Заведующая\Desktop\6IGx2ZeiXsQ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71736" y="5143512"/>
            <a:ext cx="1928826" cy="14466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571868" y="4786322"/>
            <a:ext cx="2000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Экскурсии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7554" y="278605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Встречи с интересными людьми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3240" y="785794"/>
            <a:ext cx="2000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Игровые зоны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Заведующая\Desktop\Фото мероприятий с детьми\ГБДД\KZAWX1AjoDQ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14876" y="5143512"/>
            <a:ext cx="1928825" cy="14466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IMG_20210914_163455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786578" y="1357298"/>
            <a:ext cx="1053710" cy="14049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Заведующая\Desktop\Отчеты\Безопасность сентябрь 22\u8IzZqejuqk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868" y="3500438"/>
            <a:ext cx="1785918" cy="12188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Picture 2" descr="https://sun9-53.userapi.com/impg/Hr1WU54V6bf4uqt79Vy-uzsikR4l9lqe06jb4g/l0aAmpwVJfI.jpg?size=810x1080&amp;quality=95&amp;sign=41005a9f359446f6d9d86275d919d8da&amp;type=album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71472" y="1428736"/>
            <a:ext cx="1125149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E:\Для цветной печати\РАЗНОЕ\ФОТО КАЛЕНДАРЬ\Асташева Н.П\Экскурсия в пожарную часть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786578" y="4929198"/>
            <a:ext cx="1941541" cy="14561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9093460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764704"/>
            <a:ext cx="9144032" cy="1588"/>
          </a:xfrm>
          <a:prstGeom prst="line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53979" y="-550938"/>
            <a:ext cx="87868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643570" y="0"/>
            <a:ext cx="35964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Одна команда!</a:t>
            </a:r>
            <a:endParaRPr lang="ru-RU" sz="28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293" y="3836269"/>
            <a:ext cx="4916906" cy="2497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037" y="3961914"/>
            <a:ext cx="4762500" cy="2419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872" y="1146332"/>
            <a:ext cx="4616379" cy="23451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62178"/>
            <a:ext cx="4554429" cy="2313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52400" y="152400"/>
            <a:ext cx="87868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Constantia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81" y="5923957"/>
            <a:ext cx="608330" cy="6421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1378" y="605008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2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372" y="5981168"/>
            <a:ext cx="608330" cy="6421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055601" y="6080739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25" y="5959197"/>
            <a:ext cx="608330" cy="64212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4580455" y="6090371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Родители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" name="Picture 10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507" y="2547817"/>
            <a:ext cx="4609171" cy="23414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www.fiatdoblo.net.ua/images/content/contact-autoscout6.gif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584" y="2360002"/>
            <a:ext cx="4831488" cy="2454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872" y="5981168"/>
            <a:ext cx="608330" cy="64212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572058" y="6097319"/>
            <a:ext cx="2435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Партнеры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0357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78</Template>
  <TotalTime>5308</TotalTime>
  <Words>177</Words>
  <Application>Microsoft Office PowerPoint</Application>
  <PresentationFormat>Экран 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sample</vt:lpstr>
      <vt:lpstr> Пермский край</vt:lpstr>
      <vt:lpstr>Слайд 2</vt:lpstr>
      <vt:lpstr>Слайд 3</vt:lpstr>
      <vt:lpstr>Говорящая среда</vt:lpstr>
      <vt:lpstr>ПРОФинтенсив</vt:lpstr>
      <vt:lpstr>Культурные практики</vt:lpstr>
      <vt:lpstr>Результат</vt:lpstr>
      <vt:lpstr>ФОТООбъектив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Заведующая</dc:creator>
  <cp:lastModifiedBy>Заведующая</cp:lastModifiedBy>
  <cp:revision>424</cp:revision>
  <cp:lastPrinted>2019-03-11T11:14:23Z</cp:lastPrinted>
  <dcterms:created xsi:type="dcterms:W3CDTF">2019-01-17T10:18:19Z</dcterms:created>
  <dcterms:modified xsi:type="dcterms:W3CDTF">2023-10-30T03:41:45Z</dcterms:modified>
</cp:coreProperties>
</file>