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63" r:id="rId9"/>
    <p:sldId id="262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64000"/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kraski-perm.ru/" TargetMode="External"/><Relationship Id="rId13" Type="http://schemas.openxmlformats.org/officeDocument/2006/relationships/hyperlink" Target="https://pzmash.ru/" TargetMode="External"/><Relationship Id="rId3" Type="http://schemas.openxmlformats.org/officeDocument/2006/relationships/hyperlink" Target="https://uraloved.ru/mesta/permskiy-krai" TargetMode="External"/><Relationship Id="rId7" Type="http://schemas.openxmlformats.org/officeDocument/2006/relationships/hyperlink" Target="https://mzperm.ru/" TargetMode="External"/><Relationship Id="rId12" Type="http://schemas.openxmlformats.org/officeDocument/2006/relationships/hyperlink" Target="https://ppf.goznak.ru/" TargetMode="External"/><Relationship Id="rId17" Type="http://schemas.openxmlformats.org/officeDocument/2006/relationships/hyperlink" Target="https://big-menu.ru/professii/stolyar/" TargetMode="External"/><Relationship Id="rId2" Type="http://schemas.openxmlformats.org/officeDocument/2006/relationships/hyperlink" Target="https://www.permgaspi.ru/" TargetMode="External"/><Relationship Id="rId16" Type="http://schemas.openxmlformats.org/officeDocument/2006/relationships/hyperlink" Target="http://muzeisolik.ru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olkungur.ru/" TargetMode="External"/><Relationship Id="rId11" Type="http://schemas.openxmlformats.org/officeDocument/2006/relationships/hyperlink" Target="https://perm-motors.ru/" TargetMode="External"/><Relationship Id="rId5" Type="http://schemas.openxmlformats.org/officeDocument/2006/relationships/hyperlink" Target="https://svzd.rzd.ru/" TargetMode="External"/><Relationship Id="rId15" Type="http://schemas.openxmlformats.org/officeDocument/2006/relationships/hyperlink" Target="https://museumperm.ru/" TargetMode="External"/><Relationship Id="rId10" Type="http://schemas.openxmlformats.org/officeDocument/2006/relationships/hyperlink" Target="https://igrushka.perm.ru/" TargetMode="External"/><Relationship Id="rId4" Type="http://schemas.openxmlformats.org/officeDocument/2006/relationships/hyperlink" Target="https://candyfactoryperm.com/" TargetMode="External"/><Relationship Id="rId9" Type="http://schemas.openxmlformats.org/officeDocument/2006/relationships/hyperlink" Target="http://1hleb.perm.ru/" TargetMode="External"/><Relationship Id="rId14" Type="http://schemas.openxmlformats.org/officeDocument/2006/relationships/hyperlink" Target="https://textile.ru/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1285860"/>
            <a:ext cx="8215370" cy="2227269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Представление календаря </a:t>
            </a:r>
            <a:r>
              <a:rPr lang="ru-RU" sz="4000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«Пермский край – будущее инженерии»</a:t>
            </a:r>
            <a:br>
              <a:rPr lang="ru-RU" sz="4000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2023 год</a:t>
            </a:r>
            <a:endParaRPr lang="ru-RU" b="1" i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628" y="4572008"/>
            <a:ext cx="4000528" cy="1000132"/>
          </a:xfrm>
        </p:spPr>
        <p:txBody>
          <a:bodyPr>
            <a:normAutofit fontScale="92500" lnSpcReduction="10000"/>
          </a:bodyPr>
          <a:lstStyle/>
          <a:p>
            <a:pPr algn="r"/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педагогический коллектив СП МАОУ «Филипповская ООШ»</a:t>
            </a:r>
          </a:p>
          <a:p>
            <a:pPr algn="r"/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Руководитель проекта </a:t>
            </a:r>
            <a:r>
              <a:rPr lang="ru-RU" sz="2000" b="1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Аноева</a:t>
            </a: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Н.В</a:t>
            </a:r>
            <a:endParaRPr lang="ru-RU" sz="20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28596" y="357166"/>
            <a:ext cx="82868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Структурное подразделение для детей дошкольного возраста </a:t>
            </a:r>
          </a:p>
          <a:p>
            <a:pPr algn="ctr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МАОУ «Филипповская ООШ»</a:t>
            </a:r>
            <a:endParaRPr lang="ru-RU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143108" y="6000768"/>
            <a:ext cx="50006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октябрь 2023 год</a:t>
            </a:r>
            <a:endParaRPr lang="ru-RU" b="1" i="1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74638"/>
            <a:ext cx="8115328" cy="1143000"/>
          </a:xfrm>
        </p:spPr>
        <p:txBody>
          <a:bodyPr>
            <a:normAutofit/>
          </a:bodyPr>
          <a:lstStyle/>
          <a:p>
            <a:pPr algn="l"/>
            <a:r>
              <a:rPr lang="ru-RU" sz="36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Цель создания календаря</a:t>
            </a:r>
            <a:r>
              <a:rPr lang="ru-RU" sz="36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sz="3600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571612"/>
            <a:ext cx="8572560" cy="4525963"/>
          </a:xfrm>
        </p:spPr>
        <p:txBody>
          <a:bodyPr>
            <a:normAutofit/>
          </a:bodyPr>
          <a:lstStyle/>
          <a:p>
            <a:pPr indent="0">
              <a:buNone/>
            </a:pP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Создание оптимальных условий для развития детского технического творчества и ранней профориентации дошкольников, посредством вовлечения родителей (законных представителей) в воспитательно-образовательный процесс и обогащение детско-родительского досуга.</a:t>
            </a:r>
          </a:p>
          <a:p>
            <a:pPr indent="0">
              <a:buNone/>
            </a:pPr>
            <a:endParaRPr lang="ru-RU" sz="2800" b="1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  <a:endParaRPr lang="ru-RU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b="1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Развивать  научно-технический и  творческий потенциал личности дошкольника;</a:t>
            </a:r>
          </a:p>
          <a:p>
            <a:pPr>
              <a:buNone/>
            </a:pPr>
            <a:endParaRPr lang="ru-RU" b="1" i="1" dirty="0" smtClean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Разнообразить совместный детско-родительский досуг;</a:t>
            </a:r>
          </a:p>
          <a:p>
            <a:endParaRPr lang="ru-RU" b="1" i="1" dirty="0" smtClean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Повысить компетенции родителей в вопросах воспитания и ранней профориентации дошкольников;</a:t>
            </a:r>
          </a:p>
          <a:p>
            <a:endParaRPr lang="ru-RU" b="1" i="1" dirty="0" smtClean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Формировать функциональную  грамотность детей и родителей;</a:t>
            </a:r>
          </a:p>
          <a:p>
            <a:endParaRPr lang="ru-RU" b="1" i="1" dirty="0" smtClean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Развивать у  дошкольников  познавательные процессы.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 l="42188" t="18750" r="29101" b="12500"/>
          <a:stretch>
            <a:fillRect/>
          </a:stretch>
        </p:blipFill>
        <p:spPr bwMode="auto">
          <a:xfrm>
            <a:off x="4786314" y="571480"/>
            <a:ext cx="4242984" cy="5715040"/>
          </a:xfrm>
          <a:prstGeom prst="rect">
            <a:avLst/>
          </a:prstGeom>
          <a:noFill/>
          <a:ln w="9525">
            <a:solidFill>
              <a:schemeClr val="accent2">
                <a:lumMod val="50000"/>
              </a:schemeClr>
            </a:solidFill>
            <a:miter lim="800000"/>
            <a:headEnd/>
            <a:tailEnd/>
          </a:ln>
          <a:effectLst/>
        </p:spPr>
      </p:pic>
      <p:sp>
        <p:nvSpPr>
          <p:cNvPr id="4" name="Прямоугольник 3"/>
          <p:cNvSpPr/>
          <p:nvPr/>
        </p:nvSpPr>
        <p:spPr>
          <a:xfrm>
            <a:off x="142844" y="571480"/>
            <a:ext cx="4429156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Для удобства пользования календарь разделен на несколько разделов, каждый из которых  обозначен своим цветным блоком.</a:t>
            </a:r>
          </a:p>
          <a:p>
            <a:pPr algn="just"/>
            <a:endParaRPr lang="ru-RU" b="1" i="1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Календарь предлагает разные виды совместного детско-родительского досуга: экскурсии, видеоэкскурсии,   семейные мастерские,  мастер-классы, конкурсы – выставки, посещение музеев Перми и Пермского края.</a:t>
            </a:r>
          </a:p>
          <a:p>
            <a:pPr algn="just"/>
            <a:endParaRPr lang="ru-RU" b="1" i="1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Для создания условий ранней профориентации в календаре есть блок, который знакомит дошкольников и их родителей с профессиями технической направленности, и блок, посвященный известным деятелям науки и промышленности нашего края.</a:t>
            </a:r>
            <a:endParaRPr lang="ru-RU" b="1" i="1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/>
          <a:srcRect l="42774" t="17708" r="28515" b="12500"/>
          <a:stretch>
            <a:fillRect/>
          </a:stretch>
        </p:blipFill>
        <p:spPr bwMode="auto">
          <a:xfrm>
            <a:off x="214282" y="642918"/>
            <a:ext cx="4127410" cy="5643602"/>
          </a:xfrm>
          <a:prstGeom prst="rect">
            <a:avLst/>
          </a:prstGeom>
          <a:noFill/>
          <a:ln w="9525">
            <a:solidFill>
              <a:schemeClr val="accent2">
                <a:lumMod val="50000"/>
              </a:schemeClr>
            </a:solidFill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 l="42188" t="16666" r="28515" b="12500"/>
          <a:stretch>
            <a:fillRect/>
          </a:stretch>
        </p:blipFill>
        <p:spPr bwMode="auto">
          <a:xfrm>
            <a:off x="4805225" y="642919"/>
            <a:ext cx="4124493" cy="5609310"/>
          </a:xfrm>
          <a:prstGeom prst="rect">
            <a:avLst/>
          </a:prstGeom>
          <a:noFill/>
          <a:ln w="9525">
            <a:solidFill>
              <a:schemeClr val="accent2">
                <a:lumMod val="50000"/>
              </a:schemeClr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85720" y="500042"/>
            <a:ext cx="82868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Для лучшего усвоения материала педагогами разработаны различные дидактические упражнения, викторины, онлайн-викторины,</a:t>
            </a:r>
          </a:p>
          <a:p>
            <a:pPr algn="ctr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интерактивные игры, ребусы. </a:t>
            </a:r>
            <a:endParaRPr lang="ru-RU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 l="42188" t="16666" r="28515" b="12500"/>
          <a:stretch>
            <a:fillRect/>
          </a:stretch>
        </p:blipFill>
        <p:spPr bwMode="auto">
          <a:xfrm>
            <a:off x="4786314" y="1500174"/>
            <a:ext cx="3786182" cy="5149208"/>
          </a:xfrm>
          <a:prstGeom prst="rect">
            <a:avLst/>
          </a:prstGeom>
          <a:noFill/>
          <a:ln w="9525">
            <a:solidFill>
              <a:schemeClr val="accent2">
                <a:lumMod val="50000"/>
              </a:schemeClr>
            </a:solidFill>
            <a:miter lim="800000"/>
            <a:headEnd/>
            <a:tailEnd/>
          </a:ln>
          <a:effectLst/>
        </p:spPr>
      </p:pic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3"/>
          <a:srcRect l="43360" t="17709" r="28515" b="12499"/>
          <a:stretch>
            <a:fillRect/>
          </a:stretch>
        </p:blipFill>
        <p:spPr bwMode="auto">
          <a:xfrm>
            <a:off x="388078" y="1500174"/>
            <a:ext cx="3683855" cy="5142048"/>
          </a:xfrm>
          <a:prstGeom prst="rect">
            <a:avLst/>
          </a:prstGeom>
          <a:noFill/>
          <a:ln w="9525">
            <a:solidFill>
              <a:schemeClr val="accent2">
                <a:lumMod val="50000"/>
              </a:schemeClr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596" y="571480"/>
            <a:ext cx="850112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Календарь содержит </a:t>
            </a:r>
            <a:r>
              <a:rPr lang="ru-RU" b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видеоинструкции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для детско-родительского творчества технической направленности. </a:t>
            </a:r>
          </a:p>
          <a:p>
            <a:pPr algn="ctr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Для удобства пользования все ссылки на видео представлены в виде </a:t>
            </a:r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QR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-кодов.</a:t>
            </a:r>
          </a:p>
          <a:p>
            <a:pPr algn="ctr"/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85720" y="1714488"/>
            <a:ext cx="3071834" cy="1357322"/>
          </a:xfrm>
          <a:prstGeom prst="rect">
            <a:avLst/>
          </a:prstGeom>
          <a:solidFill>
            <a:srgbClr val="FFFF00">
              <a:alpha val="49000"/>
            </a:srgb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3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Сконструируйте </a:t>
            </a:r>
          </a:p>
          <a:p>
            <a:r>
              <a:rPr lang="ru-RU" sz="13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танк </a:t>
            </a:r>
          </a:p>
          <a:p>
            <a:r>
              <a:rPr lang="ru-RU" sz="13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бросового </a:t>
            </a:r>
          </a:p>
          <a:p>
            <a:r>
              <a:rPr lang="ru-RU" sz="13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материала </a:t>
            </a:r>
          </a:p>
        </p:txBody>
      </p:sp>
      <p:pic>
        <p:nvPicPr>
          <p:cNvPr id="4" name="Picture 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71670" y="1928802"/>
            <a:ext cx="1054085" cy="1054085"/>
          </a:xfrm>
          <a:prstGeom prst="rect">
            <a:avLst/>
          </a:prstGeom>
          <a:noFill/>
          <a:ln w="9525">
            <a:solidFill>
              <a:srgbClr val="FFC000"/>
            </a:solidFill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642910" y="3571876"/>
            <a:ext cx="1928826" cy="2643206"/>
          </a:xfrm>
          <a:prstGeom prst="rect">
            <a:avLst/>
          </a:prstGeom>
          <a:solidFill>
            <a:srgbClr val="FFFF00">
              <a:alpha val="49000"/>
            </a:srgb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Добыча полезных ископаемых очень трудоемкий процесс, где используется много механизмов.</a:t>
            </a:r>
          </a:p>
          <a:p>
            <a:pPr algn="ctr"/>
            <a:r>
              <a:rPr lang="ru-RU" sz="13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Сконструируйте свой манипулятор из бросового материала. </a:t>
            </a:r>
          </a:p>
          <a:p>
            <a:pPr algn="ctr"/>
            <a:endParaRPr lang="ru-RU" sz="1300" b="1" dirty="0" smtClean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300" b="1" dirty="0" smtClean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300" b="1" dirty="0" smtClean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400" b="1" dirty="0" smtClean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4414" y="5357826"/>
            <a:ext cx="800088" cy="800088"/>
          </a:xfrm>
          <a:prstGeom prst="rect">
            <a:avLst/>
          </a:prstGeom>
          <a:noFill/>
          <a:ln w="9525">
            <a:solidFill>
              <a:srgbClr val="FFC000"/>
            </a:solidFill>
            <a:miter lim="800000"/>
            <a:headEnd/>
            <a:tailEnd/>
          </a:ln>
          <a:effectLst/>
        </p:spPr>
      </p:pic>
      <p:sp>
        <p:nvSpPr>
          <p:cNvPr id="7" name="Прямоугольник 6"/>
          <p:cNvSpPr/>
          <p:nvPr/>
        </p:nvSpPr>
        <p:spPr>
          <a:xfrm>
            <a:off x="3571868" y="1714488"/>
            <a:ext cx="2000264" cy="1928826"/>
          </a:xfrm>
          <a:prstGeom prst="rect">
            <a:avLst/>
          </a:prstGeom>
          <a:solidFill>
            <a:srgbClr val="FFFF00">
              <a:alpha val="49000"/>
            </a:srgb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ru-RU" sz="1400" b="1" dirty="0" smtClean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0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Сконструируйте свою модель </a:t>
            </a:r>
          </a:p>
          <a:p>
            <a:pPr algn="ctr"/>
            <a:r>
              <a:rPr lang="ru-RU" sz="10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водного транспорта</a:t>
            </a:r>
          </a:p>
          <a:p>
            <a:pPr algn="ctr"/>
            <a:endParaRPr lang="ru-RU" sz="1000" b="1" dirty="0" smtClean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000" b="1" dirty="0" smtClean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000" b="1" dirty="0" smtClean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000" b="1" dirty="0" smtClean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000" b="1" dirty="0" smtClean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000" b="1" dirty="0" smtClean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000" b="1" dirty="0" smtClean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000" b="1" dirty="0" smtClean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00496" y="2500306"/>
            <a:ext cx="1071570" cy="1071570"/>
          </a:xfrm>
          <a:prstGeom prst="rect">
            <a:avLst/>
          </a:prstGeom>
          <a:noFill/>
          <a:ln w="9525">
            <a:solidFill>
              <a:srgbClr val="FFC000"/>
            </a:solidFill>
            <a:miter lim="800000"/>
            <a:headEnd/>
            <a:tailEnd/>
          </a:ln>
          <a:effectLst/>
        </p:spPr>
      </p:pic>
      <p:sp>
        <p:nvSpPr>
          <p:cNvPr id="9" name="Прямоугольник 8"/>
          <p:cNvSpPr/>
          <p:nvPr/>
        </p:nvSpPr>
        <p:spPr>
          <a:xfrm>
            <a:off x="5715008" y="1714488"/>
            <a:ext cx="3214710" cy="1430445"/>
          </a:xfrm>
          <a:prstGeom prst="rect">
            <a:avLst/>
          </a:prstGeom>
          <a:solidFill>
            <a:srgbClr val="FFFF00">
              <a:alpha val="49000"/>
            </a:srgb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Смастерите  рацию из </a:t>
            </a:r>
          </a:p>
          <a:p>
            <a:pPr algn="ctr"/>
            <a:r>
              <a:rPr lang="ru-RU" sz="1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пластиковых стаканчиков</a:t>
            </a:r>
          </a:p>
          <a:p>
            <a:pPr algn="ctr"/>
            <a:endParaRPr lang="ru-RU" sz="1200" b="1" dirty="0" smtClean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200" b="1" dirty="0" smtClean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200" b="1" dirty="0" smtClean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200" b="1" dirty="0" smtClean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200" b="1" dirty="0" smtClean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200" b="1" dirty="0" smtClean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58016" y="2071678"/>
            <a:ext cx="911209" cy="911209"/>
          </a:xfrm>
          <a:prstGeom prst="rect">
            <a:avLst/>
          </a:prstGeom>
          <a:noFill/>
          <a:ln w="9525">
            <a:solidFill>
              <a:srgbClr val="FFC000"/>
            </a:solidFill>
            <a:miter lim="800000"/>
            <a:headEnd/>
            <a:tailEnd/>
          </a:ln>
          <a:effectLst/>
        </p:spPr>
      </p:pic>
      <p:sp>
        <p:nvSpPr>
          <p:cNvPr id="11" name="Прямоугольник 10"/>
          <p:cNvSpPr/>
          <p:nvPr/>
        </p:nvSpPr>
        <p:spPr>
          <a:xfrm>
            <a:off x="6357950" y="3643314"/>
            <a:ext cx="2093626" cy="2571768"/>
          </a:xfrm>
          <a:prstGeom prst="rect">
            <a:avLst/>
          </a:prstGeom>
          <a:solidFill>
            <a:srgbClr val="FFFF00">
              <a:alpha val="49000"/>
            </a:srgb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Вода может привести в движение  механизмы.</a:t>
            </a:r>
          </a:p>
          <a:p>
            <a:pPr algn="ctr"/>
            <a:r>
              <a:rPr lang="ru-RU" sz="12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Сконструируйте водяную мельницу и </a:t>
            </a:r>
          </a:p>
          <a:p>
            <a:pPr algn="ctr"/>
            <a:r>
              <a:rPr lang="ru-RU" sz="12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убедитесь в этом.</a:t>
            </a:r>
          </a:p>
          <a:p>
            <a:pPr algn="ctr"/>
            <a:endParaRPr lang="ru-RU" sz="1000" b="1" dirty="0" smtClean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000" b="1" dirty="0" smtClean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000" b="1" dirty="0" smtClean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000" b="1" dirty="0" smtClean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000" b="1" dirty="0" smtClean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000" b="1" dirty="0" smtClean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000" b="1" dirty="0" smtClean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000" b="1" dirty="0" smtClean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300" b="1" dirty="0" smtClean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58016" y="4929198"/>
            <a:ext cx="1071570" cy="1071570"/>
          </a:xfrm>
          <a:prstGeom prst="rect">
            <a:avLst/>
          </a:prstGeom>
          <a:noFill/>
          <a:ln w="9525">
            <a:solidFill>
              <a:srgbClr val="FFC000"/>
            </a:solidFill>
            <a:miter lim="800000"/>
            <a:headEnd/>
            <a:tailEnd/>
          </a:ln>
          <a:effectLst/>
        </p:spPr>
      </p:pic>
      <p:sp>
        <p:nvSpPr>
          <p:cNvPr id="13" name="Прямоугольник 12"/>
          <p:cNvSpPr/>
          <p:nvPr/>
        </p:nvSpPr>
        <p:spPr>
          <a:xfrm>
            <a:off x="3286116" y="3786190"/>
            <a:ext cx="2500330" cy="2357454"/>
          </a:xfrm>
          <a:prstGeom prst="rect">
            <a:avLst/>
          </a:prstGeom>
          <a:solidFill>
            <a:srgbClr val="FFFF00">
              <a:alpha val="49000"/>
            </a:srgb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Проведите всей семьей </a:t>
            </a:r>
          </a:p>
          <a:p>
            <a:pPr algn="ctr"/>
            <a:r>
              <a:rPr lang="ru-RU" sz="1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химические опыты</a:t>
            </a:r>
          </a:p>
          <a:p>
            <a:pPr algn="ctr"/>
            <a:endParaRPr lang="ru-RU" sz="1200" b="1" dirty="0" smtClean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100" b="1" dirty="0" smtClean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100" b="1" dirty="0" smtClean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100" b="1" dirty="0" smtClean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100" b="1" dirty="0" smtClean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100" b="1" dirty="0" smtClean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100" b="1" dirty="0" smtClean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100" b="1" dirty="0" smtClean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857620" y="4643446"/>
            <a:ext cx="1357322" cy="1357322"/>
          </a:xfrm>
          <a:prstGeom prst="rect">
            <a:avLst/>
          </a:prstGeom>
          <a:noFill/>
          <a:ln w="9525">
            <a:solidFill>
              <a:srgbClr val="FFC00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rmAutofit/>
          </a:bodyPr>
          <a:lstStyle/>
          <a:p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Список использованной литературы и ресурсы сети интернет:</a:t>
            </a:r>
            <a:endParaRPr lang="ru-RU" sz="15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071546"/>
            <a:ext cx="8501122" cy="4768865"/>
          </a:xfrm>
        </p:spPr>
        <p:txBody>
          <a:bodyPr>
            <a:normAutofit lnSpcReduction="10000"/>
          </a:bodyPr>
          <a:lstStyle/>
          <a:p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Введение дошкольников в мир профессий: Учебно-методическое пособие / В.П. Кондрашов. — Балашов: Изд-во "Николаев", 2004</a:t>
            </a:r>
          </a:p>
          <a:p>
            <a:r>
              <a:rPr lang="ru-RU" sz="1100" dirty="0" err="1" smtClean="0">
                <a:latin typeface="Times New Roman" pitchFamily="18" charset="0"/>
                <a:cs typeface="Times New Roman" pitchFamily="18" charset="0"/>
              </a:rPr>
              <a:t>Газман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 О.С. Педагогическая поддержка детей в образовании. - М.: </a:t>
            </a:r>
            <a:r>
              <a:rPr lang="ru-RU" sz="1100" dirty="0" err="1" smtClean="0">
                <a:latin typeface="Times New Roman" pitchFamily="18" charset="0"/>
                <a:cs typeface="Times New Roman" pitchFamily="18" charset="0"/>
              </a:rPr>
              <a:t>Инноватор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, 1997.</a:t>
            </a:r>
          </a:p>
          <a:p>
            <a:r>
              <a:rPr lang="ru-RU" sz="1100" dirty="0" err="1" smtClean="0">
                <a:latin typeface="Times New Roman" pitchFamily="18" charset="0"/>
                <a:cs typeface="Times New Roman" pitchFamily="18" charset="0"/>
              </a:rPr>
              <a:t>Лиштван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 З. В. Конструирование –</a:t>
            </a:r>
            <a:r>
              <a:rPr lang="ru-RU" sz="1100" u="sng" dirty="0" smtClean="0">
                <a:latin typeface="Times New Roman" pitchFamily="18" charset="0"/>
                <a:cs typeface="Times New Roman" pitchFamily="18" charset="0"/>
              </a:rPr>
              <a:t>Москва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: </a:t>
            </a: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«Просвещение»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,2010.</a:t>
            </a:r>
          </a:p>
          <a:p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Климов Е.А. Путь в профессионализм. - М.</a:t>
            </a:r>
          </a:p>
          <a:p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 Парамонова Л. А. Детское творческое конструирование –</a:t>
            </a:r>
            <a:r>
              <a:rPr lang="ru-RU" sz="1100" u="sng" dirty="0" smtClean="0">
                <a:latin typeface="Times New Roman" pitchFamily="18" charset="0"/>
                <a:cs typeface="Times New Roman" pitchFamily="18" charset="0"/>
              </a:rPr>
              <a:t>Москва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: Издательский дом </a:t>
            </a: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«Карапуз»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,2012.</a:t>
            </a:r>
          </a:p>
          <a:p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Потапова Т.Е. Беседы о профессиях с детьми 4—7 лет. — М.: ТЦ Сфера, 2008.</a:t>
            </a:r>
          </a:p>
          <a:p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«Путешествие по Пермскому краю» издательство «Мир подарков»  2021</a:t>
            </a:r>
          </a:p>
          <a:p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Сайт Пермского государственного архива социально-политической истории 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  <a:hlinkClick r:id="rId2"/>
              </a:rPr>
              <a:t>https://www.permgaspi.ru/</a:t>
            </a:r>
            <a:endParaRPr lang="ru-RU" sz="11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Сайт «</a:t>
            </a:r>
            <a:r>
              <a:rPr lang="ru-RU" sz="1100" dirty="0" err="1" smtClean="0">
                <a:latin typeface="Times New Roman" pitchFamily="18" charset="0"/>
                <a:cs typeface="Times New Roman" pitchFamily="18" charset="0"/>
              </a:rPr>
              <a:t>Ураловед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»    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  <a:hlinkClick r:id="rId3"/>
              </a:rPr>
              <a:t>https://uraloved.ru/mesta/permskiy-krai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en-US" sz="1100" b="1" dirty="0" smtClean="0">
                <a:latin typeface="Times New Roman" pitchFamily="18" charset="0"/>
                <a:cs typeface="Times New Roman" pitchFamily="18" charset="0"/>
                <a:hlinkClick r:id="rId4"/>
              </a:rPr>
              <a:t>candyfactoryperm.com</a:t>
            </a:r>
            <a:endParaRPr lang="ru-RU" sz="11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100" b="1" dirty="0" smtClean="0">
                <a:latin typeface="Times New Roman" pitchFamily="18" charset="0"/>
                <a:cs typeface="Times New Roman" pitchFamily="18" charset="0"/>
                <a:hlinkClick r:id="rId5"/>
              </a:rPr>
              <a:t>https://svzd.rzd.ru/</a:t>
            </a:r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en-US" sz="1100" b="1" dirty="0" smtClean="0">
                <a:latin typeface="Times New Roman" pitchFamily="18" charset="0"/>
                <a:cs typeface="Times New Roman" pitchFamily="18" charset="0"/>
                <a:hlinkClick r:id="rId6"/>
              </a:rPr>
              <a:t>https://molkungur.ru/</a:t>
            </a:r>
            <a:endParaRPr lang="ru-RU" sz="11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100" b="1" dirty="0" smtClean="0">
                <a:latin typeface="Times New Roman" pitchFamily="18" charset="0"/>
                <a:cs typeface="Times New Roman" pitchFamily="18" charset="0"/>
                <a:hlinkClick r:id="rId7"/>
              </a:rPr>
              <a:t>https://mzperm.ru/</a:t>
            </a:r>
            <a:endParaRPr lang="ru-RU" sz="11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100" b="1" dirty="0" smtClean="0">
                <a:latin typeface="Times New Roman" pitchFamily="18" charset="0"/>
                <a:cs typeface="Times New Roman" pitchFamily="18" charset="0"/>
                <a:hlinkClick r:id="rId8"/>
              </a:rPr>
              <a:t>https://www.kraski-perm.ru/</a:t>
            </a:r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en-US" sz="1100" b="1" dirty="0" smtClean="0">
                <a:latin typeface="Times New Roman" pitchFamily="18" charset="0"/>
                <a:cs typeface="Times New Roman" pitchFamily="18" charset="0"/>
                <a:hlinkClick r:id="rId9"/>
              </a:rPr>
              <a:t>http://1hleb.perm.ru/</a:t>
            </a:r>
            <a:endParaRPr lang="ru-RU" sz="11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100" b="1" dirty="0" smtClean="0">
                <a:latin typeface="Times New Roman" pitchFamily="18" charset="0"/>
                <a:cs typeface="Times New Roman" pitchFamily="18" charset="0"/>
                <a:hlinkClick r:id="rId10"/>
              </a:rPr>
              <a:t>https://igrushka.perm.ru/</a:t>
            </a:r>
            <a:endParaRPr lang="ru-RU" sz="11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100" b="1" dirty="0" smtClean="0">
                <a:latin typeface="Times New Roman" pitchFamily="18" charset="0"/>
                <a:cs typeface="Times New Roman" pitchFamily="18" charset="0"/>
                <a:hlinkClick r:id="rId11"/>
              </a:rPr>
              <a:t>https://perm-motors.ru/</a:t>
            </a:r>
            <a:endParaRPr lang="ru-RU" sz="11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100" b="1" dirty="0" smtClean="0">
                <a:latin typeface="Times New Roman" pitchFamily="18" charset="0"/>
                <a:cs typeface="Times New Roman" pitchFamily="18" charset="0"/>
                <a:hlinkClick r:id="rId12"/>
              </a:rPr>
              <a:t>https://ppf.goznak.ru/</a:t>
            </a:r>
            <a:endParaRPr lang="ru-RU" sz="11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100" b="1" dirty="0" smtClean="0">
                <a:latin typeface="Times New Roman" pitchFamily="18" charset="0"/>
                <a:cs typeface="Times New Roman" pitchFamily="18" charset="0"/>
                <a:hlinkClick r:id="rId13"/>
              </a:rPr>
              <a:t>https://pzmash.ru/</a:t>
            </a:r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en-US" sz="1100" b="1" dirty="0" smtClean="0">
                <a:latin typeface="Times New Roman" pitchFamily="18" charset="0"/>
                <a:cs typeface="Times New Roman" pitchFamily="18" charset="0"/>
                <a:hlinkClick r:id="rId14"/>
              </a:rPr>
              <a:t>https://textile.ru/</a:t>
            </a:r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en-US" sz="1100" b="1" dirty="0" smtClean="0">
                <a:latin typeface="Times New Roman" pitchFamily="18" charset="0"/>
                <a:cs typeface="Times New Roman" pitchFamily="18" charset="0"/>
                <a:hlinkClick r:id="rId15"/>
              </a:rPr>
              <a:t>https://museumperm.ru/</a:t>
            </a:r>
            <a:endParaRPr lang="ru-RU" sz="11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100" b="1" dirty="0" smtClean="0">
                <a:latin typeface="Times New Roman" pitchFamily="18" charset="0"/>
                <a:cs typeface="Times New Roman" pitchFamily="18" charset="0"/>
                <a:hlinkClick r:id="rId16"/>
              </a:rPr>
              <a:t>http://muzeisolik.ru/</a:t>
            </a:r>
            <a:endParaRPr lang="ru-RU" sz="11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  <a:hlinkClick r:id="rId17"/>
              </a:rPr>
              <a:t>https://big-menu.ru/professii/stolyar/</a:t>
            </a:r>
            <a:endParaRPr lang="ru-RU" sz="11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100" dirty="0" err="1" smtClean="0">
                <a:latin typeface="Times New Roman" pitchFamily="18" charset="0"/>
                <a:cs typeface="Times New Roman" pitchFamily="18" charset="0"/>
              </a:rPr>
              <a:t>видеохостинги</a:t>
            </a:r>
            <a:endParaRPr lang="ru-RU" sz="11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1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1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600" b="1" dirty="0" smtClean="0"/>
          </a:p>
          <a:p>
            <a:endParaRPr lang="ru-RU" sz="1600" b="1" dirty="0" smtClean="0"/>
          </a:p>
          <a:p>
            <a:endParaRPr lang="ru-RU" sz="1600" b="1" dirty="0" smtClean="0"/>
          </a:p>
          <a:p>
            <a:endParaRPr lang="ru-RU" sz="1600" b="1" dirty="0" smtClean="0"/>
          </a:p>
          <a:p>
            <a:endParaRPr lang="ru-RU" sz="1600" b="1" dirty="0" smtClean="0"/>
          </a:p>
          <a:p>
            <a:endParaRPr lang="ru-RU" sz="1600" b="1" dirty="0" smtClean="0"/>
          </a:p>
          <a:p>
            <a:endParaRPr lang="ru-RU" sz="1600" dirty="0" smtClean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85786" y="2071678"/>
            <a:ext cx="74295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 smtClean="0">
                <a:solidFill>
                  <a:schemeClr val="accent4">
                    <a:lumMod val="50000"/>
                  </a:schemeClr>
                </a:solidFill>
              </a:rPr>
              <a:t>Спасибо </a:t>
            </a:r>
            <a:r>
              <a:rPr lang="ru-RU" sz="4000" b="1" i="1" smtClean="0">
                <a:solidFill>
                  <a:schemeClr val="accent4">
                    <a:lumMod val="50000"/>
                  </a:schemeClr>
                </a:solidFill>
              </a:rPr>
              <a:t>за внимание!</a:t>
            </a:r>
            <a:endParaRPr lang="ru-RU" sz="4000" b="1" i="1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278</TotalTime>
  <Words>338</Words>
  <Application>Microsoft Office PowerPoint</Application>
  <PresentationFormat>Экран (4:3)</PresentationFormat>
  <Paragraphs>101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Представление календаря «Пермский край – будущее инженерии» на 2023 год</vt:lpstr>
      <vt:lpstr>Цель создания календаря:</vt:lpstr>
      <vt:lpstr>Задачи:</vt:lpstr>
      <vt:lpstr>Слайд 4</vt:lpstr>
      <vt:lpstr>Слайд 5</vt:lpstr>
      <vt:lpstr>Слайд 6</vt:lpstr>
      <vt:lpstr>Слайд 7</vt:lpstr>
      <vt:lpstr>Список использованной литературы и ресурсы сети интернет: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Представление календаря «Пермский край – люби и узнавай» на 2023 год</dc:title>
  <dc:creator>Пользователь</dc:creator>
  <cp:lastModifiedBy>Учитель</cp:lastModifiedBy>
  <cp:revision>55</cp:revision>
  <dcterms:created xsi:type="dcterms:W3CDTF">2022-11-25T11:49:18Z</dcterms:created>
  <dcterms:modified xsi:type="dcterms:W3CDTF">2023-10-27T16:38:18Z</dcterms:modified>
</cp:coreProperties>
</file>