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D97FF"/>
    <a:srgbClr val="18497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887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440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274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319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764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430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1517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972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523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9773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836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4F7F9-D279-41B6-8C7F-6F11C3691FD3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F2338-B5ED-410A-B3AC-32CCD058A8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760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2960" y="1362099"/>
            <a:ext cx="7341325" cy="1232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внеурочной деятельности «Юный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лидер»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063197" y="1122787"/>
            <a:ext cx="6858000" cy="7137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34208" y="5218147"/>
            <a:ext cx="37739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Караваева А.А.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Педагог-организатор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Конзаводская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 им. В.К. Блюхера»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 descr="Детские супергерои мультяшный набор иконок маленькие мальчики и девочки в разных костюмах с плащами, масками и другими аксессуарами векторная иллюстраци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939" t="35417" r="49460" b="35105"/>
          <a:stretch/>
        </p:blipFill>
        <p:spPr bwMode="auto">
          <a:xfrm>
            <a:off x="5734049" y="2549414"/>
            <a:ext cx="2047875" cy="210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Детские супергерои мультяшный набор иконок маленькие мальчики и девочки в разных костюмах с плащами, масками и другими аксессуарами векторная иллюстраци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671" t="36329" r="27917" b="34939"/>
          <a:stretch/>
        </p:blipFill>
        <p:spPr bwMode="auto">
          <a:xfrm>
            <a:off x="3746459" y="3599948"/>
            <a:ext cx="1838307" cy="211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Детские супергерои мультяшный набор иконок маленькие мальчики и девочки в разных костюмах с плащами, масками и другими аксессуарами векторная иллюстраци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6760" r="72577"/>
          <a:stretch/>
        </p:blipFill>
        <p:spPr bwMode="auto">
          <a:xfrm flipH="1">
            <a:off x="1483146" y="2843096"/>
            <a:ext cx="2114030" cy="219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250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901" y="-520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программы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8582" y="4172222"/>
            <a:ext cx="3417034" cy="15928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успешной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необходимо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работать в команде.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78582" y="1103686"/>
            <a:ext cx="32700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младшего школьного возраста не умеют работать в команде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6524" y="1121698"/>
            <a:ext cx="3270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хотят принимать участие в управлении школой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84559" y="3977117"/>
            <a:ext cx="34939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удовлетворения индивидуальных потребностей, направленных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защиту их гражданских прав и интересов, участие в решении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 общеобразовательного учреждения.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2215893" y="3410781"/>
            <a:ext cx="831273" cy="478545"/>
          </a:xfrm>
          <a:prstGeom prst="rightArrow">
            <a:avLst>
              <a:gd name="adj1" fmla="val 50000"/>
              <a:gd name="adj2" fmla="val 40834"/>
            </a:avLst>
          </a:prstGeom>
          <a:solidFill>
            <a:srgbClr val="0D97FF">
              <a:alpha val="49804"/>
            </a:srgbClr>
          </a:solidFill>
          <a:ln>
            <a:solidFill>
              <a:srgbClr val="0070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phonoteka.org/uploads/posts/2021-05/1620796412_21-phonoteka_org-p-fon-odarennii-rebenok-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9088" y="2092442"/>
            <a:ext cx="2964885" cy="1667747"/>
          </a:xfrm>
          <a:prstGeom prst="ellipse">
            <a:avLst/>
          </a:prstGeom>
          <a:ln w="3175" cap="rnd">
            <a:solidFill>
              <a:schemeClr val="tx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 вправо 9"/>
          <p:cNvSpPr/>
          <p:nvPr/>
        </p:nvSpPr>
        <p:spPr>
          <a:xfrm rot="5400000">
            <a:off x="6584850" y="3410782"/>
            <a:ext cx="831273" cy="478545"/>
          </a:xfrm>
          <a:prstGeom prst="rightArrow">
            <a:avLst>
              <a:gd name="adj1" fmla="val 50000"/>
              <a:gd name="adj2" fmla="val 40834"/>
            </a:avLst>
          </a:prstGeom>
          <a:solidFill>
            <a:srgbClr val="0D97FF">
              <a:alpha val="49804"/>
            </a:srgbClr>
          </a:solidFill>
          <a:ln>
            <a:solidFill>
              <a:srgbClr val="0070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s://img.committed-to-kids.com/img/motherhood/313/11-childrens-books-that-help-kids-understand-sexis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8043" y="2092442"/>
            <a:ext cx="2964885" cy="1667747"/>
          </a:xfrm>
          <a:prstGeom prst="ellipse">
            <a:avLst/>
          </a:prstGeom>
          <a:ln w="3175" cap="rnd">
            <a:solidFill>
              <a:schemeClr val="tx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0644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23810"/>
            <a:ext cx="78867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633" y="2210714"/>
            <a:ext cx="4854633" cy="15956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лидерских качеств у обучающихся младшего школьного возраста в условиях ученического самоуправления. </a:t>
            </a:r>
          </a:p>
        </p:txBody>
      </p:sp>
      <p:pic>
        <p:nvPicPr>
          <p:cNvPr id="5" name="Picture 2" descr="Ручной обращается обратно в школу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56" t="24221" r="4367"/>
          <a:stretch/>
        </p:blipFill>
        <p:spPr bwMode="auto">
          <a:xfrm>
            <a:off x="4905375" y="4092064"/>
            <a:ext cx="3990975" cy="2264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xmlns="" val="2643008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572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6675" y="1152525"/>
            <a:ext cx="5019675" cy="5476874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1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организаторских коммуникативных способностей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лидеров, способных сотрудничать в разных возрастных группах.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самореализации учащихся и повышения их социальной активности.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жизненного целеполагания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социально-значимой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прохождения учащихся всех этапов проектной и коллективной творческой деятельности.</a:t>
            </a:r>
          </a:p>
          <a:p>
            <a:endParaRPr lang="ru-RU" dirty="0"/>
          </a:p>
        </p:txBody>
      </p:sp>
      <p:pic>
        <p:nvPicPr>
          <p:cNvPr id="5124" name="Picture 4" descr="Счастливые дети обратно в школу персонаж мультфильма фон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096" r="24441"/>
          <a:stretch/>
        </p:blipFill>
        <p:spPr bwMode="auto">
          <a:xfrm>
            <a:off x="304799" y="1641538"/>
            <a:ext cx="3190875" cy="44988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88229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750" y="302965"/>
            <a:ext cx="78867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программы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1509" y="1351529"/>
            <a:ext cx="307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 организатор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64330" y="1351529"/>
            <a:ext cx="1560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68565" y="1351529"/>
            <a:ext cx="1170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1509" y="2276475"/>
            <a:ext cx="28036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Идеи для дальнейшей реализации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Неформальное общение с детьми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реализовать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371850" y="2276475"/>
            <a:ext cx="280364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воплотить свои идеи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быть активным участником жизни школы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Накопление опыта социального взаимодействия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340359" y="2276474"/>
            <a:ext cx="280364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воспитательных задач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актива школы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количества актуальных мероприятий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3" name="Picture 2" descr="Счастливые дети прыгают на летнем луг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6455" y="4647794"/>
            <a:ext cx="3930650" cy="221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1579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504950"/>
            <a:ext cx="4495800" cy="4962525"/>
          </a:xfrm>
        </p:spPr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Деловые и ролевые игры;</a:t>
            </a:r>
          </a:p>
          <a:p>
            <a:pPr lvl="0">
              <a:lnSpc>
                <a:spcPct val="12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взаимодействиях в группе;</a:t>
            </a:r>
          </a:p>
          <a:p>
            <a:pPr lvl="0">
              <a:lnSpc>
                <a:spcPct val="12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>
              <a:lnSpc>
                <a:spcPct val="12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задания;</a:t>
            </a:r>
          </a:p>
          <a:p>
            <a:pPr lvl="0">
              <a:lnSpc>
                <a:spcPct val="12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проигрывание ситуаций;</a:t>
            </a:r>
          </a:p>
          <a:p>
            <a:pPr lvl="0">
              <a:lnSpc>
                <a:spcPct val="12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дела;</a:t>
            </a:r>
          </a:p>
          <a:p>
            <a:pPr lvl="0">
              <a:lnSpc>
                <a:spcPct val="12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беседы.</a:t>
            </a:r>
          </a:p>
          <a:p>
            <a:endParaRPr lang="ru-RU" dirty="0"/>
          </a:p>
        </p:txBody>
      </p:sp>
      <p:pic>
        <p:nvPicPr>
          <p:cNvPr id="5" name="Picture 2" descr="https://avatars.dzeninfra.ru/get-zen_doc/1712971/pub_5d975b8aa06eaf00aeaaaae6_5d9a91bfddfef600b03236fa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439655">
            <a:off x="682669" y="2486838"/>
            <a:ext cx="3053210" cy="238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7251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7700" y="-67325"/>
            <a:ext cx="78867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38413" y="1281291"/>
            <a:ext cx="4638676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лидерских качеств личности </a:t>
            </a:r>
          </a:p>
          <a:p>
            <a:pPr>
              <a:lnSpc>
                <a:spcPct val="12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Выборы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ученическое самоуправление. Вводное занятие. Знакомство с коллективом. Сплочение коллектива. Портрет лидера. Организация детского самоуправления.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38413" y="2839636"/>
            <a:ext cx="4638676" cy="19020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лидерских способностей </a:t>
            </a:r>
          </a:p>
          <a:p>
            <a:pPr>
              <a:lnSpc>
                <a:spcPct val="12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лидера. Развитие лидерских качеств и способностей. Генератор идей. Формы массовых мероприятий в школе. Коллективная творческая деятельность. Коммуникативные навыки и умения.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порядок.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команде. Формирование толерантных отношений. Разрешение конфликтов. 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38413" y="4915045"/>
            <a:ext cx="4638676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</a:t>
            </a:r>
          </a:p>
          <a:p>
            <a:pPr>
              <a:lnSpc>
                <a:spcPct val="12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проектирование. Слагаемые успеха. Конкурентно-способная личность. Творческий подход к решению проблем. Отработка навыков работы с информацией. Актерское мастерство. </a:t>
            </a:r>
          </a:p>
        </p:txBody>
      </p:sp>
      <p:sp>
        <p:nvSpPr>
          <p:cNvPr id="9" name="Овал 8"/>
          <p:cNvSpPr>
            <a:spLocks noChangeAspect="1"/>
          </p:cNvSpPr>
          <p:nvPr/>
        </p:nvSpPr>
        <p:spPr>
          <a:xfrm>
            <a:off x="914400" y="1359425"/>
            <a:ext cx="1228725" cy="1228725"/>
          </a:xfrm>
          <a:prstGeom prst="ellips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>
            <a:spLocks noChangeAspect="1"/>
          </p:cNvSpPr>
          <p:nvPr/>
        </p:nvSpPr>
        <p:spPr>
          <a:xfrm>
            <a:off x="914400" y="3176302"/>
            <a:ext cx="1228725" cy="1228725"/>
          </a:xfrm>
          <a:prstGeom prst="ellips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>
            <a:spLocks noChangeAspect="1"/>
          </p:cNvSpPr>
          <p:nvPr/>
        </p:nvSpPr>
        <p:spPr>
          <a:xfrm>
            <a:off x="914400" y="4993179"/>
            <a:ext cx="1228725" cy="1228725"/>
          </a:xfrm>
          <a:prstGeom prst="ellips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0885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750" y="184151"/>
            <a:ext cx="78867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6750" y="1143809"/>
            <a:ext cx="4619625" cy="5338733"/>
          </a:xfrm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активное участие в общественной жизни;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анализировать реальные социальные ситуации, выбирать модели поведения и способы деятельности в рамках реализуемых основных социальных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ролей;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раскрытие детей с лидерскими способностями в начальной школе</a:t>
            </a:r>
          </a:p>
        </p:txBody>
      </p:sp>
      <p:pic>
        <p:nvPicPr>
          <p:cNvPr id="7172" name="Picture 4" descr="Магическая школьная композиция со стилями персонажей учеников и учителя, выполняющих алхимические эксперименты в класс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54" t="19415" r="3514" b="11170"/>
          <a:stretch/>
        </p:blipFill>
        <p:spPr bwMode="auto">
          <a:xfrm>
            <a:off x="5419725" y="2979526"/>
            <a:ext cx="3724275" cy="16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5346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700" y="336551"/>
            <a:ext cx="7962900" cy="13255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вы хотели бы создать в нашей школе?»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5339" b="36209"/>
          <a:stretch/>
        </p:blipFill>
        <p:spPr>
          <a:xfrm rot="5400000">
            <a:off x="2345476" y="1835978"/>
            <a:ext cx="4052997" cy="4762500"/>
          </a:xfrm>
        </p:spPr>
      </p:pic>
    </p:spTree>
    <p:extLst>
      <p:ext uri="{BB962C8B-B14F-4D97-AF65-F5344CB8AC3E}">
        <p14:creationId xmlns:p14="http://schemas.microsoft.com/office/powerpoint/2010/main" xmlns="" val="3832364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353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Актуальность программы</vt:lpstr>
      <vt:lpstr>Цель программы</vt:lpstr>
      <vt:lpstr>Задачи</vt:lpstr>
      <vt:lpstr>Участники программы</vt:lpstr>
      <vt:lpstr>Формы</vt:lpstr>
      <vt:lpstr>Основные этапы</vt:lpstr>
      <vt:lpstr>Результаты</vt:lpstr>
      <vt:lpstr>«Что вы хотели бы создать в нашей школе?»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Инга</cp:lastModifiedBy>
  <cp:revision>17</cp:revision>
  <dcterms:created xsi:type="dcterms:W3CDTF">2019-08-22T12:43:40Z</dcterms:created>
  <dcterms:modified xsi:type="dcterms:W3CDTF">2022-10-16T05:11:54Z</dcterms:modified>
</cp:coreProperties>
</file>