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1" r:id="rId11"/>
    <p:sldId id="26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72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30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141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320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9548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91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098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760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3372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17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70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982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82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720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919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12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9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600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42D3A43-5352-4004-85CF-5236677F2B6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9FA634A-1369-417F-809A-F49F4C947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2305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1492" y="365760"/>
            <a:ext cx="6874828" cy="2702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Проект: «Парад Профессий </a:t>
            </a:r>
            <a:br>
              <a:rPr lang="ru-RU" dirty="0" smtClean="0"/>
            </a:br>
            <a:r>
              <a:rPr lang="ru-RU" dirty="0" smtClean="0"/>
              <a:t>родителей</a:t>
            </a:r>
            <a:r>
              <a:rPr lang="ru-RU" dirty="0" smtClean="0"/>
              <a:t>» 3-5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840" y="3385442"/>
            <a:ext cx="6400800" cy="33380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Авторы: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Карманова Екатерина </a:t>
            </a: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Дмитриевна –</a:t>
            </a:r>
          </a:p>
          <a:p>
            <a:r>
              <a:rPr lang="ru-RU" sz="1900" dirty="0" smtClean="0">
                <a:solidFill>
                  <a:schemeClr val="bg1"/>
                </a:solidFill>
              </a:rPr>
              <a:t>Педагог дополнительного образования </a:t>
            </a:r>
          </a:p>
          <a:p>
            <a:r>
              <a:rPr lang="ru-RU" sz="1900" dirty="0" smtClean="0">
                <a:solidFill>
                  <a:schemeClr val="bg1"/>
                </a:solidFill>
              </a:rPr>
              <a:t>МАУ ДО «ЦДО ДД «Луч» г. Перми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Масленникова Екатерина Александровна – </a:t>
            </a:r>
          </a:p>
          <a:p>
            <a:r>
              <a:rPr lang="ru-RU" sz="1900" dirty="0" smtClean="0">
                <a:solidFill>
                  <a:schemeClr val="bg1"/>
                </a:solidFill>
              </a:rPr>
              <a:t>Педагог-организатор </a:t>
            </a:r>
          </a:p>
          <a:p>
            <a:r>
              <a:rPr lang="ru-RU" sz="1900" dirty="0" smtClean="0">
                <a:solidFill>
                  <a:schemeClr val="bg1"/>
                </a:solidFill>
              </a:rPr>
              <a:t>МАОУ </a:t>
            </a:r>
            <a:r>
              <a:rPr lang="ru-RU" sz="1900" dirty="0" err="1" smtClean="0">
                <a:solidFill>
                  <a:schemeClr val="bg1"/>
                </a:solidFill>
              </a:rPr>
              <a:t>Култаевская</a:t>
            </a:r>
            <a:r>
              <a:rPr lang="ru-RU" sz="1900" dirty="0" smtClean="0">
                <a:solidFill>
                  <a:schemeClr val="bg1"/>
                </a:solidFill>
              </a:rPr>
              <a:t> средняя школа</a:t>
            </a:r>
            <a:endParaRPr lang="ru-RU" sz="19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998" y="3657600"/>
            <a:ext cx="4602482" cy="306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138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543559"/>
            <a:ext cx="8001000" cy="1061721"/>
          </a:xfrm>
        </p:spPr>
        <p:txBody>
          <a:bodyPr>
            <a:noAutofit/>
          </a:bodyPr>
          <a:lstStyle/>
          <a:p>
            <a:r>
              <a:rPr lang="ru-RU" sz="2600" dirty="0">
                <a:solidFill>
                  <a:schemeClr val="bg1"/>
                </a:solidFill>
              </a:rPr>
              <a:t>В результате проведённых мероприятий будут достигнуты следующие результаты: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1869440"/>
            <a:ext cx="7667308" cy="44704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 </a:t>
            </a:r>
            <a:r>
              <a:rPr lang="ru-RU" sz="2600" dirty="0">
                <a:solidFill>
                  <a:schemeClr val="tx2"/>
                </a:solidFill>
              </a:rPr>
              <a:t>1. У участников проекта появится представление о востребованных в обществе </a:t>
            </a:r>
            <a:r>
              <a:rPr lang="ru-RU" sz="2600" dirty="0" smtClean="0">
                <a:solidFill>
                  <a:schemeClr val="tx2"/>
                </a:solidFill>
              </a:rPr>
              <a:t>профессиях</a:t>
            </a:r>
            <a:r>
              <a:rPr lang="ru-RU" sz="2600" dirty="0">
                <a:solidFill>
                  <a:schemeClr val="tx2"/>
                </a:solidFill>
              </a:rPr>
              <a:t>.</a:t>
            </a:r>
          </a:p>
          <a:p>
            <a:r>
              <a:rPr lang="ru-RU" sz="2600" dirty="0">
                <a:solidFill>
                  <a:schemeClr val="tx2"/>
                </a:solidFill>
              </a:rPr>
              <a:t> 2. Обучающие будут мотивированы на самостоятельное знакомство с рядом профессий.</a:t>
            </a:r>
          </a:p>
          <a:p>
            <a:r>
              <a:rPr lang="ru-RU" sz="2600" dirty="0">
                <a:solidFill>
                  <a:schemeClr val="tx2"/>
                </a:solidFill>
              </a:rPr>
              <a:t> 3. Родители будут активными помощниками в воспитании и </a:t>
            </a:r>
            <a:r>
              <a:rPr lang="ru-RU" sz="2600" dirty="0" err="1" smtClean="0">
                <a:solidFill>
                  <a:schemeClr val="tx2"/>
                </a:solidFill>
              </a:rPr>
              <a:t>проф.ориентационном</a:t>
            </a:r>
            <a:r>
              <a:rPr lang="ru-RU" sz="2600" dirty="0" smtClean="0">
                <a:solidFill>
                  <a:schemeClr val="tx2"/>
                </a:solidFill>
              </a:rPr>
              <a:t> </a:t>
            </a:r>
            <a:r>
              <a:rPr lang="ru-RU" sz="2600" dirty="0">
                <a:solidFill>
                  <a:schemeClr val="tx2"/>
                </a:solidFill>
              </a:rPr>
              <a:t>сопровождении детей.</a:t>
            </a:r>
          </a:p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525" y="3946525"/>
            <a:ext cx="2911475" cy="2911475"/>
          </a:xfrm>
        </p:spPr>
      </p:pic>
    </p:spTree>
    <p:extLst>
      <p:ext uri="{BB962C8B-B14F-4D97-AF65-F5344CB8AC3E}">
        <p14:creationId xmlns:p14="http://schemas.microsoft.com/office/powerpoint/2010/main" val="455795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" y="309134"/>
            <a:ext cx="8961777" cy="59697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9840" y="3109341"/>
            <a:ext cx="4339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j-lt"/>
              </a:rPr>
              <a:t>Благодарим  за внимание</a:t>
            </a:r>
            <a:endParaRPr lang="ru-RU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6487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1838" y="235375"/>
            <a:ext cx="6976428" cy="10651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Актуальность: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4398" y="1076961"/>
            <a:ext cx="7081362" cy="3134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Как познакомить учеников с профессиями родителей?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Как вовлечь родителей в школьную жизнь ребенка?</a:t>
            </a:r>
            <a:endParaRPr lang="ru-RU" sz="28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33" y="3414395"/>
            <a:ext cx="3189605" cy="318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422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3492" y="690880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ЦеЛь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>Содействие развитию </a:t>
            </a: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представлений </a:t>
            </a:r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>у обучающихся  </a:t>
            </a: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о разнообразии профессий их родителей.</a:t>
            </a:r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5172" y="2197947"/>
            <a:ext cx="8534400" cy="391837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Задачи: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1.    Вызвать у обучающихся интерес к различным 		  	профессиям родителей и месту их работы.</a:t>
            </a:r>
          </a:p>
          <a:p>
            <a:pPr marL="514350" indent="-514350">
              <a:buAutoNum type="arabicPeriod" startAt="2"/>
            </a:pP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Расширить знания учащихся о профессиях и результатах их труда.</a:t>
            </a:r>
          </a:p>
          <a:p>
            <a:pPr marL="514350" indent="-514350">
              <a:buAutoNum type="arabicPeriod" startAt="2"/>
            </a:pP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Развивать у обучающихся </a:t>
            </a:r>
            <a:r>
              <a:rPr lang="ru-RU" sz="2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деятельностную</a:t>
            </a: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, информационную, социальную, здоровье- сберегающую и коммуникативную компетенцию.</a:t>
            </a:r>
          </a:p>
          <a:p>
            <a:pPr marL="514350" indent="-514350">
              <a:buAutoNum type="arabicPeriod" startAt="2"/>
            </a:pP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Способствовать вовлечению родителей в </a:t>
            </a:r>
            <a:r>
              <a:rPr lang="ru-RU" sz="2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соместную</a:t>
            </a: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деятельность с ребенком в условиях семьи и школы.</a:t>
            </a:r>
            <a:endParaRPr lang="ru-RU" sz="28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792" y="1561253"/>
            <a:ext cx="2595880" cy="259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503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3652" y="159172"/>
            <a:ext cx="8534400" cy="39048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Целевая аудитория: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/>
                </a:solidFill>
              </a:rPr>
              <a:t>-учащиеся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-родители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bg1"/>
                </a:solidFill>
              </a:rPr>
              <a:t>Формы реализации проекта: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/>
                </a:solidFill>
              </a:rPr>
              <a:t>- Индивидуальные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-групповые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59" y="3413760"/>
            <a:ext cx="2616042" cy="32049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03040" y="3856594"/>
            <a:ext cx="6014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Классные-часы</a:t>
            </a:r>
          </a:p>
          <a:p>
            <a:r>
              <a:rPr lang="ru-RU" dirty="0" smtClean="0"/>
              <a:t>Экскурсии</a:t>
            </a:r>
          </a:p>
          <a:p>
            <a:r>
              <a:rPr lang="ru-RU" dirty="0" smtClean="0"/>
              <a:t>Мастер-классы</a:t>
            </a:r>
          </a:p>
          <a:p>
            <a:r>
              <a:rPr lang="ru-RU" dirty="0" smtClean="0"/>
              <a:t>Встреча с родителями</a:t>
            </a:r>
          </a:p>
          <a:p>
            <a:r>
              <a:rPr lang="ru-RU" dirty="0" smtClean="0"/>
              <a:t>С людьми интересных профессий</a:t>
            </a:r>
          </a:p>
          <a:p>
            <a:r>
              <a:rPr lang="ru-RU" dirty="0" smtClean="0"/>
              <a:t>Создание презентаций о различных профессиях</a:t>
            </a:r>
          </a:p>
          <a:p>
            <a:r>
              <a:rPr lang="ru-RU" dirty="0" smtClean="0"/>
              <a:t>Конкурсы, выставки рисунков, чтение книг, викторины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535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56372" y="386080"/>
            <a:ext cx="8534400" cy="372968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Этапы: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Подготовительный</a:t>
            </a:r>
            <a:br>
              <a:rPr lang="ru-RU" dirty="0" smtClean="0"/>
            </a:br>
            <a:r>
              <a:rPr lang="ru-RU" dirty="0" smtClean="0"/>
              <a:t>2. основной</a:t>
            </a:r>
            <a:br>
              <a:rPr lang="ru-RU" dirty="0" smtClean="0"/>
            </a:br>
            <a:r>
              <a:rPr lang="ru-RU" dirty="0" smtClean="0"/>
              <a:t>3. Итоговый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5767"/>
            <a:ext cx="3962400" cy="2639490"/>
          </a:xfrm>
        </p:spPr>
      </p:pic>
      <p:sp>
        <p:nvSpPr>
          <p:cNvPr id="8" name="Штриховая стрелка вправо 7"/>
          <p:cNvSpPr/>
          <p:nvPr/>
        </p:nvSpPr>
        <p:spPr>
          <a:xfrm>
            <a:off x="5913120" y="4409352"/>
            <a:ext cx="3108960" cy="205232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940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1442266"/>
              </p:ext>
            </p:extLst>
          </p:nvPr>
        </p:nvGraphicFramePr>
        <p:xfrm>
          <a:off x="948372" y="949976"/>
          <a:ext cx="9794240" cy="53847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97120">
                  <a:extLst>
                    <a:ext uri="{9D8B030D-6E8A-4147-A177-3AD203B41FA5}">
                      <a16:colId xmlns:a16="http://schemas.microsoft.com/office/drawing/2014/main" val="290237883"/>
                    </a:ext>
                  </a:extLst>
                </a:gridCol>
                <a:gridCol w="4897120">
                  <a:extLst>
                    <a:ext uri="{9D8B030D-6E8A-4147-A177-3AD203B41FA5}">
                      <a16:colId xmlns:a16="http://schemas.microsoft.com/office/drawing/2014/main" val="3790636153"/>
                    </a:ext>
                  </a:extLst>
                </a:gridCol>
              </a:tblGrid>
              <a:tr h="5384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effectLst/>
                        </a:rPr>
                        <a:t>этап. Подготовительный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110" marR="2011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Тематические линейки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«Все профессии важны»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Анкетирование учащихся в классе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Классные часы «Мир профессий» 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-введение в изучение «Мир профессий»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 подготовка учеников к мероприятиям и распределение по категориям 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(- человек-человек, -человек-природа, -человек-техника, -человек –художественный образ, - человек – знаковая система).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110" marR="20110" marT="0" marB="0"/>
                </a:tc>
                <a:extLst>
                  <a:ext uri="{0D108BD9-81ED-4DB2-BD59-A6C34878D82A}">
                    <a16:rowId xmlns:a16="http://schemas.microsoft.com/office/drawing/2014/main" val="2115367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2591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397022"/>
              </p:ext>
            </p:extLst>
          </p:nvPr>
        </p:nvGraphicFramePr>
        <p:xfrm>
          <a:off x="508000" y="93154"/>
          <a:ext cx="10993120" cy="6614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50080">
                  <a:extLst>
                    <a:ext uri="{9D8B030D-6E8A-4147-A177-3AD203B41FA5}">
                      <a16:colId xmlns:a16="http://schemas.microsoft.com/office/drawing/2014/main" val="1249352745"/>
                    </a:ext>
                  </a:extLst>
                </a:gridCol>
                <a:gridCol w="6543040">
                  <a:extLst>
                    <a:ext uri="{9D8B030D-6E8A-4147-A177-3AD203B41FA5}">
                      <a16:colId xmlns:a16="http://schemas.microsoft.com/office/drawing/2014/main" val="2315091931"/>
                    </a:ext>
                  </a:extLst>
                </a:gridCol>
              </a:tblGrid>
              <a:tr h="4005366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 </a:t>
                      </a:r>
                      <a:r>
                        <a:rPr lang="ru-RU" sz="2000" dirty="0">
                          <a:effectLst/>
                        </a:rPr>
                        <a:t>этап. Основной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60" marR="4936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Марафон посвящён </a:t>
                      </a:r>
                      <a:r>
                        <a:rPr lang="ru-RU" sz="2000" dirty="0" smtClean="0">
                          <a:effectLst/>
                        </a:rPr>
                        <a:t>профессиям-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человек </a:t>
                      </a:r>
                      <a:r>
                        <a:rPr lang="ru-RU" sz="2000" dirty="0">
                          <a:effectLst/>
                        </a:rPr>
                        <a:t>–человек: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Классные часы (Доклады учащихся на тему: «Кем работают мои родители», Выступление родителей в классе о представление своей профессии)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Тематические линейки с приглашёнными специалистами (родителями)   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Экскурсии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Конкурсы рисунков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Онлайн акции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60" marR="49360" marT="0" marB="0"/>
                </a:tc>
                <a:extLst>
                  <a:ext uri="{0D108BD9-81ED-4DB2-BD59-A6C34878D82A}">
                    <a16:rowId xmlns:a16="http://schemas.microsoft.com/office/drawing/2014/main" val="3309577557"/>
                  </a:ext>
                </a:extLst>
              </a:tr>
              <a:tr h="6162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Марафон посвящён профессиям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– человек –природа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60" marR="49360" marT="0" marB="0"/>
                </a:tc>
                <a:extLst>
                  <a:ext uri="{0D108BD9-81ED-4DB2-BD59-A6C34878D82A}">
                    <a16:rowId xmlns:a16="http://schemas.microsoft.com/office/drawing/2014/main" val="2196947787"/>
                  </a:ext>
                </a:extLst>
              </a:tr>
              <a:tr h="6162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Марафон посвящён профессиям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– человек –техника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60" marR="49360" marT="0" marB="0"/>
                </a:tc>
                <a:extLst>
                  <a:ext uri="{0D108BD9-81ED-4DB2-BD59-A6C34878D82A}">
                    <a16:rowId xmlns:a16="http://schemas.microsoft.com/office/drawing/2014/main" val="985365651"/>
                  </a:ext>
                </a:extLst>
              </a:tr>
              <a:tr h="6162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Марафон посвящён профессиям человек –художественный образ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60" marR="49360" marT="0" marB="0"/>
                </a:tc>
                <a:extLst>
                  <a:ext uri="{0D108BD9-81ED-4DB2-BD59-A6C34878D82A}">
                    <a16:rowId xmlns:a16="http://schemas.microsoft.com/office/drawing/2014/main" val="2924454880"/>
                  </a:ext>
                </a:extLst>
              </a:tr>
              <a:tr h="6162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Марафон посвящён профессиям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– человек –знаковая система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60" marR="49360" marT="0" marB="0"/>
                </a:tc>
                <a:extLst>
                  <a:ext uri="{0D108BD9-81ED-4DB2-BD59-A6C34878D82A}">
                    <a16:rowId xmlns:a16="http://schemas.microsoft.com/office/drawing/2014/main" val="6046759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3514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799648"/>
              </p:ext>
            </p:extLst>
          </p:nvPr>
        </p:nvGraphicFramePr>
        <p:xfrm>
          <a:off x="731521" y="609600"/>
          <a:ext cx="10525760" cy="5628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62316">
                  <a:extLst>
                    <a:ext uri="{9D8B030D-6E8A-4147-A177-3AD203B41FA5}">
                      <a16:colId xmlns:a16="http://schemas.microsoft.com/office/drawing/2014/main" val="205233555"/>
                    </a:ext>
                  </a:extLst>
                </a:gridCol>
                <a:gridCol w="5263444">
                  <a:extLst>
                    <a:ext uri="{9D8B030D-6E8A-4147-A177-3AD203B41FA5}">
                      <a16:colId xmlns:a16="http://schemas.microsoft.com/office/drawing/2014/main" val="699069767"/>
                    </a:ext>
                  </a:extLst>
                </a:gridCol>
              </a:tblGrid>
              <a:tr h="56286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3 </a:t>
                      </a:r>
                      <a:r>
                        <a:rPr lang="ru-RU" sz="2000" dirty="0">
                          <a:effectLst/>
                        </a:rPr>
                        <a:t>этап. Итоговый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Фестиваль «ПАРАД ПРОФЕССИЙ» -открытые мастер- классы (по 5 категориям профессий), -  выставка – показ «Парад профессий»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 создание презентаций: «Профессии наших родителей».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участие учеников, родителей, педагогов. 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Поздравительный концерт –награждение всех участников проекта. 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5437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648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4852" y="223520"/>
            <a:ext cx="8534400" cy="6461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/>
              <a:t>Работа с учащимися</a:t>
            </a:r>
            <a:endParaRPr lang="ru-RU" b="1" dirty="0"/>
          </a:p>
          <a:p>
            <a:pPr lvl="0"/>
            <a:r>
              <a:rPr lang="ru-RU" dirty="0">
                <a:solidFill>
                  <a:schemeClr val="tx2"/>
                </a:solidFill>
              </a:rPr>
              <a:t>Комплекс занятий и тренингов по планированию карьеры;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Анкетирование, диагностика;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Организация </a:t>
            </a:r>
            <a:r>
              <a:rPr lang="ru-RU" dirty="0">
                <a:solidFill>
                  <a:schemeClr val="tx2"/>
                </a:solidFill>
              </a:rPr>
              <a:t>и проведение экскурсий (в учебные заведения, на предприятия)</a:t>
            </a:r>
          </a:p>
          <a:p>
            <a:pPr lvl="0"/>
            <a:r>
              <a:rPr lang="ru-RU" dirty="0">
                <a:solidFill>
                  <a:schemeClr val="tx2"/>
                </a:solidFill>
              </a:rPr>
              <a:t>Встречи с специалистами из разных профессий (родителей учеников) </a:t>
            </a:r>
          </a:p>
          <a:p>
            <a:pPr lvl="0"/>
            <a:r>
              <a:rPr lang="ru-RU" dirty="0">
                <a:solidFill>
                  <a:schemeClr val="tx2"/>
                </a:solidFill>
              </a:rPr>
              <a:t>Проведение нестандартных уроков, открытых уроков, мероприятий в рамках марафона профессий. </a:t>
            </a:r>
          </a:p>
          <a:p>
            <a:pPr marL="0" indent="0">
              <a:buNone/>
            </a:pPr>
            <a:r>
              <a:rPr lang="ru-RU" b="1" u="sng" dirty="0" smtClean="0"/>
              <a:t>Работа с родителями</a:t>
            </a:r>
            <a:endParaRPr lang="ru-RU" b="1" dirty="0" smtClean="0"/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индивидуальные беседы педагогов с родителями школьников;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анкетирование родителей, учащихся;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привлечение родителей школьников для выступлений перед учащимися с беседами, мастер-классами;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помощь родителей в организации мероприятия «Парад Профессий»;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19"/>
          <a:stretch/>
        </p:blipFill>
        <p:spPr>
          <a:xfrm>
            <a:off x="8975218" y="1"/>
            <a:ext cx="3216781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64204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113</TotalTime>
  <Words>352</Words>
  <Application>Microsoft Office PowerPoint</Application>
  <PresentationFormat>Широкоэкранный</PresentationFormat>
  <Paragraphs>95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Century Gothic</vt:lpstr>
      <vt:lpstr>Symbol</vt:lpstr>
      <vt:lpstr>Times New Roman</vt:lpstr>
      <vt:lpstr>Wingdings 3</vt:lpstr>
      <vt:lpstr>Сектор</vt:lpstr>
      <vt:lpstr>Проект: «Парад Профессий  родителей» 3-5 класс</vt:lpstr>
      <vt:lpstr>Актуальность:</vt:lpstr>
      <vt:lpstr>ЦеЛь: Содействие развитию представлений у обучающихся  о разнообразии профессий их родителей. </vt:lpstr>
      <vt:lpstr>Целевая аудитория:  -учащиеся -родители  Формы реализации проекта: - Индивидуальные -групповые</vt:lpstr>
      <vt:lpstr>Этапы:  1. Подготовительный 2. основной 3. Итоговый</vt:lpstr>
      <vt:lpstr>Презентация PowerPoint</vt:lpstr>
      <vt:lpstr>Презентация PowerPoint</vt:lpstr>
      <vt:lpstr>Презентация PowerPoint</vt:lpstr>
      <vt:lpstr>Презентация PowerPoint</vt:lpstr>
      <vt:lpstr>В результате проведённых мероприятий будут достигнуты следующие результаты: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«Парад Профессий  родителей»</dc:title>
  <dc:creator>Admin</dc:creator>
  <cp:lastModifiedBy>Admin</cp:lastModifiedBy>
  <cp:revision>14</cp:revision>
  <dcterms:created xsi:type="dcterms:W3CDTF">2022-10-14T05:34:34Z</dcterms:created>
  <dcterms:modified xsi:type="dcterms:W3CDTF">2022-10-17T08:22:48Z</dcterms:modified>
</cp:coreProperties>
</file>