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4" r:id="rId2"/>
    <p:sldId id="275" r:id="rId3"/>
    <p:sldId id="257" r:id="rId4"/>
    <p:sldId id="279" r:id="rId5"/>
    <p:sldId id="258" r:id="rId6"/>
    <p:sldId id="287" r:id="rId7"/>
    <p:sldId id="260" r:id="rId8"/>
    <p:sldId id="288" r:id="rId9"/>
    <p:sldId id="289" r:id="rId10"/>
    <p:sldId id="290" r:id="rId11"/>
    <p:sldId id="291" r:id="rId12"/>
    <p:sldId id="292" r:id="rId13"/>
    <p:sldId id="293" r:id="rId14"/>
    <p:sldId id="284" r:id="rId15"/>
    <p:sldId id="295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F78CF-5537-49B7-9C63-68B6557525CF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6B11E-0B2A-43F2-84D4-2381EA99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357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780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774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913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24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106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658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739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292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551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50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3D32-4E17-405A-87C2-8645D461BB28}" type="datetimeFigureOut">
              <a:rPr lang="ru-RU" smtClean="0"/>
              <a:pPr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EEF5-804B-42AC-8727-5FF6D7EBA8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464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786874" cy="41434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0070C0"/>
                </a:solidFill>
              </a:rPr>
              <a:t>КРАЕВАЯ КОНФЕРЕНЦИЯ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/>
              <a:t>Ранний возраст: новый вектор развития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элементов методики Монтессори в логопедической работе с детьми раннего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642910" y="4572008"/>
            <a:ext cx="8358246" cy="2071702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Глотова Н.Г,  учитель-логопед</a:t>
            </a:r>
          </a:p>
          <a:p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МАДОУ «Детский сад № 49»</a:t>
            </a:r>
          </a:p>
          <a:p>
            <a:r>
              <a:rPr lang="ru-RU" sz="30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Березники, 2023</a:t>
            </a:r>
            <a:endParaRPr lang="ru-RU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s://www.iro.perm.ru/design/images/logo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128588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267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развитие чувств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857620" y="1071546"/>
            <a:ext cx="5143504" cy="478632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100" b="1" dirty="0" smtClean="0">
                <a:solidFill>
                  <a:srgbClr val="002060"/>
                </a:solidFill>
              </a:rPr>
              <a:t>    Рамки-вкладыши</a:t>
            </a:r>
          </a:p>
          <a:p>
            <a:pPr>
              <a:buNone/>
            </a:pPr>
            <a:r>
              <a:rPr lang="ru-RU" sz="4100" b="1" dirty="0" smtClean="0">
                <a:solidFill>
                  <a:srgbClr val="002060"/>
                </a:solidFill>
              </a:rPr>
              <a:t>    Игры с геометрическими телами</a:t>
            </a: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сенсомоторной координации, целостного восприятия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обогащение словарного запаса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логического и пространственного мышления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/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Фото альбом\Садик\Монтесори в садике\101MSDCF\DSC0315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3357586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:\Фото альбом\Садик\Монтесори в садике\101MSDCF\DSC0317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298"/>
            <a:ext cx="350046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развитие чувств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857620" y="1071546"/>
            <a:ext cx="5143504" cy="3643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100" b="1" dirty="0" smtClean="0">
                <a:solidFill>
                  <a:srgbClr val="002060"/>
                </a:solidFill>
              </a:rPr>
              <a:t>    </a:t>
            </a:r>
            <a:r>
              <a:rPr lang="ru-RU" sz="3800" b="1" dirty="0" smtClean="0">
                <a:solidFill>
                  <a:srgbClr val="002060"/>
                </a:solidFill>
              </a:rPr>
              <a:t>Доски для ощупывания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    Игры с прищепками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развитие чувства осязания</a:t>
            </a: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обогащение словарного запаса</a:t>
            </a: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подготовка руки к письму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/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:\Фото альбом\Садик\Монтесори в садике\101MSDCF\DSC03166.JPG"/>
          <p:cNvPicPr/>
          <p:nvPr/>
        </p:nvPicPr>
        <p:blipFill>
          <a:blip r:embed="rId3"/>
          <a:srcRect t="5556" b="8333"/>
          <a:stretch>
            <a:fillRect/>
          </a:stretch>
        </p:blipFill>
        <p:spPr bwMode="auto">
          <a:xfrm>
            <a:off x="214282" y="3929066"/>
            <a:ext cx="342902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:\Фото альбом\Садик\Монтесори в садике\101MSDCF\DSC0315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786322"/>
            <a:ext cx="2857520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857364"/>
            <a:ext cx="2668491" cy="177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развитие чувств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214942" y="1285860"/>
            <a:ext cx="3786182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 smtClean="0">
                <a:solidFill>
                  <a:srgbClr val="002060"/>
                </a:solidFill>
              </a:rPr>
              <a:t>   </a:t>
            </a:r>
            <a:r>
              <a:rPr lang="ru-RU" sz="4400" b="1" dirty="0" smtClean="0">
                <a:solidFill>
                  <a:srgbClr val="002060"/>
                </a:solidFill>
              </a:rPr>
              <a:t>Игры с бусинами</a:t>
            </a:r>
            <a:endParaRPr lang="ru-RU" sz="3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    Игры с цветными крышками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закрепление представлений о цветах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развитие умения соотносить предметы по цвету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/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F:\Фото альбом\Садик\Выборка\DSC0318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143248"/>
            <a:ext cx="32147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Фото альбом\Садик\18.01.09\DSC029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612"/>
            <a:ext cx="35004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развитие чувств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929190" y="1071546"/>
            <a:ext cx="4214810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   Шумовые баночки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развитие слухового внимания, памяти, умения дифференцировать шумы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Розовая башня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развитие мелкой моторики, координации движения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формирование понятий «большой» – «маленький»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обогащение словарного запаса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Фото альбом\Садик\Монтесори в садике\101MSDCF\DSC0318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00174"/>
            <a:ext cx="392909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Фото альбом\Садик\Монтесори в садике\101MSDCF\DSC0316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143248"/>
            <a:ext cx="1785950" cy="264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Фото альбом\Садик\Монтесори в садике\101MSDCF\DSC0316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000504"/>
            <a:ext cx="1928826" cy="269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939916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Материал, способствующий становление пассивного и активного словаря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714488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643438" y="1714488"/>
            <a:ext cx="4043362" cy="441167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звукоподражаний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соотнесение слова с предметом и картинкой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Users\Владимир\Documents\Наташа\фото пособия\20171205_173659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85720" y="4214818"/>
            <a:ext cx="450059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/>
          <p:nvPr/>
        </p:nvPicPr>
        <p:blipFill>
          <a:blip r:embed="rId4"/>
          <a:stretch>
            <a:fillRect/>
          </a:stretch>
        </p:blipFill>
        <p:spPr>
          <a:xfrm>
            <a:off x="428596" y="2214554"/>
            <a:ext cx="4071966" cy="1756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10"/>
          <p:cNvGrpSpPr/>
          <p:nvPr/>
        </p:nvGrpSpPr>
        <p:grpSpPr>
          <a:xfrm>
            <a:off x="214282" y="285728"/>
            <a:ext cx="3286148" cy="1214446"/>
            <a:chOff x="1281602" y="543037"/>
            <a:chExt cx="776912" cy="72648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81602" y="543037"/>
              <a:ext cx="776912" cy="72648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302880" y="564315"/>
              <a:ext cx="734356" cy="6839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/>
                <a:t>Предупреждение </a:t>
              </a:r>
            </a:p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/>
                <a:t>ЗРР</a:t>
              </a:r>
              <a:endParaRPr lang="ru-RU" sz="2800" kern="1200" dirty="0"/>
            </a:p>
          </p:txBody>
        </p:sp>
      </p:grpSp>
      <p:sp>
        <p:nvSpPr>
          <p:cNvPr id="14" name="Стрелка влево 13"/>
          <p:cNvSpPr/>
          <p:nvPr/>
        </p:nvSpPr>
        <p:spPr>
          <a:xfrm rot="8115523">
            <a:off x="6103944" y="2012120"/>
            <a:ext cx="962234" cy="283248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Группа 14"/>
          <p:cNvGrpSpPr/>
          <p:nvPr/>
        </p:nvGrpSpPr>
        <p:grpSpPr>
          <a:xfrm>
            <a:off x="5000628" y="5072074"/>
            <a:ext cx="3643338" cy="1214446"/>
            <a:chOff x="1518419" y="1393923"/>
            <a:chExt cx="810429" cy="60950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518419" y="1393923"/>
              <a:ext cx="810429" cy="60950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1536271" y="1411775"/>
              <a:ext cx="774725" cy="573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 smtClean="0"/>
                <a:t>Улучшение речевых возможностей</a:t>
              </a:r>
              <a:endParaRPr lang="ru-RU" sz="2800" kern="1200" dirty="0" smtClean="0"/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700" kern="1200" dirty="0"/>
            </a:p>
          </p:txBody>
        </p:sp>
      </p:grpSp>
      <p:grpSp>
        <p:nvGrpSpPr>
          <p:cNvPr id="6" name="Группа 23"/>
          <p:cNvGrpSpPr/>
          <p:nvPr/>
        </p:nvGrpSpPr>
        <p:grpSpPr>
          <a:xfrm>
            <a:off x="5214910" y="285728"/>
            <a:ext cx="3929090" cy="1357322"/>
            <a:chOff x="3741555" y="1452301"/>
            <a:chExt cx="617027" cy="58177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3741555" y="1452301"/>
              <a:ext cx="617027" cy="58177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758595" y="1469341"/>
              <a:ext cx="582947" cy="5476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/>
                <a:t>Нормализация</a:t>
              </a:r>
            </a:p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/>
                <a:t>о</a:t>
              </a:r>
              <a:r>
                <a:rPr lang="ru-RU" sz="2800" b="1" kern="1200" dirty="0" smtClean="0"/>
                <a:t>бщего психического здоровья</a:t>
              </a:r>
            </a:p>
          </p:txBody>
        </p:sp>
      </p:grpSp>
      <p:sp>
        <p:nvSpPr>
          <p:cNvPr id="27" name="Стрелка влево 26"/>
          <p:cNvSpPr/>
          <p:nvPr/>
        </p:nvSpPr>
        <p:spPr>
          <a:xfrm rot="18084425">
            <a:off x="1766055" y="4146226"/>
            <a:ext cx="983545" cy="3068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Стрелка влево 27"/>
          <p:cNvSpPr/>
          <p:nvPr/>
        </p:nvSpPr>
        <p:spPr>
          <a:xfrm rot="14904613">
            <a:off x="5500271" y="4322358"/>
            <a:ext cx="988876" cy="210290"/>
          </a:xfrm>
          <a:prstGeom prst="leftArrow">
            <a:avLst>
              <a:gd name="adj1" fmla="val 72786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Стрелка влево 28"/>
          <p:cNvSpPr/>
          <p:nvPr/>
        </p:nvSpPr>
        <p:spPr>
          <a:xfrm rot="2963449">
            <a:off x="1955376" y="1924959"/>
            <a:ext cx="872933" cy="283248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" name="Группа 7"/>
          <p:cNvGrpSpPr/>
          <p:nvPr/>
        </p:nvGrpSpPr>
        <p:grpSpPr>
          <a:xfrm>
            <a:off x="2143108" y="2143116"/>
            <a:ext cx="4451352" cy="1941160"/>
            <a:chOff x="1961213" y="74036"/>
            <a:chExt cx="2759036" cy="739049"/>
          </a:xfrm>
        </p:grpSpPr>
        <p:sp>
          <p:nvSpPr>
            <p:cNvPr id="9" name="Овал 8"/>
            <p:cNvSpPr/>
            <p:nvPr/>
          </p:nvSpPr>
          <p:spPr>
            <a:xfrm>
              <a:off x="1961213" y="74036"/>
              <a:ext cx="2759036" cy="7390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2365265" y="182267"/>
              <a:ext cx="1950932" cy="522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Монтессори-материалы</a:t>
              </a:r>
              <a:endParaRPr lang="ru-RU" sz="32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20"/>
          <p:cNvGrpSpPr/>
          <p:nvPr/>
        </p:nvGrpSpPr>
        <p:grpSpPr>
          <a:xfrm>
            <a:off x="214282" y="4857760"/>
            <a:ext cx="3571900" cy="1357322"/>
            <a:chOff x="2677829" y="1375794"/>
            <a:chExt cx="710329" cy="658283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677829" y="1375794"/>
              <a:ext cx="710329" cy="6582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2697109" y="1395074"/>
              <a:ext cx="671769" cy="6197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/>
                <a:t>Формирование мотивации речи</a:t>
              </a:r>
              <a:endParaRPr lang="ru-RU" sz="2800" b="1" kern="1200" dirty="0" smtClean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42886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2910" y="642919"/>
            <a:ext cx="80010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Актуальная проблема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современной логопедии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500306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002060"/>
                </a:solidFill>
              </a:rPr>
              <a:t>Раннее предупреждение, диагностика и коррекция речевых нарушений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9346" y="404664"/>
            <a:ext cx="839313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возраст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00010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Ведущая деятельность - </a:t>
            </a:r>
            <a:r>
              <a:rPr lang="ru-RU" sz="3600" b="1" dirty="0" smtClean="0">
                <a:solidFill>
                  <a:srgbClr val="002060"/>
                </a:solidFill>
              </a:rPr>
              <a:t>Предметная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428868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</a:rPr>
              <a:t>Сенсомоторная база -</a:t>
            </a:r>
            <a:r>
              <a:rPr lang="ru-RU" sz="3600" b="1" dirty="0" smtClean="0">
                <a:solidFill>
                  <a:srgbClr val="002060"/>
                </a:solidFill>
              </a:rPr>
              <a:t> «фундамент»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речевого и интеллектуального развития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143378"/>
            <a:ext cx="87154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Создание условий, способствующих 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формированию сенсомоторной культуры,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 как предпосылки развития речи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76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Мария Монтессори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sz="3600" dirty="0" smtClean="0"/>
              <a:t>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(1870-1952)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2428892" cy="211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4282" y="2428868"/>
            <a:ext cx="878687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baseline="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индивидуальных способностей личности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его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самостоятельности в процессе освоения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различных умений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навыков посредством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 разработанного 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предложенного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дидактического материал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педагога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помочь каждому ребенку найти свой индивидуальный путь развития и раскрыть  свои природные способности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4348" y="252098"/>
            <a:ext cx="735811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Монтессори - материалы</a:t>
            </a:r>
            <a:endParaRPr lang="ru-RU" sz="44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:\Фото альбом\Садик\Монтесори в садике\101MSDCF\DSC0315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714488"/>
            <a:ext cx="592935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912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285728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4282" y="214290"/>
            <a:ext cx="878687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условий, способствующих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формированию компенсаторных механизмов, коррекции сенсомоторных и речевых недостатков,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профилактики вторичных отклонений в развитии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-создать базу для формирования сенсорных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эталонов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-формировать навыки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самообслуживания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тактильную чувствительность, мелкую моторику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кистей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пальцев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рук, зрительно-моторную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координацию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стимулировать зрительное и слуховое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восприятие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-способствовать развитию концентрации внимания, терпения,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работоспособности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уточнять и пополнять пассивный и активный словарь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5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формирование практических навыков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300" b="1" dirty="0" smtClean="0">
                <a:solidFill>
                  <a:srgbClr val="002060"/>
                </a:solidFill>
                <a:cs typeface="Times New Roman" pitchFamily="18" charset="0"/>
              </a:rPr>
              <a:t>Игры с водой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428992" y="2571744"/>
            <a:ext cx="5500726" cy="3554419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концентрации внимания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координации глаз и рук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пальцев рук</a:t>
            </a:r>
          </a:p>
          <a:p>
            <a:pPr lvl="5"/>
            <a:endParaRPr lang="ru-RU" dirty="0"/>
          </a:p>
        </p:txBody>
      </p:sp>
      <p:pic>
        <p:nvPicPr>
          <p:cNvPr id="13" name="Рисунок 12" descr="F:\Фото альбом\Садик\Монтесори в садике\101MSDCF\DSC0310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300039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формирование практических навыков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Игры с крупами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00562" y="2000240"/>
            <a:ext cx="4643438" cy="485776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моторики, тактильного восприятия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различение предметов по цвету и форме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концентрации внимания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обогащение сенсорного опыта и словарного запаса</a:t>
            </a:r>
          </a:p>
          <a:p>
            <a:pPr lvl="5"/>
            <a:endParaRPr lang="ru-RU" dirty="0"/>
          </a:p>
        </p:txBody>
      </p:sp>
      <p:pic>
        <p:nvPicPr>
          <p:cNvPr id="9" name="Picture 4" descr="C:\Users\Владимир\Documents\Наташа\монтессори\56028b842f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857760"/>
            <a:ext cx="247651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F:\Фото альбом\Садик\31.01.10\DSC045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000372"/>
            <a:ext cx="264320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F:\Фото альбом\Садик\Монтесори в садике\101MSDCF\DSC0318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428736"/>
            <a:ext cx="271461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упражнения, направленные на формирование практических навыков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Игры с застёжками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929190" y="2071678"/>
            <a:ext cx="4214810" cy="4786322"/>
          </a:xfrm>
        </p:spPr>
        <p:txBody>
          <a:bodyPr>
            <a:normAutofit fontScale="77500" lnSpcReduction="2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навыков самообслуживания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обучение навыкам, необходимым при одевании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концентрации, устойчивости внимания</a:t>
            </a:r>
          </a:p>
          <a:p>
            <a:pPr lvl="5"/>
            <a:endParaRPr lang="ru-RU" dirty="0"/>
          </a:p>
        </p:txBody>
      </p:sp>
      <p:pic>
        <p:nvPicPr>
          <p:cNvPr id="8" name="Рисунок 7" descr="F:\Фото альбом\Садик\31.01.10\DSC04575.JPG"/>
          <p:cNvPicPr/>
          <p:nvPr/>
        </p:nvPicPr>
        <p:blipFill>
          <a:blip r:embed="rId3"/>
          <a:srcRect t="2664"/>
          <a:stretch>
            <a:fillRect/>
          </a:stretch>
        </p:blipFill>
        <p:spPr bwMode="auto">
          <a:xfrm>
            <a:off x="214282" y="2428868"/>
            <a:ext cx="3000396" cy="2110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:\Фото альбом\Садик\Монтесори в садике\101MSDCF\DSC03178.JPG"/>
          <p:cNvPicPr/>
          <p:nvPr/>
        </p:nvPicPr>
        <p:blipFill>
          <a:blip r:embed="rId4"/>
          <a:srcRect b="3029"/>
          <a:stretch>
            <a:fillRect/>
          </a:stretch>
        </p:blipFill>
        <p:spPr bwMode="auto">
          <a:xfrm>
            <a:off x="2214546" y="4214818"/>
            <a:ext cx="264320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9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310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КРАЕВАЯ КОНФЕРЕНЦИЯ Ранний возраст: новый вектор развития  Использование элементов методики Монтессори в логопедической работе с детьми раннего возраста </vt:lpstr>
      <vt:lpstr>Слайд 2</vt:lpstr>
      <vt:lpstr>Слайд 3</vt:lpstr>
      <vt:lpstr>                                 Мария Монтессори                                        (1870-1952) </vt:lpstr>
      <vt:lpstr>Слайд 5</vt:lpstr>
      <vt:lpstr>Слайд 6</vt:lpstr>
      <vt:lpstr>  Игры и упражнения, направленные на формирование практических навыков   Игры с водой   </vt:lpstr>
      <vt:lpstr>  Игры и упражнения, направленные на формирование практических навыков         Игры с крупами                                     </vt:lpstr>
      <vt:lpstr>  Игры и упражнения, направленные на формирование практических навыков         Игры с застёжками                                     </vt:lpstr>
      <vt:lpstr>   Игры и упражнения, направленные на развитие чувств                                               </vt:lpstr>
      <vt:lpstr>   Игры и упражнения, направленные на развитие чувств                                               </vt:lpstr>
      <vt:lpstr>   Игры и упражнения, направленные на развитие чувств                                               </vt:lpstr>
      <vt:lpstr>   Игры и упражнения, направленные на развитие чувств                                               </vt:lpstr>
      <vt:lpstr>Материал, способствующий становление пассивного и активного словаря 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Юличка</dc:creator>
  <cp:lastModifiedBy>Наталья</cp:lastModifiedBy>
  <cp:revision>129</cp:revision>
  <dcterms:created xsi:type="dcterms:W3CDTF">2016-01-21T17:34:24Z</dcterms:created>
  <dcterms:modified xsi:type="dcterms:W3CDTF">2023-11-06T18:03:42Z</dcterms:modified>
</cp:coreProperties>
</file>