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69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hyperlink" Target="https://ru.wikipedia.org/wiki/&#1061;&#1088;&#1086;&#1084;&#1072;&#1090;&#1080;&#1085;" TargetMode="Externa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video/preview/?text=&#1074;&#1080;&#1076;&#1077;&#1086;&#1091;&#1088;&#1086;&#1082;%20&#1101;&#1085;&#1076;&#1086;&#1087;&#1083;&#1072;&#1079;&#1084;&#1072;&#1090;&#1080;&#1095;&#1077;&#1089;&#1082;&#1072;&#1103;%20&#1089;&#1077;&#1090;&#1100;&amp;path=wizard&amp;parent-reqid=1634643018086976-9803696865343655591-vla1-5177-vla-l7-balancer-8080-BAL-868&amp;wiz_type=vital&amp;filmId=6009408213240239552" TargetMode="External"/><Relationship Id="rId2" Type="http://schemas.openxmlformats.org/officeDocument/2006/relationships/hyperlink" Target="https://www.youtube.com/watch?v=SpS-ViEpog0" TargetMode="External"/><Relationship Id="rId1" Type="http://schemas.openxmlformats.org/officeDocument/2006/relationships/hyperlink" Target="https://ru.wikipedia.org/wiki/&#1069;&#1085;&#1076;&#1086;&#1087;&#1083;&#1072;&#1079;&#1084;&#1072;&#1090;&#1080;&#1095;&#1077;&#1089;&#1082;&#1080;&#1081;_&#1088;&#1077;&#1090;&#1080;&#1082;&#1091;&#1083;&#1091;&#1084;" TargetMode="External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hyperlink" Target="https://interneturok.ru/lesson/biology/10-klass/bosnovy-citologii-b/stroenie-kletki-kompleks-goldzhi-endoplazmaticheskaya-set-lizosomy-kletochnye-vklyucheniya" TargetMode="Externa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hyperlink" Target="https://studarium.ru/article/123" TargetMode="External"/><Relationship Id="rId2" Type="http://schemas.openxmlformats.org/officeDocument/2006/relationships/image" Target="../media/image6.png"/><Relationship Id="rId1" Type="http://schemas.openxmlformats.org/officeDocument/2006/relationships/hyperlink" Target="https://proza.ru/2017/07/31/610" TargetMode="External"/></Relationships>
</file>

<file path=ppt/diagrams/_rels/data5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E%D1%80%D0%B3%D0%B0%D0%BD%D0%B5%D0%BB%D0%BB%D1%8B" TargetMode="External"/><Relationship Id="rId3" Type="http://schemas.openxmlformats.org/officeDocument/2006/relationships/hyperlink" Target="https://ru.wikipedia.org/wiki/%D0%9A%D0%BB%D0%B5%D1%82%D0%BE%D1%87%D0%BD%D0%BE%D0%B5_%D1%8F%D0%B4%D1%80%D0%BE" TargetMode="External"/><Relationship Id="rId7" Type="http://schemas.openxmlformats.org/officeDocument/2006/relationships/slide" Target="../slides/slide3.xml"/><Relationship Id="rId2" Type="http://schemas.openxmlformats.org/officeDocument/2006/relationships/hyperlink" Target="https://www.yaklass.ru/materiali?mode=lsntheme&amp;themeid=106" TargetMode="External"/><Relationship Id="rId1" Type="http://schemas.openxmlformats.org/officeDocument/2006/relationships/hyperlink" Target="https://ru.wikipedia.org/wiki/%D0%9A%D0%BB%D0%B5%D1%82%D0%BA%D0%B0" TargetMode="External"/><Relationship Id="rId6" Type="http://schemas.openxmlformats.org/officeDocument/2006/relationships/hyperlink" Target="https://ru.wikipedia.org/wiki/%D0%A6%D0%B8%D1%82%D0%BE%D0%B7%D0%BE%D0%BB%D1%8C" TargetMode="External"/><Relationship Id="rId5" Type="http://schemas.openxmlformats.org/officeDocument/2006/relationships/hyperlink" Target="https://ru.wikipedia.org/wiki/%D0%A6%D0%B8%D1%82%D0%BE%D0%BF%D0%BB%D0%B0%D0%B7%D0%BC%D0%B0" TargetMode="External"/><Relationship Id="rId4" Type="http://schemas.openxmlformats.org/officeDocument/2006/relationships/hyperlink" Target="https://ru.wikipedia.org/wiki/%D0%92%D0%B0%D0%BA%D1%83%D0%BE%D0%BB%D1%8C" TargetMode="External"/><Relationship Id="rId9" Type="http://schemas.openxmlformats.org/officeDocument/2006/relationships/hyperlink" Target="https://ru.wikipedia.org/wiki/%D0%92%D0%BA%D0%BB%D1%8E%D1%87%D0%B5%D0%BD%D0%B8%D1%8F_%D1%86%D0%B8%D1%82%D0%BE%D0%BF%D0%BB%D0%B0%D0%B7%D0%BC%D1%8B" TargetMode="External"/></Relationships>
</file>

<file path=ppt/diagrams/_rels/data6.xml.rels><?xml version="1.0" encoding="UTF-8" standalone="yes"?>
<Relationships xmlns="http://schemas.openxmlformats.org/package/2006/relationships"><Relationship Id="rId2" Type="http://schemas.openxmlformats.org/officeDocument/2006/relationships/hyperlink" Target="https://externat.foxford.ru/polezno-znat/wiki-biologiya-delenie-kletki-mitoz-mejoz" TargetMode="External"/><Relationship Id="rId1" Type="http://schemas.openxmlformats.org/officeDocument/2006/relationships/hyperlink" Target="https://nauka.club/biologiya/prokarioty-i-eukarioty.html" TargetMode="External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hyperlink" Target="https://liveposts.ru/articles/education-articles/biologiya/plazmaticheskaya-membrana-harakteristiki-stroenie-i-funktsii#toc_3" TargetMode="External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video/preview/?text=&#1074;&#1080;&#1076;&#1077;&#1086;&#1091;&#1088;&#1086;&#1082;%20&#1101;&#1085;&#1076;&#1086;&#1087;&#1083;&#1072;&#1079;&#1084;&#1072;&#1090;&#1080;&#1095;&#1077;&#1089;&#1082;&#1072;&#1103;%20&#1089;&#1077;&#1090;&#1100;&amp;path=wizard&amp;parent-reqid=1634643018086976-9803696865343655591-vla1-5177-vla-l7-balancer-8080-BAL-868&amp;wiz_type=vital&amp;filmId=6009408213240239552" TargetMode="External"/><Relationship Id="rId2" Type="http://schemas.openxmlformats.org/officeDocument/2006/relationships/hyperlink" Target="https://www.youtube.com/watch?v=SpS-ViEpog0" TargetMode="External"/><Relationship Id="rId1" Type="http://schemas.openxmlformats.org/officeDocument/2006/relationships/hyperlink" Target="https://ru.wikipedia.org/wiki/&#1069;&#1085;&#1076;&#1086;&#1087;&#1083;&#1072;&#1079;&#1084;&#1072;&#1090;&#1080;&#1095;&#1077;&#1089;&#1082;&#1080;&#1081;_&#1088;&#1077;&#1090;&#1080;&#1082;&#1091;&#1083;&#1091;&#1084;" TargetMode="External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hyperlink" Target="https://interneturok.ru/lesson/biology/10-klass/bosnovy-citologii-b/stroenie-kletki-kompleks-goldzhi-endoplazmaticheskaya-set-lizosomy-kletochnye-vklyucheniya" TargetMode="External"/></Relationships>
</file>

<file path=ppt/diagrams/_rels/drawing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hyperlink" Target="https://proza.ru/2017/07/31/610" TargetMode="External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A%D0%BB%D0%B5%D1%82%D0%BE%D1%87%D0%BD%D0%BE%D0%B5_%D1%8F%D0%B4%D1%80%D0%BE" TargetMode="External"/><Relationship Id="rId7" Type="http://schemas.openxmlformats.org/officeDocument/2006/relationships/hyperlink" Target="https://ru.wikipedia.org/wiki/%D0%92%D0%BA%D0%BB%D1%8E%D1%87%D0%B5%D0%BD%D0%B8%D1%8F_%D1%86%D0%B8%D1%82%D0%BE%D0%BF%D0%BB%D0%B0%D0%B7%D0%BC%D1%8B" TargetMode="External"/><Relationship Id="rId2" Type="http://schemas.openxmlformats.org/officeDocument/2006/relationships/hyperlink" Target="https://www.yaklass.ru/materiali?mode=lsntheme&amp;themeid=106" TargetMode="External"/><Relationship Id="rId1" Type="http://schemas.openxmlformats.org/officeDocument/2006/relationships/hyperlink" Target="https://ru.wikipedia.org/wiki/%D0%9A%D0%BB%D0%B5%D1%82%D0%BA%D0%B0" TargetMode="External"/><Relationship Id="rId6" Type="http://schemas.openxmlformats.org/officeDocument/2006/relationships/hyperlink" Target="https://ru.wikipedia.org/wiki/%D0%9E%D1%80%D0%B3%D0%B0%D0%BD%D0%B5%D0%BB%D0%BB%D1%8B" TargetMode="External"/><Relationship Id="rId5" Type="http://schemas.openxmlformats.org/officeDocument/2006/relationships/hyperlink" Target="https://ru.wikipedia.org/wiki/%D0%A6%D0%B8%D1%82%D0%BE%D0%B7%D0%BE%D0%BB%D1%8C" TargetMode="External"/><Relationship Id="rId4" Type="http://schemas.openxmlformats.org/officeDocument/2006/relationships/hyperlink" Target="https://ru.wikipedia.org/wiki/%D0%92%D0%B0%D0%BA%D1%83%D0%BE%D0%BB%D1%8C" TargetMode="External"/></Relationships>
</file>

<file path=ppt/diagrams/_rels/drawing6.xml.rels><?xml version="1.0" encoding="UTF-8" standalone="yes"?>
<Relationships xmlns="http://schemas.openxmlformats.org/package/2006/relationships"><Relationship Id="rId2" Type="http://schemas.openxmlformats.org/officeDocument/2006/relationships/hyperlink" Target="https://externat.foxford.ru/polezno-znat/wiki-biologiya-delenie-kletki-mitoz-mejoz" TargetMode="External"/><Relationship Id="rId1" Type="http://schemas.openxmlformats.org/officeDocument/2006/relationships/hyperlink" Target="https://nauka.club/biologiya/prokarioty-i-eukarioty.html" TargetMode="External"/></Relationships>
</file>

<file path=ppt/diagrams/_rels/drawing7.xml.rels><?xml version="1.0" encoding="UTF-8" standalone="yes"?>
<Relationships xmlns="http://schemas.openxmlformats.org/package/2006/relationships"><Relationship Id="rId1" Type="http://schemas.openxmlformats.org/officeDocument/2006/relationships/hyperlink" Target="https://liveposts.ru/articles/education-articles/biologiya/plazmaticheskaya-membrana-harakteristiki-stroenie-i-funktsii#toc_3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44FC0B4-5300-4E42-858E-0D7B6A0C8C4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1663837-5C95-4C4A-8E43-A1E463A6FB6A}">
      <dgm:prSet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Хроматин </a:t>
          </a:r>
          <a:endParaRPr lang="ru-RU" dirty="0">
            <a:solidFill>
              <a:schemeClr val="tx1"/>
            </a:solidFill>
          </a:endParaRPr>
        </a:p>
      </dgm:t>
    </dgm:pt>
    <dgm:pt modelId="{08BA84F1-8EBC-47D1-AB79-96377DEF48B8}" type="parTrans" cxnId="{32037BDF-8FD9-4AE9-9D5D-B7FDBDB068E0}">
      <dgm:prSet/>
      <dgm:spPr/>
      <dgm:t>
        <a:bodyPr/>
        <a:lstStyle/>
        <a:p>
          <a:endParaRPr lang="ru-RU"/>
        </a:p>
      </dgm:t>
    </dgm:pt>
    <dgm:pt modelId="{36B967F0-AA03-4107-8A63-ABBFA569DB49}" type="sibTrans" cxnId="{32037BDF-8FD9-4AE9-9D5D-B7FDBDB068E0}">
      <dgm:prSet/>
      <dgm:spPr/>
      <dgm:t>
        <a:bodyPr/>
        <a:lstStyle/>
        <a:p>
          <a:endParaRPr lang="ru-RU"/>
        </a:p>
      </dgm:t>
    </dgm:pt>
    <dgm:pt modelId="{62637F51-55FE-4F5B-9351-E281750CD3E0}">
      <dgm:prSet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Нуклеопротеид, составляющий основу хромосом</a:t>
          </a:r>
          <a:endParaRPr lang="ru-RU" dirty="0">
            <a:solidFill>
              <a:schemeClr val="tx1"/>
            </a:solidFill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/>
          </dgm14:cNvPr>
        </a:ext>
      </dgm:extLst>
    </dgm:pt>
    <dgm:pt modelId="{A49B5BE7-71DA-46F3-89FB-DDC345420C69}" type="parTrans" cxnId="{BE28B54E-60B4-4634-B08F-4802616A512D}">
      <dgm:prSet/>
      <dgm:spPr/>
      <dgm:t>
        <a:bodyPr/>
        <a:lstStyle/>
        <a:p>
          <a:endParaRPr lang="ru-RU"/>
        </a:p>
      </dgm:t>
    </dgm:pt>
    <dgm:pt modelId="{C17534E8-27F4-4A1C-B9D9-2E271119760D}" type="sibTrans" cxnId="{BE28B54E-60B4-4634-B08F-4802616A512D}">
      <dgm:prSet/>
      <dgm:spPr/>
      <dgm:t>
        <a:bodyPr/>
        <a:lstStyle/>
        <a:p>
          <a:endParaRPr lang="ru-RU"/>
        </a:p>
      </dgm:t>
    </dgm:pt>
    <dgm:pt modelId="{E282BD11-CFB6-4948-9C8F-A7CAE875694E}">
      <dgm:prSet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Состоит из ДНК и белков</a:t>
          </a:r>
          <a:endParaRPr lang="ru-RU" dirty="0">
            <a:solidFill>
              <a:schemeClr val="tx1"/>
            </a:solidFill>
          </a:endParaRPr>
        </a:p>
      </dgm:t>
    </dgm:pt>
    <dgm:pt modelId="{8FE74D12-2A0F-4A66-BA24-8A07AF7F5331}" type="parTrans" cxnId="{5ADF3375-E38C-4E5C-BC72-ADD82C043311}">
      <dgm:prSet/>
      <dgm:spPr/>
      <dgm:t>
        <a:bodyPr/>
        <a:lstStyle/>
        <a:p>
          <a:endParaRPr lang="ru-RU"/>
        </a:p>
      </dgm:t>
    </dgm:pt>
    <dgm:pt modelId="{E2601B5B-50B5-49DE-8FCC-C12C3481EEAA}" type="sibTrans" cxnId="{5ADF3375-E38C-4E5C-BC72-ADD82C043311}">
      <dgm:prSet/>
      <dgm:spPr/>
      <dgm:t>
        <a:bodyPr/>
        <a:lstStyle/>
        <a:p>
          <a:endParaRPr lang="ru-RU"/>
        </a:p>
      </dgm:t>
    </dgm:pt>
    <dgm:pt modelId="{060D8823-CCA9-459A-8DE8-18C7367F0B1D}" type="pres">
      <dgm:prSet presAssocID="{144FC0B4-5300-4E42-858E-0D7B6A0C8C4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A937A36-79C0-46DF-9998-5CA1E7423A36}" type="pres">
      <dgm:prSet presAssocID="{91663837-5C95-4C4A-8E43-A1E463A6FB6A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F258F9-3274-480E-9F36-52D6F3332F99}" type="pres">
      <dgm:prSet presAssocID="{36B967F0-AA03-4107-8A63-ABBFA569DB49}" presName="spacer" presStyleCnt="0"/>
      <dgm:spPr/>
    </dgm:pt>
    <dgm:pt modelId="{E4FADBB5-4E65-4A53-A2B4-B6B77700244C}" type="pres">
      <dgm:prSet presAssocID="{62637F51-55FE-4F5B-9351-E281750CD3E0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A2D81C-4A95-403B-942A-7A69283CAAE0}" type="pres">
      <dgm:prSet presAssocID="{C17534E8-27F4-4A1C-B9D9-2E271119760D}" presName="spacer" presStyleCnt="0"/>
      <dgm:spPr/>
    </dgm:pt>
    <dgm:pt modelId="{98631B7F-41FE-44E9-9846-AD7F1184D30E}" type="pres">
      <dgm:prSet presAssocID="{E282BD11-CFB6-4948-9C8F-A7CAE875694E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68F8633-F787-453F-B9A0-95C98E2793C0}" type="presOf" srcId="{62637F51-55FE-4F5B-9351-E281750CD3E0}" destId="{E4FADBB5-4E65-4A53-A2B4-B6B77700244C}" srcOrd="0" destOrd="0" presId="urn:microsoft.com/office/officeart/2005/8/layout/vList2"/>
    <dgm:cxn modelId="{E000DEE3-B7DF-418D-8367-90B344587580}" type="presOf" srcId="{E282BD11-CFB6-4948-9C8F-A7CAE875694E}" destId="{98631B7F-41FE-44E9-9846-AD7F1184D30E}" srcOrd="0" destOrd="0" presId="urn:microsoft.com/office/officeart/2005/8/layout/vList2"/>
    <dgm:cxn modelId="{5ADF3375-E38C-4E5C-BC72-ADD82C043311}" srcId="{144FC0B4-5300-4E42-858E-0D7B6A0C8C4A}" destId="{E282BD11-CFB6-4948-9C8F-A7CAE875694E}" srcOrd="2" destOrd="0" parTransId="{8FE74D12-2A0F-4A66-BA24-8A07AF7F5331}" sibTransId="{E2601B5B-50B5-49DE-8FCC-C12C3481EEAA}"/>
    <dgm:cxn modelId="{32037BDF-8FD9-4AE9-9D5D-B7FDBDB068E0}" srcId="{144FC0B4-5300-4E42-858E-0D7B6A0C8C4A}" destId="{91663837-5C95-4C4A-8E43-A1E463A6FB6A}" srcOrd="0" destOrd="0" parTransId="{08BA84F1-8EBC-47D1-AB79-96377DEF48B8}" sibTransId="{36B967F0-AA03-4107-8A63-ABBFA569DB49}"/>
    <dgm:cxn modelId="{5589C299-09C5-4E85-9D65-EFD9063BD37F}" type="presOf" srcId="{144FC0B4-5300-4E42-858E-0D7B6A0C8C4A}" destId="{060D8823-CCA9-459A-8DE8-18C7367F0B1D}" srcOrd="0" destOrd="0" presId="urn:microsoft.com/office/officeart/2005/8/layout/vList2"/>
    <dgm:cxn modelId="{ED94D1F5-75DA-4068-BADF-A19AF6D0A84C}" type="presOf" srcId="{91663837-5C95-4C4A-8E43-A1E463A6FB6A}" destId="{9A937A36-79C0-46DF-9998-5CA1E7423A36}" srcOrd="0" destOrd="0" presId="urn:microsoft.com/office/officeart/2005/8/layout/vList2"/>
    <dgm:cxn modelId="{BE28B54E-60B4-4634-B08F-4802616A512D}" srcId="{144FC0B4-5300-4E42-858E-0D7B6A0C8C4A}" destId="{62637F51-55FE-4F5B-9351-E281750CD3E0}" srcOrd="1" destOrd="0" parTransId="{A49B5BE7-71DA-46F3-89FB-DDC345420C69}" sibTransId="{C17534E8-27F4-4A1C-B9D9-2E271119760D}"/>
    <dgm:cxn modelId="{6171FDBC-B116-49EF-94F2-1337DBCBF1BA}" type="presParOf" srcId="{060D8823-CCA9-459A-8DE8-18C7367F0B1D}" destId="{9A937A36-79C0-46DF-9998-5CA1E7423A36}" srcOrd="0" destOrd="0" presId="urn:microsoft.com/office/officeart/2005/8/layout/vList2"/>
    <dgm:cxn modelId="{132AB449-17F0-4878-8B8E-8F84B4C63C35}" type="presParOf" srcId="{060D8823-CCA9-459A-8DE8-18C7367F0B1D}" destId="{73F258F9-3274-480E-9F36-52D6F3332F99}" srcOrd="1" destOrd="0" presId="urn:microsoft.com/office/officeart/2005/8/layout/vList2"/>
    <dgm:cxn modelId="{1FC230E7-B2A1-42A5-9A24-BD9F57D4EEA1}" type="presParOf" srcId="{060D8823-CCA9-459A-8DE8-18C7367F0B1D}" destId="{E4FADBB5-4E65-4A53-A2B4-B6B77700244C}" srcOrd="2" destOrd="0" presId="urn:microsoft.com/office/officeart/2005/8/layout/vList2"/>
    <dgm:cxn modelId="{91A1ABA6-BA27-465F-B1AD-42EEDC57865F}" type="presParOf" srcId="{060D8823-CCA9-459A-8DE8-18C7367F0B1D}" destId="{22A2D81C-4A95-403B-942A-7A69283CAAE0}" srcOrd="3" destOrd="0" presId="urn:microsoft.com/office/officeart/2005/8/layout/vList2"/>
    <dgm:cxn modelId="{BD679B6A-BD41-4AB5-ABCB-7C77C25231E1}" type="presParOf" srcId="{060D8823-CCA9-459A-8DE8-18C7367F0B1D}" destId="{98631B7F-41FE-44E9-9846-AD7F1184D30E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A709F4B-F9CE-4DB2-AEB1-D5EBB8FB6C7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FF63393-7C73-4D98-8485-608E0C169A8B}">
      <dgm:prSet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pPr rtl="0"/>
          <a:r>
            <a:rPr lang="ru-RU" b="1" dirty="0" smtClean="0">
              <a:solidFill>
                <a:schemeClr val="tx1"/>
              </a:solidFill>
            </a:rPr>
            <a:t>ЭПС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smtClean="0">
              <a:solidFill>
                <a:schemeClr val="tx1"/>
              </a:solidFill>
              <a:hlinkClick xmlns:r="http://schemas.openxmlformats.org/officeDocument/2006/relationships" r:id="rId1"/>
            </a:rPr>
            <a:t>- это сеть каналов, пронизывающая цитоплазму. Стенки этих каналов представляют собой мембраны, контактирующие со всеми органами клетки</a:t>
          </a:r>
          <a:endParaRPr lang="ru-RU" dirty="0">
            <a:solidFill>
              <a:schemeClr val="tx1"/>
            </a:solidFill>
          </a:endParaRPr>
        </a:p>
      </dgm:t>
    </dgm:pt>
    <dgm:pt modelId="{0EA85685-A44A-4456-B2B2-147450F67ED1}" type="parTrans" cxnId="{5109FC68-FB31-43A4-BACE-F3BC8F95926E}">
      <dgm:prSet/>
      <dgm:spPr/>
      <dgm:t>
        <a:bodyPr/>
        <a:lstStyle/>
        <a:p>
          <a:endParaRPr lang="ru-RU"/>
        </a:p>
      </dgm:t>
    </dgm:pt>
    <dgm:pt modelId="{9B49B355-FB36-41B5-A609-06DCD91A21F5}" type="sibTrans" cxnId="{5109FC68-FB31-43A4-BACE-F3BC8F95926E}">
      <dgm:prSet/>
      <dgm:spPr/>
      <dgm:t>
        <a:bodyPr/>
        <a:lstStyle/>
        <a:p>
          <a:endParaRPr lang="ru-RU"/>
        </a:p>
      </dgm:t>
    </dgm:pt>
    <dgm:pt modelId="{7511C553-D970-4160-9726-4650D0A58214}">
      <dgm:prSet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pPr rtl="0"/>
          <a:r>
            <a:rPr lang="ru-RU" b="1" dirty="0" smtClean="0">
              <a:solidFill>
                <a:schemeClr val="tx1"/>
              </a:solidFill>
              <a:hlinkClick xmlns:r="http://schemas.openxmlformats.org/officeDocument/2006/relationships" r:id="rId2"/>
            </a:rPr>
            <a:t>ЭПС</a:t>
          </a:r>
          <a:r>
            <a:rPr lang="ru-RU" dirty="0" smtClean="0">
              <a:solidFill>
                <a:schemeClr val="tx1"/>
              </a:solidFill>
              <a:hlinkClick xmlns:r="http://schemas.openxmlformats.org/officeDocument/2006/relationships" r:id="rId2"/>
            </a:rPr>
            <a:t> и органоиды вместе составляют единую внутриклеточную </a:t>
          </a:r>
          <a:r>
            <a:rPr lang="ru-RU" b="1" dirty="0" smtClean="0">
              <a:solidFill>
                <a:schemeClr val="tx1"/>
              </a:solidFill>
              <a:hlinkClick xmlns:r="http://schemas.openxmlformats.org/officeDocument/2006/relationships" r:id="rId2"/>
            </a:rPr>
            <a:t>систему</a:t>
          </a:r>
          <a:r>
            <a:rPr lang="ru-RU" dirty="0" smtClean="0">
              <a:solidFill>
                <a:schemeClr val="tx1"/>
              </a:solidFill>
              <a:hlinkClick xmlns:r="http://schemas.openxmlformats.org/officeDocument/2006/relationships" r:id="rId2"/>
            </a:rPr>
            <a:t>, которая осуществляет обмен веществ и энергии в клетки обеспечивает внутриклеточный транспорт веществ</a:t>
          </a:r>
          <a:r>
            <a:rPr lang="ru-RU" dirty="0" smtClean="0">
              <a:solidFill>
                <a:schemeClr val="tx1"/>
              </a:solidFill>
              <a:hlinkClick xmlns:r="http://schemas.openxmlformats.org/officeDocument/2006/relationships" r:id="rId3"/>
            </a:rPr>
            <a:t>.</a:t>
          </a:r>
          <a:endParaRPr lang="ru-RU" dirty="0">
            <a:solidFill>
              <a:schemeClr val="tx1"/>
            </a:solidFill>
          </a:endParaRPr>
        </a:p>
      </dgm:t>
    </dgm:pt>
    <dgm:pt modelId="{F40DB7F2-CB77-4DC0-92C3-9F66F2D6FB9D}" type="parTrans" cxnId="{899FF8D0-5C10-4F5C-83EC-FD04F746CED9}">
      <dgm:prSet/>
      <dgm:spPr/>
      <dgm:t>
        <a:bodyPr/>
        <a:lstStyle/>
        <a:p>
          <a:endParaRPr lang="ru-RU"/>
        </a:p>
      </dgm:t>
    </dgm:pt>
    <dgm:pt modelId="{3685F05F-5D6D-440E-AD1A-8A0B51377723}" type="sibTrans" cxnId="{899FF8D0-5C10-4F5C-83EC-FD04F746CED9}">
      <dgm:prSet/>
      <dgm:spPr/>
      <dgm:t>
        <a:bodyPr/>
        <a:lstStyle/>
        <a:p>
          <a:endParaRPr lang="ru-RU"/>
        </a:p>
      </dgm:t>
    </dgm:pt>
    <dgm:pt modelId="{5CD9D657-D73D-4669-9A27-4C69B3B31495}" type="pres">
      <dgm:prSet presAssocID="{CA709F4B-F9CE-4DB2-AEB1-D5EBB8FB6C7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71127FC-911A-497E-9EEB-91A355B21596}" type="pres">
      <dgm:prSet presAssocID="{FFF63393-7C73-4D98-8485-608E0C169A8B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0927B0-65AF-4B24-B5CC-F951D66AE2D1}" type="pres">
      <dgm:prSet presAssocID="{9B49B355-FB36-41B5-A609-06DCD91A21F5}" presName="spacer" presStyleCnt="0"/>
      <dgm:spPr/>
    </dgm:pt>
    <dgm:pt modelId="{50E38D48-C7F8-4E65-B7A1-ABC7EEBA167B}" type="pres">
      <dgm:prSet presAssocID="{7511C553-D970-4160-9726-4650D0A58214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109FC68-FB31-43A4-BACE-F3BC8F95926E}" srcId="{CA709F4B-F9CE-4DB2-AEB1-D5EBB8FB6C73}" destId="{FFF63393-7C73-4D98-8485-608E0C169A8B}" srcOrd="0" destOrd="0" parTransId="{0EA85685-A44A-4456-B2B2-147450F67ED1}" sibTransId="{9B49B355-FB36-41B5-A609-06DCD91A21F5}"/>
    <dgm:cxn modelId="{ACD4E047-8AC4-4CF6-83B2-C6EA6E9808AA}" type="presOf" srcId="{FFF63393-7C73-4D98-8485-608E0C169A8B}" destId="{471127FC-911A-497E-9EEB-91A355B21596}" srcOrd="0" destOrd="0" presId="urn:microsoft.com/office/officeart/2005/8/layout/vList2"/>
    <dgm:cxn modelId="{899FF8D0-5C10-4F5C-83EC-FD04F746CED9}" srcId="{CA709F4B-F9CE-4DB2-AEB1-D5EBB8FB6C73}" destId="{7511C553-D970-4160-9726-4650D0A58214}" srcOrd="1" destOrd="0" parTransId="{F40DB7F2-CB77-4DC0-92C3-9F66F2D6FB9D}" sibTransId="{3685F05F-5D6D-440E-AD1A-8A0B51377723}"/>
    <dgm:cxn modelId="{3DB2B2DA-D08B-4486-B86C-A2356022498D}" type="presOf" srcId="{CA709F4B-F9CE-4DB2-AEB1-D5EBB8FB6C73}" destId="{5CD9D657-D73D-4669-9A27-4C69B3B31495}" srcOrd="0" destOrd="0" presId="urn:microsoft.com/office/officeart/2005/8/layout/vList2"/>
    <dgm:cxn modelId="{687EA20A-1C9C-411B-A42B-3170316DB2AC}" type="presOf" srcId="{7511C553-D970-4160-9726-4650D0A58214}" destId="{50E38D48-C7F8-4E65-B7A1-ABC7EEBA167B}" srcOrd="0" destOrd="0" presId="urn:microsoft.com/office/officeart/2005/8/layout/vList2"/>
    <dgm:cxn modelId="{1948B775-B3DD-49C4-A5F7-15EDCBF6C5C5}" type="presParOf" srcId="{5CD9D657-D73D-4669-9A27-4C69B3B31495}" destId="{471127FC-911A-497E-9EEB-91A355B21596}" srcOrd="0" destOrd="0" presId="urn:microsoft.com/office/officeart/2005/8/layout/vList2"/>
    <dgm:cxn modelId="{028657CE-BADF-4541-996E-C2179FAFF0A9}" type="presParOf" srcId="{5CD9D657-D73D-4669-9A27-4C69B3B31495}" destId="{F90927B0-65AF-4B24-B5CC-F951D66AE2D1}" srcOrd="1" destOrd="0" presId="urn:microsoft.com/office/officeart/2005/8/layout/vList2"/>
    <dgm:cxn modelId="{B61FC9F5-F5E8-4926-A9DF-4973920E601D}" type="presParOf" srcId="{5CD9D657-D73D-4669-9A27-4C69B3B31495}" destId="{50E38D48-C7F8-4E65-B7A1-ABC7EEBA167B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776A6A4-8E13-4923-8A87-73E3F8E5BA20}" type="doc">
      <dgm:prSet loTypeId="urn:microsoft.com/office/officeart/2005/8/layout/vList2" loCatId="list" qsTypeId="urn:microsoft.com/office/officeart/2005/8/quickstyle/simple1" qsCatId="simple" csTypeId="urn:microsoft.com/office/officeart/2005/8/colors/accent4_5" csCatId="accent4"/>
      <dgm:spPr/>
      <dgm:t>
        <a:bodyPr/>
        <a:lstStyle/>
        <a:p>
          <a:endParaRPr lang="ru-RU"/>
        </a:p>
      </dgm:t>
    </dgm:pt>
    <dgm:pt modelId="{EAA4F823-046C-4BD0-B6F4-1CDA3126265D}">
      <dgm:prSet/>
      <dgm:spPr/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  <a:hlinkClick xmlns:r="http://schemas.openxmlformats.org/officeDocument/2006/relationships" r:id="rId1"/>
            </a:rPr>
            <a:t>представляет собой стопку дискообразных мембранных мешочков (цистерн), несколько расширенных ближе к краям, и связанную с ними систему пузырьков </a:t>
          </a:r>
          <a:r>
            <a:rPr lang="ru-RU" b="1" dirty="0" err="1" smtClean="0">
              <a:solidFill>
                <a:schemeClr val="tx1"/>
              </a:solidFill>
              <a:hlinkClick xmlns:r="http://schemas.openxmlformats.org/officeDocument/2006/relationships" r:id="rId1"/>
            </a:rPr>
            <a:t>Гольджи</a:t>
          </a:r>
          <a:r>
            <a:rPr lang="ru-RU" dirty="0" smtClean="0">
              <a:solidFill>
                <a:schemeClr val="tx1"/>
              </a:solidFill>
              <a:hlinkClick xmlns:r="http://schemas.openxmlformats.org/officeDocument/2006/relationships" r:id="rId1"/>
            </a:rPr>
            <a:t>. </a:t>
          </a:r>
          <a:endParaRPr lang="ru-RU" dirty="0">
            <a:solidFill>
              <a:schemeClr val="tx1"/>
            </a:solidFill>
          </a:endParaRPr>
        </a:p>
      </dgm:t>
    </dgm:pt>
    <dgm:pt modelId="{256ECF68-2398-4C0C-BCBD-894753B3130D}" type="parTrans" cxnId="{1357CC7F-C1EF-49B7-85B8-05A6DB2EC00A}">
      <dgm:prSet/>
      <dgm:spPr/>
      <dgm:t>
        <a:bodyPr/>
        <a:lstStyle/>
        <a:p>
          <a:endParaRPr lang="ru-RU"/>
        </a:p>
      </dgm:t>
    </dgm:pt>
    <dgm:pt modelId="{6919785A-D06E-4421-9913-68196033D133}" type="sibTrans" cxnId="{1357CC7F-C1EF-49B7-85B8-05A6DB2EC00A}">
      <dgm:prSet/>
      <dgm:spPr/>
      <dgm:t>
        <a:bodyPr/>
        <a:lstStyle/>
        <a:p>
          <a:endParaRPr lang="ru-RU"/>
        </a:p>
      </dgm:t>
    </dgm:pt>
    <dgm:pt modelId="{2EF85835-6D77-4095-B435-66A452AC998D}">
      <dgm:prSet/>
      <dgm:spPr/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функции </a:t>
          </a:r>
          <a:r>
            <a:rPr lang="ru-RU" b="1" dirty="0" smtClean="0">
              <a:solidFill>
                <a:schemeClr val="tx1"/>
              </a:solidFill>
            </a:rPr>
            <a:t>-</a:t>
          </a:r>
          <a:r>
            <a:rPr lang="ru-RU" dirty="0" smtClean="0">
              <a:solidFill>
                <a:schemeClr val="tx1"/>
              </a:solidFill>
            </a:rPr>
            <a:t>перенос и преобразование белков, сборка мембран, транспорт различных веществ к клеточной мембране, формирование  лизосом</a:t>
          </a:r>
          <a:endParaRPr lang="ru-RU" dirty="0">
            <a:solidFill>
              <a:schemeClr val="tx1"/>
            </a:solidFill>
          </a:endParaRPr>
        </a:p>
      </dgm:t>
    </dgm:pt>
    <dgm:pt modelId="{ED9ED8AD-CD2E-47A0-BC23-19E2146F1B95}" type="parTrans" cxnId="{A094DB86-66D6-427D-814B-C6E32CF85A30}">
      <dgm:prSet/>
      <dgm:spPr/>
      <dgm:t>
        <a:bodyPr/>
        <a:lstStyle/>
        <a:p>
          <a:endParaRPr lang="ru-RU"/>
        </a:p>
      </dgm:t>
    </dgm:pt>
    <dgm:pt modelId="{9754838A-2496-445A-BA74-B7E3BD25929D}" type="sibTrans" cxnId="{A094DB86-66D6-427D-814B-C6E32CF85A30}">
      <dgm:prSet/>
      <dgm:spPr/>
      <dgm:t>
        <a:bodyPr/>
        <a:lstStyle/>
        <a:p>
          <a:endParaRPr lang="ru-RU"/>
        </a:p>
      </dgm:t>
    </dgm:pt>
    <dgm:pt modelId="{7BEA1A64-E67B-4898-9365-6AE219F54F2B}" type="pres">
      <dgm:prSet presAssocID="{2776A6A4-8E13-4923-8A87-73E3F8E5BA2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425ACE7-EA0C-47AD-8556-CD3E9F086A40}" type="pres">
      <dgm:prSet presAssocID="{EAA4F823-046C-4BD0-B6F4-1CDA3126265D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E0B6D1-8C33-49D1-8D47-5563B1426EB2}" type="pres">
      <dgm:prSet presAssocID="{6919785A-D06E-4421-9913-68196033D133}" presName="spacer" presStyleCnt="0"/>
      <dgm:spPr/>
    </dgm:pt>
    <dgm:pt modelId="{C095FDA5-E185-4DB8-AE8C-D9D45B461354}" type="pres">
      <dgm:prSet presAssocID="{2EF85835-6D77-4095-B435-66A452AC998D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357CC7F-C1EF-49B7-85B8-05A6DB2EC00A}" srcId="{2776A6A4-8E13-4923-8A87-73E3F8E5BA20}" destId="{EAA4F823-046C-4BD0-B6F4-1CDA3126265D}" srcOrd="0" destOrd="0" parTransId="{256ECF68-2398-4C0C-BCBD-894753B3130D}" sibTransId="{6919785A-D06E-4421-9913-68196033D133}"/>
    <dgm:cxn modelId="{7A203240-B06E-4AC8-BB3B-F16E2FAFE49C}" type="presOf" srcId="{2EF85835-6D77-4095-B435-66A452AC998D}" destId="{C095FDA5-E185-4DB8-AE8C-D9D45B461354}" srcOrd="0" destOrd="0" presId="urn:microsoft.com/office/officeart/2005/8/layout/vList2"/>
    <dgm:cxn modelId="{64B09558-5BF8-4F74-B3B9-FA266236B909}" type="presOf" srcId="{2776A6A4-8E13-4923-8A87-73E3F8E5BA20}" destId="{7BEA1A64-E67B-4898-9365-6AE219F54F2B}" srcOrd="0" destOrd="0" presId="urn:microsoft.com/office/officeart/2005/8/layout/vList2"/>
    <dgm:cxn modelId="{A094DB86-66D6-427D-814B-C6E32CF85A30}" srcId="{2776A6A4-8E13-4923-8A87-73E3F8E5BA20}" destId="{2EF85835-6D77-4095-B435-66A452AC998D}" srcOrd="1" destOrd="0" parTransId="{ED9ED8AD-CD2E-47A0-BC23-19E2146F1B95}" sibTransId="{9754838A-2496-445A-BA74-B7E3BD25929D}"/>
    <dgm:cxn modelId="{440640D5-D0D3-4A44-938A-C7A100FE2547}" type="presOf" srcId="{EAA4F823-046C-4BD0-B6F4-1CDA3126265D}" destId="{E425ACE7-EA0C-47AD-8556-CD3E9F086A40}" srcOrd="0" destOrd="0" presId="urn:microsoft.com/office/officeart/2005/8/layout/vList2"/>
    <dgm:cxn modelId="{F673F0B1-7F45-4280-89FD-5B72181423DD}" type="presParOf" srcId="{7BEA1A64-E67B-4898-9365-6AE219F54F2B}" destId="{E425ACE7-EA0C-47AD-8556-CD3E9F086A40}" srcOrd="0" destOrd="0" presId="urn:microsoft.com/office/officeart/2005/8/layout/vList2"/>
    <dgm:cxn modelId="{24DABF63-283F-4796-B1A0-9BB84A2418EB}" type="presParOf" srcId="{7BEA1A64-E67B-4898-9365-6AE219F54F2B}" destId="{E9E0B6D1-8C33-49D1-8D47-5563B1426EB2}" srcOrd="1" destOrd="0" presId="urn:microsoft.com/office/officeart/2005/8/layout/vList2"/>
    <dgm:cxn modelId="{045A709B-5FA7-4CE2-87D0-F7C4E6DE0ECC}" type="presParOf" srcId="{7BEA1A64-E67B-4898-9365-6AE219F54F2B}" destId="{C095FDA5-E185-4DB8-AE8C-D9D45B461354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5ADE5B8-5F1B-4A05-8E3C-349AD406456B}" type="doc">
      <dgm:prSet loTypeId="urn:microsoft.com/office/officeart/2005/8/layout/vList2" loCatId="list" qsTypeId="urn:microsoft.com/office/officeart/2005/8/quickstyle/simple1" qsCatId="simple" csTypeId="urn:microsoft.com/office/officeart/2005/8/colors/accent4_5" csCatId="accent4" phldr="1"/>
      <dgm:spPr/>
      <dgm:t>
        <a:bodyPr/>
        <a:lstStyle/>
        <a:p>
          <a:endParaRPr lang="ru-RU"/>
        </a:p>
      </dgm:t>
    </dgm:pt>
    <dgm:pt modelId="{B775847D-0655-435C-8BB4-5229940F1CD3}">
      <dgm:prSet/>
      <dgm:spPr/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  <a:hlinkClick xmlns:r="http://schemas.openxmlformats.org/officeDocument/2006/relationships" r:id="rId1"/>
            </a:rPr>
            <a:t>Главной функцией митохондрий является захват богатых энергией субстратов (жирные кислоты, </a:t>
          </a:r>
          <a:r>
            <a:rPr lang="ru-RU" dirty="0" err="1" smtClean="0">
              <a:solidFill>
                <a:schemeClr val="tx1"/>
              </a:solidFill>
              <a:hlinkClick xmlns:r="http://schemas.openxmlformats.org/officeDocument/2006/relationships" r:id="rId1"/>
            </a:rPr>
            <a:t>пируват</a:t>
          </a:r>
          <a:r>
            <a:rPr lang="ru-RU" dirty="0" smtClean="0">
              <a:solidFill>
                <a:schemeClr val="tx1"/>
              </a:solidFill>
              <a:hlinkClick xmlns:r="http://schemas.openxmlformats.org/officeDocument/2006/relationships" r:id="rId1"/>
            </a:rPr>
            <a:t>, углеродный скелет аминокислот) из цитоплазмы и их окислительное расщепление с образованием СО2 и Н2О, сопряженное с синтезом АТФ.</a:t>
          </a:r>
          <a:endParaRPr lang="ru-RU" dirty="0">
            <a:solidFill>
              <a:schemeClr val="tx1"/>
            </a:solidFill>
          </a:endParaRPr>
        </a:p>
      </dgm:t>
    </dgm:pt>
    <dgm:pt modelId="{E985FA2C-F3B9-4CC0-A472-1C3F71EE661F}" type="parTrans" cxnId="{5DCFB836-51B6-4555-88AE-49CD41753BAB}">
      <dgm:prSet/>
      <dgm:spPr/>
      <dgm:t>
        <a:bodyPr/>
        <a:lstStyle/>
        <a:p>
          <a:endParaRPr lang="ru-RU"/>
        </a:p>
      </dgm:t>
    </dgm:pt>
    <dgm:pt modelId="{D6720C02-84A8-4F6E-B30D-231F717A74C3}" type="sibTrans" cxnId="{5DCFB836-51B6-4555-88AE-49CD41753BAB}">
      <dgm:prSet/>
      <dgm:spPr/>
      <dgm:t>
        <a:bodyPr/>
        <a:lstStyle/>
        <a:p>
          <a:endParaRPr lang="ru-RU"/>
        </a:p>
      </dgm:t>
    </dgm:pt>
    <dgm:pt modelId="{B8D35D5A-CC2F-4E62-828F-36F8FD4ECBE4}">
      <dgm:prSet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 </a:t>
          </a:r>
          <a:endParaRPr lang="ru-RU" dirty="0">
            <a:solidFill>
              <a:schemeClr val="tx1"/>
            </a:solidFill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/>
          </dgm14:cNvPr>
        </a:ext>
      </dgm:extLst>
    </dgm:pt>
    <dgm:pt modelId="{369E5BFA-70D3-4D1B-8B33-68E4F5EF28E9}" type="parTrans" cxnId="{C3276A8C-30E9-4568-BE03-EC2877C8D484}">
      <dgm:prSet/>
      <dgm:spPr/>
      <dgm:t>
        <a:bodyPr/>
        <a:lstStyle/>
        <a:p>
          <a:endParaRPr lang="ru-RU"/>
        </a:p>
      </dgm:t>
    </dgm:pt>
    <dgm:pt modelId="{D7F45AE7-52FE-47F3-85F9-B1BA9CE6688C}" type="sibTrans" cxnId="{C3276A8C-30E9-4568-BE03-EC2877C8D484}">
      <dgm:prSet/>
      <dgm:spPr/>
      <dgm:t>
        <a:bodyPr/>
        <a:lstStyle/>
        <a:p>
          <a:endParaRPr lang="ru-RU"/>
        </a:p>
      </dgm:t>
    </dgm:pt>
    <dgm:pt modelId="{AC0C8434-745F-47CB-848B-B2EECC9357A2}" type="pres">
      <dgm:prSet presAssocID="{25ADE5B8-5F1B-4A05-8E3C-349AD406456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CBC6C46-E376-4D74-97E5-6944B53A5DB9}" type="pres">
      <dgm:prSet presAssocID="{B775847D-0655-435C-8BB4-5229940F1CD3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6B2012-285C-4451-B453-A34044AAE92B}" type="pres">
      <dgm:prSet presAssocID="{D6720C02-84A8-4F6E-B30D-231F717A74C3}" presName="spacer" presStyleCnt="0"/>
      <dgm:spPr/>
    </dgm:pt>
    <dgm:pt modelId="{A0542860-F82B-475D-A90A-2E3304E405DF}" type="pres">
      <dgm:prSet presAssocID="{B8D35D5A-CC2F-4E62-828F-36F8FD4ECBE4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DCFB836-51B6-4555-88AE-49CD41753BAB}" srcId="{25ADE5B8-5F1B-4A05-8E3C-349AD406456B}" destId="{B775847D-0655-435C-8BB4-5229940F1CD3}" srcOrd="0" destOrd="0" parTransId="{E985FA2C-F3B9-4CC0-A472-1C3F71EE661F}" sibTransId="{D6720C02-84A8-4F6E-B30D-231F717A74C3}"/>
    <dgm:cxn modelId="{E612DB9C-2024-47A9-994B-F56873CAA9C7}" type="presOf" srcId="{25ADE5B8-5F1B-4A05-8E3C-349AD406456B}" destId="{AC0C8434-745F-47CB-848B-B2EECC9357A2}" srcOrd="0" destOrd="0" presId="urn:microsoft.com/office/officeart/2005/8/layout/vList2"/>
    <dgm:cxn modelId="{C3276A8C-30E9-4568-BE03-EC2877C8D484}" srcId="{25ADE5B8-5F1B-4A05-8E3C-349AD406456B}" destId="{B8D35D5A-CC2F-4E62-828F-36F8FD4ECBE4}" srcOrd="1" destOrd="0" parTransId="{369E5BFA-70D3-4D1B-8B33-68E4F5EF28E9}" sibTransId="{D7F45AE7-52FE-47F3-85F9-B1BA9CE6688C}"/>
    <dgm:cxn modelId="{66FD8EA6-CF85-44BD-A7A9-7FDD19209E76}" type="presOf" srcId="{B775847D-0655-435C-8BB4-5229940F1CD3}" destId="{BCBC6C46-E376-4D74-97E5-6944B53A5DB9}" srcOrd="0" destOrd="0" presId="urn:microsoft.com/office/officeart/2005/8/layout/vList2"/>
    <dgm:cxn modelId="{EFDDDD94-6B6F-46C2-9343-9FEB643FBC24}" type="presOf" srcId="{B8D35D5A-CC2F-4E62-828F-36F8FD4ECBE4}" destId="{A0542860-F82B-475D-A90A-2E3304E405DF}" srcOrd="0" destOrd="0" presId="urn:microsoft.com/office/officeart/2005/8/layout/vList2"/>
    <dgm:cxn modelId="{F45766F5-B68C-4B21-8D32-E426CB2D337C}" type="presParOf" srcId="{AC0C8434-745F-47CB-848B-B2EECC9357A2}" destId="{BCBC6C46-E376-4D74-97E5-6944B53A5DB9}" srcOrd="0" destOrd="0" presId="urn:microsoft.com/office/officeart/2005/8/layout/vList2"/>
    <dgm:cxn modelId="{DEBAFC90-5D2F-43ED-9E00-3F6500E4EFD3}" type="presParOf" srcId="{AC0C8434-745F-47CB-848B-B2EECC9357A2}" destId="{676B2012-285C-4451-B453-A34044AAE92B}" srcOrd="1" destOrd="0" presId="urn:microsoft.com/office/officeart/2005/8/layout/vList2"/>
    <dgm:cxn modelId="{8B3934F9-8245-4954-AE54-990438A2C8CD}" type="presParOf" srcId="{AC0C8434-745F-47CB-848B-B2EECC9357A2}" destId="{A0542860-F82B-475D-A90A-2E3304E405DF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A42C829-8F44-40D5-8A0D-60C3DA2A565B}" type="doc">
      <dgm:prSet loTypeId="urn:microsoft.com/office/officeart/2005/8/layout/vList2" loCatId="list" qsTypeId="urn:microsoft.com/office/officeart/2005/8/quickstyle/simple1" qsCatId="simple" csTypeId="urn:microsoft.com/office/officeart/2005/8/colors/accent4_5" csCatId="accent4" phldr="1"/>
      <dgm:spPr/>
      <dgm:t>
        <a:bodyPr/>
        <a:lstStyle/>
        <a:p>
          <a:endParaRPr lang="ru-RU"/>
        </a:p>
      </dgm:t>
    </dgm:pt>
    <dgm:pt modelId="{7DA638B9-9FAB-4954-A117-EFAE353FC04F}">
      <dgm:prSet custT="1"/>
      <dgm:spPr/>
      <dgm:t>
        <a:bodyPr/>
        <a:lstStyle/>
        <a:p>
          <a:pPr algn="just" rtl="0"/>
          <a:r>
            <a:rPr lang="ru-RU" sz="1800" dirty="0" smtClean="0">
              <a:solidFill>
                <a:schemeClr val="tx1"/>
              </a:solidFill>
            </a:rPr>
            <a:t>Полужидкое содержимое </a:t>
          </a:r>
          <a:r>
            <a:rPr lang="ru-RU" sz="1800" dirty="0" smtClean="0">
              <a:solidFill>
                <a:schemeClr val="tx1"/>
              </a:solidFill>
              <a:hlinkClick xmlns:r="http://schemas.openxmlformats.org/officeDocument/2006/relationships" r:id="rId1"/>
            </a:rPr>
            <a:t>клетки</a:t>
          </a:r>
          <a:r>
            <a:rPr lang="ru-RU" sz="1800" dirty="0" smtClean="0">
              <a:solidFill>
                <a:schemeClr val="tx1"/>
              </a:solidFill>
            </a:rPr>
            <a:t>, её внутренняя </a:t>
          </a:r>
          <a:r>
            <a:rPr lang="ru-RU" sz="1800" dirty="0" smtClean="0">
              <a:solidFill>
                <a:schemeClr val="tx1"/>
              </a:solidFill>
              <a:hlinkClick xmlns:r="http://schemas.openxmlformats.org/officeDocument/2006/relationships" r:id="rId2"/>
            </a:rPr>
            <a:t>среда</a:t>
          </a:r>
          <a:r>
            <a:rPr lang="ru-RU" sz="1800" dirty="0" smtClean="0">
              <a:solidFill>
                <a:schemeClr val="tx1"/>
              </a:solidFill>
            </a:rPr>
            <a:t>, кроме </a:t>
          </a:r>
          <a:r>
            <a:rPr lang="ru-RU" sz="1800" dirty="0" smtClean="0">
              <a:solidFill>
                <a:schemeClr val="tx1"/>
              </a:solidFill>
              <a:hlinkClick xmlns:r="http://schemas.openxmlformats.org/officeDocument/2006/relationships" r:id="rId3"/>
            </a:rPr>
            <a:t>ядра</a:t>
          </a:r>
          <a:r>
            <a:rPr lang="ru-RU" sz="1800" dirty="0" smtClean="0">
              <a:solidFill>
                <a:schemeClr val="tx1"/>
              </a:solidFill>
            </a:rPr>
            <a:t> и </a:t>
          </a:r>
          <a:r>
            <a:rPr lang="ru-RU" sz="1800" dirty="0" smtClean="0">
              <a:solidFill>
                <a:schemeClr val="tx1"/>
              </a:solidFill>
              <a:hlinkClick xmlns:r="http://schemas.openxmlformats.org/officeDocument/2006/relationships" r:id="rId4"/>
            </a:rPr>
            <a:t>вакуоли</a:t>
          </a:r>
          <a:r>
            <a:rPr lang="ru-RU" sz="1800" dirty="0" smtClean="0">
              <a:solidFill>
                <a:schemeClr val="tx1"/>
              </a:solidFill>
            </a:rPr>
            <a:t>, ограниченная </a:t>
          </a:r>
          <a:r>
            <a:rPr lang="ru-RU" sz="1800" dirty="0" smtClean="0">
              <a:solidFill>
                <a:schemeClr val="tx1"/>
              </a:solidFill>
              <a:hlinkClick xmlns:r="http://schemas.openxmlformats.org/officeDocument/2006/relationships" r:id="rId2"/>
            </a:rPr>
            <a:t>плазматической мембраной</a:t>
          </a:r>
          <a:r>
            <a:rPr lang="ru-RU" sz="2000" dirty="0" smtClean="0"/>
            <a:t>.</a:t>
          </a:r>
        </a:p>
        <a:p>
          <a:pPr algn="just" rtl="0"/>
          <a:r>
            <a:rPr lang="ru-RU" sz="2000" dirty="0" smtClean="0">
              <a:solidFill>
                <a:schemeClr val="tx1"/>
              </a:solidFill>
            </a:rPr>
            <a:t>Химический состав цитоплазмы содержит органические и неорганические вещества</a:t>
          </a:r>
          <a:endParaRPr lang="ru-RU" sz="1200" dirty="0" smtClean="0">
            <a:solidFill>
              <a:schemeClr val="tx1"/>
            </a:solidFill>
          </a:endParaRPr>
        </a:p>
        <a:p>
          <a:pPr algn="l" rtl="0"/>
          <a:r>
            <a:rPr lang="ru-RU" sz="2000" b="1" i="0" dirty="0" smtClean="0"/>
            <a:t> </a:t>
          </a:r>
          <a:endParaRPr lang="ru-RU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5"/>
          </dgm14:cNvPr>
        </a:ext>
      </dgm:extLst>
    </dgm:pt>
    <dgm:pt modelId="{31592E47-A0D3-4487-8A23-9A83E9F75F17}" type="parTrans" cxnId="{3FA4A909-6443-486C-819A-EFD539CD8857}">
      <dgm:prSet/>
      <dgm:spPr/>
      <dgm:t>
        <a:bodyPr/>
        <a:lstStyle/>
        <a:p>
          <a:endParaRPr lang="ru-RU"/>
        </a:p>
      </dgm:t>
    </dgm:pt>
    <dgm:pt modelId="{2152A7BB-29BC-4134-A64E-AFB7243029C1}" type="sibTrans" cxnId="{3FA4A909-6443-486C-819A-EFD539CD8857}">
      <dgm:prSet/>
      <dgm:spPr/>
      <dgm:t>
        <a:bodyPr/>
        <a:lstStyle/>
        <a:p>
          <a:endParaRPr lang="ru-RU"/>
        </a:p>
      </dgm:t>
    </dgm:pt>
    <dgm:pt modelId="{B4871A27-F2C1-4F64-98DE-480471184894}">
      <dgm:prSet custT="1"/>
      <dgm:spPr/>
      <dgm:t>
        <a:bodyPr/>
        <a:lstStyle/>
        <a:p>
          <a:pPr algn="just" rtl="0"/>
          <a:r>
            <a:rPr lang="ru-RU" sz="2000" dirty="0" smtClean="0">
              <a:solidFill>
                <a:schemeClr val="tx1"/>
              </a:solidFill>
            </a:rPr>
            <a:t>Включает </a:t>
          </a:r>
          <a:r>
            <a:rPr lang="ru-RU" sz="2000" dirty="0" err="1" smtClean="0">
              <a:solidFill>
                <a:schemeClr val="tx1"/>
              </a:solidFill>
              <a:hlinkClick xmlns:r="http://schemas.openxmlformats.org/officeDocument/2006/relationships" r:id="rId6"/>
            </a:rPr>
            <a:t>гиалоплазму</a:t>
          </a:r>
          <a:r>
            <a:rPr lang="ru-RU" sz="2000" dirty="0" smtClean="0">
              <a:solidFill>
                <a:schemeClr val="tx1"/>
              </a:solidFill>
            </a:rPr>
            <a:t> — основное прозрачное вещество цитоплазмы, находящиеся в ней </a:t>
          </a:r>
          <a:r>
            <a:rPr lang="ru-RU" sz="2000" dirty="0" smtClean="0">
              <a:solidFill>
                <a:schemeClr val="tx1"/>
              </a:solidFill>
              <a:hlinkClick xmlns:r="http://schemas.openxmlformats.org/officeDocument/2006/relationships" r:id="rId7" action="ppaction://hlinksldjump"/>
            </a:rPr>
            <a:t>обязательные</a:t>
          </a:r>
          <a:r>
            <a:rPr lang="ru-RU" sz="2000" dirty="0" smtClean="0">
              <a:solidFill>
                <a:schemeClr val="tx1"/>
              </a:solidFill>
            </a:rPr>
            <a:t> клеточные компоненты — </a:t>
          </a:r>
          <a:r>
            <a:rPr lang="ru-RU" sz="2000" dirty="0" smtClean="0">
              <a:solidFill>
                <a:schemeClr val="tx1"/>
              </a:solidFill>
              <a:hlinkClick xmlns:r="http://schemas.openxmlformats.org/officeDocument/2006/relationships" r:id="rId8"/>
            </a:rPr>
            <a:t>органеллы</a:t>
          </a:r>
          <a:r>
            <a:rPr lang="ru-RU" sz="2000" dirty="0" smtClean="0">
              <a:solidFill>
                <a:schemeClr val="tx1"/>
              </a:solidFill>
            </a:rPr>
            <a:t>, а также различные непостоянные структуры — </a:t>
          </a:r>
          <a:r>
            <a:rPr lang="ru-RU" sz="2000" dirty="0" smtClean="0">
              <a:solidFill>
                <a:schemeClr val="tx1"/>
              </a:solidFill>
              <a:hlinkClick xmlns:r="http://schemas.openxmlformats.org/officeDocument/2006/relationships" r:id="rId9"/>
            </a:rPr>
            <a:t>включения</a:t>
          </a:r>
          <a:r>
            <a:rPr lang="ru-RU" sz="2000" dirty="0" smtClean="0">
              <a:solidFill>
                <a:schemeClr val="tx1"/>
              </a:solidFill>
            </a:rPr>
            <a:t>.  </a:t>
          </a:r>
          <a:endParaRPr lang="ru-RU" sz="2000" dirty="0">
            <a:solidFill>
              <a:schemeClr val="tx1"/>
            </a:solidFill>
          </a:endParaRPr>
        </a:p>
      </dgm:t>
    </dgm:pt>
    <dgm:pt modelId="{AFD64420-59D4-4A53-8302-406C42D0901C}" type="parTrans" cxnId="{9DA6F24C-A27A-4383-A768-F6B2E2431EF4}">
      <dgm:prSet/>
      <dgm:spPr/>
      <dgm:t>
        <a:bodyPr/>
        <a:lstStyle/>
        <a:p>
          <a:endParaRPr lang="ru-RU"/>
        </a:p>
      </dgm:t>
    </dgm:pt>
    <dgm:pt modelId="{F15A48A2-1265-48E5-A68D-5CFB4C080B44}" type="sibTrans" cxnId="{9DA6F24C-A27A-4383-A768-F6B2E2431EF4}">
      <dgm:prSet/>
      <dgm:spPr/>
      <dgm:t>
        <a:bodyPr/>
        <a:lstStyle/>
        <a:p>
          <a:endParaRPr lang="ru-RU"/>
        </a:p>
      </dgm:t>
    </dgm:pt>
    <dgm:pt modelId="{3E94DA1E-5362-4973-90DC-8A842FBF05E6}" type="pres">
      <dgm:prSet presAssocID="{8A42C829-8F44-40D5-8A0D-60C3DA2A565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FB7EC69-9F37-42B1-B47E-5369EB3D340C}" type="pres">
      <dgm:prSet presAssocID="{7DA638B9-9FAB-4954-A117-EFAE353FC04F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1A9123-F861-421A-AD86-EDA9FFC7288B}" type="pres">
      <dgm:prSet presAssocID="{2152A7BB-29BC-4134-A64E-AFB7243029C1}" presName="spacer" presStyleCnt="0"/>
      <dgm:spPr/>
    </dgm:pt>
    <dgm:pt modelId="{F4EFF4C7-4E31-4237-8B72-55673950CD8F}" type="pres">
      <dgm:prSet presAssocID="{B4871A27-F2C1-4F64-98DE-480471184894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DA6F24C-A27A-4383-A768-F6B2E2431EF4}" srcId="{8A42C829-8F44-40D5-8A0D-60C3DA2A565B}" destId="{B4871A27-F2C1-4F64-98DE-480471184894}" srcOrd="1" destOrd="0" parTransId="{AFD64420-59D4-4A53-8302-406C42D0901C}" sibTransId="{F15A48A2-1265-48E5-A68D-5CFB4C080B44}"/>
    <dgm:cxn modelId="{86886326-ECF1-4071-861E-B4B1DF95A59C}" type="presOf" srcId="{7DA638B9-9FAB-4954-A117-EFAE353FC04F}" destId="{2FB7EC69-9F37-42B1-B47E-5369EB3D340C}" srcOrd="0" destOrd="0" presId="urn:microsoft.com/office/officeart/2005/8/layout/vList2"/>
    <dgm:cxn modelId="{5FB97768-FE06-4CB8-B97B-C481B8DA1B20}" type="presOf" srcId="{B4871A27-F2C1-4F64-98DE-480471184894}" destId="{F4EFF4C7-4E31-4237-8B72-55673950CD8F}" srcOrd="0" destOrd="0" presId="urn:microsoft.com/office/officeart/2005/8/layout/vList2"/>
    <dgm:cxn modelId="{3FA4A909-6443-486C-819A-EFD539CD8857}" srcId="{8A42C829-8F44-40D5-8A0D-60C3DA2A565B}" destId="{7DA638B9-9FAB-4954-A117-EFAE353FC04F}" srcOrd="0" destOrd="0" parTransId="{31592E47-A0D3-4487-8A23-9A83E9F75F17}" sibTransId="{2152A7BB-29BC-4134-A64E-AFB7243029C1}"/>
    <dgm:cxn modelId="{D5322863-2B30-4282-895A-F8207A0C1EBA}" type="presOf" srcId="{8A42C829-8F44-40D5-8A0D-60C3DA2A565B}" destId="{3E94DA1E-5362-4973-90DC-8A842FBF05E6}" srcOrd="0" destOrd="0" presId="urn:microsoft.com/office/officeart/2005/8/layout/vList2"/>
    <dgm:cxn modelId="{A9D6C923-A47A-4EAF-99EE-AEB240C14ACE}" type="presParOf" srcId="{3E94DA1E-5362-4973-90DC-8A842FBF05E6}" destId="{2FB7EC69-9F37-42B1-B47E-5369EB3D340C}" srcOrd="0" destOrd="0" presId="urn:microsoft.com/office/officeart/2005/8/layout/vList2"/>
    <dgm:cxn modelId="{C9B087A3-97D8-45AA-B51F-10F5AC013564}" type="presParOf" srcId="{3E94DA1E-5362-4973-90DC-8A842FBF05E6}" destId="{1C1A9123-F861-421A-AD86-EDA9FFC7288B}" srcOrd="1" destOrd="0" presId="urn:microsoft.com/office/officeart/2005/8/layout/vList2"/>
    <dgm:cxn modelId="{55D4B504-4F79-45D8-8CBA-5FA0A3D719A9}" type="presParOf" srcId="{3E94DA1E-5362-4973-90DC-8A842FBF05E6}" destId="{F4EFF4C7-4E31-4237-8B72-55673950CD8F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2C763FF-817E-4225-AC7E-BEC35232299E}" type="doc">
      <dgm:prSet loTypeId="urn:microsoft.com/office/officeart/2005/8/layout/vList2" loCatId="list" qsTypeId="urn:microsoft.com/office/officeart/2005/8/quickstyle/simple1" qsCatId="simple" csTypeId="urn:microsoft.com/office/officeart/2005/8/colors/accent4_5" csCatId="accent4"/>
      <dgm:spPr/>
      <dgm:t>
        <a:bodyPr/>
        <a:lstStyle/>
        <a:p>
          <a:endParaRPr lang="ru-RU"/>
        </a:p>
      </dgm:t>
    </dgm:pt>
    <dgm:pt modelId="{0AD8BD2C-DB5F-41FB-A5F4-091DFCC8C8E0}">
      <dgm:prSet/>
      <dgm:spPr/>
      <dgm:t>
        <a:bodyPr/>
        <a:lstStyle/>
        <a:p>
          <a:pPr rtl="0"/>
          <a:r>
            <a:rPr lang="ru-RU" dirty="0" err="1" smtClean="0">
              <a:solidFill>
                <a:schemeClr val="tx1"/>
              </a:solidFill>
            </a:rPr>
            <a:t>Немембранная</a:t>
          </a:r>
          <a:r>
            <a:rPr lang="ru-RU" dirty="0" smtClean="0">
              <a:solidFill>
                <a:schemeClr val="tx1"/>
              </a:solidFill>
            </a:rPr>
            <a:t> органелла в клетках </a:t>
          </a:r>
          <a:r>
            <a:rPr lang="ru-RU" dirty="0" smtClean="0">
              <a:solidFill>
                <a:schemeClr val="tx1"/>
              </a:solidFill>
              <a:hlinkClick xmlns:r="http://schemas.openxmlformats.org/officeDocument/2006/relationships" r:id="rId1"/>
            </a:rPr>
            <a:t>эукариот</a:t>
          </a:r>
          <a:r>
            <a:rPr lang="ru-RU" dirty="0" smtClean="0">
              <a:solidFill>
                <a:schemeClr val="tx1"/>
              </a:solidFill>
            </a:rPr>
            <a:t>, состоит из двух центриолей и </a:t>
          </a:r>
          <a:r>
            <a:rPr lang="ru-RU" dirty="0" err="1" smtClean="0">
              <a:solidFill>
                <a:schemeClr val="tx1"/>
              </a:solidFill>
            </a:rPr>
            <a:t>перицентриолярного</a:t>
          </a:r>
          <a:r>
            <a:rPr lang="ru-RU" dirty="0" smtClean="0">
              <a:solidFill>
                <a:schemeClr val="tx1"/>
              </a:solidFill>
            </a:rPr>
            <a:t> материала</a:t>
          </a:r>
          <a:r>
            <a:rPr lang="ru-RU" dirty="0" smtClean="0"/>
            <a:t>. </a:t>
          </a:r>
          <a:endParaRPr lang="ru-RU" dirty="0"/>
        </a:p>
      </dgm:t>
    </dgm:pt>
    <dgm:pt modelId="{AA7DBD1F-F558-4130-982E-0A375F1D505C}" type="parTrans" cxnId="{1972BBC6-7308-4762-98CF-D2A53753A4AD}">
      <dgm:prSet/>
      <dgm:spPr/>
      <dgm:t>
        <a:bodyPr/>
        <a:lstStyle/>
        <a:p>
          <a:endParaRPr lang="ru-RU"/>
        </a:p>
      </dgm:t>
    </dgm:pt>
    <dgm:pt modelId="{33A97972-2280-4574-9BCD-72569541C8A2}" type="sibTrans" cxnId="{1972BBC6-7308-4762-98CF-D2A53753A4AD}">
      <dgm:prSet/>
      <dgm:spPr/>
      <dgm:t>
        <a:bodyPr/>
        <a:lstStyle/>
        <a:p>
          <a:endParaRPr lang="ru-RU"/>
        </a:p>
      </dgm:t>
    </dgm:pt>
    <dgm:pt modelId="{271D532A-4300-43A5-A15D-7F765C112CA1}">
      <dgm:prSet/>
      <dgm:spPr/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Является главным центром организации микротрубочек </a:t>
          </a:r>
          <a:r>
            <a:rPr lang="ru-RU" dirty="0" err="1" smtClean="0">
              <a:solidFill>
                <a:schemeClr val="tx1"/>
              </a:solidFill>
            </a:rPr>
            <a:t>эукариотической</a:t>
          </a:r>
          <a:r>
            <a:rPr lang="ru-RU" dirty="0" smtClean="0">
              <a:solidFill>
                <a:schemeClr val="tx1"/>
              </a:solidFill>
            </a:rPr>
            <a:t> клетки</a:t>
          </a:r>
          <a:endParaRPr lang="ru-RU" dirty="0">
            <a:solidFill>
              <a:schemeClr val="tx1"/>
            </a:solidFill>
          </a:endParaRPr>
        </a:p>
      </dgm:t>
    </dgm:pt>
    <dgm:pt modelId="{E6062E5C-A990-4C9F-899E-B8A730030B7D}" type="parTrans" cxnId="{5E0C7DDD-8AD7-4988-AEA9-3A05A8D36E95}">
      <dgm:prSet/>
      <dgm:spPr/>
      <dgm:t>
        <a:bodyPr/>
        <a:lstStyle/>
        <a:p>
          <a:endParaRPr lang="ru-RU"/>
        </a:p>
      </dgm:t>
    </dgm:pt>
    <dgm:pt modelId="{E23929F7-6F36-439B-9459-9C6BC85A1375}" type="sibTrans" cxnId="{5E0C7DDD-8AD7-4988-AEA9-3A05A8D36E95}">
      <dgm:prSet/>
      <dgm:spPr/>
      <dgm:t>
        <a:bodyPr/>
        <a:lstStyle/>
        <a:p>
          <a:endParaRPr lang="ru-RU"/>
        </a:p>
      </dgm:t>
    </dgm:pt>
    <dgm:pt modelId="{E2CF2468-5A27-47EB-8BC3-DD366A0FB741}">
      <dgm:prSet/>
      <dgm:spPr/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Играет важнейшую роль в </a:t>
          </a:r>
          <a:r>
            <a:rPr lang="ru-RU" dirty="0" smtClean="0">
              <a:solidFill>
                <a:schemeClr val="tx1"/>
              </a:solidFill>
              <a:hlinkClick xmlns:r="http://schemas.openxmlformats.org/officeDocument/2006/relationships" r:id="rId2"/>
            </a:rPr>
            <a:t>клеточном делении,</a:t>
          </a:r>
          <a:r>
            <a:rPr lang="ru-RU" dirty="0" smtClean="0">
              <a:solidFill>
                <a:schemeClr val="tx1"/>
              </a:solidFill>
            </a:rPr>
            <a:t> участвуя в формировании веретена деления</a:t>
          </a:r>
          <a:endParaRPr lang="ru-RU" dirty="0">
            <a:solidFill>
              <a:schemeClr val="tx1"/>
            </a:solidFill>
          </a:endParaRPr>
        </a:p>
      </dgm:t>
    </dgm:pt>
    <dgm:pt modelId="{1453EF03-19FF-4136-8B4A-66352EFAF61E}" type="parTrans" cxnId="{E000AA7E-9B8F-4899-97D8-70BE9AE9F47F}">
      <dgm:prSet/>
      <dgm:spPr/>
      <dgm:t>
        <a:bodyPr/>
        <a:lstStyle/>
        <a:p>
          <a:endParaRPr lang="ru-RU"/>
        </a:p>
      </dgm:t>
    </dgm:pt>
    <dgm:pt modelId="{00945AF2-7C85-4B11-971D-15AE9E31B546}" type="sibTrans" cxnId="{E000AA7E-9B8F-4899-97D8-70BE9AE9F47F}">
      <dgm:prSet/>
      <dgm:spPr/>
      <dgm:t>
        <a:bodyPr/>
        <a:lstStyle/>
        <a:p>
          <a:endParaRPr lang="ru-RU"/>
        </a:p>
      </dgm:t>
    </dgm:pt>
    <dgm:pt modelId="{810A0701-02BC-47F1-BCD5-69BF5CE4EDEA}" type="pres">
      <dgm:prSet presAssocID="{92C763FF-817E-4225-AC7E-BEC35232299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335F8A7-76AC-462A-8128-66010773DCA4}" type="pres">
      <dgm:prSet presAssocID="{0AD8BD2C-DB5F-41FB-A5F4-091DFCC8C8E0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8BB1EC-E6E4-425F-B59F-9AF042700E09}" type="pres">
      <dgm:prSet presAssocID="{33A97972-2280-4574-9BCD-72569541C8A2}" presName="spacer" presStyleCnt="0"/>
      <dgm:spPr/>
    </dgm:pt>
    <dgm:pt modelId="{4813ADDB-D342-48AD-998F-EDD31644C6B0}" type="pres">
      <dgm:prSet presAssocID="{271D532A-4300-43A5-A15D-7F765C112CA1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6D6212-9815-44ED-8DDA-580E9F294E8F}" type="pres">
      <dgm:prSet presAssocID="{E23929F7-6F36-439B-9459-9C6BC85A1375}" presName="spacer" presStyleCnt="0"/>
      <dgm:spPr/>
    </dgm:pt>
    <dgm:pt modelId="{F456A75C-50F7-479E-B129-2649F884AE38}" type="pres">
      <dgm:prSet presAssocID="{E2CF2468-5A27-47EB-8BC3-DD366A0FB741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972BBC6-7308-4762-98CF-D2A53753A4AD}" srcId="{92C763FF-817E-4225-AC7E-BEC35232299E}" destId="{0AD8BD2C-DB5F-41FB-A5F4-091DFCC8C8E0}" srcOrd="0" destOrd="0" parTransId="{AA7DBD1F-F558-4130-982E-0A375F1D505C}" sibTransId="{33A97972-2280-4574-9BCD-72569541C8A2}"/>
    <dgm:cxn modelId="{51802339-B312-4870-A40C-AC8F39C637AA}" type="presOf" srcId="{92C763FF-817E-4225-AC7E-BEC35232299E}" destId="{810A0701-02BC-47F1-BCD5-69BF5CE4EDEA}" srcOrd="0" destOrd="0" presId="urn:microsoft.com/office/officeart/2005/8/layout/vList2"/>
    <dgm:cxn modelId="{2D6E812E-1909-46A9-A865-1B42150BF0F0}" type="presOf" srcId="{0AD8BD2C-DB5F-41FB-A5F4-091DFCC8C8E0}" destId="{D335F8A7-76AC-462A-8128-66010773DCA4}" srcOrd="0" destOrd="0" presId="urn:microsoft.com/office/officeart/2005/8/layout/vList2"/>
    <dgm:cxn modelId="{5E0C7DDD-8AD7-4988-AEA9-3A05A8D36E95}" srcId="{92C763FF-817E-4225-AC7E-BEC35232299E}" destId="{271D532A-4300-43A5-A15D-7F765C112CA1}" srcOrd="1" destOrd="0" parTransId="{E6062E5C-A990-4C9F-899E-B8A730030B7D}" sibTransId="{E23929F7-6F36-439B-9459-9C6BC85A1375}"/>
    <dgm:cxn modelId="{B387ACB1-0990-4F4D-93F0-83F53C31D47C}" type="presOf" srcId="{271D532A-4300-43A5-A15D-7F765C112CA1}" destId="{4813ADDB-D342-48AD-998F-EDD31644C6B0}" srcOrd="0" destOrd="0" presId="urn:microsoft.com/office/officeart/2005/8/layout/vList2"/>
    <dgm:cxn modelId="{E000AA7E-9B8F-4899-97D8-70BE9AE9F47F}" srcId="{92C763FF-817E-4225-AC7E-BEC35232299E}" destId="{E2CF2468-5A27-47EB-8BC3-DD366A0FB741}" srcOrd="2" destOrd="0" parTransId="{1453EF03-19FF-4136-8B4A-66352EFAF61E}" sibTransId="{00945AF2-7C85-4B11-971D-15AE9E31B546}"/>
    <dgm:cxn modelId="{DCDA10C7-DF92-487D-85CA-85FF61C752ED}" type="presOf" srcId="{E2CF2468-5A27-47EB-8BC3-DD366A0FB741}" destId="{F456A75C-50F7-479E-B129-2649F884AE38}" srcOrd="0" destOrd="0" presId="urn:microsoft.com/office/officeart/2005/8/layout/vList2"/>
    <dgm:cxn modelId="{3D396F29-8A45-456D-816D-23F73151DDD6}" type="presParOf" srcId="{810A0701-02BC-47F1-BCD5-69BF5CE4EDEA}" destId="{D335F8A7-76AC-462A-8128-66010773DCA4}" srcOrd="0" destOrd="0" presId="urn:microsoft.com/office/officeart/2005/8/layout/vList2"/>
    <dgm:cxn modelId="{3B8EC088-0F62-4E16-B22E-A24B78333BF4}" type="presParOf" srcId="{810A0701-02BC-47F1-BCD5-69BF5CE4EDEA}" destId="{6D8BB1EC-E6E4-425F-B59F-9AF042700E09}" srcOrd="1" destOrd="0" presId="urn:microsoft.com/office/officeart/2005/8/layout/vList2"/>
    <dgm:cxn modelId="{5A61704B-F703-489A-B589-727F99446BDF}" type="presParOf" srcId="{810A0701-02BC-47F1-BCD5-69BF5CE4EDEA}" destId="{4813ADDB-D342-48AD-998F-EDD31644C6B0}" srcOrd="2" destOrd="0" presId="urn:microsoft.com/office/officeart/2005/8/layout/vList2"/>
    <dgm:cxn modelId="{71DCEBF0-DB83-465F-8FF6-AC9DBD4B54B9}" type="presParOf" srcId="{810A0701-02BC-47F1-BCD5-69BF5CE4EDEA}" destId="{206D6212-9815-44ED-8DDA-580E9F294E8F}" srcOrd="3" destOrd="0" presId="urn:microsoft.com/office/officeart/2005/8/layout/vList2"/>
    <dgm:cxn modelId="{03A67E5A-91BE-4B41-AA12-032C5727729C}" type="presParOf" srcId="{810A0701-02BC-47F1-BCD5-69BF5CE4EDEA}" destId="{F456A75C-50F7-479E-B129-2649F884AE38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B9A1996-9789-46B7-ADE0-FE38438C3096}" type="doc">
      <dgm:prSet loTypeId="urn:microsoft.com/office/officeart/2005/8/layout/vList2" loCatId="list" qsTypeId="urn:microsoft.com/office/officeart/2005/8/quickstyle/simple1" qsCatId="simple" csTypeId="urn:microsoft.com/office/officeart/2005/8/colors/accent4_3" csCatId="accent4" phldr="1"/>
      <dgm:spPr/>
      <dgm:t>
        <a:bodyPr/>
        <a:lstStyle/>
        <a:p>
          <a:endParaRPr lang="ru-RU"/>
        </a:p>
      </dgm:t>
    </dgm:pt>
    <dgm:pt modelId="{2706E809-107D-41DC-ACD4-7D9914F1651F}">
      <dgm:prSet/>
      <dgm:spPr/>
      <dgm:t>
        <a:bodyPr/>
        <a:lstStyle/>
        <a:p>
          <a:pPr rtl="0"/>
          <a:r>
            <a:rPr lang="ru-RU" b="1" dirty="0" smtClean="0">
              <a:solidFill>
                <a:schemeClr val="tx1"/>
              </a:solidFill>
              <a:hlinkClick xmlns:r="http://schemas.openxmlformats.org/officeDocument/2006/relationships" r:id="rId1"/>
            </a:rPr>
            <a:t>Барьерная функция: п</a:t>
          </a:r>
          <a:r>
            <a:rPr lang="ru-RU" dirty="0" smtClean="0">
              <a:solidFill>
                <a:schemeClr val="tx1"/>
              </a:solidFill>
              <a:hlinkClick xmlns:r="http://schemas.openxmlformats.org/officeDocument/2006/relationships" r:id="rId1"/>
            </a:rPr>
            <a:t>омогает отделить внутренние составляющие клеточной массы от тех веществ, которые находятся извне. Предохраняет организм от попадания различных веществ, которые будут являться для него чужеродными, и помогает поддерживать внутриклеточный баланс.</a:t>
          </a:r>
          <a:endParaRPr lang="ru-RU" dirty="0">
            <a:solidFill>
              <a:schemeClr val="tx1"/>
            </a:solidFill>
          </a:endParaRPr>
        </a:p>
      </dgm:t>
    </dgm:pt>
    <dgm:pt modelId="{8B194564-D57E-4BB2-9862-F6E993F2623A}" type="parTrans" cxnId="{B155F0DC-FD28-4E5C-AB2C-54A10D5C24B8}">
      <dgm:prSet/>
      <dgm:spPr/>
      <dgm:t>
        <a:bodyPr/>
        <a:lstStyle/>
        <a:p>
          <a:endParaRPr lang="ru-RU"/>
        </a:p>
      </dgm:t>
    </dgm:pt>
    <dgm:pt modelId="{4A703EC2-AE82-4C95-A475-CC7401AA5F57}" type="sibTrans" cxnId="{B155F0DC-FD28-4E5C-AB2C-54A10D5C24B8}">
      <dgm:prSet/>
      <dgm:spPr/>
      <dgm:t>
        <a:bodyPr/>
        <a:lstStyle/>
        <a:p>
          <a:endParaRPr lang="ru-RU"/>
        </a:p>
      </dgm:t>
    </dgm:pt>
    <dgm:pt modelId="{72C268CA-346B-4732-B0A4-B5C09D9F0FF4}">
      <dgm:prSet/>
      <dgm:spPr/>
      <dgm:t>
        <a:bodyPr/>
        <a:lstStyle/>
        <a:p>
          <a:pPr rtl="0"/>
          <a:r>
            <a:rPr lang="ru-RU" b="1" dirty="0" smtClean="0">
              <a:solidFill>
                <a:schemeClr val="tx1"/>
              </a:solidFill>
            </a:rPr>
            <a:t>Транспортная функция: к</a:t>
          </a:r>
          <a:r>
            <a:rPr lang="ru-RU" dirty="0" smtClean="0">
              <a:solidFill>
                <a:schemeClr val="tx1"/>
              </a:solidFill>
            </a:rPr>
            <a:t>летка имеет свой «пассивный транспорт» и использует его для уменьшения расхода энергии. Транспортная функция работает в следующих процессах: </a:t>
          </a:r>
          <a:r>
            <a:rPr lang="ru-RU" dirty="0" err="1" smtClean="0">
              <a:solidFill>
                <a:schemeClr val="tx1"/>
              </a:solidFill>
            </a:rPr>
            <a:t>эндоцитоз</a:t>
          </a:r>
          <a:r>
            <a:rPr lang="ru-RU" dirty="0" smtClean="0">
              <a:solidFill>
                <a:schemeClr val="tx1"/>
              </a:solidFill>
            </a:rPr>
            <a:t>, </a:t>
          </a:r>
          <a:r>
            <a:rPr lang="ru-RU" dirty="0" err="1" smtClean="0">
              <a:solidFill>
                <a:schemeClr val="tx1"/>
              </a:solidFill>
            </a:rPr>
            <a:t>экзоцитоз</a:t>
          </a:r>
          <a:r>
            <a:rPr lang="ru-RU" dirty="0" smtClean="0">
              <a:solidFill>
                <a:schemeClr val="tx1"/>
              </a:solidFill>
            </a:rPr>
            <a:t>, натриевый и калиевый обмен</a:t>
          </a:r>
          <a:r>
            <a:rPr lang="ru-RU" dirty="0" smtClean="0"/>
            <a:t>.</a:t>
          </a:r>
          <a:endParaRPr lang="ru-RU" dirty="0"/>
        </a:p>
      </dgm:t>
    </dgm:pt>
    <dgm:pt modelId="{2C810A0E-66A7-4304-B4A8-3E11D3A9A237}" type="parTrans" cxnId="{9440CFCB-9E0D-4A93-B07C-EEB6B48C4C9A}">
      <dgm:prSet/>
      <dgm:spPr/>
      <dgm:t>
        <a:bodyPr/>
        <a:lstStyle/>
        <a:p>
          <a:endParaRPr lang="ru-RU"/>
        </a:p>
      </dgm:t>
    </dgm:pt>
    <dgm:pt modelId="{B271F055-604A-44BD-BCCA-006B2DFF21B3}" type="sibTrans" cxnId="{9440CFCB-9E0D-4A93-B07C-EEB6B48C4C9A}">
      <dgm:prSet/>
      <dgm:spPr/>
      <dgm:t>
        <a:bodyPr/>
        <a:lstStyle/>
        <a:p>
          <a:endParaRPr lang="ru-RU"/>
        </a:p>
      </dgm:t>
    </dgm:pt>
    <dgm:pt modelId="{0E806EC0-3EF5-48D8-9FF1-7BA73F01253F}" type="pres">
      <dgm:prSet presAssocID="{3B9A1996-9789-46B7-ADE0-FE38438C309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CE819B7-4D51-4BC6-A0B7-C368C0F7D18E}" type="pres">
      <dgm:prSet presAssocID="{2706E809-107D-41DC-ACD4-7D9914F1651F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BFB17E-74AE-4BF9-82EB-B9E2CF043D8B}" type="pres">
      <dgm:prSet presAssocID="{4A703EC2-AE82-4C95-A475-CC7401AA5F57}" presName="spacer" presStyleCnt="0"/>
      <dgm:spPr/>
    </dgm:pt>
    <dgm:pt modelId="{D16231E4-6894-42CF-817A-665BB89DA864}" type="pres">
      <dgm:prSet presAssocID="{72C268CA-346B-4732-B0A4-B5C09D9F0FF4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2B9904B-A8A1-43EE-973F-BFA29E88B4A7}" type="presOf" srcId="{2706E809-107D-41DC-ACD4-7D9914F1651F}" destId="{BCE819B7-4D51-4BC6-A0B7-C368C0F7D18E}" srcOrd="0" destOrd="0" presId="urn:microsoft.com/office/officeart/2005/8/layout/vList2"/>
    <dgm:cxn modelId="{B155F0DC-FD28-4E5C-AB2C-54A10D5C24B8}" srcId="{3B9A1996-9789-46B7-ADE0-FE38438C3096}" destId="{2706E809-107D-41DC-ACD4-7D9914F1651F}" srcOrd="0" destOrd="0" parTransId="{8B194564-D57E-4BB2-9862-F6E993F2623A}" sibTransId="{4A703EC2-AE82-4C95-A475-CC7401AA5F57}"/>
    <dgm:cxn modelId="{9469C7A4-BD51-420A-9E2C-D4EBAE206660}" type="presOf" srcId="{72C268CA-346B-4732-B0A4-B5C09D9F0FF4}" destId="{D16231E4-6894-42CF-817A-665BB89DA864}" srcOrd="0" destOrd="0" presId="urn:microsoft.com/office/officeart/2005/8/layout/vList2"/>
    <dgm:cxn modelId="{3D06866C-D02D-421B-8160-AC487396B5A4}" type="presOf" srcId="{3B9A1996-9789-46B7-ADE0-FE38438C3096}" destId="{0E806EC0-3EF5-48D8-9FF1-7BA73F01253F}" srcOrd="0" destOrd="0" presId="urn:microsoft.com/office/officeart/2005/8/layout/vList2"/>
    <dgm:cxn modelId="{9440CFCB-9E0D-4A93-B07C-EEB6B48C4C9A}" srcId="{3B9A1996-9789-46B7-ADE0-FE38438C3096}" destId="{72C268CA-346B-4732-B0A4-B5C09D9F0FF4}" srcOrd="1" destOrd="0" parTransId="{2C810A0E-66A7-4304-B4A8-3E11D3A9A237}" sibTransId="{B271F055-604A-44BD-BCCA-006B2DFF21B3}"/>
    <dgm:cxn modelId="{1D4504F2-E7FC-4223-B82D-E22DFAFB3E93}" type="presParOf" srcId="{0E806EC0-3EF5-48D8-9FF1-7BA73F01253F}" destId="{BCE819B7-4D51-4BC6-A0B7-C368C0F7D18E}" srcOrd="0" destOrd="0" presId="urn:microsoft.com/office/officeart/2005/8/layout/vList2"/>
    <dgm:cxn modelId="{208B74FC-710D-476B-9774-9C722F1CA10F}" type="presParOf" srcId="{0E806EC0-3EF5-48D8-9FF1-7BA73F01253F}" destId="{CCBFB17E-74AE-4BF9-82EB-B9E2CF043D8B}" srcOrd="1" destOrd="0" presId="urn:microsoft.com/office/officeart/2005/8/layout/vList2"/>
    <dgm:cxn modelId="{ADEA91D6-A316-48D2-8208-2F11E4B9DE6A}" type="presParOf" srcId="{0E806EC0-3EF5-48D8-9FF1-7BA73F01253F}" destId="{D16231E4-6894-42CF-817A-665BB89DA864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937A36-79C0-46DF-9998-5CA1E7423A36}">
      <dsp:nvSpPr>
        <dsp:cNvPr id="0" name=""/>
        <dsp:cNvSpPr/>
      </dsp:nvSpPr>
      <dsp:spPr>
        <a:xfrm>
          <a:off x="0" y="613226"/>
          <a:ext cx="4352109" cy="913678"/>
        </a:xfrm>
        <a:prstGeom prst="roundRect">
          <a:avLst/>
        </a:prstGeom>
        <a:solidFill>
          <a:schemeClr val="accent4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solidFill>
                <a:schemeClr val="tx1"/>
              </a:solidFill>
            </a:rPr>
            <a:t>Хроматин </a:t>
          </a:r>
          <a:endParaRPr lang="ru-RU" sz="2300" kern="1200" dirty="0">
            <a:solidFill>
              <a:schemeClr val="tx1"/>
            </a:solidFill>
          </a:endParaRPr>
        </a:p>
      </dsp:txBody>
      <dsp:txXfrm>
        <a:off x="44602" y="657828"/>
        <a:ext cx="4262905" cy="824474"/>
      </dsp:txXfrm>
    </dsp:sp>
    <dsp:sp modelId="{E4FADBB5-4E65-4A53-A2B4-B6B77700244C}">
      <dsp:nvSpPr>
        <dsp:cNvPr id="0" name=""/>
        <dsp:cNvSpPr/>
      </dsp:nvSpPr>
      <dsp:spPr>
        <a:xfrm>
          <a:off x="0" y="1593145"/>
          <a:ext cx="4352109" cy="913678"/>
        </a:xfrm>
        <a:prstGeom prst="roundRect">
          <a:avLst/>
        </a:prstGeom>
        <a:solidFill>
          <a:schemeClr val="accent4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solidFill>
                <a:schemeClr val="tx1"/>
              </a:solidFill>
            </a:rPr>
            <a:t>Нуклеопротеид, составляющий основу хромосом</a:t>
          </a:r>
          <a:endParaRPr lang="ru-RU" sz="2300" kern="1200" dirty="0">
            <a:solidFill>
              <a:schemeClr val="tx1"/>
            </a:solidFill>
          </a:endParaRPr>
        </a:p>
      </dsp:txBody>
      <dsp:txXfrm>
        <a:off x="44602" y="1637747"/>
        <a:ext cx="4262905" cy="824474"/>
      </dsp:txXfrm>
    </dsp:sp>
    <dsp:sp modelId="{98631B7F-41FE-44E9-9846-AD7F1184D30E}">
      <dsp:nvSpPr>
        <dsp:cNvPr id="0" name=""/>
        <dsp:cNvSpPr/>
      </dsp:nvSpPr>
      <dsp:spPr>
        <a:xfrm>
          <a:off x="0" y="2573063"/>
          <a:ext cx="4352109" cy="913678"/>
        </a:xfrm>
        <a:prstGeom prst="roundRect">
          <a:avLst/>
        </a:prstGeom>
        <a:solidFill>
          <a:schemeClr val="accent4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solidFill>
                <a:schemeClr val="tx1"/>
              </a:solidFill>
            </a:rPr>
            <a:t>Состоит из ДНК и белков</a:t>
          </a:r>
          <a:endParaRPr lang="ru-RU" sz="2300" kern="1200" dirty="0">
            <a:solidFill>
              <a:schemeClr val="tx1"/>
            </a:solidFill>
          </a:endParaRPr>
        </a:p>
      </dsp:txBody>
      <dsp:txXfrm>
        <a:off x="44602" y="2617665"/>
        <a:ext cx="4262905" cy="82447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1127FC-911A-497E-9EEB-91A355B21596}">
      <dsp:nvSpPr>
        <dsp:cNvPr id="0" name=""/>
        <dsp:cNvSpPr/>
      </dsp:nvSpPr>
      <dsp:spPr>
        <a:xfrm>
          <a:off x="0" y="63189"/>
          <a:ext cx="5334000" cy="2077919"/>
        </a:xfrm>
        <a:prstGeom prst="roundRect">
          <a:avLst/>
        </a:prstGeom>
        <a:solidFill>
          <a:schemeClr val="accent4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ЭПС</a:t>
          </a:r>
          <a:r>
            <a:rPr lang="ru-RU" sz="2400" kern="1200" dirty="0" smtClean="0">
              <a:solidFill>
                <a:schemeClr val="tx1"/>
              </a:solidFill>
            </a:rPr>
            <a:t> </a:t>
          </a:r>
          <a:r>
            <a:rPr lang="ru-RU" sz="2400" kern="1200" dirty="0" smtClean="0">
              <a:solidFill>
                <a:schemeClr val="tx1"/>
              </a:solidFill>
              <a:hlinkClick xmlns:r="http://schemas.openxmlformats.org/officeDocument/2006/relationships" r:id="rId1"/>
            </a:rPr>
            <a:t>- это сеть каналов, пронизывающая цитоплазму. Стенки этих каналов представляют собой мембраны, контактирующие со всеми органами клетки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101436" y="164625"/>
        <a:ext cx="5131128" cy="1875047"/>
      </dsp:txXfrm>
    </dsp:sp>
    <dsp:sp modelId="{50E38D48-C7F8-4E65-B7A1-ABC7EEBA167B}">
      <dsp:nvSpPr>
        <dsp:cNvPr id="0" name=""/>
        <dsp:cNvSpPr/>
      </dsp:nvSpPr>
      <dsp:spPr>
        <a:xfrm>
          <a:off x="0" y="2210229"/>
          <a:ext cx="5334000" cy="2077919"/>
        </a:xfrm>
        <a:prstGeom prst="roundRect">
          <a:avLst/>
        </a:prstGeom>
        <a:solidFill>
          <a:schemeClr val="accent4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hlinkClick xmlns:r="http://schemas.openxmlformats.org/officeDocument/2006/relationships" r:id="rId2"/>
            </a:rPr>
            <a:t>ЭПС</a:t>
          </a:r>
          <a:r>
            <a:rPr lang="ru-RU" sz="2400" kern="1200" dirty="0" smtClean="0">
              <a:solidFill>
                <a:schemeClr val="tx1"/>
              </a:solidFill>
              <a:hlinkClick xmlns:r="http://schemas.openxmlformats.org/officeDocument/2006/relationships" r:id="rId2"/>
            </a:rPr>
            <a:t> и органоиды вместе составляют единую внутриклеточную </a:t>
          </a:r>
          <a:r>
            <a:rPr lang="ru-RU" sz="2400" b="1" kern="1200" dirty="0" smtClean="0">
              <a:solidFill>
                <a:schemeClr val="tx1"/>
              </a:solidFill>
              <a:hlinkClick xmlns:r="http://schemas.openxmlformats.org/officeDocument/2006/relationships" r:id="rId2"/>
            </a:rPr>
            <a:t>систему</a:t>
          </a:r>
          <a:r>
            <a:rPr lang="ru-RU" sz="2400" kern="1200" dirty="0" smtClean="0">
              <a:solidFill>
                <a:schemeClr val="tx1"/>
              </a:solidFill>
              <a:hlinkClick xmlns:r="http://schemas.openxmlformats.org/officeDocument/2006/relationships" r:id="rId2"/>
            </a:rPr>
            <a:t>, которая осуществляет обмен веществ и энергии в клетки обеспечивает внутриклеточный транспорт веществ</a:t>
          </a:r>
          <a:r>
            <a:rPr lang="ru-RU" sz="2400" kern="1200" dirty="0" smtClean="0">
              <a:solidFill>
                <a:schemeClr val="tx1"/>
              </a:solidFill>
              <a:hlinkClick xmlns:r="http://schemas.openxmlformats.org/officeDocument/2006/relationships" r:id="rId3"/>
            </a:rPr>
            <a:t>.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101436" y="2311665"/>
        <a:ext cx="5131128" cy="187504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25ACE7-EA0C-47AD-8556-CD3E9F086A40}">
      <dsp:nvSpPr>
        <dsp:cNvPr id="0" name=""/>
        <dsp:cNvSpPr/>
      </dsp:nvSpPr>
      <dsp:spPr>
        <a:xfrm>
          <a:off x="0" y="239228"/>
          <a:ext cx="5181600" cy="1904760"/>
        </a:xfrm>
        <a:prstGeom prst="roundRect">
          <a:avLst/>
        </a:prstGeom>
        <a:solidFill>
          <a:schemeClr val="accent4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tx1"/>
              </a:solidFill>
              <a:hlinkClick xmlns:r="http://schemas.openxmlformats.org/officeDocument/2006/relationships" r:id="rId1"/>
            </a:rPr>
            <a:t>представляет собой стопку дискообразных мембранных мешочков (цистерн), несколько расширенных ближе к краям, и связанную с ними систему пузырьков </a:t>
          </a:r>
          <a:r>
            <a:rPr lang="ru-RU" sz="2200" b="1" kern="1200" dirty="0" err="1" smtClean="0">
              <a:solidFill>
                <a:schemeClr val="tx1"/>
              </a:solidFill>
              <a:hlinkClick xmlns:r="http://schemas.openxmlformats.org/officeDocument/2006/relationships" r:id="rId1"/>
            </a:rPr>
            <a:t>Гольджи</a:t>
          </a:r>
          <a:r>
            <a:rPr lang="ru-RU" sz="2200" kern="1200" dirty="0" smtClean="0">
              <a:solidFill>
                <a:schemeClr val="tx1"/>
              </a:solidFill>
              <a:hlinkClick xmlns:r="http://schemas.openxmlformats.org/officeDocument/2006/relationships" r:id="rId1"/>
            </a:rPr>
            <a:t>. </a:t>
          </a:r>
          <a:endParaRPr lang="ru-RU" sz="2200" kern="1200" dirty="0">
            <a:solidFill>
              <a:schemeClr val="tx1"/>
            </a:solidFill>
          </a:endParaRPr>
        </a:p>
      </dsp:txBody>
      <dsp:txXfrm>
        <a:off x="92983" y="332211"/>
        <a:ext cx="4995634" cy="1718794"/>
      </dsp:txXfrm>
    </dsp:sp>
    <dsp:sp modelId="{C095FDA5-E185-4DB8-AE8C-D9D45B461354}">
      <dsp:nvSpPr>
        <dsp:cNvPr id="0" name=""/>
        <dsp:cNvSpPr/>
      </dsp:nvSpPr>
      <dsp:spPr>
        <a:xfrm>
          <a:off x="0" y="2207349"/>
          <a:ext cx="5181600" cy="1904760"/>
        </a:xfrm>
        <a:prstGeom prst="roundRect">
          <a:avLst/>
        </a:prstGeom>
        <a:solidFill>
          <a:schemeClr val="accent4">
            <a:alpha val="90000"/>
            <a:hueOff val="0"/>
            <a:satOff val="0"/>
            <a:lumOff val="0"/>
            <a:alphaOff val="-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tx1"/>
              </a:solidFill>
            </a:rPr>
            <a:t>функции </a:t>
          </a:r>
          <a:r>
            <a:rPr lang="ru-RU" sz="2200" b="1" kern="1200" dirty="0" smtClean="0">
              <a:solidFill>
                <a:schemeClr val="tx1"/>
              </a:solidFill>
            </a:rPr>
            <a:t>-</a:t>
          </a:r>
          <a:r>
            <a:rPr lang="ru-RU" sz="2200" kern="1200" dirty="0" smtClean="0">
              <a:solidFill>
                <a:schemeClr val="tx1"/>
              </a:solidFill>
            </a:rPr>
            <a:t>перенос и преобразование белков, сборка мембран, транспорт различных веществ к клеточной мембране, формирование  лизосом</a:t>
          </a:r>
          <a:endParaRPr lang="ru-RU" sz="2200" kern="1200" dirty="0">
            <a:solidFill>
              <a:schemeClr val="tx1"/>
            </a:solidFill>
          </a:endParaRPr>
        </a:p>
      </dsp:txBody>
      <dsp:txXfrm>
        <a:off x="92983" y="2300332"/>
        <a:ext cx="4995634" cy="171879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BC6C46-E376-4D74-97E5-6944B53A5DB9}">
      <dsp:nvSpPr>
        <dsp:cNvPr id="0" name=""/>
        <dsp:cNvSpPr/>
      </dsp:nvSpPr>
      <dsp:spPr>
        <a:xfrm>
          <a:off x="0" y="192069"/>
          <a:ext cx="5181600" cy="1956240"/>
        </a:xfrm>
        <a:prstGeom prst="roundRect">
          <a:avLst/>
        </a:prstGeom>
        <a:solidFill>
          <a:schemeClr val="accent4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chemeClr val="tx1"/>
              </a:solidFill>
              <a:hlinkClick xmlns:r="http://schemas.openxmlformats.org/officeDocument/2006/relationships" r:id="rId1"/>
            </a:rPr>
            <a:t>Главной функцией митохондрий является захват богатых энергией субстратов (жирные кислоты, </a:t>
          </a:r>
          <a:r>
            <a:rPr lang="ru-RU" sz="1900" kern="1200" dirty="0" err="1" smtClean="0">
              <a:solidFill>
                <a:schemeClr val="tx1"/>
              </a:solidFill>
              <a:hlinkClick xmlns:r="http://schemas.openxmlformats.org/officeDocument/2006/relationships" r:id="rId1"/>
            </a:rPr>
            <a:t>пируват</a:t>
          </a:r>
          <a:r>
            <a:rPr lang="ru-RU" sz="1900" kern="1200" dirty="0" smtClean="0">
              <a:solidFill>
                <a:schemeClr val="tx1"/>
              </a:solidFill>
              <a:hlinkClick xmlns:r="http://schemas.openxmlformats.org/officeDocument/2006/relationships" r:id="rId1"/>
            </a:rPr>
            <a:t>, углеродный скелет аминокислот) из цитоплазмы и их окислительное расщепление с образованием СО2 и Н2О, сопряженное с синтезом АТФ.</a:t>
          </a:r>
          <a:endParaRPr lang="ru-RU" sz="1900" kern="1200" dirty="0">
            <a:solidFill>
              <a:schemeClr val="tx1"/>
            </a:solidFill>
          </a:endParaRPr>
        </a:p>
      </dsp:txBody>
      <dsp:txXfrm>
        <a:off x="95496" y="287565"/>
        <a:ext cx="4990608" cy="1765248"/>
      </dsp:txXfrm>
    </dsp:sp>
    <dsp:sp modelId="{A0542860-F82B-475D-A90A-2E3304E405DF}">
      <dsp:nvSpPr>
        <dsp:cNvPr id="0" name=""/>
        <dsp:cNvSpPr/>
      </dsp:nvSpPr>
      <dsp:spPr>
        <a:xfrm>
          <a:off x="0" y="2203029"/>
          <a:ext cx="5181600" cy="1956240"/>
        </a:xfrm>
        <a:prstGeom prst="round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chemeClr val="tx1"/>
              </a:solidFill>
            </a:rPr>
            <a:t> </a:t>
          </a:r>
          <a:endParaRPr lang="ru-RU" sz="1900" kern="1200" dirty="0">
            <a:solidFill>
              <a:schemeClr val="tx1"/>
            </a:solidFill>
          </a:endParaRPr>
        </a:p>
      </dsp:txBody>
      <dsp:txXfrm>
        <a:off x="95496" y="2298525"/>
        <a:ext cx="4990608" cy="176524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B7EC69-9F37-42B1-B47E-5369EB3D340C}">
      <dsp:nvSpPr>
        <dsp:cNvPr id="0" name=""/>
        <dsp:cNvSpPr/>
      </dsp:nvSpPr>
      <dsp:spPr>
        <a:xfrm>
          <a:off x="0" y="1195"/>
          <a:ext cx="5181600" cy="2167379"/>
        </a:xfrm>
        <a:prstGeom prst="roundRect">
          <a:avLst/>
        </a:prstGeom>
        <a:solidFill>
          <a:schemeClr val="accent4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Полужидкое содержимое </a:t>
          </a:r>
          <a:r>
            <a:rPr lang="ru-RU" sz="1800" kern="1200" dirty="0" smtClean="0">
              <a:solidFill>
                <a:schemeClr val="tx1"/>
              </a:solidFill>
              <a:hlinkClick xmlns:r="http://schemas.openxmlformats.org/officeDocument/2006/relationships" r:id="rId1"/>
            </a:rPr>
            <a:t>клетки</a:t>
          </a:r>
          <a:r>
            <a:rPr lang="ru-RU" sz="1800" kern="1200" dirty="0" smtClean="0">
              <a:solidFill>
                <a:schemeClr val="tx1"/>
              </a:solidFill>
            </a:rPr>
            <a:t>, её внутренняя </a:t>
          </a:r>
          <a:r>
            <a:rPr lang="ru-RU" sz="1800" kern="1200" dirty="0" smtClean="0">
              <a:solidFill>
                <a:schemeClr val="tx1"/>
              </a:solidFill>
              <a:hlinkClick xmlns:r="http://schemas.openxmlformats.org/officeDocument/2006/relationships" r:id="rId2"/>
            </a:rPr>
            <a:t>среда</a:t>
          </a:r>
          <a:r>
            <a:rPr lang="ru-RU" sz="1800" kern="1200" dirty="0" smtClean="0">
              <a:solidFill>
                <a:schemeClr val="tx1"/>
              </a:solidFill>
            </a:rPr>
            <a:t>, кроме </a:t>
          </a:r>
          <a:r>
            <a:rPr lang="ru-RU" sz="1800" kern="1200" dirty="0" smtClean="0">
              <a:solidFill>
                <a:schemeClr val="tx1"/>
              </a:solidFill>
              <a:hlinkClick xmlns:r="http://schemas.openxmlformats.org/officeDocument/2006/relationships" r:id="rId3"/>
            </a:rPr>
            <a:t>ядра</a:t>
          </a:r>
          <a:r>
            <a:rPr lang="ru-RU" sz="1800" kern="1200" dirty="0" smtClean="0">
              <a:solidFill>
                <a:schemeClr val="tx1"/>
              </a:solidFill>
            </a:rPr>
            <a:t> и </a:t>
          </a:r>
          <a:r>
            <a:rPr lang="ru-RU" sz="1800" kern="1200" dirty="0" smtClean="0">
              <a:solidFill>
                <a:schemeClr val="tx1"/>
              </a:solidFill>
              <a:hlinkClick xmlns:r="http://schemas.openxmlformats.org/officeDocument/2006/relationships" r:id="rId4"/>
            </a:rPr>
            <a:t>вакуоли</a:t>
          </a:r>
          <a:r>
            <a:rPr lang="ru-RU" sz="1800" kern="1200" dirty="0" smtClean="0">
              <a:solidFill>
                <a:schemeClr val="tx1"/>
              </a:solidFill>
            </a:rPr>
            <a:t>, ограниченная </a:t>
          </a:r>
          <a:r>
            <a:rPr lang="ru-RU" sz="1800" kern="1200" dirty="0" smtClean="0">
              <a:solidFill>
                <a:schemeClr val="tx1"/>
              </a:solidFill>
              <a:hlinkClick xmlns:r="http://schemas.openxmlformats.org/officeDocument/2006/relationships" r:id="rId2"/>
            </a:rPr>
            <a:t>плазматической мембраной</a:t>
          </a:r>
          <a:r>
            <a:rPr lang="ru-RU" sz="2000" kern="1200" dirty="0" smtClean="0"/>
            <a:t>.</a:t>
          </a:r>
        </a:p>
        <a:p>
          <a:pPr lvl="0" algn="just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Химический состав цитоплазмы содержит органические и неорганические вещества</a:t>
          </a:r>
          <a:endParaRPr lang="ru-RU" sz="1200" kern="1200" dirty="0" smtClean="0">
            <a:solidFill>
              <a:schemeClr val="tx1"/>
            </a:solidFill>
          </a:endParaRPr>
        </a:p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0" kern="1200" dirty="0" smtClean="0"/>
            <a:t> </a:t>
          </a:r>
          <a:endParaRPr lang="ru-RU" sz="2000" kern="1200" dirty="0"/>
        </a:p>
      </dsp:txBody>
      <dsp:txXfrm>
        <a:off x="105803" y="106998"/>
        <a:ext cx="4969994" cy="1955773"/>
      </dsp:txXfrm>
    </dsp:sp>
    <dsp:sp modelId="{F4EFF4C7-4E31-4237-8B72-55673950CD8F}">
      <dsp:nvSpPr>
        <dsp:cNvPr id="0" name=""/>
        <dsp:cNvSpPr/>
      </dsp:nvSpPr>
      <dsp:spPr>
        <a:xfrm>
          <a:off x="0" y="2182763"/>
          <a:ext cx="5181600" cy="2167379"/>
        </a:xfrm>
        <a:prstGeom prst="roundRect">
          <a:avLst/>
        </a:prstGeom>
        <a:solidFill>
          <a:schemeClr val="accent4">
            <a:alpha val="90000"/>
            <a:hueOff val="0"/>
            <a:satOff val="0"/>
            <a:lumOff val="0"/>
            <a:alphaOff val="-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Включает </a:t>
          </a:r>
          <a:r>
            <a:rPr lang="ru-RU" sz="2000" kern="1200" dirty="0" err="1" smtClean="0">
              <a:solidFill>
                <a:schemeClr val="tx1"/>
              </a:solidFill>
              <a:hlinkClick xmlns:r="http://schemas.openxmlformats.org/officeDocument/2006/relationships" r:id="rId5"/>
            </a:rPr>
            <a:t>гиалоплазму</a:t>
          </a:r>
          <a:r>
            <a:rPr lang="ru-RU" sz="2000" kern="1200" dirty="0" smtClean="0">
              <a:solidFill>
                <a:schemeClr val="tx1"/>
              </a:solidFill>
            </a:rPr>
            <a:t> — основное прозрачное вещество цитоплазмы, находящиеся в ней </a:t>
          </a:r>
          <a:r>
            <a:rPr lang="ru-RU" sz="2000" kern="1200" dirty="0" smtClean="0">
              <a:solidFill>
                <a:schemeClr val="tx1"/>
              </a:solidFill>
              <a:hlinkClick xmlns:r="http://schemas.openxmlformats.org/officeDocument/2006/relationships" r:id="" action="ppaction://hlinksldjump"/>
            </a:rPr>
            <a:t>обязательные</a:t>
          </a:r>
          <a:r>
            <a:rPr lang="ru-RU" sz="2000" kern="1200" dirty="0" smtClean="0">
              <a:solidFill>
                <a:schemeClr val="tx1"/>
              </a:solidFill>
            </a:rPr>
            <a:t> клеточные компоненты — </a:t>
          </a:r>
          <a:r>
            <a:rPr lang="ru-RU" sz="2000" kern="1200" dirty="0" smtClean="0">
              <a:solidFill>
                <a:schemeClr val="tx1"/>
              </a:solidFill>
              <a:hlinkClick xmlns:r="http://schemas.openxmlformats.org/officeDocument/2006/relationships" r:id="rId6"/>
            </a:rPr>
            <a:t>органеллы</a:t>
          </a:r>
          <a:r>
            <a:rPr lang="ru-RU" sz="2000" kern="1200" dirty="0" smtClean="0">
              <a:solidFill>
                <a:schemeClr val="tx1"/>
              </a:solidFill>
            </a:rPr>
            <a:t>, а также различные непостоянные структуры — </a:t>
          </a:r>
          <a:r>
            <a:rPr lang="ru-RU" sz="2000" kern="1200" dirty="0" smtClean="0">
              <a:solidFill>
                <a:schemeClr val="tx1"/>
              </a:solidFill>
              <a:hlinkClick xmlns:r="http://schemas.openxmlformats.org/officeDocument/2006/relationships" r:id="rId7"/>
            </a:rPr>
            <a:t>включения</a:t>
          </a:r>
          <a:r>
            <a:rPr lang="ru-RU" sz="2000" kern="1200" dirty="0" smtClean="0">
              <a:solidFill>
                <a:schemeClr val="tx1"/>
              </a:solidFill>
            </a:rPr>
            <a:t>.  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105803" y="2288566"/>
        <a:ext cx="4969994" cy="195577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35F8A7-76AC-462A-8128-66010773DCA4}">
      <dsp:nvSpPr>
        <dsp:cNvPr id="0" name=""/>
        <dsp:cNvSpPr/>
      </dsp:nvSpPr>
      <dsp:spPr>
        <a:xfrm>
          <a:off x="0" y="212273"/>
          <a:ext cx="5181600" cy="1264770"/>
        </a:xfrm>
        <a:prstGeom prst="roundRect">
          <a:avLst/>
        </a:prstGeom>
        <a:solidFill>
          <a:schemeClr val="accent4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err="1" smtClean="0">
              <a:solidFill>
                <a:schemeClr val="tx1"/>
              </a:solidFill>
            </a:rPr>
            <a:t>Немембранная</a:t>
          </a:r>
          <a:r>
            <a:rPr lang="ru-RU" sz="2300" kern="1200" dirty="0" smtClean="0">
              <a:solidFill>
                <a:schemeClr val="tx1"/>
              </a:solidFill>
            </a:rPr>
            <a:t> органелла в клетках </a:t>
          </a:r>
          <a:r>
            <a:rPr lang="ru-RU" sz="2300" kern="1200" dirty="0" smtClean="0">
              <a:solidFill>
                <a:schemeClr val="tx1"/>
              </a:solidFill>
              <a:hlinkClick xmlns:r="http://schemas.openxmlformats.org/officeDocument/2006/relationships" r:id="rId1"/>
            </a:rPr>
            <a:t>эукариот</a:t>
          </a:r>
          <a:r>
            <a:rPr lang="ru-RU" sz="2300" kern="1200" dirty="0" smtClean="0">
              <a:solidFill>
                <a:schemeClr val="tx1"/>
              </a:solidFill>
            </a:rPr>
            <a:t>, состоит из двух центриолей и </a:t>
          </a:r>
          <a:r>
            <a:rPr lang="ru-RU" sz="2300" kern="1200" dirty="0" err="1" smtClean="0">
              <a:solidFill>
                <a:schemeClr val="tx1"/>
              </a:solidFill>
            </a:rPr>
            <a:t>перицентриолярного</a:t>
          </a:r>
          <a:r>
            <a:rPr lang="ru-RU" sz="2300" kern="1200" dirty="0" smtClean="0">
              <a:solidFill>
                <a:schemeClr val="tx1"/>
              </a:solidFill>
            </a:rPr>
            <a:t> материала</a:t>
          </a:r>
          <a:r>
            <a:rPr lang="ru-RU" sz="2300" kern="1200" dirty="0" smtClean="0"/>
            <a:t>. </a:t>
          </a:r>
          <a:endParaRPr lang="ru-RU" sz="2300" kern="1200" dirty="0"/>
        </a:p>
      </dsp:txBody>
      <dsp:txXfrm>
        <a:off x="61741" y="274014"/>
        <a:ext cx="5058118" cy="1141288"/>
      </dsp:txXfrm>
    </dsp:sp>
    <dsp:sp modelId="{4813ADDB-D342-48AD-998F-EDD31644C6B0}">
      <dsp:nvSpPr>
        <dsp:cNvPr id="0" name=""/>
        <dsp:cNvSpPr/>
      </dsp:nvSpPr>
      <dsp:spPr>
        <a:xfrm>
          <a:off x="0" y="1543284"/>
          <a:ext cx="5181600" cy="1264770"/>
        </a:xfrm>
        <a:prstGeom prst="roundRect">
          <a:avLst/>
        </a:prstGeom>
        <a:solidFill>
          <a:schemeClr val="accent4">
            <a:alpha val="90000"/>
            <a:hueOff val="0"/>
            <a:satOff val="0"/>
            <a:lumOff val="0"/>
            <a:alphaOff val="-2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solidFill>
                <a:schemeClr val="tx1"/>
              </a:solidFill>
            </a:rPr>
            <a:t>Является главным центром организации микротрубочек </a:t>
          </a:r>
          <a:r>
            <a:rPr lang="ru-RU" sz="2300" kern="1200" dirty="0" err="1" smtClean="0">
              <a:solidFill>
                <a:schemeClr val="tx1"/>
              </a:solidFill>
            </a:rPr>
            <a:t>эукариотической</a:t>
          </a:r>
          <a:r>
            <a:rPr lang="ru-RU" sz="2300" kern="1200" dirty="0" smtClean="0">
              <a:solidFill>
                <a:schemeClr val="tx1"/>
              </a:solidFill>
            </a:rPr>
            <a:t> клетки</a:t>
          </a:r>
          <a:endParaRPr lang="ru-RU" sz="2300" kern="1200" dirty="0">
            <a:solidFill>
              <a:schemeClr val="tx1"/>
            </a:solidFill>
          </a:endParaRPr>
        </a:p>
      </dsp:txBody>
      <dsp:txXfrm>
        <a:off x="61741" y="1605025"/>
        <a:ext cx="5058118" cy="1141288"/>
      </dsp:txXfrm>
    </dsp:sp>
    <dsp:sp modelId="{F456A75C-50F7-479E-B129-2649F884AE38}">
      <dsp:nvSpPr>
        <dsp:cNvPr id="0" name=""/>
        <dsp:cNvSpPr/>
      </dsp:nvSpPr>
      <dsp:spPr>
        <a:xfrm>
          <a:off x="0" y="2874294"/>
          <a:ext cx="5181600" cy="1264770"/>
        </a:xfrm>
        <a:prstGeom prst="roundRect">
          <a:avLst/>
        </a:prstGeom>
        <a:solidFill>
          <a:schemeClr val="accent4">
            <a:alpha val="90000"/>
            <a:hueOff val="0"/>
            <a:satOff val="0"/>
            <a:lumOff val="0"/>
            <a:alphaOff val="-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solidFill>
                <a:schemeClr val="tx1"/>
              </a:solidFill>
            </a:rPr>
            <a:t>Играет важнейшую роль в </a:t>
          </a:r>
          <a:r>
            <a:rPr lang="ru-RU" sz="2300" kern="1200" dirty="0" smtClean="0">
              <a:solidFill>
                <a:schemeClr val="tx1"/>
              </a:solidFill>
              <a:hlinkClick xmlns:r="http://schemas.openxmlformats.org/officeDocument/2006/relationships" r:id="rId2"/>
            </a:rPr>
            <a:t>клеточном делении,</a:t>
          </a:r>
          <a:r>
            <a:rPr lang="ru-RU" sz="2300" kern="1200" dirty="0" smtClean="0">
              <a:solidFill>
                <a:schemeClr val="tx1"/>
              </a:solidFill>
            </a:rPr>
            <a:t> участвуя в формировании веретена деления</a:t>
          </a:r>
          <a:endParaRPr lang="ru-RU" sz="2300" kern="1200" dirty="0">
            <a:solidFill>
              <a:schemeClr val="tx1"/>
            </a:solidFill>
          </a:endParaRPr>
        </a:p>
      </dsp:txBody>
      <dsp:txXfrm>
        <a:off x="61741" y="2936035"/>
        <a:ext cx="5058118" cy="114128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E819B7-4D51-4BC6-A0B7-C368C0F7D18E}">
      <dsp:nvSpPr>
        <dsp:cNvPr id="0" name=""/>
        <dsp:cNvSpPr/>
      </dsp:nvSpPr>
      <dsp:spPr>
        <a:xfrm>
          <a:off x="0" y="18548"/>
          <a:ext cx="4080641" cy="2134080"/>
        </a:xfrm>
        <a:prstGeom prst="roundRect">
          <a:avLst/>
        </a:prstGeom>
        <a:solidFill>
          <a:schemeClr val="accent4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hlinkClick xmlns:r="http://schemas.openxmlformats.org/officeDocument/2006/relationships" r:id="rId1"/>
            </a:rPr>
            <a:t>Барьерная функция: п</a:t>
          </a:r>
          <a:r>
            <a:rPr lang="ru-RU" sz="1600" kern="1200" dirty="0" smtClean="0">
              <a:solidFill>
                <a:schemeClr val="tx1"/>
              </a:solidFill>
              <a:hlinkClick xmlns:r="http://schemas.openxmlformats.org/officeDocument/2006/relationships" r:id="rId1"/>
            </a:rPr>
            <a:t>омогает отделить внутренние составляющие клеточной массы от тех веществ, которые находятся извне. Предохраняет организм от попадания различных веществ, которые будут являться для него чужеродными, и помогает поддерживать внутриклеточный баланс.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104177" y="122725"/>
        <a:ext cx="3872287" cy="1925726"/>
      </dsp:txXfrm>
    </dsp:sp>
    <dsp:sp modelId="{D16231E4-6894-42CF-817A-665BB89DA864}">
      <dsp:nvSpPr>
        <dsp:cNvPr id="0" name=""/>
        <dsp:cNvSpPr/>
      </dsp:nvSpPr>
      <dsp:spPr>
        <a:xfrm>
          <a:off x="0" y="2198709"/>
          <a:ext cx="4080641" cy="2134080"/>
        </a:xfrm>
        <a:prstGeom prst="roundRect">
          <a:avLst/>
        </a:prstGeom>
        <a:solidFill>
          <a:schemeClr val="accent4">
            <a:shade val="80000"/>
            <a:hueOff val="-513283"/>
            <a:satOff val="0"/>
            <a:lumOff val="3387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Транспортная функция: к</a:t>
          </a:r>
          <a:r>
            <a:rPr lang="ru-RU" sz="1600" kern="1200" dirty="0" smtClean="0">
              <a:solidFill>
                <a:schemeClr val="tx1"/>
              </a:solidFill>
            </a:rPr>
            <a:t>летка имеет свой «пассивный транспорт» и использует его для уменьшения расхода энергии. Транспортная функция работает в следующих процессах: </a:t>
          </a:r>
          <a:r>
            <a:rPr lang="ru-RU" sz="1600" kern="1200" dirty="0" err="1" smtClean="0">
              <a:solidFill>
                <a:schemeClr val="tx1"/>
              </a:solidFill>
            </a:rPr>
            <a:t>эндоцитоз</a:t>
          </a:r>
          <a:r>
            <a:rPr lang="ru-RU" sz="1600" kern="1200" dirty="0" smtClean="0">
              <a:solidFill>
                <a:schemeClr val="tx1"/>
              </a:solidFill>
            </a:rPr>
            <a:t>, </a:t>
          </a:r>
          <a:r>
            <a:rPr lang="ru-RU" sz="1600" kern="1200" dirty="0" err="1" smtClean="0">
              <a:solidFill>
                <a:schemeClr val="tx1"/>
              </a:solidFill>
            </a:rPr>
            <a:t>экзоцитоз</a:t>
          </a:r>
          <a:r>
            <a:rPr lang="ru-RU" sz="1600" kern="1200" dirty="0" smtClean="0">
              <a:solidFill>
                <a:schemeClr val="tx1"/>
              </a:solidFill>
            </a:rPr>
            <a:t>, натриевый и калиевый обмен</a:t>
          </a:r>
          <a:r>
            <a:rPr lang="ru-RU" sz="1600" kern="1200" dirty="0" smtClean="0"/>
            <a:t>.</a:t>
          </a:r>
          <a:endParaRPr lang="ru-RU" sz="1600" kern="1200" dirty="0"/>
        </a:p>
      </dsp:txBody>
      <dsp:txXfrm>
        <a:off x="104177" y="2302886"/>
        <a:ext cx="3872287" cy="19257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03E43-76EA-4722-BD89-A4F906A120C2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EF663-FB98-4E99-A6C4-DD21FAD70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0426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03E43-76EA-4722-BD89-A4F906A120C2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EF663-FB98-4E99-A6C4-DD21FAD70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637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03E43-76EA-4722-BD89-A4F906A120C2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EF663-FB98-4E99-A6C4-DD21FAD70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40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03E43-76EA-4722-BD89-A4F906A120C2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EF663-FB98-4E99-A6C4-DD21FAD70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8379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03E43-76EA-4722-BD89-A4F906A120C2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EF663-FB98-4E99-A6C4-DD21FAD70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9907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03E43-76EA-4722-BD89-A4F906A120C2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EF663-FB98-4E99-A6C4-DD21FAD70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8445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03E43-76EA-4722-BD89-A4F906A120C2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EF663-FB98-4E99-A6C4-DD21FAD70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2876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03E43-76EA-4722-BD89-A4F906A120C2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EF663-FB98-4E99-A6C4-DD21FAD70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3256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03E43-76EA-4722-BD89-A4F906A120C2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EF663-FB98-4E99-A6C4-DD21FAD70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7314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03E43-76EA-4722-BD89-A4F906A120C2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EF663-FB98-4E99-A6C4-DD21FAD70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4414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03E43-76EA-4722-BD89-A4F906A120C2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EF663-FB98-4E99-A6C4-DD21FAD70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0102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803E43-76EA-4722-BD89-A4F906A120C2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DEF663-FB98-4E99-A6C4-DD21FAD70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4683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diagramLayout" Target="../diagrams/layout7.xml"/><Relationship Id="rId7" Type="http://schemas.openxmlformats.org/officeDocument/2006/relationships/image" Target="../media/image10.jpe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Relationship Id="rId9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KZTvUG_CkVg" TargetMode="External"/><Relationship Id="rId5" Type="http://schemas.openxmlformats.org/officeDocument/2006/relationships/slide" Target="slide3.xml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hyperlink" Target="https://vk.com/club156109435" TargetMode="External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slide" Target="slide4.xml"/><Relationship Id="rId7" Type="http://schemas.openxmlformats.org/officeDocument/2006/relationships/slide" Target="slide9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10" Type="http://schemas.openxmlformats.org/officeDocument/2006/relationships/slide" Target="slide12.xml"/><Relationship Id="rId4" Type="http://schemas.openxmlformats.org/officeDocument/2006/relationships/slide" Target="slide5.xml"/><Relationship Id="rId9" Type="http://schemas.openxmlformats.org/officeDocument/2006/relationships/slide" Target="slide1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diagramLayout" Target="../diagrams/layout1.xml"/><Relationship Id="rId7" Type="http://schemas.openxmlformats.org/officeDocument/2006/relationships/hyperlink" Target="https://ru.wikipedia.org/wiki/&#1050;&#1083;&#1077;&#1090;&#1086;&#1095;&#1085;&#1086;&#1077;_&#1103;&#1076;&#1088;&#1086;" TargetMode="Externa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diagramLayout" Target="../diagrams/layout2.xml"/><Relationship Id="rId7" Type="http://schemas.openxmlformats.org/officeDocument/2006/relationships/image" Target="../media/image4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diagramLayout" Target="../diagrams/layout3.xml"/><Relationship Id="rId7" Type="http://schemas.openxmlformats.org/officeDocument/2006/relationships/image" Target="../media/image5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Relationship Id="rId9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diagramLayout" Target="../diagrams/layout4.xml"/><Relationship Id="rId7" Type="http://schemas.openxmlformats.org/officeDocument/2006/relationships/image" Target="../media/image7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Relationship Id="rId9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diagramLayout" Target="../diagrams/layout5.xml"/><Relationship Id="rId7" Type="http://schemas.openxmlformats.org/officeDocument/2006/relationships/image" Target="../media/image8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Relationship Id="rId9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diagramLayout" Target="../diagrams/layout6.xml"/><Relationship Id="rId7" Type="http://schemas.openxmlformats.org/officeDocument/2006/relationships/image" Target="../media/image9.jpe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Relationship Id="rId9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933938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нтерактивный плакат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форме презентации 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Microsoft PowerPoint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299065"/>
            <a:ext cx="10515600" cy="387789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Яна Евгеньевна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Такмиева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 algn="r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биологии МБОУ «СОШ №8»</a:t>
            </a:r>
          </a:p>
          <a:p>
            <a:pPr marL="0" indent="0" algn="ctr">
              <a:buNone/>
            </a:pPr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Краснокамск</a:t>
            </a:r>
            <a:r>
              <a:rPr lang="ru-RU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2021г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Выноска со стрелкой вправо 5">
            <a:hlinkClick r:id="rId2" action="ppaction://hlinksldjump"/>
          </p:cNvPr>
          <p:cNvSpPr/>
          <p:nvPr/>
        </p:nvSpPr>
        <p:spPr>
          <a:xfrm>
            <a:off x="1332411" y="3840480"/>
            <a:ext cx="1606732" cy="1463040"/>
          </a:xfrm>
          <a:prstGeom prst="rightArrowCallo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Начать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8163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Плазматическая мембрана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907354399"/>
              </p:ext>
            </p:extLst>
          </p:nvPr>
        </p:nvGraphicFramePr>
        <p:xfrm>
          <a:off x="7273158" y="1825625"/>
          <a:ext cx="4080641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098" name="Picture 2" descr="https://dogcatdog.ru/wp-content/uploads/1/2/e/12e28b391b9b0db1686f7c60a78291f6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26"/>
          <a:stretch/>
        </p:blipFill>
        <p:spPr bwMode="auto">
          <a:xfrm>
            <a:off x="838200" y="1825626"/>
            <a:ext cx="6182710" cy="4116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Выноска со стрелкой вправо 5">
            <a:hlinkClick r:id="rId8" action="ppaction://hlinksldjump"/>
          </p:cNvPr>
          <p:cNvSpPr/>
          <p:nvPr/>
        </p:nvSpPr>
        <p:spPr>
          <a:xfrm>
            <a:off x="205627" y="5389482"/>
            <a:ext cx="1606732" cy="1104764"/>
          </a:xfrm>
          <a:prstGeom prst="rightArrowCallo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9" action="ppaction://hlinksldjump"/>
              </a:rPr>
              <a:t>назад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7516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Внутренняя жизнь клетки</a:t>
            </a:r>
            <a:endParaRPr lang="ru-RU" dirty="0"/>
          </a:p>
        </p:txBody>
      </p:sp>
      <p:pic>
        <p:nvPicPr>
          <p:cNvPr id="4" name="KZTvUG_CkVg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194560" y="1805940"/>
            <a:ext cx="7981406" cy="4489541"/>
          </a:xfrm>
          <a:prstGeom prst="rect">
            <a:avLst/>
          </a:prstGeom>
        </p:spPr>
      </p:pic>
      <p:sp>
        <p:nvSpPr>
          <p:cNvPr id="5" name="Выноска со стрелкой вправо 4">
            <a:hlinkClick r:id="rId4" action="ppaction://hlinksldjump"/>
          </p:cNvPr>
          <p:cNvSpPr/>
          <p:nvPr/>
        </p:nvSpPr>
        <p:spPr>
          <a:xfrm>
            <a:off x="205627" y="5389482"/>
            <a:ext cx="1606732" cy="1104764"/>
          </a:xfrm>
          <a:prstGeom prst="rightArrowCallo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5" action="ppaction://hlinksldjump"/>
              </a:rPr>
              <a:t>назад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9682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Спасибо за внимание!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https://i.pinimg.com/originals/32/b0/c4/32b0c4481400fb3191d52773900f306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0445" y="1690688"/>
            <a:ext cx="7971110" cy="4770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s://rusinfo.info/wp-content/uploads/9/5/c/95c42b0a63a4125bfeac920a71dcf9ef.jpg">
            <a:hlinkClick r:id="" action="ppaction://noaction">
              <a:snd r:embed="rId3" name="ruuzmusorg_Adenin_guanin_citozin_timin_-_nado_uchit_63115286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5510" y="2847947"/>
            <a:ext cx="1847216" cy="1980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541632" y="3244334"/>
            <a:ext cx="31087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/>
              <a:t>https://vk.com/club156109435</a:t>
            </a:r>
          </a:p>
        </p:txBody>
      </p:sp>
      <p:pic>
        <p:nvPicPr>
          <p:cNvPr id="5" name="Рисунок 4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6525" y="2944048"/>
            <a:ext cx="1883920" cy="1883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816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Строение клетки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200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эукариотической</a:t>
            </a:r>
            <a:r>
              <a:rPr lang="ru-RU" sz="3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32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756264" y="1825625"/>
            <a:ext cx="6688182" cy="435133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756264" y="1825625"/>
            <a:ext cx="6688182" cy="4351338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0966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050" name="Picture 2" descr="https://karatu.ru/wp-content/uploads/2099/09/1109193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5671" y="1375920"/>
            <a:ext cx="7140657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8616321" y="211800"/>
            <a:ext cx="1293037" cy="95916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FF0000"/>
                </a:solidFill>
                <a:hlinkClick r:id="rId3" action="ppaction://hlinksldjump"/>
              </a:rPr>
              <a:t>?</a:t>
            </a:r>
            <a:endParaRPr lang="ru-RU" sz="4400" dirty="0">
              <a:solidFill>
                <a:srgbClr val="FF0000"/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7837714" y="896336"/>
            <a:ext cx="1920240" cy="794352"/>
          </a:xfrm>
          <a:prstGeom prst="straightConnector1">
            <a:avLst/>
          </a:prstGeom>
          <a:ln w="60325"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8" name="Овал 7"/>
          <p:cNvSpPr/>
          <p:nvPr/>
        </p:nvSpPr>
        <p:spPr>
          <a:xfrm>
            <a:off x="10075514" y="2749805"/>
            <a:ext cx="1293037" cy="95916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FF0000"/>
                </a:solidFill>
                <a:hlinkClick r:id="rId4" action="ppaction://hlinksldjump"/>
              </a:rPr>
              <a:t>?</a:t>
            </a:r>
            <a:endParaRPr lang="ru-RU" sz="4400" dirty="0">
              <a:solidFill>
                <a:srgbClr val="FF0000"/>
              </a:solidFill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H="1">
            <a:off x="8198069" y="2997029"/>
            <a:ext cx="1977577" cy="0"/>
          </a:xfrm>
          <a:prstGeom prst="straightConnector1">
            <a:avLst/>
          </a:prstGeom>
          <a:ln w="60325"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3104478" y="5030136"/>
            <a:ext cx="2739859" cy="902074"/>
          </a:xfrm>
          <a:prstGeom prst="straightConnector1">
            <a:avLst/>
          </a:prstGeom>
          <a:ln w="60325"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4779480" y="937497"/>
            <a:ext cx="286115" cy="2819425"/>
          </a:xfrm>
          <a:prstGeom prst="straightConnector1">
            <a:avLst/>
          </a:prstGeom>
          <a:ln w="60325"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 flipV="1">
            <a:off x="7283669" y="3796004"/>
            <a:ext cx="2186902" cy="1890050"/>
          </a:xfrm>
          <a:prstGeom prst="straightConnector1">
            <a:avLst/>
          </a:prstGeom>
          <a:ln w="60325"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1264722" y="1293512"/>
            <a:ext cx="2612147" cy="2438135"/>
          </a:xfrm>
          <a:prstGeom prst="straightConnector1">
            <a:avLst/>
          </a:prstGeom>
          <a:ln w="60325"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3" name="Овал 2">
            <a:hlinkClick r:id="rId5" action="ppaction://hlinksldjump"/>
          </p:cNvPr>
          <p:cNvSpPr/>
          <p:nvPr/>
        </p:nvSpPr>
        <p:spPr>
          <a:xfrm>
            <a:off x="9385476" y="5428319"/>
            <a:ext cx="1463226" cy="1018902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u="sng" dirty="0" smtClean="0">
                <a:solidFill>
                  <a:schemeClr val="accent1"/>
                </a:solidFill>
              </a:rPr>
              <a:t>?</a:t>
            </a:r>
            <a:endParaRPr lang="ru-RU" sz="4800" u="sng" dirty="0">
              <a:solidFill>
                <a:schemeClr val="accent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895969" y="691153"/>
            <a:ext cx="1177159" cy="959168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u="sng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5"/>
                </a:solidFill>
                <a:hlinkClick r:id="rId6" action="ppaction://hlinksldjump"/>
              </a:rPr>
              <a:t>?</a:t>
            </a:r>
            <a:endParaRPr lang="ru-RU" sz="3600" b="1" u="sng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5"/>
              </a:solidFill>
            </a:endParaRPr>
          </a:p>
        </p:txBody>
      </p:sp>
      <p:sp>
        <p:nvSpPr>
          <p:cNvPr id="9" name="Овал 8">
            <a:hlinkClick r:id="rId7" action="ppaction://hlinksldjump"/>
          </p:cNvPr>
          <p:cNvSpPr/>
          <p:nvPr/>
        </p:nvSpPr>
        <p:spPr>
          <a:xfrm>
            <a:off x="4628293" y="388953"/>
            <a:ext cx="1177158" cy="101950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u="sng" dirty="0" smtClean="0">
                <a:solidFill>
                  <a:schemeClr val="accent1">
                    <a:lumMod val="75000"/>
                  </a:schemeClr>
                </a:solidFill>
              </a:rPr>
              <a:t>?</a:t>
            </a:r>
            <a:endParaRPr lang="ru-RU" sz="3600" u="sng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Овал 9">
            <a:hlinkClick r:id="rId8" action="ppaction://hlinksldjump"/>
          </p:cNvPr>
          <p:cNvSpPr/>
          <p:nvPr/>
        </p:nvSpPr>
        <p:spPr>
          <a:xfrm>
            <a:off x="2514585" y="5654119"/>
            <a:ext cx="1179786" cy="1018902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u="sng" dirty="0" smtClean="0">
                <a:solidFill>
                  <a:schemeClr val="accent1">
                    <a:lumMod val="50000"/>
                  </a:schemeClr>
                </a:solidFill>
              </a:rPr>
              <a:t>?</a:t>
            </a:r>
            <a:endParaRPr lang="ru-RU" sz="3200" u="sng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2" name="Сердце 11"/>
          <p:cNvSpPr/>
          <p:nvPr/>
        </p:nvSpPr>
        <p:spPr>
          <a:xfrm>
            <a:off x="10415450" y="416752"/>
            <a:ext cx="1602380" cy="1233569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hlinkClick r:id="rId9" action="ppaction://hlinksldjump"/>
              </a:rPr>
              <a:t>Жми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9" name="Стрелка вниз 18"/>
          <p:cNvSpPr/>
          <p:nvPr/>
        </p:nvSpPr>
        <p:spPr>
          <a:xfrm>
            <a:off x="0" y="5277394"/>
            <a:ext cx="1776549" cy="1244391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10" action="ppaction://hlinksldjump"/>
              </a:rPr>
              <a:t>выход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287919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ЯДРО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728997831"/>
              </p:ext>
            </p:extLst>
          </p:nvPr>
        </p:nvGraphicFramePr>
        <p:xfrm>
          <a:off x="6949440" y="1635335"/>
          <a:ext cx="4352109" cy="40999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4" name="Picture 2" descr="https://dogcatdog.ru/wp-content/uploads/7/5/e/75e04b552c8a8b866279b5f6cf016e83.jpg">
            <a:hlinkClick r:id="rId7"/>
          </p:cNvPr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95"/>
          <a:stretch/>
        </p:blipFill>
        <p:spPr bwMode="auto">
          <a:xfrm>
            <a:off x="838199" y="1426247"/>
            <a:ext cx="6058990" cy="4518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145383" y="2599509"/>
            <a:ext cx="4208417" cy="32265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Выноска со стрелкой вправо 6">
            <a:hlinkClick r:id="rId9" action="ppaction://hlinksldjump"/>
          </p:cNvPr>
          <p:cNvSpPr/>
          <p:nvPr/>
        </p:nvSpPr>
        <p:spPr>
          <a:xfrm>
            <a:off x="365760" y="5332832"/>
            <a:ext cx="1606732" cy="1104764"/>
          </a:xfrm>
          <a:prstGeom prst="rightArrowCallo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9" action="ppaction://hlinksldjump"/>
              </a:rPr>
              <a:t>назад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13954" y="1789611"/>
            <a:ext cx="5577840" cy="4036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1288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Эндоплазматическая сеть</a:t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ретикулум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372026430"/>
              </p:ext>
            </p:extLst>
          </p:nvPr>
        </p:nvGraphicFramePr>
        <p:xfrm>
          <a:off x="6019800" y="1825625"/>
          <a:ext cx="53340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 descr="https://cf.ppt-online.org/files1/slide/s/skQ34wd2MFVIObvemDzLTuq65Xg8f0cUJEGjo9Nt7C/slide-11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96" t="6211"/>
          <a:stretch/>
        </p:blipFill>
        <p:spPr bwMode="auto">
          <a:xfrm>
            <a:off x="1008993" y="1670070"/>
            <a:ext cx="5010807" cy="4271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Выноска со стрелкой вправо 6">
            <a:hlinkClick r:id="rId8" action="ppaction://hlinksldjump"/>
          </p:cNvPr>
          <p:cNvSpPr/>
          <p:nvPr/>
        </p:nvSpPr>
        <p:spPr>
          <a:xfrm>
            <a:off x="205627" y="5389482"/>
            <a:ext cx="1606732" cy="1104764"/>
          </a:xfrm>
          <a:prstGeom prst="rightArrowCallo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9" action="ppaction://hlinksldjump"/>
              </a:rPr>
              <a:t>назад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190593" y="1986455"/>
            <a:ext cx="5334000" cy="395540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229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</a:t>
            </a:r>
            <a:r>
              <a:rPr lang="ru-RU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Гольджи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(аппарат)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495866343"/>
              </p:ext>
            </p:extLst>
          </p:nvPr>
        </p:nvGraphicFramePr>
        <p:xfrm>
          <a:off x="6172200" y="1825625"/>
          <a:ext cx="5181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 descr="https://pbs.twimg.com/media/Ed7hZ3YXYAIdD1C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326" y="1825626"/>
            <a:ext cx="5495474" cy="4116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Выноска со стрелкой вправо 5">
            <a:hlinkClick r:id="rId8" action="ppaction://hlinksldjump"/>
          </p:cNvPr>
          <p:cNvSpPr/>
          <p:nvPr/>
        </p:nvSpPr>
        <p:spPr>
          <a:xfrm>
            <a:off x="205627" y="5389482"/>
            <a:ext cx="1606732" cy="1104764"/>
          </a:xfrm>
          <a:prstGeom prst="rightArrowCallo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9" action="ppaction://hlinksldjump"/>
              </a:rPr>
              <a:t>назад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3568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Митохондрии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04881276"/>
              </p:ext>
            </p:extLst>
          </p:nvPr>
        </p:nvGraphicFramePr>
        <p:xfrm>
          <a:off x="6172200" y="1825625"/>
          <a:ext cx="5181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 descr="https://biomolecula.ru/media/images/2727-02.mitohondria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825626"/>
            <a:ext cx="5334000" cy="3907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Выноска со стрелкой вправо 7">
            <a:hlinkClick r:id="rId8" action="ppaction://hlinksldjump"/>
          </p:cNvPr>
          <p:cNvSpPr/>
          <p:nvPr/>
        </p:nvSpPr>
        <p:spPr>
          <a:xfrm>
            <a:off x="205627" y="5389482"/>
            <a:ext cx="1606732" cy="1104764"/>
          </a:xfrm>
          <a:prstGeom prst="rightArrowCallo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9" action="ppaction://hlinksldjump"/>
              </a:rPr>
              <a:t>назад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7713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Цитоплазма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497821222"/>
              </p:ext>
            </p:extLst>
          </p:nvPr>
        </p:nvGraphicFramePr>
        <p:xfrm>
          <a:off x="6172200" y="1825625"/>
          <a:ext cx="5181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 descr="https://dogcatdog.ru/wp-content/uploads/6/2/a/62ac234875847683880fe9f47921e6b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825625"/>
            <a:ext cx="5181600" cy="3846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Выноска со стрелкой вправо 7">
            <a:hlinkClick r:id="rId8" action="ppaction://hlinksldjump"/>
          </p:cNvPr>
          <p:cNvSpPr/>
          <p:nvPr/>
        </p:nvSpPr>
        <p:spPr>
          <a:xfrm>
            <a:off x="205627" y="5389482"/>
            <a:ext cx="1606732" cy="1104764"/>
          </a:xfrm>
          <a:prstGeom prst="rightArrowCallo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9" action="ppaction://hlinksldjump"/>
              </a:rPr>
              <a:t>назад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4701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Клеточный центр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331701564"/>
              </p:ext>
            </p:extLst>
          </p:nvPr>
        </p:nvGraphicFramePr>
        <p:xfrm>
          <a:off x="6172200" y="1690688"/>
          <a:ext cx="5181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4" name="Picture 2" descr="https://dogcatdog.ru/wp-content/uploads/6/7/e/67eed52208d652634840026151858812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33" t="19751" r="14350" b="362"/>
          <a:stretch/>
        </p:blipFill>
        <p:spPr bwMode="auto">
          <a:xfrm>
            <a:off x="705441" y="1637590"/>
            <a:ext cx="4938614" cy="4069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400800" y="1860331"/>
            <a:ext cx="4953000" cy="40464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Выноска со стрелкой вправо 8">
            <a:hlinkClick r:id="rId8" action="ppaction://hlinksldjump"/>
          </p:cNvPr>
          <p:cNvSpPr/>
          <p:nvPr/>
        </p:nvSpPr>
        <p:spPr>
          <a:xfrm>
            <a:off x="205627" y="5389482"/>
            <a:ext cx="1606732" cy="1104764"/>
          </a:xfrm>
          <a:prstGeom prst="rightArrowCallo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9" action="ppaction://hlinksldjump"/>
              </a:rPr>
              <a:t>назад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5858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</TotalTime>
  <Words>263</Words>
  <Application>Microsoft Office PowerPoint</Application>
  <PresentationFormat>Широкоэкранный</PresentationFormat>
  <Paragraphs>54</Paragraphs>
  <Slides>12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Tahoma</vt:lpstr>
      <vt:lpstr>Times New Roman</vt:lpstr>
      <vt:lpstr>Тема Office</vt:lpstr>
      <vt:lpstr>  Интерактивный плакат в форме презентации  Microsoft PowerPoint   </vt:lpstr>
      <vt:lpstr>Строение клетки (эукариотической)</vt:lpstr>
      <vt:lpstr> </vt:lpstr>
      <vt:lpstr>ЯДРО</vt:lpstr>
      <vt:lpstr>Эндоплазматическая сеть  (ретикулум)</vt:lpstr>
      <vt:lpstr>Комплекс Гольджи  (аппарат)</vt:lpstr>
      <vt:lpstr>Митохондрии</vt:lpstr>
      <vt:lpstr>Цитоплазма</vt:lpstr>
      <vt:lpstr>Клеточный центр</vt:lpstr>
      <vt:lpstr>Плазматическая мембрана</vt:lpstr>
      <vt:lpstr>Внутренняя жизнь клетки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Муниципальный дистанционный конкурс  среди интерактивных плакатов среди педагогов  образовательных организаций «Образовательный маршрут»</dc:title>
  <dc:creator>пк</dc:creator>
  <cp:lastModifiedBy>пк</cp:lastModifiedBy>
  <cp:revision>32</cp:revision>
  <dcterms:created xsi:type="dcterms:W3CDTF">2021-10-18T04:24:45Z</dcterms:created>
  <dcterms:modified xsi:type="dcterms:W3CDTF">2021-10-21T12:14:18Z</dcterms:modified>
</cp:coreProperties>
</file>