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31"/>
  </p:notesMasterIdLst>
  <p:sldIdLst>
    <p:sldId id="295" r:id="rId3"/>
    <p:sldId id="294" r:id="rId4"/>
    <p:sldId id="258" r:id="rId5"/>
    <p:sldId id="259" r:id="rId6"/>
    <p:sldId id="260" r:id="rId7"/>
    <p:sldId id="261" r:id="rId8"/>
    <p:sldId id="262" r:id="rId9"/>
    <p:sldId id="290" r:id="rId10"/>
    <p:sldId id="264" r:id="rId11"/>
    <p:sldId id="265" r:id="rId12"/>
    <p:sldId id="266" r:id="rId13"/>
    <p:sldId id="267" r:id="rId14"/>
    <p:sldId id="268" r:id="rId15"/>
    <p:sldId id="291" r:id="rId16"/>
    <p:sldId id="292" r:id="rId17"/>
    <p:sldId id="269" r:id="rId18"/>
    <p:sldId id="273" r:id="rId19"/>
    <p:sldId id="272" r:id="rId20"/>
    <p:sldId id="274" r:id="rId21"/>
    <p:sldId id="275" r:id="rId22"/>
    <p:sldId id="276" r:id="rId23"/>
    <p:sldId id="285" r:id="rId24"/>
    <p:sldId id="278" r:id="rId25"/>
    <p:sldId id="279" r:id="rId26"/>
    <p:sldId id="281" r:id="rId27"/>
    <p:sldId id="287" r:id="rId28"/>
    <p:sldId id="282" r:id="rId29"/>
    <p:sldId id="283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33"/>
    <a:srgbClr val="C00000"/>
    <a:srgbClr val="800000"/>
    <a:srgbClr val="A8007C"/>
    <a:srgbClr val="FFC39B"/>
    <a:srgbClr val="FFDDEE"/>
    <a:srgbClr val="FF8633"/>
    <a:srgbClr val="FF6161"/>
    <a:srgbClr val="FFB7DB"/>
    <a:srgbClr val="FFE7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90" autoAdjust="0"/>
    <p:restoredTop sz="94622" autoAdjust="0"/>
  </p:normalViewPr>
  <p:slideViewPr>
    <p:cSldViewPr>
      <p:cViewPr>
        <p:scale>
          <a:sx n="34" d="100"/>
          <a:sy n="34" d="100"/>
        </p:scale>
        <p:origin x="-2296" y="-7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3E82A38-6C64-48A8-8C34-48B4DF3F29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7980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AC92C1-CF1E-477E-AF9F-F15F278ADB27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27F110-87DC-4CEA-A028-3AEA285E765D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Мы помним\Pomn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848" y="4149080"/>
            <a:ext cx="7772400" cy="11521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63780" y="5877272"/>
            <a:ext cx="6400800" cy="720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B84E9A-C1EF-475E-B105-292871645C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480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2/25/2024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27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2/25/2024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1129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846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775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84E9A-C1EF-475E-B105-292871645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726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298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343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2/25/2024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48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2/25/2024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4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2/25/2024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37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Мы помним\PomnimSlid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6350"/>
            <a:ext cx="9151938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60375" y="908050"/>
            <a:ext cx="82296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7E4D1-A4B9-48D1-BEDF-B73810A80B17}" type="datetimeFigureOut">
              <a:rPr lang="ru-RU" smtClean="0"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F0BB6-E12E-4526-A2A6-12D93A72B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473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3.jpe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jpe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e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jpe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7.xml"/><Relationship Id="rId26" Type="http://schemas.openxmlformats.org/officeDocument/2006/relationships/slide" Target="slide25.xml"/><Relationship Id="rId3" Type="http://schemas.openxmlformats.org/officeDocument/2006/relationships/audio" Target="../media/audio1.wav"/><Relationship Id="rId21" Type="http://schemas.openxmlformats.org/officeDocument/2006/relationships/slide" Target="slide2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8.xml"/><Relationship Id="rId25" Type="http://schemas.openxmlformats.org/officeDocument/2006/relationships/slide" Target="slide26.xml"/><Relationship Id="rId2" Type="http://schemas.openxmlformats.org/officeDocument/2006/relationships/notesSlide" Target="../notesSlides/notesSlide1.xml"/><Relationship Id="rId16" Type="http://schemas.openxmlformats.org/officeDocument/2006/relationships/slide" Target="slide15.xml"/><Relationship Id="rId20" Type="http://schemas.openxmlformats.org/officeDocument/2006/relationships/slide" Target="slide20.xml"/><Relationship Id="rId29" Type="http://schemas.openxmlformats.org/officeDocument/2006/relationships/image" Target="../media/image5.gif"/><Relationship Id="rId1" Type="http://schemas.openxmlformats.org/officeDocument/2006/relationships/slideLayout" Target="../slideLayouts/slideLayout10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24.xml"/><Relationship Id="rId5" Type="http://schemas.openxmlformats.org/officeDocument/2006/relationships/slide" Target="slide5.xml"/><Relationship Id="rId15" Type="http://schemas.openxmlformats.org/officeDocument/2006/relationships/slide" Target="slide16.xml"/><Relationship Id="rId23" Type="http://schemas.openxmlformats.org/officeDocument/2006/relationships/slide" Target="slide23.xml"/><Relationship Id="rId28" Type="http://schemas.openxmlformats.org/officeDocument/2006/relationships/slide" Target="slide28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2.xml"/><Relationship Id="rId27" Type="http://schemas.openxmlformats.org/officeDocument/2006/relationships/slide" Target="slide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jpe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ebattach.mail.yandex.net/message_part_real/?sid=YWVzX3NpZDp7ImFlc0tleUlkIjoiMTc4IiwiaG1hY0tleUlkIjoiMTc4IiwiaXZCYXNlNjQiOiIyVklTWHlYNEIwd1VoOFRTZENqVklBPT0iLCJzaWRCYXNlNjQiOiJMQlhFNjJBTHlhQWdqUGE2dFVCZjBuRjh0Si9KRkNmOWJVZURZcDNXRHFhYXRpNlJkT0FGVHlhOWVHZTRpU3Z5b0NWem1vZm5acDg5UVJSTFJHL2d2YWQyWVZldkd3V1N4dDYrSjdKS2RwdjVHcHNjMFllRnlGbkNxV2Q3Z2FTeSIsImhtYWNCYXNlNjQiOiJOUUxqSC9pdE1DeHoxOWYvNEViOERlcmg4N2J4YjhlUW5rdGhOMHFGbENFPSJ9&amp;name=%D0%92%D0%B8%D0%B7%D0%B8%D1%82%D0%BA%D0%B0%20%D0%B8%D0%B3%D1%80%D1%8B-%D0%B2%D0%B8%D0%BA%D1%82%D0%BE%D1%80%D0%B8%D0%BD%D1%8B%20%D0%98%D1%81%D1%82%D0%BE%D1%80%D0%B8%D1%8F%20%D1%80%D0%BE%D1%81%D1%81%D0%B8%D0%B9%D1%81%D0%BA%D0%BE%D0%B9%20%D0%BC%D0%B5%D0%B4%D0%B8%D1%86%D0%B8%D0%BD%D1%8B.png&amp;no_disposition=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21" y="-115327"/>
            <a:ext cx="9168953" cy="696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664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44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188913"/>
            <a:ext cx="1152525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1367643" y="5179636"/>
            <a:ext cx="54005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70C0"/>
                </a:solidFill>
              </a:rPr>
              <a:t>«Ледяная анатомия</a:t>
            </a:r>
            <a:r>
              <a:rPr lang="ru-RU" sz="3200" b="1" dirty="0" smtClean="0">
                <a:solidFill>
                  <a:srgbClr val="0070C0"/>
                </a:solidFill>
              </a:rPr>
              <a:t>»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42656" y="4725144"/>
            <a:ext cx="1431063" cy="1073297"/>
          </a:xfrm>
          <a:prstGeom prst="rect">
            <a:avLst/>
          </a:prstGeom>
          <a:noFill/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95536" y="1052736"/>
            <a:ext cx="842493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ru-RU" sz="2800" dirty="0">
                <a:solidFill>
                  <a:srgbClr val="002060"/>
                </a:solidFill>
              </a:rPr>
              <a:t>Полное издание выдающегося труда Н.И. Пирогова «Иллюстрированная топографическая анатомия распилов, проведенных в трех измерениях через замороженное человеческое </a:t>
            </a:r>
            <a:r>
              <a:rPr lang="ru-RU" sz="2800" dirty="0" smtClean="0">
                <a:solidFill>
                  <a:srgbClr val="002060"/>
                </a:solidFill>
              </a:rPr>
              <a:t>тело» вышло </a:t>
            </a:r>
            <a:r>
              <a:rPr lang="ru-RU" sz="2800" dirty="0">
                <a:solidFill>
                  <a:srgbClr val="002060"/>
                </a:solidFill>
              </a:rPr>
              <a:t>в свет на латинском языке в 1859 г. в Петербурге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</a:p>
          <a:p>
            <a:pPr algn="just">
              <a:lnSpc>
                <a:spcPct val="11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Как иначе называли данный труд ученого?</a:t>
            </a:r>
          </a:p>
          <a:p>
            <a:pPr algn="just">
              <a:lnSpc>
                <a:spcPct val="110000"/>
              </a:lnSpc>
            </a:pPr>
            <a:endParaRPr lang="ru-RU" sz="44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17977" y="255478"/>
            <a:ext cx="3791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Научные труды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68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7625" y="188913"/>
            <a:ext cx="12969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1654811" y="5530223"/>
            <a:ext cx="500518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solidFill>
                  <a:srgbClr val="0070C0"/>
                </a:solidFill>
              </a:rPr>
              <a:t>Илья Ильич Мечников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28161" y="4841360"/>
            <a:ext cx="1308335" cy="981251"/>
          </a:xfrm>
          <a:prstGeom prst="rect">
            <a:avLst/>
          </a:prstGeom>
          <a:noFill/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43412" y="1067254"/>
            <a:ext cx="8295991" cy="4250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lvl="0" algn="just">
              <a:lnSpc>
                <a:spcPct val="110000"/>
              </a:lnSpc>
            </a:pPr>
            <a:r>
              <a:rPr lang="ru-RU" sz="2400" dirty="0">
                <a:solidFill>
                  <a:srgbClr val="002060"/>
                </a:solidFill>
              </a:rPr>
              <a:t>В сферу научных интересов </a:t>
            </a:r>
            <a:r>
              <a:rPr lang="ru-RU" sz="2400" dirty="0" smtClean="0">
                <a:solidFill>
                  <a:srgbClr val="002060"/>
                </a:solidFill>
              </a:rPr>
              <a:t>этого ученого так же </a:t>
            </a:r>
            <a:r>
              <a:rPr lang="ru-RU" sz="2400" dirty="0">
                <a:solidFill>
                  <a:srgbClr val="002060"/>
                </a:solidFill>
              </a:rPr>
              <a:t>входили вопросы изучения старения человека (геронтология).  В 1903 году </a:t>
            </a:r>
            <a:r>
              <a:rPr lang="ru-RU" sz="2400" dirty="0" smtClean="0">
                <a:solidFill>
                  <a:srgbClr val="002060"/>
                </a:solidFill>
              </a:rPr>
              <a:t>опубликована </a:t>
            </a:r>
            <a:r>
              <a:rPr lang="ru-RU" sz="2400" dirty="0">
                <a:solidFill>
                  <a:srgbClr val="002060"/>
                </a:solidFill>
              </a:rPr>
              <a:t>в Париже </a:t>
            </a:r>
            <a:r>
              <a:rPr lang="ru-RU" sz="2400" dirty="0" smtClean="0">
                <a:solidFill>
                  <a:srgbClr val="002060"/>
                </a:solidFill>
              </a:rPr>
              <a:t>книга </a:t>
            </a:r>
            <a:r>
              <a:rPr lang="ru-RU" sz="2400" dirty="0">
                <a:solidFill>
                  <a:srgbClr val="002060"/>
                </a:solidFill>
              </a:rPr>
              <a:t>«Этюды о природе человека», </a:t>
            </a:r>
            <a:r>
              <a:rPr lang="ru-RU" sz="2400" dirty="0" smtClean="0">
                <a:solidFill>
                  <a:srgbClr val="002060"/>
                </a:solidFill>
              </a:rPr>
              <a:t>в которой </a:t>
            </a:r>
            <a:r>
              <a:rPr lang="ru-RU" sz="2400" dirty="0">
                <a:solidFill>
                  <a:srgbClr val="002060"/>
                </a:solidFill>
              </a:rPr>
              <a:t>рассматривались главным образом проблемы </a:t>
            </a:r>
            <a:r>
              <a:rPr lang="ru-RU" sz="2400" dirty="0" smtClean="0">
                <a:solidFill>
                  <a:srgbClr val="002060"/>
                </a:solidFill>
              </a:rPr>
              <a:t>старения. </a:t>
            </a:r>
            <a:r>
              <a:rPr lang="ru-RU" sz="2400" dirty="0">
                <a:solidFill>
                  <a:srgbClr val="002060"/>
                </a:solidFill>
              </a:rPr>
              <a:t>Б</a:t>
            </a:r>
            <a:r>
              <a:rPr lang="ru-RU" sz="2400" dirty="0" smtClean="0">
                <a:solidFill>
                  <a:srgbClr val="002060"/>
                </a:solidFill>
              </a:rPr>
              <a:t>ыла </a:t>
            </a:r>
            <a:r>
              <a:rPr lang="ru-RU" sz="2400" dirty="0">
                <a:solidFill>
                  <a:srgbClr val="002060"/>
                </a:solidFill>
              </a:rPr>
              <a:t>предложена новая теория преждевременного старения человека </a:t>
            </a:r>
            <a:r>
              <a:rPr lang="ru-RU" sz="2400" dirty="0" smtClean="0">
                <a:solidFill>
                  <a:srgbClr val="002060"/>
                </a:solidFill>
              </a:rPr>
              <a:t>- в </a:t>
            </a:r>
            <a:r>
              <a:rPr lang="ru-RU" sz="2400" dirty="0">
                <a:solidFill>
                  <a:srgbClr val="002060"/>
                </a:solidFill>
              </a:rPr>
              <a:t>результате постепенного самоотравления клеток тканей и органов токсическими продуктами их собственного </a:t>
            </a:r>
            <a:r>
              <a:rPr lang="ru-RU" sz="2400" dirty="0" smtClean="0">
                <a:solidFill>
                  <a:srgbClr val="002060"/>
                </a:solidFill>
              </a:rPr>
              <a:t>обмена.</a:t>
            </a:r>
          </a:p>
          <a:p>
            <a:pPr lvl="0">
              <a:lnSpc>
                <a:spcPct val="110000"/>
              </a:lnSpc>
            </a:pPr>
            <a:endParaRPr lang="ru-RU" sz="3200" b="1" i="1" dirty="0">
              <a:solidFill>
                <a:srgbClr val="666633"/>
              </a:solidFill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04501" y="281672"/>
            <a:ext cx="3791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Научные труды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292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650" y="188913"/>
            <a:ext cx="1152525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1259632" y="5241192"/>
            <a:ext cx="543154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solidFill>
                  <a:srgbClr val="0070C0"/>
                </a:solidFill>
              </a:rPr>
              <a:t>Владимир Михайлович Бехтерев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75133" y="4868579"/>
            <a:ext cx="1257817" cy="94336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971600" y="188913"/>
            <a:ext cx="6130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Научные труды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66218" y="968375"/>
            <a:ext cx="8162637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lvl="0" algn="just"/>
            <a:r>
              <a:rPr lang="ru-RU" sz="2800" dirty="0">
                <a:solidFill>
                  <a:srgbClr val="002060"/>
                </a:solidFill>
              </a:rPr>
              <a:t>Из-под </a:t>
            </a:r>
            <a:r>
              <a:rPr lang="ru-RU" sz="2800" dirty="0" smtClean="0">
                <a:solidFill>
                  <a:srgbClr val="002060"/>
                </a:solidFill>
              </a:rPr>
              <a:t>пера этого врача вышли </a:t>
            </a:r>
            <a:r>
              <a:rPr lang="ru-RU" sz="2800" dirty="0">
                <a:solidFill>
                  <a:srgbClr val="002060"/>
                </a:solidFill>
              </a:rPr>
              <a:t>такие фундаментальные труды, как: «Проводящие пути спинного и головного мозга» в 2 томах, «Основы учения о функциях мозга» в 7 томах, «Объективная психология» в 3 томах. Он исследовал вещи, значение которых оценить смогли только уже потомки – например, гипнотерапию или психологию толпы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</a:p>
          <a:p>
            <a:pPr lvl="0" algn="just"/>
            <a:r>
              <a:rPr lang="ru-RU" sz="3600" dirty="0"/>
              <a:t> </a:t>
            </a:r>
            <a:endParaRPr lang="ru-RU" sz="2800" b="1" i="1" dirty="0">
              <a:solidFill>
                <a:srgbClr val="666633"/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16" name="Picture 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650" y="188913"/>
            <a:ext cx="11525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30"/>
          <p:cNvSpPr>
            <a:spLocks noChangeArrowheads="1"/>
          </p:cNvSpPr>
          <p:nvPr/>
        </p:nvSpPr>
        <p:spPr bwMode="auto">
          <a:xfrm>
            <a:off x="1325275" y="5229200"/>
            <a:ext cx="53517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200" dirty="0"/>
              <a:t> </a:t>
            </a:r>
            <a:r>
              <a:rPr lang="ru-RU" sz="3200" b="1" dirty="0" smtClean="0">
                <a:solidFill>
                  <a:srgbClr val="0070C0"/>
                </a:solidFill>
              </a:rPr>
              <a:t>Иван Петрович Павлов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6376" y="4958211"/>
            <a:ext cx="1084570" cy="81342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99592" y="116632"/>
            <a:ext cx="62031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Научные труды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99616" y="1124744"/>
            <a:ext cx="8520856" cy="2899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>
              <a:lnSpc>
                <a:spcPct val="110000"/>
              </a:lnSpc>
              <a:spcBef>
                <a:spcPct val="50000"/>
              </a:spcBef>
            </a:pPr>
            <a:r>
              <a:rPr lang="ru-RU" sz="2800" dirty="0">
                <a:solidFill>
                  <a:srgbClr val="002060"/>
                </a:solidFill>
              </a:rPr>
              <a:t>«Двадцатилетний опыт объективного изучения высшей нервной деятельности (поведения) животных. Условные рефлексы» (1923) – пожалуй, самая главная работа учёного, в которой описаны все его знаменитые эксперименты и построенная им теория.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Rectangle 30"/>
          <p:cNvSpPr>
            <a:spLocks noChangeArrowheads="1"/>
          </p:cNvSpPr>
          <p:nvPr/>
        </p:nvSpPr>
        <p:spPr bwMode="auto">
          <a:xfrm>
            <a:off x="899591" y="4841091"/>
            <a:ext cx="56166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200" dirty="0"/>
              <a:t> </a:t>
            </a:r>
            <a:r>
              <a:rPr lang="ru-RU" sz="3200" b="1" dirty="0" smtClean="0">
                <a:solidFill>
                  <a:srgbClr val="0070C0"/>
                </a:solidFill>
              </a:rPr>
              <a:t>Владимир Михайлович Бехтерев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6376" y="4889438"/>
            <a:ext cx="1084570" cy="81342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99591" y="315544"/>
            <a:ext cx="62031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Цитаты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79418" y="1556792"/>
            <a:ext cx="8137673" cy="2856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>
              <a:lnSpc>
                <a:spcPct val="110000"/>
              </a:lnSpc>
              <a:spcBef>
                <a:spcPct val="50000"/>
              </a:spcBef>
            </a:pPr>
            <a:r>
              <a:rPr lang="ru-RU" sz="2800" dirty="0">
                <a:solidFill>
                  <a:srgbClr val="002060"/>
                </a:solidFill>
              </a:rPr>
              <a:t>Н</a:t>
            </a:r>
            <a:r>
              <a:rPr lang="ru-RU" sz="2800" dirty="0" smtClean="0">
                <a:solidFill>
                  <a:srgbClr val="002060"/>
                </a:solidFill>
              </a:rPr>
              <a:t>емецкий </a:t>
            </a:r>
            <a:r>
              <a:rPr lang="ru-RU" sz="2800" dirty="0">
                <a:solidFill>
                  <a:srgbClr val="002060"/>
                </a:solidFill>
              </a:rPr>
              <a:t>психиатр Фридрих </a:t>
            </a:r>
            <a:r>
              <a:rPr lang="ru-RU" sz="2800" dirty="0" err="1">
                <a:solidFill>
                  <a:srgbClr val="002060"/>
                </a:solidFill>
              </a:rPr>
              <a:t>Копш</a:t>
            </a:r>
            <a:r>
              <a:rPr lang="ru-RU" sz="2800" dirty="0">
                <a:solidFill>
                  <a:srgbClr val="002060"/>
                </a:solidFill>
              </a:rPr>
              <a:t> сказал легендарную фразу: 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just">
              <a:lnSpc>
                <a:spcPct val="110000"/>
              </a:lnSpc>
              <a:spcBef>
                <a:spcPct val="50000"/>
              </a:spcBef>
            </a:pPr>
            <a:r>
              <a:rPr lang="ru-RU" sz="2800" dirty="0" smtClean="0">
                <a:solidFill>
                  <a:srgbClr val="002060"/>
                </a:solidFill>
              </a:rPr>
              <a:t>«</a:t>
            </a:r>
            <a:r>
              <a:rPr lang="ru-RU" sz="2800" dirty="0">
                <a:solidFill>
                  <a:srgbClr val="002060"/>
                </a:solidFill>
              </a:rPr>
              <a:t>Анатомию мозга прекрасно знают только двое: Бог и </a:t>
            </a:r>
            <a:r>
              <a:rPr lang="ru-RU" sz="2800" dirty="0" smtClean="0">
                <a:solidFill>
                  <a:srgbClr val="002060"/>
                </a:solidFill>
              </a:rPr>
              <a:t>…………..»</a:t>
            </a:r>
          </a:p>
          <a:p>
            <a:pPr algn="just">
              <a:lnSpc>
                <a:spcPct val="110000"/>
              </a:lnSpc>
              <a:spcBef>
                <a:spcPct val="50000"/>
              </a:spcBef>
            </a:pPr>
            <a:r>
              <a:rPr lang="ru-RU" sz="2800" dirty="0" smtClean="0">
                <a:solidFill>
                  <a:srgbClr val="002060"/>
                </a:solidFill>
              </a:rPr>
              <a:t>Назовите этого ученого.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1" name="Picture 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93671" y="188640"/>
            <a:ext cx="122396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1440764"/>
      </p:ext>
    </p:extLst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Rectangle 30"/>
          <p:cNvSpPr>
            <a:spLocks noChangeArrowheads="1"/>
          </p:cNvSpPr>
          <p:nvPr/>
        </p:nvSpPr>
        <p:spPr bwMode="auto">
          <a:xfrm>
            <a:off x="659796" y="5080178"/>
            <a:ext cx="67687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Леонид Михайлович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</a:rPr>
              <a:t>Рошаль</a:t>
            </a: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1926" y="4869160"/>
            <a:ext cx="1084570" cy="81342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99591" y="238132"/>
            <a:ext cx="62031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Цитаты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34198" y="1340768"/>
            <a:ext cx="821426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«Я </a:t>
            </a:r>
            <a:r>
              <a:rPr lang="ru-RU" sz="2800" dirty="0">
                <a:solidFill>
                  <a:srgbClr val="002060"/>
                </a:solidFill>
              </a:rPr>
              <a:t>всю жизнь лечил и буду лечить детей вне зависимости от национальности, религий и страны </a:t>
            </a:r>
            <a:r>
              <a:rPr lang="ru-RU" sz="2800" dirty="0" smtClean="0">
                <a:solidFill>
                  <a:srgbClr val="002060"/>
                </a:solidFill>
              </a:rPr>
              <a:t>проживания…</a:t>
            </a:r>
          </a:p>
          <a:p>
            <a:pPr algn="just"/>
            <a:r>
              <a:rPr lang="ru-RU" sz="2800" dirty="0">
                <a:solidFill>
                  <a:srgbClr val="002060"/>
                </a:solidFill>
              </a:rPr>
              <a:t>Ты работаешь, и ребенок поправляется. Большего счастья в жизни </a:t>
            </a:r>
            <a:r>
              <a:rPr lang="ru-RU" sz="2800" dirty="0" smtClean="0">
                <a:solidFill>
                  <a:srgbClr val="002060"/>
                </a:solidFill>
              </a:rPr>
              <a:t>нет.»</a:t>
            </a:r>
            <a:endParaRPr lang="ru-RU" sz="2800" dirty="0">
              <a:solidFill>
                <a:srgbClr val="002060"/>
              </a:solidFill>
            </a:endParaRPr>
          </a:p>
          <a:p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2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64209" y="260648"/>
            <a:ext cx="1152525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07746096"/>
      </p:ext>
    </p:extLst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33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64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750" y="188913"/>
            <a:ext cx="1366838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1062637" y="5449297"/>
            <a:ext cx="579459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70C0"/>
                </a:solidFill>
              </a:rPr>
              <a:t>Иван Петрович Павлов</a:t>
            </a: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24750" y="4711639"/>
            <a:ext cx="1361764" cy="102132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27584" y="186535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Цитаты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56960" y="798477"/>
            <a:ext cx="823252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Он </a:t>
            </a:r>
            <a:r>
              <a:rPr lang="ru-RU" sz="2800" dirty="0">
                <a:solidFill>
                  <a:srgbClr val="002060"/>
                </a:solidFill>
              </a:rPr>
              <a:t>писал о толстом </a:t>
            </a:r>
            <a:r>
              <a:rPr lang="ru-RU" sz="2800" dirty="0" smtClean="0">
                <a:solidFill>
                  <a:srgbClr val="002060"/>
                </a:solidFill>
              </a:rPr>
              <a:t>кишечнике</a:t>
            </a:r>
            <a:r>
              <a:rPr lang="ru-RU" sz="2800" dirty="0">
                <a:solidFill>
                  <a:srgbClr val="002060"/>
                </a:solidFill>
              </a:rPr>
              <a:t>: "Этот орган бесполезен для человека… даже вреден для здоровья и жизни, так как является излюбленным местом локализации злокачественных опухолей». И мало того, ученый предлагал </a:t>
            </a:r>
            <a:r>
              <a:rPr lang="ru-RU" sz="2800" dirty="0" smtClean="0">
                <a:solidFill>
                  <a:srgbClr val="002060"/>
                </a:solidFill>
              </a:rPr>
              <a:t>: «Все </a:t>
            </a:r>
            <a:r>
              <a:rPr lang="ru-RU" sz="2800" dirty="0">
                <a:solidFill>
                  <a:srgbClr val="002060"/>
                </a:solidFill>
              </a:rPr>
              <a:t>толстые кишки человека излишни в нашем организме и что удаление их привело бы к очень желательным результатам</a:t>
            </a:r>
            <a:r>
              <a:rPr lang="ru-RU" sz="2800" dirty="0" smtClean="0">
                <a:solidFill>
                  <a:srgbClr val="002060"/>
                </a:solidFill>
              </a:rPr>
              <a:t>».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33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436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188" y="188913"/>
            <a:ext cx="12969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484934" y="5387955"/>
            <a:ext cx="76331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0070C0"/>
                </a:solidFill>
              </a:rPr>
              <a:t>Илья Ильич Мечников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82236" y="4659019"/>
            <a:ext cx="1361764" cy="102132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67544" y="211272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Цитаты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22139" y="1412776"/>
            <a:ext cx="8091319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«Излечение </a:t>
            </a:r>
            <a:r>
              <a:rPr lang="ru-RU" sz="2800" dirty="0">
                <a:solidFill>
                  <a:srgbClr val="002060"/>
                </a:solidFill>
              </a:rPr>
              <a:t>от болезни будет означать победу фагоцитов, а воспалительная реакция – признаком их действия, достаточного для предотвращения атаки микробов</a:t>
            </a:r>
            <a:r>
              <a:rPr lang="ru-RU" sz="2800" dirty="0" smtClean="0">
                <a:solidFill>
                  <a:srgbClr val="002060"/>
                </a:solidFill>
              </a:rPr>
              <a:t>.»</a:t>
            </a:r>
            <a:endParaRPr lang="ru-RU" sz="2800" dirty="0">
              <a:solidFill>
                <a:srgbClr val="002060"/>
              </a:solidFill>
            </a:endParaRPr>
          </a:p>
          <a:p>
            <a:endParaRPr lang="ru-RU" sz="2800" b="1" i="1" dirty="0">
              <a:latin typeface="Georgia" pitchFamily="18" charset="0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33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12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650" y="188913"/>
            <a:ext cx="122396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383222" y="5194740"/>
            <a:ext cx="734481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Сергей Петрович 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</a:rPr>
              <a:t>Боткин</a:t>
            </a:r>
            <a:r>
              <a:rPr lang="ru-RU" sz="3200" b="1" dirty="0"/>
              <a:t> </a:t>
            </a: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3085" y="4904485"/>
            <a:ext cx="1312587" cy="98444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39552" y="167272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Цитаты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347725" y="1772816"/>
            <a:ext cx="82803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Этот доктор писал: «Лучший </a:t>
            </a:r>
            <a:r>
              <a:rPr lang="ru-RU" sz="2400" dirty="0">
                <a:solidFill>
                  <a:srgbClr val="002060"/>
                </a:solidFill>
              </a:rPr>
              <a:t>тот врач, который умеет внушить больному надежду: во многих случаях это является наиболее действенным лекарством</a:t>
            </a:r>
            <a:r>
              <a:rPr lang="ru-RU" sz="2400" dirty="0" smtClean="0">
                <a:solidFill>
                  <a:srgbClr val="002060"/>
                </a:solidFill>
              </a:rPr>
              <a:t>.»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460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188913"/>
            <a:ext cx="1081087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1361863" y="4927339"/>
            <a:ext cx="48577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 Николай Васильевич Склифосовский</a:t>
            </a: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82238" y="4186880"/>
            <a:ext cx="1257817" cy="94336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83568" y="211272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Открытия </a:t>
            </a:r>
            <a:r>
              <a:rPr lang="ru-RU" sz="3600" b="1" dirty="0">
                <a:solidFill>
                  <a:srgbClr val="C00000"/>
                </a:solidFill>
              </a:rPr>
              <a:t>в медицине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95536" y="1340768"/>
            <a:ext cx="813690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lvl="0" algn="just"/>
            <a:r>
              <a:rPr lang="ru-RU" sz="2800" dirty="0">
                <a:solidFill>
                  <a:srgbClr val="002060"/>
                </a:solidFill>
              </a:rPr>
              <a:t>Одним из первых </a:t>
            </a:r>
            <a:r>
              <a:rPr lang="ru-RU" sz="2800" dirty="0" smtClean="0">
                <a:solidFill>
                  <a:srgbClr val="002060"/>
                </a:solidFill>
              </a:rPr>
              <a:t>применил </a:t>
            </a:r>
            <a:r>
              <a:rPr lang="ru-RU" sz="2800" dirty="0">
                <a:solidFill>
                  <a:srgbClr val="002060"/>
                </a:solidFill>
              </a:rPr>
              <a:t>горячее обеззараживание инструментов — чтобы после успешной операции человек не погибал от заражения крови.</a:t>
            </a:r>
            <a:endParaRPr lang="ru-RU" sz="28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7" r="12319"/>
          <a:stretch/>
        </p:blipFill>
        <p:spPr bwMode="auto">
          <a:xfrm>
            <a:off x="16625" y="-171400"/>
            <a:ext cx="91273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374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5113" y="188913"/>
            <a:ext cx="100806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1927101" y="5779799"/>
            <a:ext cx="48577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b="1" dirty="0"/>
              <a:t> </a:t>
            </a:r>
            <a:r>
              <a:rPr lang="ru-RU" sz="3200" b="1" dirty="0" smtClean="0">
                <a:solidFill>
                  <a:srgbClr val="0070C0"/>
                </a:solidFill>
              </a:rPr>
              <a:t>Илья Ильич Мечников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5113" y="4869160"/>
            <a:ext cx="1257817" cy="94336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619672" y="211272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Открытия в медицине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51520" y="857603"/>
            <a:ext cx="849694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ru-RU" sz="2800" dirty="0">
                <a:solidFill>
                  <a:srgbClr val="002060"/>
                </a:solidFill>
              </a:rPr>
              <a:t>Одним из самых важных открытий </a:t>
            </a:r>
            <a:r>
              <a:rPr lang="ru-RU" sz="2800" dirty="0" smtClean="0">
                <a:solidFill>
                  <a:srgbClr val="002060"/>
                </a:solidFill>
              </a:rPr>
              <a:t>этого ученого </a:t>
            </a:r>
            <a:r>
              <a:rPr lang="ru-RU" sz="2800" dirty="0">
                <a:solidFill>
                  <a:srgbClr val="002060"/>
                </a:solidFill>
              </a:rPr>
              <a:t>стало явления фагоцитоза, обнаруженное и описанное им в 1882 году</a:t>
            </a:r>
            <a:r>
              <a:rPr lang="ru-RU" sz="2800" dirty="0" smtClean="0">
                <a:solidFill>
                  <a:srgbClr val="002060"/>
                </a:solidFill>
              </a:rPr>
              <a:t>. </a:t>
            </a:r>
            <a:r>
              <a:rPr lang="ru-RU" sz="2800" dirty="0">
                <a:solidFill>
                  <a:srgbClr val="002060"/>
                </a:solidFill>
              </a:rPr>
              <a:t>Открытие было сделано ученым с помощью прозрачной личинки морской звезды, в которую он воткнул шип розы. Через </a:t>
            </a:r>
            <a:r>
              <a:rPr lang="ru-RU" sz="2800">
                <a:solidFill>
                  <a:srgbClr val="002060"/>
                </a:solidFill>
              </a:rPr>
              <a:t>время </a:t>
            </a:r>
            <a:r>
              <a:rPr lang="ru-RU" sz="2800" smtClean="0">
                <a:solidFill>
                  <a:srgbClr val="002060"/>
                </a:solidFill>
              </a:rPr>
              <a:t>увидел</a:t>
            </a:r>
            <a:r>
              <a:rPr lang="ru-RU" sz="2800" dirty="0">
                <a:solidFill>
                  <a:srgbClr val="002060"/>
                </a:solidFill>
              </a:rPr>
              <a:t>, что вокруг занозы скопились блуждающие клетки, которые либо пытались поглотить инородное тело, либо создавали защитный слой вокруг него.</a:t>
            </a:r>
            <a:endParaRPr lang="ru-RU" sz="36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1508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188913"/>
            <a:ext cx="1081087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755576" y="4974459"/>
            <a:ext cx="599327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Зинаида Виссарионовна </a:t>
            </a:r>
          </a:p>
          <a:p>
            <a:pPr algn="ctr"/>
            <a:r>
              <a:rPr lang="ru-RU" sz="3200" b="1" dirty="0" err="1">
                <a:solidFill>
                  <a:srgbClr val="0070C0"/>
                </a:solidFill>
              </a:rPr>
              <a:t>Ермольева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51767" y="4725144"/>
            <a:ext cx="1412842" cy="105963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971600" y="211272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Открытия в медицине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08518" y="1196752"/>
            <a:ext cx="8352928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sz="2800" dirty="0">
                <a:solidFill>
                  <a:srgbClr val="002060"/>
                </a:solidFill>
              </a:rPr>
              <a:t>История появления отечественного антибиотика, пенициллина-</a:t>
            </a:r>
            <a:r>
              <a:rPr lang="ru-RU" sz="2800" dirty="0" err="1">
                <a:solidFill>
                  <a:srgbClr val="002060"/>
                </a:solidFill>
              </a:rPr>
              <a:t>крустозина</a:t>
            </a:r>
            <a:r>
              <a:rPr lang="ru-RU" sz="2800" dirty="0">
                <a:solidFill>
                  <a:srgbClr val="002060"/>
                </a:solidFill>
              </a:rPr>
              <a:t>, началась в 1942 году и неразрывно связана с именем </a:t>
            </a:r>
            <a:r>
              <a:rPr lang="ru-RU" sz="2800" dirty="0" smtClean="0">
                <a:solidFill>
                  <a:srgbClr val="002060"/>
                </a:solidFill>
              </a:rPr>
              <a:t>этого доктора. </a:t>
            </a:r>
            <a:r>
              <a:rPr lang="ru-RU" sz="2800" dirty="0">
                <a:solidFill>
                  <a:srgbClr val="002060"/>
                </a:solidFill>
              </a:rPr>
              <a:t>Г</a:t>
            </a:r>
            <a:r>
              <a:rPr lang="ru-RU" sz="2800" dirty="0" smtClean="0">
                <a:solidFill>
                  <a:srgbClr val="002060"/>
                </a:solidFill>
              </a:rPr>
              <a:t>лавным </a:t>
            </a:r>
            <a:r>
              <a:rPr lang="ru-RU" sz="2800" dirty="0">
                <a:solidFill>
                  <a:srgbClr val="002060"/>
                </a:solidFill>
              </a:rPr>
              <a:t>итогом стало выздоровление 100% раненых бойцов Красной Армии, участвовавших в эксперименте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</a:p>
          <a:p>
            <a:pPr algn="just">
              <a:defRPr/>
            </a:pPr>
            <a:r>
              <a:rPr lang="ru-RU" sz="2800" dirty="0" smtClean="0">
                <a:solidFill>
                  <a:srgbClr val="002060"/>
                </a:solidFill>
              </a:rPr>
              <a:t>«</a:t>
            </a:r>
            <a:r>
              <a:rPr lang="ru-RU" sz="2800" dirty="0">
                <a:solidFill>
                  <a:srgbClr val="002060"/>
                </a:solidFill>
              </a:rPr>
              <a:t>Ни одной отрезанной ноги!»</a:t>
            </a:r>
          </a:p>
          <a:p>
            <a:pPr>
              <a:defRPr/>
            </a:pPr>
            <a:endParaRPr lang="ru-RU" sz="3200" b="1" dirty="0">
              <a:solidFill>
                <a:srgbClr val="666633"/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2533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650" y="188913"/>
            <a:ext cx="11525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1115616" y="4887888"/>
            <a:ext cx="554461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Николай Иванович 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</a:rPr>
              <a:t>Пирогов</a:t>
            </a: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42656" y="4781328"/>
            <a:ext cx="1431063" cy="107329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619672" y="211272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Открытия в медицине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67544" y="1484784"/>
            <a:ext cx="838806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lvl="0" algn="just"/>
            <a:r>
              <a:rPr lang="ru-RU" sz="2800" dirty="0" smtClean="0">
                <a:solidFill>
                  <a:srgbClr val="002060"/>
                </a:solidFill>
              </a:rPr>
              <a:t>Это великий </a:t>
            </a:r>
            <a:r>
              <a:rPr lang="ru-RU" sz="2800" dirty="0">
                <a:solidFill>
                  <a:srgbClr val="002060"/>
                </a:solidFill>
              </a:rPr>
              <a:t>хирург. Первым в России использовал эфирный наркоз, изобрел гипсовые повязки. Первым указал на необходимость проведения сортировки </a:t>
            </a:r>
            <a:r>
              <a:rPr lang="ru-RU" sz="2800" dirty="0" smtClean="0">
                <a:solidFill>
                  <a:srgbClr val="002060"/>
                </a:solidFill>
              </a:rPr>
              <a:t>раненых солдат.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57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088" y="188913"/>
            <a:ext cx="1081087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251520" y="4997096"/>
            <a:ext cx="72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70C0"/>
                </a:solidFill>
              </a:rPr>
              <a:t>Иван Петрович Павлов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2792" y="4534269"/>
            <a:ext cx="1539677" cy="1154757"/>
          </a:xfrm>
          <a:prstGeom prst="rect">
            <a:avLst/>
          </a:prstGeom>
          <a:noFill/>
        </p:spPr>
      </p:pic>
      <p:sp>
        <p:nvSpPr>
          <p:cNvPr id="11" name="Rectangle 30"/>
          <p:cNvSpPr>
            <a:spLocks noChangeArrowheads="1"/>
          </p:cNvSpPr>
          <p:nvPr/>
        </p:nvSpPr>
        <p:spPr bwMode="auto">
          <a:xfrm>
            <a:off x="304141" y="1268760"/>
            <a:ext cx="835292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lvl="0" algn="just"/>
            <a:r>
              <a:rPr lang="ru-RU" sz="2800" dirty="0" smtClean="0">
                <a:solidFill>
                  <a:srgbClr val="002060"/>
                </a:solidFill>
              </a:rPr>
              <a:t>В </a:t>
            </a:r>
            <a:r>
              <a:rPr lang="ru-RU" sz="2800" dirty="0">
                <a:solidFill>
                  <a:srgbClr val="002060"/>
                </a:solidFill>
              </a:rPr>
              <a:t>1904 г. был удостоен Нобелевской премии за исследования в области физиологии пищеварения</a:t>
            </a:r>
            <a:r>
              <a:rPr lang="ru-RU" sz="2800" dirty="0" smtClean="0">
                <a:solidFill>
                  <a:srgbClr val="002060"/>
                </a:solidFill>
              </a:rPr>
              <a:t>. </a:t>
            </a:r>
            <a:r>
              <a:rPr lang="ru-RU" sz="2800" dirty="0">
                <a:solidFill>
                  <a:srgbClr val="002060"/>
                </a:solidFill>
              </a:rPr>
              <a:t>Для изучения пищеварения </a:t>
            </a:r>
            <a:r>
              <a:rPr lang="ru-RU" sz="2800" dirty="0" smtClean="0">
                <a:solidFill>
                  <a:srgbClr val="002060"/>
                </a:solidFill>
              </a:rPr>
              <a:t>использовал метод фистулы. Ученый </a:t>
            </a:r>
            <a:r>
              <a:rPr lang="ru-RU" sz="2800" dirty="0">
                <a:solidFill>
                  <a:srgbClr val="002060"/>
                </a:solidFill>
              </a:rPr>
              <a:t>первый разделил рефлексы на безусловные </a:t>
            </a:r>
            <a:r>
              <a:rPr lang="ru-RU" sz="2800" dirty="0" smtClean="0">
                <a:solidFill>
                  <a:srgbClr val="002060"/>
                </a:solidFill>
              </a:rPr>
              <a:t>и</a:t>
            </a:r>
            <a:r>
              <a:rPr lang="ru-RU" sz="2800" dirty="0">
                <a:solidFill>
                  <a:srgbClr val="002060"/>
                </a:solidFill>
              </a:rPr>
              <a:t> </a:t>
            </a:r>
            <a:r>
              <a:rPr lang="ru-RU" sz="2800" dirty="0" smtClean="0">
                <a:solidFill>
                  <a:srgbClr val="002060"/>
                </a:solidFill>
              </a:rPr>
              <a:t>условные. </a:t>
            </a:r>
            <a:endParaRPr lang="ru-RU" sz="2800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19672" y="211272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Открытия в медицине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4581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5113" y="188913"/>
            <a:ext cx="10795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1040185" y="5507238"/>
            <a:ext cx="593787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666633"/>
                </a:solidFill>
              </a:rPr>
              <a:t> </a:t>
            </a:r>
            <a:r>
              <a:rPr lang="ru-RU" sz="3200" b="1" dirty="0">
                <a:solidFill>
                  <a:srgbClr val="0070C0"/>
                </a:solidFill>
              </a:rPr>
              <a:t>Николай Иванович 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</a:rPr>
              <a:t>Пирогов</a:t>
            </a: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4488" y="4848874"/>
            <a:ext cx="1361764" cy="102132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619672" y="211272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Истории из жизни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0550" y="963613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002060"/>
                </a:solidFill>
              </a:rPr>
              <a:t>«Я в первый раз увидел… действие гипсового раствора на полотне. Я догадался, что его можно применять в хирургии, и тотчас же наложил бинты и полоски холста, намоченные этим раствором, на сложный перелом голени. Успех был замечательный. Повязка высохла в несколько минут: косой перелом с сильным кровяным подтеком и прободением кожи… зажил без нагноения и без всяких припадков. Я убедился, что эта повязка может найти огромное применение в военно-полевой практике</a:t>
            </a:r>
            <a:r>
              <a:rPr lang="ru-RU" sz="2400" dirty="0" smtClean="0">
                <a:solidFill>
                  <a:srgbClr val="002060"/>
                </a:solidFill>
              </a:rPr>
              <a:t>».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6629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650" y="188913"/>
            <a:ext cx="1152525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1727684" y="5418734"/>
            <a:ext cx="52565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666633"/>
                </a:solidFill>
              </a:rPr>
              <a:t> </a:t>
            </a:r>
            <a:r>
              <a:rPr lang="ru-RU" sz="3600" b="1" dirty="0">
                <a:solidFill>
                  <a:srgbClr val="0070C0"/>
                </a:solidFill>
              </a:rPr>
              <a:t>Сергей Петрович </a:t>
            </a:r>
          </a:p>
          <a:p>
            <a:pPr algn="ctr"/>
            <a:r>
              <a:rPr lang="ru-RU" sz="3600" b="1" dirty="0">
                <a:solidFill>
                  <a:srgbClr val="0070C0"/>
                </a:solidFill>
              </a:rPr>
              <a:t>Боткин</a:t>
            </a: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23324" y="4925633"/>
            <a:ext cx="1212969" cy="90972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619672" y="211272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Истории из жизни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197" y="857603"/>
            <a:ext cx="871366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В 1908 </a:t>
            </a:r>
            <a:r>
              <a:rPr lang="ru-RU" sz="2400" dirty="0">
                <a:solidFill>
                  <a:srgbClr val="002060"/>
                </a:solidFill>
              </a:rPr>
              <a:t>году </a:t>
            </a:r>
            <a:r>
              <a:rPr lang="ru-RU" sz="2400" dirty="0" smtClean="0">
                <a:solidFill>
                  <a:srgbClr val="002060"/>
                </a:solidFill>
              </a:rPr>
              <a:t>его </a:t>
            </a:r>
            <a:r>
              <a:rPr lang="ru-RU" sz="2400" dirty="0">
                <a:solidFill>
                  <a:srgbClr val="002060"/>
                </a:solidFill>
              </a:rPr>
              <a:t>приглашают стать семейным врачом императорской семьи</a:t>
            </a:r>
            <a:r>
              <a:rPr lang="ru-RU" sz="2400" dirty="0" smtClean="0">
                <a:solidFill>
                  <a:srgbClr val="002060"/>
                </a:solidFill>
              </a:rPr>
              <a:t>. Главным </a:t>
            </a:r>
            <a:r>
              <a:rPr lang="ru-RU" sz="2400" dirty="0">
                <a:solidFill>
                  <a:srgbClr val="002060"/>
                </a:solidFill>
              </a:rPr>
              <a:t>пациентом </a:t>
            </a:r>
            <a:r>
              <a:rPr lang="ru-RU" sz="2400" dirty="0" smtClean="0">
                <a:solidFill>
                  <a:srgbClr val="002060"/>
                </a:solidFill>
              </a:rPr>
              <a:t>отныне стал </a:t>
            </a:r>
            <a:r>
              <a:rPr lang="ru-RU" sz="2400" dirty="0">
                <a:solidFill>
                  <a:srgbClr val="002060"/>
                </a:solidFill>
              </a:rPr>
              <a:t>сын Николая Второго — несчастный Алексей</a:t>
            </a:r>
            <a:r>
              <a:rPr lang="ru-RU" sz="2400" dirty="0" smtClean="0">
                <a:solidFill>
                  <a:srgbClr val="002060"/>
                </a:solidFill>
              </a:rPr>
              <a:t>. Умный </a:t>
            </a:r>
            <a:r>
              <a:rPr lang="ru-RU" sz="2400" dirty="0">
                <a:solidFill>
                  <a:srgbClr val="002060"/>
                </a:solidFill>
              </a:rPr>
              <a:t>и живой мальчишка страдал гемофилией — несвертываемостью крови. Любая, даже небольшая рана грозила ему смертью от кровопотери. И эта болезнь малыша стала ежедневной изматывающей мукой для его родителей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</a:rPr>
              <a:t>Доктора, расстрелянного вместе с царской семьей, причислили к лику </a:t>
            </a:r>
            <a:r>
              <a:rPr lang="ru-RU" sz="2400" dirty="0" smtClean="0">
                <a:solidFill>
                  <a:srgbClr val="002060"/>
                </a:solidFill>
              </a:rPr>
              <a:t>святых.</a:t>
            </a:r>
            <a:endParaRPr lang="ru-RU" sz="2400" dirty="0">
              <a:solidFill>
                <a:srgbClr val="002060"/>
              </a:solidFill>
            </a:endParaRPr>
          </a:p>
          <a:p>
            <a:pPr algn="just"/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5606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188913"/>
            <a:ext cx="115252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1547664" y="5401493"/>
            <a:ext cx="53285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Зинаида Виссарионовна </a:t>
            </a:r>
          </a:p>
          <a:p>
            <a:pPr algn="ctr"/>
            <a:r>
              <a:rPr lang="ru-RU" sz="3200" b="1" dirty="0" err="1">
                <a:solidFill>
                  <a:srgbClr val="0070C0"/>
                </a:solidFill>
              </a:rPr>
              <a:t>Ермольева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22394" y="4941168"/>
            <a:ext cx="1331912" cy="99893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619672" y="211272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Истории из жизни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1" y="1052736"/>
            <a:ext cx="83765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002060"/>
                </a:solidFill>
              </a:rPr>
              <a:t>Когда во время ВОВ в Сталинграде началась вспышка холеры, </a:t>
            </a:r>
            <a:r>
              <a:rPr lang="ru-RU" sz="2400" dirty="0" smtClean="0">
                <a:solidFill>
                  <a:srgbClr val="002060"/>
                </a:solidFill>
              </a:rPr>
              <a:t>доктор вылетел </a:t>
            </a:r>
            <a:r>
              <a:rPr lang="ru-RU" sz="2400" dirty="0">
                <a:solidFill>
                  <a:srgbClr val="002060"/>
                </a:solidFill>
              </a:rPr>
              <a:t>туда, но лекарства, взятого с собой, не хватало на всех, а эшелон с дополнительной дозой был уничтожен врагом. Тогда </a:t>
            </a:r>
            <a:r>
              <a:rPr lang="ru-RU" sz="2400" dirty="0" smtClean="0">
                <a:solidFill>
                  <a:srgbClr val="002060"/>
                </a:solidFill>
              </a:rPr>
              <a:t>было сделано </a:t>
            </a:r>
            <a:r>
              <a:rPr lang="ru-RU" sz="2400" dirty="0">
                <a:solidFill>
                  <a:srgbClr val="002060"/>
                </a:solidFill>
              </a:rPr>
              <a:t>невозможное - </a:t>
            </a:r>
            <a:r>
              <a:rPr lang="ru-RU" sz="2400" dirty="0" smtClean="0">
                <a:solidFill>
                  <a:srgbClr val="002060"/>
                </a:solidFill>
              </a:rPr>
              <a:t>налажено </a:t>
            </a:r>
            <a:r>
              <a:rPr lang="ru-RU" sz="2400" dirty="0">
                <a:solidFill>
                  <a:srgbClr val="002060"/>
                </a:solidFill>
              </a:rPr>
              <a:t>производство препарата внутри самого Сталинграда. </a:t>
            </a:r>
            <a:r>
              <a:rPr lang="ru-RU" sz="2400" dirty="0" smtClean="0">
                <a:solidFill>
                  <a:srgbClr val="002060"/>
                </a:solidFill>
              </a:rPr>
              <a:t>Запросили </a:t>
            </a:r>
            <a:r>
              <a:rPr lang="ru-RU" sz="2400" dirty="0">
                <a:solidFill>
                  <a:srgbClr val="002060"/>
                </a:solidFill>
              </a:rPr>
              <a:t>из Москвы свыше 300 тонн хлорамина и мыла. Ежедневно врачи под руководством </a:t>
            </a:r>
            <a:r>
              <a:rPr lang="ru-RU" sz="2400" dirty="0" smtClean="0">
                <a:solidFill>
                  <a:srgbClr val="002060"/>
                </a:solidFill>
              </a:rPr>
              <a:t>доктора осматривали </a:t>
            </a:r>
            <a:r>
              <a:rPr lang="ru-RU" sz="2400" dirty="0">
                <a:solidFill>
                  <a:srgbClr val="002060"/>
                </a:solidFill>
              </a:rPr>
              <a:t>зараженных, хлорировали воду (водопровод и колодцы), прививали холерным бактериофагом тысячи людей ежедневно.</a:t>
            </a:r>
            <a:endParaRPr lang="ru-RU" sz="24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7653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650" y="188913"/>
            <a:ext cx="10795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1763688" y="5398362"/>
            <a:ext cx="51845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Михаил Петрович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</a:rPr>
              <a:t>Чумаков</a:t>
            </a:r>
            <a:endParaRPr lang="ru-RU" sz="4400" b="1" dirty="0">
              <a:solidFill>
                <a:srgbClr val="666633"/>
              </a:solidFill>
              <a:latin typeface="Arial" pitchFamily="34" charset="0"/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50" y="4884459"/>
            <a:ext cx="1403350" cy="105251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619672" y="211272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Истории из жизни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6329" y="963613"/>
            <a:ext cx="860160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Являясь научным сотрудником </a:t>
            </a:r>
            <a:r>
              <a:rPr lang="ru-RU" sz="2000" dirty="0">
                <a:solidFill>
                  <a:srgbClr val="002060"/>
                </a:solidFill>
              </a:rPr>
              <a:t>в </a:t>
            </a:r>
            <a:r>
              <a:rPr lang="ru-RU" sz="2000" dirty="0" smtClean="0">
                <a:solidFill>
                  <a:srgbClr val="002060"/>
                </a:solidFill>
              </a:rPr>
              <a:t>Институте </a:t>
            </a:r>
            <a:r>
              <a:rPr lang="ru-RU" sz="2000" dirty="0">
                <a:solidFill>
                  <a:srgbClr val="002060"/>
                </a:solidFill>
              </a:rPr>
              <a:t>Микробиологии </a:t>
            </a:r>
            <a:r>
              <a:rPr lang="ru-RU" sz="2000" dirty="0" smtClean="0">
                <a:solidFill>
                  <a:srgbClr val="002060"/>
                </a:solidFill>
              </a:rPr>
              <a:t>СССР</a:t>
            </a:r>
            <a:r>
              <a:rPr lang="ru-RU" sz="2000" dirty="0">
                <a:solidFill>
                  <a:srgbClr val="002060"/>
                </a:solidFill>
              </a:rPr>
              <a:t>,</a:t>
            </a:r>
            <a:r>
              <a:rPr lang="ru-RU" sz="2000" dirty="0" smtClean="0">
                <a:solidFill>
                  <a:srgbClr val="002060"/>
                </a:solidFill>
              </a:rPr>
              <a:t> оправился </a:t>
            </a:r>
            <a:r>
              <a:rPr lang="ru-RU" sz="2000" dirty="0">
                <a:solidFill>
                  <a:srgbClr val="002060"/>
                </a:solidFill>
              </a:rPr>
              <a:t>в </a:t>
            </a:r>
            <a:r>
              <a:rPr lang="ru-RU" sz="2000" dirty="0" smtClean="0">
                <a:solidFill>
                  <a:srgbClr val="002060"/>
                </a:solidFill>
              </a:rPr>
              <a:t>1937 году в экспедицию </a:t>
            </a:r>
            <a:r>
              <a:rPr lang="ru-RU" sz="2000" dirty="0">
                <a:solidFill>
                  <a:srgbClr val="002060"/>
                </a:solidFill>
              </a:rPr>
              <a:t>на Дальний Восток. Там свирепствовала неизвестная науке болезнь, уносящая жизнь каждого третьего заболевшего, и возбудителя этой </a:t>
            </a:r>
            <a:r>
              <a:rPr lang="ru-RU" sz="2000" dirty="0" smtClean="0">
                <a:solidFill>
                  <a:srgbClr val="002060"/>
                </a:solidFill>
              </a:rPr>
              <a:t>болезни – клещей - </a:t>
            </a:r>
            <a:r>
              <a:rPr lang="ru-RU" sz="2000" dirty="0">
                <a:solidFill>
                  <a:srgbClr val="002060"/>
                </a:solidFill>
              </a:rPr>
              <a:t>необходимо исследовать ученым</a:t>
            </a:r>
            <a:r>
              <a:rPr lang="ru-RU" sz="2000" dirty="0" smtClean="0">
                <a:solidFill>
                  <a:srgbClr val="002060"/>
                </a:solidFill>
              </a:rPr>
              <a:t>. В </a:t>
            </a:r>
            <a:r>
              <a:rPr lang="ru-RU" sz="2000" dirty="0">
                <a:solidFill>
                  <a:srgbClr val="002060"/>
                </a:solidFill>
              </a:rPr>
              <a:t>поездке случилось ЧП. </a:t>
            </a:r>
            <a:r>
              <a:rPr lang="ru-RU" sz="2000" dirty="0" smtClean="0">
                <a:solidFill>
                  <a:srgbClr val="002060"/>
                </a:solidFill>
              </a:rPr>
              <a:t>Он </a:t>
            </a:r>
            <a:r>
              <a:rPr lang="ru-RU" sz="2000" dirty="0">
                <a:solidFill>
                  <a:srgbClr val="002060"/>
                </a:solidFill>
              </a:rPr>
              <a:t>провел процедуру </a:t>
            </a:r>
            <a:r>
              <a:rPr lang="ru-RU" sz="2000" dirty="0" smtClean="0">
                <a:solidFill>
                  <a:srgbClr val="002060"/>
                </a:solidFill>
              </a:rPr>
              <a:t>вскрытия трупа зараженного человека с </a:t>
            </a:r>
            <a:r>
              <a:rPr lang="ru-RU" sz="2000" dirty="0">
                <a:solidFill>
                  <a:srgbClr val="002060"/>
                </a:solidFill>
              </a:rPr>
              <a:t>помощью подручных средств и, в результате попадания вируса в рану, сам тяжело заболел.  Чудом оставшись жить, он на всю жизнь остался с парализованной правой рукой и возможностью слышать только одним ухом и только при помощи слухового аппарата.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В 1941 году команда ученых была удостоена Сталинской премии </a:t>
            </a:r>
            <a:r>
              <a:rPr lang="ru-RU" sz="2000" dirty="0">
                <a:solidFill>
                  <a:srgbClr val="002060"/>
                </a:solidFill>
              </a:rPr>
              <a:t>за </a:t>
            </a:r>
            <a:r>
              <a:rPr lang="ru-RU" sz="2000" dirty="0" smtClean="0">
                <a:solidFill>
                  <a:srgbClr val="002060"/>
                </a:solidFill>
              </a:rPr>
              <a:t>открытие вируса </a:t>
            </a:r>
            <a:r>
              <a:rPr lang="ru-RU" sz="2000" dirty="0">
                <a:solidFill>
                  <a:srgbClr val="002060"/>
                </a:solidFill>
              </a:rPr>
              <a:t>возбудителя, названного «клещевым </a:t>
            </a:r>
            <a:r>
              <a:rPr lang="ru-RU" sz="2000" dirty="0" smtClean="0">
                <a:solidFill>
                  <a:srgbClr val="002060"/>
                </a:solidFill>
              </a:rPr>
              <a:t>энцефалитом» и за разработку </a:t>
            </a:r>
            <a:r>
              <a:rPr lang="ru-RU" sz="2000" dirty="0">
                <a:solidFill>
                  <a:srgbClr val="002060"/>
                </a:solidFill>
              </a:rPr>
              <a:t>сыворотки для </a:t>
            </a:r>
            <a:r>
              <a:rPr lang="ru-RU" sz="2000" dirty="0" smtClean="0">
                <a:solidFill>
                  <a:srgbClr val="002060"/>
                </a:solidFill>
              </a:rPr>
              <a:t>его нейтрализации.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8677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5113" y="188913"/>
            <a:ext cx="1008062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1053137" y="5450468"/>
            <a:ext cx="583264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4400" dirty="0">
                <a:solidFill>
                  <a:srgbClr val="FF0000"/>
                </a:solidFill>
              </a:rPr>
              <a:t> </a:t>
            </a:r>
            <a:r>
              <a:rPr lang="ru-RU" sz="3200" b="1" dirty="0">
                <a:solidFill>
                  <a:srgbClr val="0070C0"/>
                </a:solidFill>
              </a:rPr>
              <a:t>Иван Петрович Павлов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5113" y="4982260"/>
            <a:ext cx="1257817" cy="94336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619672" y="211272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Истории из жизни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0762" y="1484784"/>
            <a:ext cx="6678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4096" y="911225"/>
            <a:ext cx="81184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В </a:t>
            </a:r>
            <a:r>
              <a:rPr lang="ru-RU" sz="2800" dirty="0">
                <a:solidFill>
                  <a:srgbClr val="002060"/>
                </a:solidFill>
              </a:rPr>
              <a:t>1935 </a:t>
            </a:r>
            <a:r>
              <a:rPr lang="ru-RU" sz="2800" dirty="0" smtClean="0">
                <a:solidFill>
                  <a:srgbClr val="002060"/>
                </a:solidFill>
              </a:rPr>
              <a:t>году написал «Письмо </a:t>
            </a:r>
            <a:r>
              <a:rPr lang="ru-RU" sz="2800" dirty="0">
                <a:solidFill>
                  <a:srgbClr val="002060"/>
                </a:solidFill>
              </a:rPr>
              <a:t>к молодёжи», </a:t>
            </a:r>
            <a:r>
              <a:rPr lang="ru-RU" sz="2800" dirty="0" smtClean="0">
                <a:solidFill>
                  <a:srgbClr val="002060"/>
                </a:solidFill>
              </a:rPr>
              <a:t>в </a:t>
            </a:r>
            <a:r>
              <a:rPr lang="ru-RU" sz="2800" dirty="0">
                <a:solidFill>
                  <a:srgbClr val="002060"/>
                </a:solidFill>
              </a:rPr>
              <a:t>нём он описывал, как нужно правильно подходить к науке, чтобы достичь её вершин. </a:t>
            </a:r>
            <a:r>
              <a:rPr lang="ru-RU" sz="2800" dirty="0" smtClean="0">
                <a:solidFill>
                  <a:srgbClr val="002060"/>
                </a:solidFill>
              </a:rPr>
              <a:t>Что </a:t>
            </a:r>
            <a:r>
              <a:rPr lang="ru-RU" sz="2800" dirty="0">
                <a:solidFill>
                  <a:srgbClr val="002060"/>
                </a:solidFill>
              </a:rPr>
              <a:t>начинать нужно с малого, познавая вначале самые азы науки и не гнушаясь даже самой «чёрной» работой в научном процессе. И каких бы успехов в научной деятельности ты бы не достиг, каждый раз напоминай себе, что ты ещё ничего толком не знаешь.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9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211960" y="148478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10</a:t>
            </a:r>
          </a:p>
        </p:txBody>
      </p:sp>
      <p:sp>
        <p:nvSpPr>
          <p:cNvPr id="3121" name="AutoShap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6056" y="148478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20</a:t>
            </a:r>
          </a:p>
        </p:txBody>
      </p:sp>
      <p:sp>
        <p:nvSpPr>
          <p:cNvPr id="3122" name="AutoShape 5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012160" y="148478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30</a:t>
            </a:r>
          </a:p>
        </p:txBody>
      </p:sp>
      <p:sp>
        <p:nvSpPr>
          <p:cNvPr id="3123" name="AutoShape 5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948264" y="148478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40</a:t>
            </a:r>
          </a:p>
        </p:txBody>
      </p:sp>
      <p:sp>
        <p:nvSpPr>
          <p:cNvPr id="3124" name="AutoShape 5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884368" y="148478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50</a:t>
            </a:r>
          </a:p>
        </p:txBody>
      </p:sp>
      <p:sp>
        <p:nvSpPr>
          <p:cNvPr id="3125" name="AutoShape 5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211960" y="2420888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DDEE"/>
              </a:gs>
              <a:gs pos="50000">
                <a:schemeClr val="bg1"/>
              </a:gs>
              <a:gs pos="100000">
                <a:srgbClr val="FFDDE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10</a:t>
            </a:r>
          </a:p>
        </p:txBody>
      </p:sp>
      <p:sp>
        <p:nvSpPr>
          <p:cNvPr id="3126" name="AutoShape 54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076056" y="2420888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DDEE"/>
              </a:gs>
              <a:gs pos="50000">
                <a:schemeClr val="bg1"/>
              </a:gs>
              <a:gs pos="100000">
                <a:srgbClr val="FFDDE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20</a:t>
            </a:r>
          </a:p>
        </p:txBody>
      </p:sp>
      <p:sp>
        <p:nvSpPr>
          <p:cNvPr id="3127" name="AutoShape 5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012160" y="2420888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DDEE"/>
              </a:gs>
              <a:gs pos="50000">
                <a:schemeClr val="bg1"/>
              </a:gs>
              <a:gs pos="100000">
                <a:srgbClr val="FFDDE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30</a:t>
            </a:r>
          </a:p>
        </p:txBody>
      </p:sp>
      <p:sp>
        <p:nvSpPr>
          <p:cNvPr id="3128" name="AutoShape 5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948264" y="2420888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DDEE"/>
              </a:gs>
              <a:gs pos="50000">
                <a:schemeClr val="bg1"/>
              </a:gs>
              <a:gs pos="100000">
                <a:srgbClr val="FFDDE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40</a:t>
            </a:r>
          </a:p>
        </p:txBody>
      </p:sp>
      <p:sp>
        <p:nvSpPr>
          <p:cNvPr id="3129" name="AutoShape 5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884368" y="2420888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DDEE"/>
              </a:gs>
              <a:gs pos="50000">
                <a:schemeClr val="bg1"/>
              </a:gs>
              <a:gs pos="100000">
                <a:srgbClr val="FFDDE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50</a:t>
            </a:r>
          </a:p>
        </p:txBody>
      </p:sp>
      <p:sp>
        <p:nvSpPr>
          <p:cNvPr id="3130" name="AutoShape 5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11960" y="3284984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C39B"/>
              </a:gs>
              <a:gs pos="50000">
                <a:schemeClr val="bg1"/>
              </a:gs>
              <a:gs pos="100000">
                <a:srgbClr val="FFC39B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10</a:t>
            </a:r>
          </a:p>
        </p:txBody>
      </p:sp>
      <p:sp>
        <p:nvSpPr>
          <p:cNvPr id="3131" name="AutoShape 59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076056" y="3284984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C39B"/>
              </a:gs>
              <a:gs pos="50000">
                <a:schemeClr val="bg1"/>
              </a:gs>
              <a:gs pos="100000">
                <a:srgbClr val="FFC39B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20</a:t>
            </a:r>
          </a:p>
        </p:txBody>
      </p:sp>
      <p:sp>
        <p:nvSpPr>
          <p:cNvPr id="3132" name="AutoShape 6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012160" y="3284984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C39B"/>
              </a:gs>
              <a:gs pos="50000">
                <a:schemeClr val="bg1"/>
              </a:gs>
              <a:gs pos="100000">
                <a:srgbClr val="FFC39B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30</a:t>
            </a:r>
          </a:p>
        </p:txBody>
      </p:sp>
      <p:sp>
        <p:nvSpPr>
          <p:cNvPr id="3133" name="AutoShape 6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948264" y="3284984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C39B"/>
              </a:gs>
              <a:gs pos="50000">
                <a:schemeClr val="bg1"/>
              </a:gs>
              <a:gs pos="100000">
                <a:srgbClr val="FFC39B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40</a:t>
            </a:r>
          </a:p>
        </p:txBody>
      </p:sp>
      <p:sp>
        <p:nvSpPr>
          <p:cNvPr id="3134" name="AutoShape 62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884368" y="3284984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C39B"/>
              </a:gs>
              <a:gs pos="50000">
                <a:schemeClr val="bg1"/>
              </a:gs>
              <a:gs pos="100000">
                <a:srgbClr val="FFC39B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50</a:t>
            </a:r>
          </a:p>
        </p:txBody>
      </p:sp>
      <p:sp>
        <p:nvSpPr>
          <p:cNvPr id="3135" name="AutoShape 63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211960" y="4149080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10</a:t>
            </a:r>
          </a:p>
        </p:txBody>
      </p:sp>
      <p:sp>
        <p:nvSpPr>
          <p:cNvPr id="3136" name="AutoShape 64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6056" y="4149080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20</a:t>
            </a:r>
          </a:p>
        </p:txBody>
      </p:sp>
      <p:sp>
        <p:nvSpPr>
          <p:cNvPr id="3137" name="AutoShape 65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12160" y="4149080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30</a:t>
            </a:r>
          </a:p>
        </p:txBody>
      </p:sp>
      <p:sp>
        <p:nvSpPr>
          <p:cNvPr id="3138" name="AutoShape 66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948264" y="4149080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40</a:t>
            </a:r>
          </a:p>
        </p:txBody>
      </p:sp>
      <p:sp>
        <p:nvSpPr>
          <p:cNvPr id="3139" name="AutoShape 67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7884368" y="4149080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50</a:t>
            </a:r>
          </a:p>
        </p:txBody>
      </p:sp>
      <p:sp>
        <p:nvSpPr>
          <p:cNvPr id="3140" name="AutoShape 68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4211960" y="501317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DFBE9D"/>
              </a:gs>
              <a:gs pos="50000">
                <a:schemeClr val="bg1"/>
              </a:gs>
              <a:gs pos="100000">
                <a:srgbClr val="DFBE9D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10</a:t>
            </a:r>
          </a:p>
        </p:txBody>
      </p:sp>
      <p:sp>
        <p:nvSpPr>
          <p:cNvPr id="3142" name="AutoShape 70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5076056" y="501317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DFBE9D"/>
              </a:gs>
              <a:gs pos="50000">
                <a:schemeClr val="bg1"/>
              </a:gs>
              <a:gs pos="100000">
                <a:srgbClr val="DFBE9D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20</a:t>
            </a:r>
          </a:p>
        </p:txBody>
      </p:sp>
      <p:sp>
        <p:nvSpPr>
          <p:cNvPr id="3143" name="AutoShape 7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012160" y="501317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DFBE9D"/>
              </a:gs>
              <a:gs pos="50000">
                <a:schemeClr val="bg1"/>
              </a:gs>
              <a:gs pos="100000">
                <a:srgbClr val="DFBE9D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30</a:t>
            </a:r>
          </a:p>
        </p:txBody>
      </p:sp>
      <p:sp>
        <p:nvSpPr>
          <p:cNvPr id="3144" name="AutoShape 72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6948264" y="501317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DFBE9D"/>
              </a:gs>
              <a:gs pos="50000">
                <a:schemeClr val="bg1"/>
              </a:gs>
              <a:gs pos="100000">
                <a:srgbClr val="DFBE9D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40</a:t>
            </a:r>
          </a:p>
        </p:txBody>
      </p:sp>
      <p:sp>
        <p:nvSpPr>
          <p:cNvPr id="3145" name="AutoShape 73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884368" y="501317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DFBE9D"/>
              </a:gs>
              <a:gs pos="50000">
                <a:schemeClr val="bg1"/>
              </a:gs>
              <a:gs pos="100000">
                <a:srgbClr val="DFBE9D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50</a:t>
            </a:r>
          </a:p>
        </p:txBody>
      </p:sp>
      <p:sp>
        <p:nvSpPr>
          <p:cNvPr id="3100" name="WordArt 2"/>
          <p:cNvSpPr>
            <a:spLocks noChangeArrowheads="1" noChangeShapeType="1" noTextEdit="1"/>
          </p:cNvSpPr>
          <p:nvPr/>
        </p:nvSpPr>
        <p:spPr bwMode="auto">
          <a:xfrm>
            <a:off x="2268538" y="260350"/>
            <a:ext cx="482441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2700">
                <a:noFill/>
                <a:round/>
                <a:headEnd/>
                <a:tailEnd/>
              </a:ln>
              <a:blipFill dpi="0" rotWithShape="0">
                <a:blip r:embed="rId29"/>
                <a:srcRect/>
                <a:stretch>
                  <a:fillRect/>
                </a:stretch>
              </a:blipFill>
              <a:effectLst>
                <a:prstShdw prst="shdw13" dist="85194" dir="12393903">
                  <a:srgbClr val="808080">
                    <a:alpha val="50000"/>
                  </a:srgbClr>
                </a:prstShdw>
              </a:effectLst>
              <a:latin typeface="Arial Black"/>
            </a:endParaRPr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179512" y="1484784"/>
            <a:ext cx="3814936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Врачи и история России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179512" y="5013176"/>
            <a:ext cx="3814936" cy="792162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DFBE9D"/>
              </a:gs>
              <a:gs pos="50000">
                <a:schemeClr val="bg1"/>
              </a:gs>
              <a:gs pos="100000">
                <a:srgbClr val="DFBE9D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Истории из жизни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179512" y="4149080"/>
            <a:ext cx="3814936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Открытия в медицине</a:t>
            </a: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179512" y="2420888"/>
            <a:ext cx="3814936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DDEE"/>
              </a:gs>
              <a:gs pos="50000">
                <a:schemeClr val="bg1"/>
              </a:gs>
              <a:gs pos="100000">
                <a:srgbClr val="FFDDE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Научные труды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179512" y="3284984"/>
            <a:ext cx="3814936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FFC39B"/>
              </a:gs>
              <a:gs pos="50000">
                <a:schemeClr val="bg1"/>
              </a:gs>
              <a:gs pos="100000">
                <a:srgbClr val="FFC39B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Цитаты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11560" y="285728"/>
            <a:ext cx="8246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 indent="0"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История российской медицины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AutoShape 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102" name="Picture 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68107" y="246275"/>
            <a:ext cx="10064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691680" y="5042278"/>
            <a:ext cx="521287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Николай Васильевич Склифосовский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271130"/>
            <a:ext cx="7643866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Врачи и история России</a:t>
            </a: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44632" y="4430087"/>
            <a:ext cx="1360587" cy="1020440"/>
          </a:xfrm>
          <a:prstGeom prst="rect">
            <a:avLst/>
          </a:prstGeom>
          <a:noFill/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71832" y="1412776"/>
            <a:ext cx="818558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ru-RU" sz="2800" dirty="0">
                <a:solidFill>
                  <a:srgbClr val="002060"/>
                </a:solidFill>
              </a:rPr>
              <a:t>Во время русско-турецкой войны 1877-1888 годов он возглавлял первую в России женскую хирургическую бригаду, хотя многие его коллеги были этим шокированы. «Мы так благодарны, что вы разрешили нам практиковать», — позже написала ему одна женщина-врач.</a:t>
            </a:r>
          </a:p>
        </p:txBody>
      </p:sp>
    </p:spTree>
  </p:cSld>
  <p:clrMapOvr>
    <a:masterClrMapping/>
  </p:clrMapOvr>
  <p:transition spd="med" advClick="0"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7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24" name="Picture 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188913"/>
            <a:ext cx="1150937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50" name="Rectangle 30"/>
          <p:cNvSpPr>
            <a:spLocks noChangeArrowheads="1"/>
          </p:cNvSpPr>
          <p:nvPr/>
        </p:nvSpPr>
        <p:spPr bwMode="auto">
          <a:xfrm>
            <a:off x="288935" y="4725144"/>
            <a:ext cx="700311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b="1" dirty="0">
                <a:solidFill>
                  <a:srgbClr val="0070C0"/>
                </a:solidFill>
              </a:rPr>
              <a:t>Михаил Петрович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Чумаков</a:t>
            </a:r>
            <a:endParaRPr lang="ru-RU" sz="4400" b="1" dirty="0">
              <a:solidFill>
                <a:srgbClr val="666633"/>
              </a:solidFill>
              <a:latin typeface="Arial" pitchFamily="34" charset="0"/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7401" y="4365104"/>
            <a:ext cx="1438697" cy="107902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27584" y="260648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Врачи и история России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39552" y="1340768"/>
            <a:ext cx="808987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ru-RU" sz="2800" dirty="0">
                <a:solidFill>
                  <a:srgbClr val="002060"/>
                </a:solidFill>
              </a:rPr>
              <a:t>В 1944 году он выявил вирус тяжелейшей болезни, охватившей части Красной армии после освобождения Крыма. Изучил вирус, разработал систему лечения и назвал его крымская геморрагическая лихорадка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 </a:t>
            </a:r>
            <a:endParaRPr lang="ru-RU" sz="3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1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088" y="188913"/>
            <a:ext cx="1150937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AutoShape 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1181404" y="5333800"/>
            <a:ext cx="590465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Леонид Михайлович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Рошаль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78049" y="4797152"/>
            <a:ext cx="1431063" cy="107329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85664" y="246559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Врачи и история России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0862" y="1016000"/>
            <a:ext cx="8146709" cy="39703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ru-RU" sz="2800" dirty="0">
                <a:solidFill>
                  <a:srgbClr val="002060"/>
                </a:solidFill>
              </a:rPr>
              <a:t>23 октября 2002-го, в Москве 40 террористов захватили 916 человек на представлении мюзикла «Норд-Ост» в театральном комплексе на Дубровке. 130 заложников погибли в ходе штурма и </a:t>
            </a:r>
            <a:r>
              <a:rPr lang="ru-RU" sz="2800" dirty="0" smtClean="0">
                <a:solidFill>
                  <a:srgbClr val="002060"/>
                </a:solidFill>
              </a:rPr>
              <a:t>освобождения.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Террористы впустили доктора внутрь здания. Этому врачу удалось </a:t>
            </a:r>
            <a:r>
              <a:rPr lang="ru-RU" sz="2800" dirty="0">
                <a:solidFill>
                  <a:srgbClr val="002060"/>
                </a:solidFill>
              </a:rPr>
              <a:t>вывести из зала восемь детей, среди которых были мальчик с приступом астмы и ребёнок с эпилепсией. 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73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5113" y="188913"/>
            <a:ext cx="10064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2123728" y="5157192"/>
            <a:ext cx="42987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Николай Иванович 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</a:rPr>
              <a:t>Пирогов</a:t>
            </a: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6266" y="4705629"/>
            <a:ext cx="1320230" cy="990172"/>
          </a:xfrm>
          <a:prstGeom prst="rect">
            <a:avLst/>
          </a:prstGeom>
          <a:noFill/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42594" y="1412776"/>
            <a:ext cx="858549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>
              <a:spcBef>
                <a:spcPct val="20000"/>
              </a:spcBef>
            </a:pPr>
            <a:r>
              <a:rPr lang="ru-RU" sz="2800" dirty="0">
                <a:solidFill>
                  <a:srgbClr val="002060"/>
                </a:solidFill>
              </a:rPr>
              <a:t>В 1847 году </a:t>
            </a:r>
            <a:r>
              <a:rPr lang="ru-RU" sz="2800" dirty="0" smtClean="0">
                <a:solidFill>
                  <a:srgbClr val="002060"/>
                </a:solidFill>
              </a:rPr>
              <a:t>отправляется </a:t>
            </a:r>
            <a:r>
              <a:rPr lang="ru-RU" sz="2800" dirty="0">
                <a:solidFill>
                  <a:srgbClr val="002060"/>
                </a:solidFill>
              </a:rPr>
              <a:t>на Кавказ, на первую из четырёх войн, в </a:t>
            </a:r>
            <a:r>
              <a:rPr lang="ru-RU" sz="2800" dirty="0" smtClean="0">
                <a:solidFill>
                  <a:srgbClr val="002060"/>
                </a:solidFill>
              </a:rPr>
              <a:t>которых </a:t>
            </a:r>
            <a:r>
              <a:rPr lang="ru-RU" sz="2800" dirty="0">
                <a:solidFill>
                  <a:srgbClr val="002060"/>
                </a:solidFill>
              </a:rPr>
              <a:t>спасал </a:t>
            </a:r>
            <a:r>
              <a:rPr lang="ru-RU" sz="2800" dirty="0" smtClean="0">
                <a:solidFill>
                  <a:srgbClr val="002060"/>
                </a:solidFill>
              </a:rPr>
              <a:t>раненых. Здесь </a:t>
            </a:r>
            <a:r>
              <a:rPr lang="ru-RU" sz="2800" dirty="0">
                <a:solidFill>
                  <a:srgbClr val="002060"/>
                </a:solidFill>
              </a:rPr>
              <a:t>он впервые в истории медицины начал оперировать раненых с эфирным обезболиванием.</a:t>
            </a:r>
            <a:r>
              <a:rPr lang="ru-RU" sz="2800" dirty="0" smtClean="0">
                <a:solidFill>
                  <a:srgbClr val="002060"/>
                </a:solidFill>
              </a:rPr>
              <a:t> Всемирной </a:t>
            </a:r>
            <a:r>
              <a:rPr lang="ru-RU" sz="2800" dirty="0">
                <a:solidFill>
                  <a:srgbClr val="002060"/>
                </a:solidFill>
              </a:rPr>
              <a:t>знаменитостью </a:t>
            </a:r>
            <a:r>
              <a:rPr lang="ru-RU" sz="2800" dirty="0" smtClean="0">
                <a:solidFill>
                  <a:srgbClr val="002060"/>
                </a:solidFill>
              </a:rPr>
              <a:t>стал </a:t>
            </a:r>
            <a:r>
              <a:rPr lang="ru-RU" sz="2800" dirty="0">
                <a:solidFill>
                  <a:srgbClr val="002060"/>
                </a:solidFill>
              </a:rPr>
              <a:t>во время Крымской войны, взяв на себя организацию медицинской службы в </a:t>
            </a:r>
            <a:r>
              <a:rPr lang="ru-RU" sz="2800" dirty="0" smtClean="0">
                <a:solidFill>
                  <a:srgbClr val="002060"/>
                </a:solidFill>
              </a:rPr>
              <a:t>осаждённом Севастополе</a:t>
            </a:r>
            <a:r>
              <a:rPr lang="ru-RU" sz="2800" dirty="0">
                <a:solidFill>
                  <a:srgbClr val="002060"/>
                </a:solidFill>
              </a:rPr>
              <a:t>. </a:t>
            </a:r>
            <a:endParaRPr lang="ru-RU" sz="28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85664" y="246559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Врачи и история России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930220" y="4994970"/>
            <a:ext cx="626469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Зинаида Виссарионовна </a:t>
            </a:r>
          </a:p>
          <a:p>
            <a:pPr algn="ctr"/>
            <a:r>
              <a:rPr lang="ru-RU" sz="3200" b="1" dirty="0" err="1">
                <a:solidFill>
                  <a:srgbClr val="0070C0"/>
                </a:solidFill>
              </a:rPr>
              <a:t>Ермольева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27713" y="4653136"/>
            <a:ext cx="1320230" cy="990172"/>
          </a:xfrm>
          <a:prstGeom prst="rect">
            <a:avLst/>
          </a:prstGeom>
          <a:noFill/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10141" y="1293252"/>
            <a:ext cx="861794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>
              <a:spcBef>
                <a:spcPct val="20000"/>
              </a:spcBef>
            </a:pPr>
            <a:r>
              <a:rPr lang="ru-RU" sz="2800" dirty="0" smtClean="0">
                <a:solidFill>
                  <a:srgbClr val="002060"/>
                </a:solidFill>
              </a:rPr>
              <a:t>Под руководством этого доктора в </a:t>
            </a:r>
            <a:r>
              <a:rPr lang="ru-RU" sz="2800" dirty="0">
                <a:solidFill>
                  <a:srgbClr val="002060"/>
                </a:solidFill>
              </a:rPr>
              <a:t>1942 году был получен </a:t>
            </a:r>
            <a:r>
              <a:rPr lang="ru-RU" sz="2800" dirty="0" smtClean="0">
                <a:solidFill>
                  <a:srgbClr val="002060"/>
                </a:solidFill>
              </a:rPr>
              <a:t>пенициллин. Советская военно- медицинская </a:t>
            </a:r>
            <a:r>
              <a:rPr lang="ru-RU" sz="2800" dirty="0">
                <a:solidFill>
                  <a:srgbClr val="002060"/>
                </a:solidFill>
              </a:rPr>
              <a:t>служба испытала его осенью 1944 года на 1-м Прибалтийском фронте. Этот препарат оказал неоценимую помощь военной медицине и спас тысячи жизней советских людей.</a:t>
            </a:r>
            <a:endParaRPr lang="ru-RU" sz="28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1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12360" y="256680"/>
            <a:ext cx="1150937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185664" y="246559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Врачи и история России</a:t>
            </a:r>
          </a:p>
        </p:txBody>
      </p:sp>
    </p:spTree>
    <p:extLst>
      <p:ext uri="{BB962C8B-B14F-4D97-AF65-F5344CB8AC3E}">
        <p14:creationId xmlns:p14="http://schemas.microsoft.com/office/powerpoint/2010/main" val="2435682952"/>
      </p:ext>
    </p:extLst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220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188913"/>
            <a:ext cx="1152525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539552" y="5593504"/>
            <a:ext cx="67687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70C0"/>
                </a:solidFill>
              </a:rPr>
              <a:t>"Рефлексы головного мозга</a:t>
            </a:r>
            <a:r>
              <a:rPr lang="ru-RU" sz="3200" b="1" dirty="0" smtClean="0">
                <a:solidFill>
                  <a:srgbClr val="0070C0"/>
                </a:solidFill>
              </a:rPr>
              <a:t>"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78617" y="4859767"/>
            <a:ext cx="1547664" cy="116074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99592" y="211272"/>
            <a:ext cx="6192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Научные труды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55840" y="857603"/>
            <a:ext cx="8373015" cy="4123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ru-RU" sz="2400" dirty="0">
                <a:solidFill>
                  <a:srgbClr val="002060"/>
                </a:solidFill>
              </a:rPr>
              <a:t>Изучая нервную деятельность лягушки и проводя множество других наблюдений, Сеченов накопил обширный материал. </a:t>
            </a:r>
            <a:r>
              <a:rPr lang="ru-RU" sz="2400" dirty="0" smtClean="0">
                <a:solidFill>
                  <a:srgbClr val="002060"/>
                </a:solidFill>
              </a:rPr>
              <a:t>После чего </a:t>
            </a:r>
            <a:r>
              <a:rPr lang="ru-RU" sz="2400" dirty="0">
                <a:solidFill>
                  <a:srgbClr val="002060"/>
                </a:solidFill>
              </a:rPr>
              <a:t>можно было перенести результаты наблюдений на человека. Сеченов сделал это в своей </a:t>
            </a:r>
            <a:r>
              <a:rPr lang="ru-RU" sz="2400" dirty="0" smtClean="0">
                <a:solidFill>
                  <a:srgbClr val="002060"/>
                </a:solidFill>
              </a:rPr>
              <a:t>книге. Он показал, </a:t>
            </a:r>
            <a:r>
              <a:rPr lang="ru-RU" sz="2400" dirty="0">
                <a:solidFill>
                  <a:srgbClr val="002060"/>
                </a:solidFill>
              </a:rPr>
              <a:t>что вся сложная психическая жизнь человека не есть проявления какой-то загадочной "души". </a:t>
            </a:r>
            <a:r>
              <a:rPr lang="ru-RU" sz="2400" dirty="0" smtClean="0">
                <a:solidFill>
                  <a:srgbClr val="002060"/>
                </a:solidFill>
              </a:rPr>
              <a:t>Материальная </a:t>
            </a:r>
            <a:r>
              <a:rPr lang="ru-RU" sz="2400" dirty="0">
                <a:solidFill>
                  <a:srgbClr val="002060"/>
                </a:solidFill>
              </a:rPr>
              <a:t>основа душевной жизни - головной мозг, из его деятельности рождается весь внутренний мир человека, вся его психическая </a:t>
            </a:r>
            <a:r>
              <a:rPr lang="ru-RU" sz="2400" dirty="0" smtClean="0">
                <a:solidFill>
                  <a:srgbClr val="002060"/>
                </a:solidFill>
              </a:rPr>
              <a:t>жизнь. Какое название книги?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Pomnim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Pomnim</Template>
  <TotalTime>3998</TotalTime>
  <Words>1293</Words>
  <Application>Microsoft Office PowerPoint</Application>
  <PresentationFormat>Экран (4:3)</PresentationFormat>
  <Paragraphs>130</Paragraphs>
  <Slides>28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Pomnim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Лицей №21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Ученик</cp:lastModifiedBy>
  <cp:revision>266</cp:revision>
  <dcterms:created xsi:type="dcterms:W3CDTF">2008-11-04T10:24:53Z</dcterms:created>
  <dcterms:modified xsi:type="dcterms:W3CDTF">2024-02-25T09:27:21Z</dcterms:modified>
</cp:coreProperties>
</file>