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  <p:sldId id="264" r:id="rId9"/>
    <p:sldId id="261" r:id="rId10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8" d="100"/>
          <a:sy n="88" d="100"/>
        </p:scale>
        <p:origin x="49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622243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003806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956927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993541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996925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741710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071514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226693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395816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92338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252557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BD14D9-D5C9-4E00-82E5-C746D2FCF283}" type="datetimeFigureOut">
              <a:rPr lang="ru-RU" smtClean="0"/>
              <a:t>10.02.2022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991E66-E5FB-49CA-9996-F60A899508D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675675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Модель наставничества </a:t>
            </a:r>
            <a:br>
              <a:rPr lang="ru-RU" dirty="0" smtClean="0"/>
            </a:br>
            <a:r>
              <a:rPr lang="ru-RU" dirty="0" smtClean="0"/>
              <a:t>в МАОУ «СОШ №3» г. Перми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61543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Нормативно-правовая база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18901" y="1915886"/>
            <a:ext cx="8543109" cy="187234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sz="2400" dirty="0"/>
              <a:t>«</a:t>
            </a:r>
            <a:r>
              <a:rPr lang="ru-RU" sz="2400" dirty="0" smtClean="0"/>
              <a:t>Методология (целевой </a:t>
            </a:r>
            <a:r>
              <a:rPr lang="ru-RU" sz="2400" dirty="0"/>
              <a:t>модели) наставничества обучающихся для организаций, осуществляющих образовательную деятельность по общеобразовательным, дополнительным образовательным общеобразовательным и программам СПО, в том числе, с применением лучших практик обмена опытом между обучающимися</a:t>
            </a:r>
            <a:r>
              <a:rPr lang="ru-RU" sz="2400" dirty="0" smtClean="0"/>
              <a:t>».</a:t>
            </a:r>
          </a:p>
          <a:p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1001486" y="1690688"/>
            <a:ext cx="8647611" cy="23936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TextBox 4"/>
          <p:cNvSpPr txBox="1"/>
          <p:nvPr/>
        </p:nvSpPr>
        <p:spPr>
          <a:xfrm>
            <a:off x="4859383" y="4519748"/>
            <a:ext cx="7106194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(</a:t>
            </a:r>
            <a:r>
              <a:rPr lang="ru-RU" i="1" dirty="0" smtClean="0"/>
              <a:t>В письме Министерства Просвещения РФ от 23 января 2020 г. N МР-42/02 «О НАПРАВЛЕНИИ ЦЕЛЕВОЙ МОДЕЛИ НАСТАВНИЧЕСТВА И МЕТОДИЧЕСКИХ РЕКОМЕНДАЦИЙ» говорится о необходимости организовать внедрение указанного документа в образовательных организациях на территории субъектов Российской Федерации</a:t>
            </a:r>
            <a:r>
              <a:rPr lang="ru-RU" dirty="0" smtClean="0"/>
              <a:t>).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592964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627652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/>
              <a:t>Структура модели</a:t>
            </a:r>
            <a:endParaRPr lang="ru-RU" b="1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4175760" y="1201783"/>
            <a:ext cx="3840480" cy="74893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6" name="Прямая со стрелкой 5"/>
          <p:cNvCxnSpPr/>
          <p:nvPr/>
        </p:nvCxnSpPr>
        <p:spPr>
          <a:xfrm>
            <a:off x="6087291" y="2133600"/>
            <a:ext cx="8709" cy="83602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Прямоугольник 6"/>
          <p:cNvSpPr/>
          <p:nvPr/>
        </p:nvSpPr>
        <p:spPr>
          <a:xfrm>
            <a:off x="4175760" y="3152502"/>
            <a:ext cx="3949337" cy="80118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9" name="Прямая со стрелкой 8"/>
          <p:cNvCxnSpPr/>
          <p:nvPr/>
        </p:nvCxnSpPr>
        <p:spPr>
          <a:xfrm>
            <a:off x="4650377" y="4058194"/>
            <a:ext cx="17417" cy="9492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Прямая со стрелкой 10"/>
          <p:cNvCxnSpPr/>
          <p:nvPr/>
        </p:nvCxnSpPr>
        <p:spPr>
          <a:xfrm>
            <a:off x="7410994" y="4032069"/>
            <a:ext cx="34835" cy="101890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Прямоугольник 12"/>
          <p:cNvSpPr/>
          <p:nvPr/>
        </p:nvSpPr>
        <p:spPr>
          <a:xfrm>
            <a:off x="1611086" y="5251269"/>
            <a:ext cx="4476205" cy="102761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4" name="Прямоугольник 13"/>
          <p:cNvSpPr/>
          <p:nvPr/>
        </p:nvSpPr>
        <p:spPr>
          <a:xfrm>
            <a:off x="7350034" y="5320937"/>
            <a:ext cx="4136572" cy="95794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5" name="Прямоугольник 14"/>
          <p:cNvSpPr/>
          <p:nvPr/>
        </p:nvSpPr>
        <p:spPr>
          <a:xfrm>
            <a:off x="2599509" y="5511158"/>
            <a:ext cx="3631474" cy="4580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0215" algn="just">
              <a:lnSpc>
                <a:spcPct val="150000"/>
              </a:lnSpc>
              <a:spcAft>
                <a:spcPts val="0"/>
              </a:spcAft>
            </a:pPr>
            <a:r>
              <a:rPr lang="ru-RU" b="1" dirty="0">
                <a:solidFill>
                  <a:srgbClr val="333333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Наставник</a:t>
            </a:r>
            <a:r>
              <a:rPr lang="ru-RU" dirty="0">
                <a:solidFill>
                  <a:srgbClr val="333333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ru-RU" sz="16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6" name="Прямоугольник 15"/>
          <p:cNvSpPr/>
          <p:nvPr/>
        </p:nvSpPr>
        <p:spPr>
          <a:xfrm>
            <a:off x="8235275" y="5511158"/>
            <a:ext cx="2218043" cy="45807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indent="450215" algn="just">
              <a:lnSpc>
                <a:spcPct val="150000"/>
              </a:lnSpc>
            </a:pPr>
            <a:r>
              <a:rPr lang="ru-RU" b="1" dirty="0">
                <a:solidFill>
                  <a:srgbClr val="333333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Наставляемый</a:t>
            </a:r>
          </a:p>
        </p:txBody>
      </p:sp>
      <p:sp>
        <p:nvSpPr>
          <p:cNvPr id="17" name="Прямоугольник 16"/>
          <p:cNvSpPr/>
          <p:nvPr/>
        </p:nvSpPr>
        <p:spPr>
          <a:xfrm>
            <a:off x="5560704" y="3368430"/>
            <a:ext cx="105317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dirty="0" smtClean="0">
                <a:solidFill>
                  <a:srgbClr val="333333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Куратор</a:t>
            </a:r>
            <a:endParaRPr lang="ru-RU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5072033" y="1429771"/>
            <a:ext cx="204793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dirty="0" smtClean="0">
                <a:solidFill>
                  <a:srgbClr val="333333"/>
                </a:solidFill>
                <a:latin typeface="Times New Roman" panose="02020603050405020304" pitchFamily="18" charset="0"/>
              </a:rPr>
              <a:t>Руководитель ОО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08658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516777" y="731521"/>
            <a:ext cx="6810103" cy="10798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Прямоугольник 4"/>
          <p:cNvSpPr/>
          <p:nvPr/>
        </p:nvSpPr>
        <p:spPr>
          <a:xfrm>
            <a:off x="792480" y="3283131"/>
            <a:ext cx="3283131" cy="171558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4419600" y="3283131"/>
            <a:ext cx="3283131" cy="171558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8046720" y="3283131"/>
            <a:ext cx="3283131" cy="171558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10" name="Прямая со стрелкой 9"/>
          <p:cNvCxnSpPr/>
          <p:nvPr/>
        </p:nvCxnSpPr>
        <p:spPr>
          <a:xfrm flipH="1">
            <a:off x="2203269" y="1959429"/>
            <a:ext cx="1872342" cy="11582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 стрелкой 11"/>
          <p:cNvCxnSpPr/>
          <p:nvPr/>
        </p:nvCxnSpPr>
        <p:spPr>
          <a:xfrm>
            <a:off x="7924800" y="1998617"/>
            <a:ext cx="2316480" cy="10058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Прямая со стрелкой 13"/>
          <p:cNvCxnSpPr/>
          <p:nvPr/>
        </p:nvCxnSpPr>
        <p:spPr>
          <a:xfrm>
            <a:off x="5921829" y="2074817"/>
            <a:ext cx="0" cy="8512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Прямоугольник 14"/>
          <p:cNvSpPr/>
          <p:nvPr/>
        </p:nvSpPr>
        <p:spPr>
          <a:xfrm>
            <a:off x="3607444" y="999536"/>
            <a:ext cx="462876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3200" b="1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Формы </a:t>
            </a:r>
            <a:r>
              <a:rPr lang="ru-RU" sz="3200" b="1" dirty="0">
                <a:latin typeface="Times New Roman" panose="02020603050405020304" pitchFamily="18" charset="0"/>
                <a:ea typeface="Calibri" panose="020F0502020204030204" pitchFamily="34" charset="0"/>
              </a:rPr>
              <a:t>наставничества</a:t>
            </a:r>
            <a:endParaRPr lang="ru-RU" sz="3200" b="1" dirty="0"/>
          </a:p>
        </p:txBody>
      </p:sp>
      <p:sp>
        <p:nvSpPr>
          <p:cNvPr id="16" name="Прямоугольник 15"/>
          <p:cNvSpPr/>
          <p:nvPr/>
        </p:nvSpPr>
        <p:spPr>
          <a:xfrm>
            <a:off x="1402080" y="3910092"/>
            <a:ext cx="1810533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Менторство</a:t>
            </a:r>
            <a:endParaRPr lang="ru-RU" sz="2400" dirty="0"/>
          </a:p>
        </p:txBody>
      </p:sp>
      <p:sp>
        <p:nvSpPr>
          <p:cNvPr id="17" name="Прямоугольник 16"/>
          <p:cNvSpPr/>
          <p:nvPr/>
        </p:nvSpPr>
        <p:spPr>
          <a:xfrm>
            <a:off x="4724352" y="3725425"/>
            <a:ext cx="2394951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ru-RU" sz="2400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Реверсивное</a:t>
            </a:r>
          </a:p>
          <a:p>
            <a:pPr algn="ctr"/>
            <a:r>
              <a:rPr lang="ru-RU" sz="2400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</a:rPr>
              <a:t>наставничество </a:t>
            </a:r>
          </a:p>
        </p:txBody>
      </p:sp>
      <p:sp>
        <p:nvSpPr>
          <p:cNvPr id="18" name="Прямоугольник 17"/>
          <p:cNvSpPr/>
          <p:nvPr/>
        </p:nvSpPr>
        <p:spPr>
          <a:xfrm>
            <a:off x="8236212" y="3910092"/>
            <a:ext cx="315227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dirty="0">
                <a:latin typeface="Times New Roman" panose="02020603050405020304" pitchFamily="18" charset="0"/>
                <a:ea typeface="Calibri" panose="020F0502020204030204" pitchFamily="34" charset="0"/>
              </a:rPr>
              <a:t>Флэш-наставничество</a:t>
            </a: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806451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err="1" smtClean="0"/>
              <a:t>Менторство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425031"/>
            <a:ext cx="10515600" cy="4351338"/>
          </a:xfrm>
        </p:spPr>
        <p:txBody>
          <a:bodyPr>
            <a:normAutofit fontScale="92500" lnSpcReduction="20000"/>
          </a:bodyPr>
          <a:lstStyle/>
          <a:p>
            <a:r>
              <a:rPr lang="ru-RU" dirty="0" smtClean="0"/>
              <a:t>База наставников (внутреннее обучение). Наставник закрепляется на определенный срок (</a:t>
            </a:r>
            <a:r>
              <a:rPr lang="ru-RU" i="1" dirty="0" smtClean="0"/>
              <a:t>2 года</a:t>
            </a:r>
            <a:r>
              <a:rPr lang="ru-RU" dirty="0" smtClean="0"/>
              <a:t>)</a:t>
            </a:r>
          </a:p>
          <a:p>
            <a:r>
              <a:rPr lang="ru-RU" dirty="0" smtClean="0"/>
              <a:t>Тех. задание: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диагностика (предметные, </a:t>
            </a:r>
            <a:r>
              <a:rPr lang="ru-RU" dirty="0" err="1" smtClean="0"/>
              <a:t>метапредметные</a:t>
            </a:r>
            <a:r>
              <a:rPr lang="ru-RU" dirty="0" smtClean="0"/>
              <a:t> и методические компетенции);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 ИОМ </a:t>
            </a:r>
            <a:r>
              <a:rPr lang="ru-RU" dirty="0" smtClean="0"/>
              <a:t>(</a:t>
            </a:r>
            <a:r>
              <a:rPr lang="ru-RU" dirty="0" smtClean="0"/>
              <a:t>формулировка цели взаимодействия, </a:t>
            </a:r>
            <a:r>
              <a:rPr lang="ru-RU" dirty="0" err="1" smtClean="0"/>
              <a:t>взаимопосещение</a:t>
            </a:r>
            <a:r>
              <a:rPr lang="ru-RU" dirty="0" smtClean="0"/>
              <a:t> </a:t>
            </a:r>
            <a:r>
              <a:rPr lang="ru-RU" dirty="0" smtClean="0"/>
              <a:t>уроков и внеурочных занятий, парные уроки, семинары, курсы, работа с документами, мониторинг). </a:t>
            </a:r>
            <a:r>
              <a:rPr lang="ru-RU" i="1" dirty="0" smtClean="0"/>
              <a:t>Согласуется куратором, </a:t>
            </a:r>
            <a:r>
              <a:rPr lang="ru-RU" i="1" dirty="0"/>
              <a:t>у</a:t>
            </a:r>
            <a:r>
              <a:rPr lang="ru-RU" i="1" dirty="0" smtClean="0"/>
              <a:t>тверждается директором. Определяются формы </a:t>
            </a:r>
            <a:r>
              <a:rPr lang="ru-RU" i="1" dirty="0" smtClean="0"/>
              <a:t>и сроки отчетности.</a:t>
            </a:r>
            <a:endParaRPr lang="ru-RU" i="1" dirty="0" smtClean="0"/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т</a:t>
            </a:r>
            <a:r>
              <a:rPr lang="ru-RU" dirty="0" smtClean="0"/>
              <a:t>рансляция опыта;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а</a:t>
            </a:r>
            <a:r>
              <a:rPr lang="ru-RU" dirty="0" smtClean="0"/>
              <a:t>ттестация на категорию.</a:t>
            </a:r>
          </a:p>
          <a:p>
            <a:pPr>
              <a:buFontTx/>
              <a:buChar char="-"/>
            </a:pPr>
            <a:endParaRPr lang="ru-RU" i="1" dirty="0" smtClean="0"/>
          </a:p>
          <a:p>
            <a:pPr>
              <a:buFontTx/>
              <a:buChar char="-"/>
            </a:pPr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700522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Реверсивное наставничество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smtClean="0"/>
              <a:t>Более </a:t>
            </a:r>
            <a:r>
              <a:rPr lang="ru-RU" dirty="0"/>
              <a:t>молодой педагог помогает опытному представителю </a:t>
            </a:r>
            <a:r>
              <a:rPr lang="ru-RU" dirty="0" smtClean="0"/>
              <a:t>овладеть </a:t>
            </a:r>
            <a:r>
              <a:rPr lang="ru-RU" dirty="0"/>
              <a:t>современными программами, цифровыми навыками и </a:t>
            </a:r>
            <a:r>
              <a:rPr lang="ru-RU" dirty="0" smtClean="0"/>
              <a:t>технологиями:</a:t>
            </a:r>
            <a:endParaRPr lang="ru-RU" dirty="0" smtClean="0"/>
          </a:p>
          <a:p>
            <a:r>
              <a:rPr lang="ru-RU" dirty="0" smtClean="0"/>
              <a:t>Семинары, круглые столы, </a:t>
            </a:r>
            <a:r>
              <a:rPr lang="ru-RU" dirty="0" smtClean="0"/>
              <a:t>мастер-классы.</a:t>
            </a:r>
          </a:p>
          <a:p>
            <a:r>
              <a:rPr lang="ru-RU" dirty="0" smtClean="0"/>
              <a:t>П</a:t>
            </a:r>
            <a:r>
              <a:rPr lang="ru-RU" dirty="0" smtClean="0"/>
              <a:t>убличные выступления-отчеты по </a:t>
            </a:r>
            <a:r>
              <a:rPr lang="ru-RU" dirty="0" smtClean="0"/>
              <a:t>итогам курсовой подготовки.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181503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Флэш-наставничество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Подготовка к конкурсам, проектам</a:t>
            </a:r>
          </a:p>
          <a:p>
            <a:r>
              <a:rPr lang="ru-RU" dirty="0" smtClean="0"/>
              <a:t>Для педагогов, испытывающих профессиональные затруднения</a:t>
            </a:r>
          </a:p>
          <a:p>
            <a:r>
              <a:rPr lang="ru-RU" dirty="0" smtClean="0"/>
              <a:t>Для начинающих руководителей МО</a:t>
            </a:r>
          </a:p>
          <a:p>
            <a:r>
              <a:rPr lang="ru-RU" dirty="0" smtClean="0"/>
              <a:t>Для </a:t>
            </a:r>
            <a:r>
              <a:rPr lang="ru-RU" dirty="0" err="1" smtClean="0"/>
              <a:t>аттестующихся</a:t>
            </a:r>
            <a:r>
              <a:rPr lang="ru-RU" dirty="0" smtClean="0"/>
              <a:t> педагогов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308608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Мониторинг: </a:t>
            </a:r>
            <a:r>
              <a:rPr lang="ru-RU" dirty="0"/>
              <a:t>модель Дональда </a:t>
            </a:r>
            <a:r>
              <a:rPr lang="ru-RU" dirty="0" err="1"/>
              <a:t>Кирпатрика</a:t>
            </a:r>
            <a:endParaRPr lang="ru-RU" dirty="0"/>
          </a:p>
        </p:txBody>
      </p:sp>
      <p:pic>
        <p:nvPicPr>
          <p:cNvPr id="1026" name="Picture 2" descr="https://m.studref.com/htm/img/13/7522/38.png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55223" y="1811993"/>
            <a:ext cx="7526612" cy="431538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38461023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Что нужно сделать к 01.03.2022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ru-RU" dirty="0"/>
              <a:t>Сформировать нормативно-правовую базу институционального наставничества (</a:t>
            </a:r>
            <a:r>
              <a:rPr lang="ru-RU" dirty="0" smtClean="0"/>
              <a:t>положение</a:t>
            </a:r>
            <a:r>
              <a:rPr lang="ru-RU" dirty="0" smtClean="0"/>
              <a:t>).</a:t>
            </a:r>
            <a:endParaRPr lang="ru-RU" dirty="0" smtClean="0"/>
          </a:p>
          <a:p>
            <a:pPr marL="514350" lvl="0" indent="-514350">
              <a:buFont typeface="Arial" panose="020B0604020202020204" pitchFamily="34" charset="0"/>
              <a:buAutoNum type="arabicPeriod"/>
            </a:pPr>
            <a:r>
              <a:rPr lang="ru-RU" dirty="0" smtClean="0"/>
              <a:t>Обновить критерии </a:t>
            </a:r>
            <a:r>
              <a:rPr lang="ru-RU" dirty="0"/>
              <a:t>стимулирования деятельности педагогов с учетом позиций кураторов, наставников и наставляемых</a:t>
            </a:r>
            <a:r>
              <a:rPr lang="ru-RU" dirty="0" smtClean="0"/>
              <a:t>.</a:t>
            </a:r>
          </a:p>
          <a:p>
            <a:pPr marL="514350" lvl="0" indent="-514350">
              <a:buFont typeface="Arial" panose="020B0604020202020204" pitchFamily="34" charset="0"/>
              <a:buAutoNum type="arabicPeriod"/>
            </a:pPr>
            <a:r>
              <a:rPr lang="ru-RU" dirty="0" smtClean="0"/>
              <a:t>Создать базу наставников, закрепить </a:t>
            </a:r>
            <a:r>
              <a:rPr lang="ru-RU" dirty="0" smtClean="0"/>
              <a:t>пары.</a:t>
            </a:r>
            <a:endParaRPr lang="ru-RU" dirty="0" smtClean="0"/>
          </a:p>
          <a:p>
            <a:pPr marL="514350" lvl="0" indent="-514350">
              <a:buFont typeface="Arial" panose="020B0604020202020204" pitchFamily="34" charset="0"/>
              <a:buAutoNum type="arabicPeriod"/>
            </a:pPr>
            <a:r>
              <a:rPr lang="ru-RU" dirty="0" smtClean="0"/>
              <a:t>Запланировать «неделю трансляции опыта» на апрель, разработать программу (</a:t>
            </a:r>
            <a:r>
              <a:rPr lang="ru-RU" i="1" dirty="0" smtClean="0"/>
              <a:t>с учетом программы воспитания</a:t>
            </a:r>
            <a:r>
              <a:rPr lang="ru-RU" dirty="0" smtClean="0"/>
              <a:t>)</a:t>
            </a:r>
          </a:p>
          <a:p>
            <a:pPr marL="514350" lvl="0" indent="-514350">
              <a:buFont typeface="Arial" panose="020B0604020202020204" pitchFamily="34" charset="0"/>
              <a:buAutoNum type="arabicPeriod"/>
            </a:pPr>
            <a:r>
              <a:rPr lang="ru-RU" dirty="0" smtClean="0"/>
              <a:t>Разработать систему мониторинга, формы отчетности </a:t>
            </a:r>
            <a:endParaRPr lang="ru-RU" dirty="0"/>
          </a:p>
          <a:p>
            <a:pPr marL="514350" indent="-514350">
              <a:buAutoNum type="arabicPeriod"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2629886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281</Words>
  <Application>Microsoft Office PowerPoint</Application>
  <PresentationFormat>Широкоэкранный</PresentationFormat>
  <Paragraphs>39</Paragraphs>
  <Slides>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4" baseType="lpstr">
      <vt:lpstr>Arial</vt:lpstr>
      <vt:lpstr>Calibri</vt:lpstr>
      <vt:lpstr>Calibri Light</vt:lpstr>
      <vt:lpstr>Times New Roman</vt:lpstr>
      <vt:lpstr>Тема Office</vt:lpstr>
      <vt:lpstr>Модель наставничества  в МАОУ «СОШ №3» г. Перми</vt:lpstr>
      <vt:lpstr>Нормативно-правовая база</vt:lpstr>
      <vt:lpstr>Структура модели</vt:lpstr>
      <vt:lpstr>Презентация PowerPoint</vt:lpstr>
      <vt:lpstr>Менторство</vt:lpstr>
      <vt:lpstr>Реверсивное наставничество</vt:lpstr>
      <vt:lpstr>Флэш-наставничество</vt:lpstr>
      <vt:lpstr>Мониторинг: модель Дональда Кирпатрика</vt:lpstr>
      <vt:lpstr>Что нужно сделать к 01.03.2022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Модель наставничества в МАОУ «СОШ №3» г. Перми</dc:title>
  <dc:creator>User</dc:creator>
  <cp:lastModifiedBy>User</cp:lastModifiedBy>
  <cp:revision>8</cp:revision>
  <dcterms:created xsi:type="dcterms:W3CDTF">2022-02-09T17:20:34Z</dcterms:created>
  <dcterms:modified xsi:type="dcterms:W3CDTF">2022-02-10T06:25:25Z</dcterms:modified>
</cp:coreProperties>
</file>

<file path=docProps/thumbnail.jpeg>
</file>