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344" r:id="rId3"/>
    <p:sldId id="273" r:id="rId4"/>
    <p:sldId id="261" r:id="rId5"/>
    <p:sldId id="266" r:id="rId6"/>
    <p:sldId id="265" r:id="rId7"/>
    <p:sldId id="299" r:id="rId8"/>
    <p:sldId id="262" r:id="rId9"/>
    <p:sldId id="257" r:id="rId10"/>
    <p:sldId id="258" r:id="rId11"/>
    <p:sldId id="259" r:id="rId12"/>
    <p:sldId id="342" r:id="rId13"/>
    <p:sldId id="343" r:id="rId14"/>
    <p:sldId id="260" r:id="rId15"/>
    <p:sldId id="274" r:id="rId16"/>
    <p:sldId id="324" r:id="rId17"/>
    <p:sldId id="335" r:id="rId18"/>
    <p:sldId id="341" r:id="rId19"/>
    <p:sldId id="277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5" r:id="rId28"/>
    <p:sldId id="296" r:id="rId29"/>
    <p:sldId id="336" r:id="rId30"/>
    <p:sldId id="340" r:id="rId31"/>
    <p:sldId id="313" r:id="rId32"/>
    <p:sldId id="338" r:id="rId33"/>
    <p:sldId id="337" r:id="rId34"/>
    <p:sldId id="310" r:id="rId35"/>
    <p:sldId id="339" r:id="rId36"/>
    <p:sldId id="306" r:id="rId37"/>
    <p:sldId id="309" r:id="rId38"/>
    <p:sldId id="345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939A-1B17-460C-9E17-7137FCCCB737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C769-E9BC-4CF9-B4A9-0AD2AF7D6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E312D8E-5741-40A8-A920-5A49DA382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27BC876-CE79-4870-B3C1-CFE4C4CB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Ayres, K. M., </a:t>
            </a:r>
            <a:r>
              <a:rPr lang="en-US" altLang="en-US" dirty="0" err="1">
                <a:latin typeface="Arial" panose="020B0604020202020204" pitchFamily="34" charset="0"/>
              </a:rPr>
              <a:t>Lowrey</a:t>
            </a:r>
            <a:r>
              <a:rPr lang="en-US" altLang="en-US" dirty="0">
                <a:latin typeface="Arial" panose="020B0604020202020204" pitchFamily="34" charset="0"/>
              </a:rPr>
              <a:t>, K. A., Douglas, K. H., &amp; Sievers, C. (2011). I can identify Saturn but I can’t brush my teeth: What happens when the curricular focus for students with severe disabilities shifts. </a:t>
            </a:r>
            <a:r>
              <a:rPr lang="en-US" altLang="en-US" i="1" dirty="0">
                <a:latin typeface="Arial" panose="020B0604020202020204" pitchFamily="34" charset="0"/>
              </a:rPr>
              <a:t>Education and Training in Autism and Developmental Disabilities, 46</a:t>
            </a:r>
            <a:r>
              <a:rPr lang="en-US" altLang="en-US" dirty="0">
                <a:latin typeface="Arial" panose="020B0604020202020204" pitchFamily="34" charset="0"/>
              </a:rPr>
              <a:t>, 11-21.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3F21FCA-9016-4E2A-AA59-00888DDD8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858" indent="-285715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2858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002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146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289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433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857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5720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B2A7819-4A48-4CEA-BA91-DEEC1E7953E0}" type="slidenum">
              <a:rPr lang="el-GR" altLang="en-US" smtClean="0">
                <a:latin typeface="Arial" panose="020B0604020202020204" pitchFamily="34" charset="0"/>
              </a:rPr>
              <a:pPr/>
              <a:t>9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9FEFC2F0-44D5-4831-9902-B6F2BE8FB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456762D4-54F2-4274-8AD1-DA4A2F38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57E45053-E0D0-4536-A5C4-77FEACA89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858" indent="-285715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2858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002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146" indent="-228571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289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433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857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5720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D1C0847-1E2A-44E9-AA09-56D2D6E1E249}" type="slidenum">
              <a:rPr lang="el-GR" altLang="en-US" smtClean="0">
                <a:latin typeface="Arial" panose="020B0604020202020204" pitchFamily="34" charset="0"/>
              </a:rPr>
              <a:pPr/>
              <a:t>14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4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984776" cy="68876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0" y="6381749"/>
            <a:ext cx="755650" cy="476251"/>
          </a:xfrm>
        </p:spPr>
        <p:txBody>
          <a:bodyPr/>
          <a:lstStyle>
            <a:lvl1pPr algn="l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E1937D6F-4E30-4C01-8A6F-B3CFA2478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11415" y="6381749"/>
            <a:ext cx="6569075" cy="476251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24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BDDC-8B42-4CA4-B8EE-69B568A10824}" type="datetimeFigureOut">
              <a:rPr lang="ru-RU" smtClean="0"/>
              <a:pPr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23B6-C13E-435E-B6B5-B2756E53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448501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1176def32bf6e18ccb5a347a03b24acd/download/3155/" TargetMode="External"/><Relationship Id="rId2" Type="http://schemas.openxmlformats.org/officeDocument/2006/relationships/hyperlink" Target="http://www.consultant.ru/document/cons_doc_LAW_364186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lib.ru/inc/absid.php?absid=396645" TargetMode="External"/><Relationship Id="rId2" Type="http://schemas.openxmlformats.org/officeDocument/2006/relationships/hyperlink" Target="http://psychlib.ru/inc/absid.php?absid=3994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lib.ru/inc/absid.php?absid=37136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open.ru/" TargetMode="External"/><Relationship Id="rId2" Type="http://schemas.openxmlformats.org/officeDocument/2006/relationships/hyperlink" Target="http://www.inclusive-edu.ru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91680"/>
            <a:ext cx="8062664" cy="2401416"/>
          </a:xfrm>
        </p:spPr>
        <p:txBody>
          <a:bodyPr>
            <a:normAutofit/>
          </a:bodyPr>
          <a:lstStyle/>
          <a:p>
            <a:r>
              <a:rPr lang="ru-RU" dirty="0"/>
              <a:t>     </a:t>
            </a:r>
            <a:r>
              <a:rPr lang="ru-RU" b="1" dirty="0">
                <a:solidFill>
                  <a:srgbClr val="0070C0"/>
                </a:solidFill>
              </a:rPr>
              <a:t>Инклюзивное образование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в России: особенности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512768" cy="16561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Самсонова Елена Валентиновна, </a:t>
            </a:r>
          </a:p>
          <a:p>
            <a:r>
              <a:rPr lang="ru-RU" b="1" dirty="0">
                <a:solidFill>
                  <a:srgbClr val="002060"/>
                </a:solidFill>
              </a:rPr>
              <a:t>к. психол.н., руководитель </a:t>
            </a:r>
          </a:p>
          <a:p>
            <a:r>
              <a:rPr lang="ru-RU" b="1" dirty="0">
                <a:solidFill>
                  <a:srgbClr val="002060"/>
                </a:solidFill>
              </a:rPr>
              <a:t>Научно-методического центра Института проблем инклюзивного образования МГППУ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CCCFE-A110-4CD5-85B7-C944FAD2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9175"/>
            <a:ext cx="1296144" cy="12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МГППУ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0648"/>
            <a:ext cx="3096344" cy="144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2C99-EDC0-4864-AD17-B3CBB767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08720"/>
            <a:ext cx="6858000" cy="2232248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8E0000"/>
                </a:solidFill>
              </a:rPr>
              <a:t>Пропорциональное равенство и обучение</a:t>
            </a:r>
            <a:endParaRPr lang="en-US" sz="5400" b="1" dirty="0">
              <a:solidFill>
                <a:srgbClr val="8E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FDF7-EFC1-467B-B728-8A8C2B10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3140970"/>
            <a:ext cx="8496944" cy="3096343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/>
              <a:t>Почему</a:t>
            </a:r>
            <a:r>
              <a:rPr lang="en-US" sz="4400" b="1" dirty="0"/>
              <a:t>?</a:t>
            </a:r>
            <a:endParaRPr lang="el-GR" sz="4400" b="1" dirty="0"/>
          </a:p>
          <a:p>
            <a:r>
              <a:rPr lang="ru-RU" sz="4400" b="1" dirty="0"/>
              <a:t>Для кого</a:t>
            </a:r>
            <a:r>
              <a:rPr lang="en-US" sz="4400" b="1" dirty="0"/>
              <a:t>?</a:t>
            </a:r>
            <a:endParaRPr lang="ru-RU" sz="4400" b="1" dirty="0"/>
          </a:p>
          <a:p>
            <a:r>
              <a:rPr lang="ru-RU" altLang="en-US" sz="4400" dirty="0">
                <a:highlight>
                  <a:srgbClr val="FFFF00"/>
                </a:highlight>
              </a:rPr>
              <a:t>Перефразируя Аристотеля: нет ничего более неравного, чем применять одинаковые подходы и ставить те же цели при обучении людей с неодинаковыми способностями к обучению</a:t>
            </a:r>
            <a:r>
              <a:rPr lang="en-US" altLang="en-US" sz="4400" dirty="0">
                <a:highlight>
                  <a:srgbClr val="FFFF00"/>
                </a:highlight>
              </a:rPr>
              <a:t>.</a:t>
            </a:r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684D8-6E27-4644-8EFA-EEDD0F9C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4319" y="6381750"/>
            <a:ext cx="569789" cy="476250"/>
          </a:xfrm>
        </p:spPr>
        <p:txBody>
          <a:bodyPr/>
          <a:lstStyle/>
          <a:p>
            <a:pPr>
              <a:defRPr/>
            </a:pPr>
            <a:fld id="{EB59D552-3FAC-4372-AAB2-CD232AA9A32F}" type="slidenum">
              <a:rPr lang="el-GR" altLang="en-US" smtClean="0"/>
              <a:pPr>
                <a:defRPr/>
              </a:pPr>
              <a:t>10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6541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D9B0226-F22F-42D6-B926-C028EC2389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1095" y="665162"/>
            <a:ext cx="6886575" cy="341191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l-GR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l-GR" altLang="en-US" sz="24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2400" dirty="0"/>
          </a:p>
          <a:p>
            <a:pPr lvl="2" eaLnBrk="1" hangingPunct="1">
              <a:spcBef>
                <a:spcPts val="600"/>
              </a:spcBef>
              <a:defRPr/>
            </a:pPr>
            <a:endParaRPr lang="en-US" altLang="en-US" sz="3600" b="1" dirty="0">
              <a:solidFill>
                <a:srgbClr val="FF00FF"/>
              </a:solidFill>
            </a:endParaRPr>
          </a:p>
          <a:p>
            <a:pPr marL="914400" lvl="2" indent="0" eaLnBrk="1" hangingPunct="1">
              <a:spcBef>
                <a:spcPts val="600"/>
              </a:spcBef>
              <a:buNone/>
              <a:defRPr/>
            </a:pPr>
            <a:endParaRPr lang="en-US" altLang="en-US" sz="3600" b="1" dirty="0">
              <a:solidFill>
                <a:srgbClr val="FF00FF"/>
              </a:solidFill>
            </a:endParaRPr>
          </a:p>
          <a:p>
            <a:pPr marL="914400" lvl="2" indent="0" eaLnBrk="1" hangingPunct="1">
              <a:spcBef>
                <a:spcPts val="600"/>
              </a:spcBef>
              <a:buNone/>
              <a:defRPr/>
            </a:pPr>
            <a:br>
              <a:rPr lang="en-US" altLang="en-US" dirty="0"/>
            </a:b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508" name="Title 5">
            <a:extLst>
              <a:ext uri="{FF2B5EF4-FFF2-40B4-BE49-F238E27FC236}">
                <a16:creationId xmlns:a16="http://schemas.microsoft.com/office/drawing/2014/main" id="{6A62FBF0-8722-4956-9A30-7221AF30B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9" y="1"/>
            <a:ext cx="8568952" cy="58754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3200" b="1" dirty="0">
                <a:solidFill>
                  <a:srgbClr val="A20000"/>
                </a:solidFill>
              </a:rPr>
              <a:t>Принципы пропорционального равенства</a:t>
            </a:r>
            <a:endParaRPr lang="el-GR" altLang="en-US" sz="3200" b="1" dirty="0">
              <a:solidFill>
                <a:srgbClr val="A2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294BE5-1447-4F17-A308-F36A4944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36713"/>
            <a:ext cx="866388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en-US" sz="2400" kern="0" dirty="0"/>
              <a:t>Пропорциональное распределение социальных и образовательных ресурсов в соответствии с потребностями в обучении, включая особые потребности в обучении людей с инвалидностью.</a:t>
            </a:r>
            <a:endParaRPr lang="el-GR" altLang="en-US" sz="2400" kern="0" dirty="0"/>
          </a:p>
          <a:p>
            <a:pPr marL="571500" indent="-45720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en-US" sz="2400" kern="0" dirty="0"/>
              <a:t>Понимание материального фундамента для поддержки обучения</a:t>
            </a:r>
            <a:r>
              <a:rPr lang="en-US" altLang="en-US" sz="2400" kern="0" dirty="0"/>
              <a:t>: </a:t>
            </a:r>
            <a:r>
              <a:rPr lang="ru-RU" altLang="en-US" sz="2400" kern="0" dirty="0"/>
              <a:t>Внешние ресурсы и службы, учителя специального образования</a:t>
            </a:r>
            <a:endParaRPr lang="el-GR" altLang="en-US" sz="2400" kern="0" dirty="0"/>
          </a:p>
          <a:p>
            <a:pPr marL="571500" indent="-45720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en-US" sz="2400" kern="0" dirty="0"/>
              <a:t>Равенство возможностей, а именно: какие материальные условия (например, дополнительные учебные материалы, инфраструктура, услуги, специальные учителя, вспомогательный персонал) нужны ребенку, чтобы иметь лучшие возможности для развития.</a:t>
            </a:r>
          </a:p>
          <a:p>
            <a:pPr marL="571500" indent="-457200" algn="just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en-US" sz="2400" kern="0" dirty="0"/>
              <a:t>Обучение как функция пропорционального равенства/ справедливости: образование на основе </a:t>
            </a:r>
            <a:r>
              <a:rPr lang="ru-RU" altLang="en-US" sz="2400" kern="0" dirty="0">
                <a:highlight>
                  <a:srgbClr val="FFFF00"/>
                </a:highlight>
              </a:rPr>
              <a:t>анализа потребностей </a:t>
            </a:r>
            <a:r>
              <a:rPr lang="ru-RU" altLang="en-US" sz="2400" kern="0" dirty="0"/>
              <a:t>людей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EC399-E009-42D4-BD29-32CC93D7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0342" y="6525344"/>
            <a:ext cx="339942" cy="346688"/>
          </a:xfrm>
        </p:spPr>
        <p:txBody>
          <a:bodyPr/>
          <a:lstStyle/>
          <a:p>
            <a:pPr>
              <a:defRPr/>
            </a:pPr>
            <a:fld id="{EB59D552-3FAC-4372-AAB2-CD232AA9A32F}" type="slidenum">
              <a:rPr lang="el-GR" altLang="en-US" smtClean="0"/>
              <a:pPr>
                <a:defRPr/>
              </a:pPr>
              <a:t>11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95383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6DAF3AFF-FF74-4F03-AF6F-2A724CC131D7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lum bright="30000" contrast="-20000"/>
          </a:blip>
          <a:srcRect l="4540" t="18411" r="2375" b="7380"/>
          <a:stretch/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9" y="5468938"/>
            <a:ext cx="695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sh002\AppData\Local\Microsoft\Windows\Temporary Internet Files\Content.Outlook\LDI2BGAN\Jus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8928992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esh002\AppData\Local\Microsoft\Windows\Temporary Internet Files\Content.Outlook\LDI2BGAN\Justice.png">
            <a:extLst>
              <a:ext uri="{FF2B5EF4-FFF2-40B4-BE49-F238E27FC236}">
                <a16:creationId xmlns:a16="http://schemas.microsoft.com/office/drawing/2014/main" id="{9BC54D24-C0CB-4D20-992A-115025D3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05" y="269032"/>
            <a:ext cx="8928992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esh002\AppData\Local\Microsoft\Windows\Temporary Internet Files\Content.Outlook\LDI2BGAN\Justice.png">
            <a:extLst>
              <a:ext uri="{FF2B5EF4-FFF2-40B4-BE49-F238E27FC236}">
                <a16:creationId xmlns:a16="http://schemas.microsoft.com/office/drawing/2014/main" id="{089EBFF6-D731-45EA-B37A-05001666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22" y="305272"/>
            <a:ext cx="8928992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>
            <a:extLst>
              <a:ext uri="{FF2B5EF4-FFF2-40B4-BE49-F238E27FC236}">
                <a16:creationId xmlns:a16="http://schemas.microsoft.com/office/drawing/2014/main" id="{547CD860-1A93-45E6-A644-5A14E3F23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2761" y="0"/>
            <a:ext cx="6858001" cy="1125538"/>
          </a:xfrm>
        </p:spPr>
        <p:txBody>
          <a:bodyPr>
            <a:normAutofit/>
          </a:bodyPr>
          <a:lstStyle/>
          <a:p>
            <a:r>
              <a:rPr lang="ru-RU" altLang="en-US" sz="3600" b="1" dirty="0">
                <a:solidFill>
                  <a:srgbClr val="8E0000"/>
                </a:solidFill>
              </a:rPr>
              <a:t>Пропорциональное равенство</a:t>
            </a:r>
            <a:endParaRPr lang="en-US" altLang="en-US" sz="3600" b="1" dirty="0">
              <a:solidFill>
                <a:srgbClr val="8E0000"/>
              </a:solidFill>
            </a:endParaRPr>
          </a:p>
        </p:txBody>
      </p:sp>
      <p:sp>
        <p:nvSpPr>
          <p:cNvPr id="145411" name="Content Placeholder 2">
            <a:extLst>
              <a:ext uri="{FF2B5EF4-FFF2-40B4-BE49-F238E27FC236}">
                <a16:creationId xmlns:a16="http://schemas.microsoft.com/office/drawing/2014/main" id="{D19D21DD-9C56-49EC-BFF0-26E1263B6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1" y="1125541"/>
            <a:ext cx="8554453" cy="551873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altLang="en-US" sz="2400" dirty="0"/>
              <a:t>Высокое качество образования для всех требует, чтобы мы не пренебрегали особыми потребностями людей</a:t>
            </a:r>
            <a:r>
              <a:rPr lang="en-US" altLang="en-US" sz="2400" dirty="0"/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altLang="en-US" sz="2400" dirty="0"/>
              <a:t>Политика должна быть направлена на удовлетворение потребностей </a:t>
            </a:r>
            <a:r>
              <a:rPr lang="ru-RU" altLang="en-US" sz="2400" b="1" dirty="0"/>
              <a:t>всего спектра</a:t>
            </a:r>
            <a:r>
              <a:rPr lang="ru-RU" altLang="en-US" sz="2400" dirty="0"/>
              <a:t> людей, а не их части.</a:t>
            </a:r>
            <a:endParaRPr lang="en-US" altLang="en-US" sz="2400" dirty="0"/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altLang="en-US" sz="2000" dirty="0"/>
              <a:t>Многие люди </a:t>
            </a:r>
            <a:r>
              <a:rPr lang="ru-RU" altLang="en-US" sz="2000" b="1" dirty="0"/>
              <a:t>с сенсорными нарушениями</a:t>
            </a:r>
            <a:r>
              <a:rPr lang="ru-RU" altLang="en-US" sz="2000" dirty="0"/>
              <a:t>, такими как глухота и слепота, а также с </a:t>
            </a:r>
            <a:r>
              <a:rPr lang="ru-RU" altLang="en-US" sz="2000" b="1" dirty="0"/>
              <a:t>ортопедическими нарушениями</a:t>
            </a:r>
            <a:r>
              <a:rPr lang="ru-RU" altLang="en-US" sz="2000" dirty="0"/>
              <a:t>, могут быть хорошо защищены антидискриминационными инклюзивными политиками</a:t>
            </a:r>
            <a:r>
              <a:rPr lang="en-US" altLang="en-US" sz="2000" dirty="0"/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altLang="en-US" sz="2000" dirty="0"/>
              <a:t>Однако многие люди </a:t>
            </a:r>
            <a:r>
              <a:rPr lang="ru-RU" altLang="en-US" sz="2000" b="1" dirty="0"/>
              <a:t>с хроническими или неизлечимыми заболеваниями и ограниченными умственными способностями</a:t>
            </a:r>
            <a:r>
              <a:rPr lang="ru-RU" altLang="en-US" sz="2000" dirty="0"/>
              <a:t>, такими как серьезные проблемы с психическим здоровьем (например, шизофрения и др.), тяжелые нарушения умственного развития и др. расстройства (например, РАС), сталкиваются с серьезными проблемами со здоровьем или учебой. Эффективная политика для них выходит за рамки </a:t>
            </a:r>
            <a:r>
              <a:rPr lang="ru-RU" altLang="en-US" sz="2000" u="sng" dirty="0"/>
              <a:t>антидискриминационного</a:t>
            </a:r>
            <a:r>
              <a:rPr lang="ru-RU" altLang="en-US" sz="2000" dirty="0"/>
              <a:t> законодательства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altLang="en-US" sz="2400" dirty="0"/>
              <a:t>В таких случаях может потребоваться изменение политики на основе </a:t>
            </a:r>
            <a:r>
              <a:rPr lang="ru-RU" altLang="en-US" sz="2400" b="1" dirty="0"/>
              <a:t>пропорционального равенства </a:t>
            </a:r>
            <a:r>
              <a:rPr lang="ru-RU" altLang="en-US" sz="2400" dirty="0"/>
              <a:t>и </a:t>
            </a:r>
            <a:r>
              <a:rPr lang="ru-RU" altLang="en-US" sz="2400" b="1" dirty="0"/>
              <a:t>социальной справедливости</a:t>
            </a:r>
            <a:r>
              <a:rPr lang="ru-RU" altLang="en-US" sz="2400" dirty="0"/>
              <a:t>.</a:t>
            </a:r>
            <a:endParaRPr lang="en-US" altLang="en-US" sz="2400" b="1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53F09-B362-42AD-B1BC-E7132CCB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2331" y="6453336"/>
            <a:ext cx="469509" cy="380852"/>
          </a:xfrm>
        </p:spPr>
        <p:txBody>
          <a:bodyPr/>
          <a:lstStyle/>
          <a:p>
            <a:pPr>
              <a:defRPr/>
            </a:pPr>
            <a:fld id="{EB59D552-3FAC-4372-AAB2-CD232AA9A32F}" type="slidenum">
              <a:rPr lang="el-GR" altLang="en-US" smtClean="0"/>
              <a:pPr>
                <a:defRPr/>
              </a:pPr>
              <a:t>14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21034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(ред. от 23.07.2013)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"Об образовании в Российской Федерации"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обучающийся с ограниченными возможностями здоровья </a:t>
            </a:r>
            <a:r>
              <a:rPr lang="ru-RU" altLang="ru-RU" sz="2400" dirty="0">
                <a:latin typeface="Times New Roman" pitchFamily="18" charset="0"/>
              </a:rPr>
              <a:t>- физическое лицо, имеющее недостатки в физическом и (или) психологическом развитии, подтвержденные </a:t>
            </a:r>
            <a:r>
              <a:rPr lang="ru-RU" altLang="ru-RU" sz="2400" dirty="0" err="1">
                <a:latin typeface="Times New Roman" pitchFamily="18" charset="0"/>
              </a:rPr>
              <a:t>психолого-медико-педагогической</a:t>
            </a:r>
            <a:r>
              <a:rPr lang="ru-RU" altLang="ru-RU" sz="2400" dirty="0">
                <a:latin typeface="Times New Roman" pitchFamily="18" charset="0"/>
              </a:rPr>
              <a:t> комиссией и препятствующие получению образования без создания специальных условий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351" y="317249"/>
            <a:ext cx="7442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Обучающиеся с ограниченными возможностями здоровья и с инвалидностью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351" y="1686467"/>
            <a:ext cx="3354669" cy="5539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C5174"/>
                </a:solidFill>
                <a:cs typeface="Arial" pitchFamily="34" charset="0"/>
              </a:rPr>
              <a:t>Ребенок с ограниченными возможностями здоровья*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6476" y="1721092"/>
            <a:ext cx="4065819" cy="3231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C5174"/>
                </a:solidFill>
                <a:cs typeface="Arial" pitchFamily="34" charset="0"/>
              </a:rPr>
              <a:t>Ребенок-инвалид (инвалид</a:t>
            </a:r>
            <a:r>
              <a:rPr lang="ru-RU" altLang="ru-RU" sz="1050" b="1" dirty="0">
                <a:solidFill>
                  <a:srgbClr val="0C5174"/>
                </a:solidFill>
                <a:cs typeface="Arial" pitchFamily="34" charset="0"/>
              </a:rPr>
              <a:t>)**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4850" y="2122287"/>
            <a:ext cx="240339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60250" y="3532088"/>
            <a:ext cx="4024658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C5174"/>
                </a:solidFill>
                <a:cs typeface="Arial" pitchFamily="34" charset="0"/>
              </a:rPr>
              <a:t>Получение заключения ПМПК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2935" y="2111930"/>
            <a:ext cx="751832" cy="4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 16 ст. 2 Федерального закона от 29.12.2012 г. № 273-ФЗ «Об образовании в Российской Федерации»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57192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24.11.1995 N 181-ФЗ (ред. от 01.06.2017) "О социальной защите инвалидов в Российской Федерации"</a:t>
            </a:r>
            <a:endParaRPr lang="ru-RU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1364" y="2370307"/>
            <a:ext cx="1575537" cy="818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ОВЗ без инвалидности </a:t>
            </a:r>
          </a:p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7516" y="4378904"/>
            <a:ext cx="1575537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АООП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1112" y="2360892"/>
            <a:ext cx="1564688" cy="80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ОВЗ + инвалидность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98851" y="4378904"/>
            <a:ext cx="1631852" cy="685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АООП, ИПРА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66904" y="2386681"/>
            <a:ext cx="1475440" cy="78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Инвалидность </a:t>
            </a:r>
          </a:p>
          <a:p>
            <a:pPr algn="ctr"/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(нет заключения ПМПК)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16855" y="4335860"/>
            <a:ext cx="147544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ООП, ИПРА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6271" y="3548529"/>
            <a:ext cx="1136608" cy="4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1265" y="2031160"/>
            <a:ext cx="347286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4762" y="2029927"/>
            <a:ext cx="347286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6050" y="3199904"/>
            <a:ext cx="324618" cy="31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2167" y="3194787"/>
            <a:ext cx="347286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C:\Users\samuylova\Desktop\СПРАВКИ_ИНФОРМАЦИЯ\Виды-инвалидност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09" y="1600788"/>
            <a:ext cx="521867" cy="5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1" y="1600787"/>
            <a:ext cx="656735" cy="656735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869" y="4012049"/>
            <a:ext cx="507827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0857" y="4012049"/>
            <a:ext cx="507827" cy="3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37" y="1210255"/>
            <a:ext cx="809863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kern="0" dirty="0">
                <a:solidFill>
                  <a:prstClr val="white"/>
                </a:solidFill>
                <a:cs typeface="Arial" pitchFamily="34" charset="0"/>
              </a:rPr>
              <a:t>Специальные условия обучения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423" y="188640"/>
            <a:ext cx="4014521" cy="1944217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25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Специальные условия для получения образования обучающимися с ОВЗ</a:t>
            </a:r>
          </a:p>
          <a:p>
            <a:pPr algn="ctr" eaLnBrk="1" hangingPunct="1">
              <a:defRPr/>
            </a:pPr>
            <a:r>
              <a:rPr lang="ru-RU" altLang="ru-RU" sz="1125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(Статья 79, Федерального закона «Об образовании в Российской Федерации» № 273-ФЗ от 29.12.2012 года)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04864"/>
            <a:ext cx="374441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АООП и методы </a:t>
            </a:r>
          </a:p>
          <a:p>
            <a:pPr algn="r"/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обучения и воспитания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348880"/>
            <a:ext cx="667990" cy="5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006" y="3068960"/>
            <a:ext cx="3659913" cy="4154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Спец. учебники, </a:t>
            </a:r>
          </a:p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пособия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10" name="Picture 4" descr="&amp;Kcy;&amp;acy;&amp;rcy;&amp;tcy;&amp;icy;&amp;ncy;&amp;kcy;&amp;icy; &amp;pcy;&amp;ocy; &amp;zcy;&amp;acy;&amp;pcy;&amp;rcy;&amp;ocy;&amp;scy;&amp;ucy; &amp;ucy;&amp;chcy;&amp;iecy;&amp;bcy;&amp;ncy;&amp;icy;&amp;kcy;&amp;i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977987" cy="6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9082" y="3933056"/>
            <a:ext cx="3702877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Технические средства</a:t>
            </a:r>
          </a:p>
          <a:p>
            <a:pPr algn="r"/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 обучения 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1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244" y="3884112"/>
            <a:ext cx="843823" cy="6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9570" y="4664194"/>
            <a:ext cx="380038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Ассистент, </a:t>
            </a:r>
            <a:r>
              <a:rPr lang="ru-RU" altLang="ru-RU" sz="1050" b="1" kern="0" dirty="0" err="1">
                <a:solidFill>
                  <a:prstClr val="black"/>
                </a:solidFill>
                <a:latin typeface="Gilroy"/>
                <a:cs typeface="Arial" pitchFamily="34" charset="0"/>
              </a:rPr>
              <a:t>тьютор</a:t>
            </a:r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, специалисты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14" name="Picture 10" descr="&amp;Kcy;&amp;acy;&amp;rcy;&amp;tcy;&amp;icy;&amp;ncy;&amp;kcy;&amp;icy; &amp;pcy;&amp;ocy; &amp;zcy;&amp;acy;&amp;pcy;&amp;rcy;&amp;ocy;&amp;scy;&amp;ucy; &amp;tcy;&amp;softcy;&amp;yucy;&amp;tcy;&amp;ocy;&amp;r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4509120"/>
            <a:ext cx="698865" cy="6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&amp;Kcy;&amp;acy;&amp;rcy;&amp;tcy;&amp;icy;&amp;ncy;&amp;kcy;&amp;icy; &amp;pcy;&amp;ocy; &amp;zcy;&amp;acy;&amp;pcy;&amp;rcy;&amp;ocy;&amp;scy;&amp;ucy; &amp;bcy;&amp;iecy;&amp;zcy;&amp;bcy;&amp;acy;&amp;rcy;&amp;softcy;&amp;iecy;&amp;rcy;&amp;ncy;&amp;acy;&amp;yacy; &amp;scy;&amp;rcy;&amp;iecy;&amp;dcy;&amp;a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1933" y="6141743"/>
            <a:ext cx="1524437" cy="5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774744" y="188640"/>
            <a:ext cx="4014521" cy="194421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35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 для реализации адаптированных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60580" y="2708920"/>
            <a:ext cx="2187883" cy="2539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зрительные ориентиры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18" name="Picture 14" descr="&amp;Kcy;&amp;acy;&amp;rcy;&amp;tcy;&amp;icy;&amp;ncy;&amp;kcy;&amp;icy; &amp;pcy;&amp;ocy; &amp;zcy;&amp;acy;&amp;pcy;&amp;rcy;&amp;ocy;&amp;scy;&amp;ucy; &amp;ocy;&amp;bcy;&amp;ocy;&amp;rcy;&amp;ucy;&amp;dcy;&amp;ocy;&amp;vcy;&amp;acy;&amp;ncy;&amp;ncy;&amp;ycy;&amp;iecy; &amp;icy;&amp;gcy;&amp;rcy;&amp;ocy;&amp;vcy;&amp;ycy;&amp;iecy; &amp;zcy;&amp;ocy;&amp;ncy;&amp;ycy; &amp;vcy; &amp;shcy;&amp;kcy;&amp;ocy;&amp;lcy;&amp;iecy;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25" y="2809697"/>
            <a:ext cx="1013777" cy="6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04905" y="3068960"/>
            <a:ext cx="2815567" cy="2539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оборудованные игровые зоны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46718" y="3539524"/>
            <a:ext cx="3049618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тактильная дорожка в коридоре 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2093" y="3513081"/>
            <a:ext cx="987300" cy="6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&amp;Kcy;&amp;acy;&amp;rcy;&amp;tcy;&amp;icy;&amp;ncy;&amp;kcy;&amp;icy; &amp;pcy;&amp;ocy; &amp;zcy;&amp;acy;&amp;pcy;&amp;rcy;&amp;ocy;&amp;scy;&amp;ucy; &amp;bcy;&amp;iecy;&amp;gcy;&amp;ucy;&amp;shchcy;&amp;acy;&amp;yacy; &amp;scy;&amp;tcy;&amp;rcy;&amp;ocy;&amp;kcy;&amp;acy;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2000" y="3985609"/>
            <a:ext cx="2811468" cy="2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97001" y="4394996"/>
            <a:ext cx="3731528" cy="253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подъемники, лифты, пандусы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24" name="Picture 19" descr="&amp;Kcy;&amp;acy;&amp;rcy;&amp;tcy;&amp;icy;&amp;ncy;&amp;kcy;&amp;icy; &amp;pcy;&amp;ocy; &amp;zcy;&amp;acy;&amp;pcy;&amp;rcy;&amp;ocy;&amp;scy;&amp;ucy; &amp;pcy;&amp;ocy;&amp;dcy;&amp;hardcy;&amp;iecy;&amp;mcy;&amp;ncy;&amp;icy;&amp;kcy;&amp;icy; &amp;lcy;&amp;icy;&amp;fcy;&amp;tcy;&amp;ycy; &amp;pcy;&amp;acy;&amp;ncy;&amp;dcy;&amp;ucy;&amp;scy;&amp;ycy;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257" y="4168502"/>
            <a:ext cx="808060" cy="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887001" y="4909096"/>
            <a:ext cx="3423098" cy="41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Таблички с названиями </a:t>
            </a:r>
          </a:p>
          <a:p>
            <a:r>
              <a:rPr lang="ru-RU" altLang="ru-RU" sz="1050" b="1" kern="0" dirty="0">
                <a:solidFill>
                  <a:prstClr val="black"/>
                </a:solidFill>
                <a:latin typeface="Gilroy"/>
                <a:cs typeface="Arial" pitchFamily="34" charset="0"/>
              </a:rPr>
              <a:t>кабинетов по Брайлю</a:t>
            </a:r>
            <a:endParaRPr lang="ru-RU" sz="1050" dirty="0">
              <a:solidFill>
                <a:prstClr val="black"/>
              </a:solidFill>
              <a:latin typeface="Gilroy"/>
            </a:endParaRPr>
          </a:p>
        </p:txBody>
      </p:sp>
      <p:pic>
        <p:nvPicPr>
          <p:cNvPr id="26" name="Picture 21" descr="&amp;Kcy;&amp;acy;&amp;rcy;&amp;tcy;&amp;icy;&amp;ncy;&amp;kcy;&amp;icy; &amp;pcy;&amp;ocy; &amp;zcy;&amp;acy;&amp;pcy;&amp;rcy;&amp;ocy;&amp;scy;&amp;ucy; &amp;tcy;&amp;acy;&amp;bcy;&amp;lcy;&amp;icy;&amp;chcy;&amp;kcy;&amp;icy; &amp;bcy;&amp;rcy;&amp;acy;&amp;jcy;&amp;lcy;&amp;yacy;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66090">
            <a:off x="7265306" y="4805153"/>
            <a:ext cx="1493575" cy="4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2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301" y="0"/>
            <a:ext cx="877576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условия прохождения государственной итоговой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0842" y="1283952"/>
            <a:ext cx="3886290" cy="7078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C5174"/>
                </a:solidFill>
                <a:cs typeface="Arial" pitchFamily="34" charset="0"/>
              </a:rPr>
              <a:t>Специальные условия прохождения ГИА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7872" y="2139798"/>
            <a:ext cx="24998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Gilroy"/>
              </a:rPr>
              <a:t>увеличение на 1,5 часа</a:t>
            </a: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vcy;&amp;rcy;&amp;iecy;&amp;mcy;&amp;yacy; 1,5 &amp;chcy;&amp;acy;&amp;scy;&amp;acy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2780" y="1985709"/>
            <a:ext cx="581708" cy="6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7317" y="2770302"/>
            <a:ext cx="200292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>
                <a:latin typeface="Gilroy"/>
              </a:rPr>
              <a:t>организация питания </a:t>
            </a:r>
          </a:p>
        </p:txBody>
      </p:sp>
      <p:pic>
        <p:nvPicPr>
          <p:cNvPr id="8" name="Picture 4" descr="&amp;Kcy;&amp;acy;&amp;rcy;&amp;tcy;&amp;icy;&amp;ncy;&amp;kcy;&amp;icy; &amp;pcy;&amp;ocy; &amp;zcy;&amp;acy;&amp;pcy;&amp;rcy;&amp;ocy;&amp;scy;&amp;ucy; &amp;pcy;&amp;icy;&amp;tcy;&amp;acy;&amp;ncy;&amp;icy;&amp;iecy; &amp;icy; &amp;pcy;&amp;iecy;&amp;rcy;&amp;iecy;&amp;rcy;&amp;ycy;&amp;vcy; &amp;icy;&amp;ncy;&amp;fcy;&amp;ocy;&amp;gcy;&amp;rcy;&amp;acy;&amp;fcy;&amp;icy;&amp;kcy;&amp;acy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4172" y="2569214"/>
            <a:ext cx="608883" cy="6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343" y="3283661"/>
            <a:ext cx="576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0850" y="3301518"/>
            <a:ext cx="294565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Gilroy"/>
              </a:rPr>
              <a:t>проведение медико-профилактических процедур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7826" y="4037035"/>
            <a:ext cx="20517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/>
              </a:rPr>
              <a:t>организация экзамена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/>
              </a:rPr>
              <a:t> на дому </a:t>
            </a:r>
            <a:endParaRPr lang="ru-RU" sz="1400" dirty="0">
              <a:latin typeface="Gilroy"/>
            </a:endParaRPr>
          </a:p>
        </p:txBody>
      </p:sp>
      <p:pic>
        <p:nvPicPr>
          <p:cNvPr id="12" name="Picture 13" descr="&amp;Kcy;&amp;acy;&amp;rcy;&amp;tcy;&amp;icy;&amp;ncy;&amp;kcy;&amp;icy; &amp;pcy;&amp;ocy; &amp;zcy;&amp;acy;&amp;pcy;&amp;rcy;&amp;ocy;&amp;scy;&amp;ucy; &amp;dcy;&amp;ocy;&amp;mcy;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8066" y="3977438"/>
            <a:ext cx="961872" cy="7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09501" y="4831759"/>
            <a:ext cx="28890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Gilroy"/>
              </a:rPr>
              <a:t>предоставление услуг ассистента </a:t>
            </a:r>
          </a:p>
        </p:txBody>
      </p:sp>
      <p:pic>
        <p:nvPicPr>
          <p:cNvPr id="14" name="Picture 11" descr="&amp;Kcy;&amp;acy;&amp;rcy;&amp;tcy;&amp;icy;&amp;ncy;&amp;kcy;&amp;icy; &amp;pcy;&amp;ocy; &amp;zcy;&amp;acy;&amp;pcy;&amp;rcy;&amp;ocy;&amp;scy;&amp;ucy; &amp;acy;&amp;scy;&amp;scy;&amp;icy;&amp;scy;&amp;tcy;&amp;iecy;&amp;ncy;&amp;tcy;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9" y="4560257"/>
            <a:ext cx="433450" cy="10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0" y="2112343"/>
            <a:ext cx="893134" cy="2901575"/>
          </a:xfrm>
          <a:prstGeom prst="rightArrow">
            <a:avLst/>
          </a:prstGeom>
          <a:gradFill flip="none" rotWithShape="1">
            <a:gsLst>
              <a:gs pos="59000">
                <a:srgbClr val="ABC2DB"/>
              </a:gs>
              <a:gs pos="28000">
                <a:schemeClr val="bg1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521" y="3243468"/>
            <a:ext cx="1136554" cy="2965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Вариант </a:t>
            </a:r>
            <a:r>
              <a:rPr lang="en-US" sz="1100" b="1" dirty="0"/>
              <a:t>1</a:t>
            </a:r>
            <a:endParaRPr lang="ru-RU" sz="1100" b="1" dirty="0"/>
          </a:p>
        </p:txBody>
      </p:sp>
      <p:sp>
        <p:nvSpPr>
          <p:cNvPr id="17" name="Овал 16"/>
          <p:cNvSpPr/>
          <p:nvPr/>
        </p:nvSpPr>
        <p:spPr>
          <a:xfrm>
            <a:off x="16971" y="3563128"/>
            <a:ext cx="1136554" cy="2965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Вариант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2000" y="2114579"/>
            <a:ext cx="283026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Gilroy"/>
              </a:rPr>
              <a:t>беспрепятственный доступ во все помещения</a:t>
            </a:r>
          </a:p>
        </p:txBody>
      </p:sp>
      <p:pic>
        <p:nvPicPr>
          <p:cNvPr id="19" name="Picture 9" descr="&amp;Kcy;&amp;acy;&amp;rcy;&amp;tcy;&amp;icy;&amp;ncy;&amp;kcy;&amp;icy; &amp;pcy;&amp;ocy; &amp;zcy;&amp;acy;&amp;pcy;&amp;rcy;&amp;ocy;&amp;scy;&amp;ucy; &amp;pcy;&amp;acy;&amp;ncy;&amp;dcy;&amp;ucy;&amp;scy; &amp;icy;&amp;ncy;&amp;fcy;&amp;ocy;&amp;gcy;&amp;rcy;&amp;acy;&amp;fcy;&amp;icy;&amp;kcy;&amp;a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4604" y="2076523"/>
            <a:ext cx="518555" cy="6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112000" y="3132196"/>
            <a:ext cx="393522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ilroy"/>
              </a:rPr>
              <a:t>Использование  технических средств </a:t>
            </a:r>
            <a:r>
              <a:rPr lang="ru-RU" sz="1400" dirty="0">
                <a:latin typeface="Gilroy"/>
              </a:rPr>
              <a:t>с учетом индивидуальных особенностей обучающихся</a:t>
            </a:r>
          </a:p>
        </p:txBody>
      </p:sp>
      <p:pic>
        <p:nvPicPr>
          <p:cNvPr id="21" name="Picture 15" descr="&amp;Kcy;&amp;acy;&amp;rcy;&amp;tcy;&amp;icy;&amp;ncy;&amp;kcy;&amp;icy; &amp;pcy;&amp;ocy; &amp;zcy;&amp;acy;&amp;pcy;&amp;rcy;&amp;ocy;&amp;scy;&amp;ucy; &amp;shcy;&amp;rcy;&amp;icy;&amp;fcy;&amp;tcy; &amp;bcy;&amp;rcy;&amp;acy;&amp;jcy;&amp;lcy;&amp;ya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281" y="4037037"/>
            <a:ext cx="1602821" cy="160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4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Варианты АООП НОО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214281" y="1071544"/>
          <a:ext cx="8929719" cy="579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Группы</a:t>
                      </a:r>
                      <a:r>
                        <a:rPr lang="ru-RU" sz="2000" baseline="0" dirty="0"/>
                        <a:t> обучающихся с ОВЗ</a:t>
                      </a:r>
                      <a:endParaRPr lang="ru-RU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000" dirty="0"/>
                        <a:t>Варианты АООП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Глухие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Слабослышащие, позднооглохшие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Слепые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Слабовидящие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ТНР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НОДА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909">
                <a:tc>
                  <a:txBody>
                    <a:bodyPr/>
                    <a:lstStyle/>
                    <a:p>
                      <a:r>
                        <a:rPr lang="ru-RU" sz="2000" dirty="0"/>
                        <a:t>ЗПР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7.1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7.2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234">
                <a:tc>
                  <a:txBody>
                    <a:bodyPr/>
                    <a:lstStyle/>
                    <a:p>
                      <a:r>
                        <a:rPr lang="ru-RU" sz="2000" dirty="0"/>
                        <a:t>РАС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80F68-7D3D-4C97-BEAC-66B04F0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410FF-9CEE-4F06-9CD5-4B4911CE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Динамика правового регулирования инклюзивных практик обучения</a:t>
            </a:r>
            <a:endParaRPr lang="ru-RU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Актуальные подходы к работе с обучающимися ОВЗ</a:t>
            </a:r>
            <a:endParaRPr lang="ru-RU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Программно-методическое обеспечение инклюзивного образования</a:t>
            </a:r>
            <a:endParaRPr lang="ru-RU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7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Доступная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Финансирует организацию доступности социальных объектов в Российской Федерации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642910" y="612845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/>
              <a:t> Приказ Министерства труда и социальной защиты Российской Федерации от 25.12.2012г. № 626 «Об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</a:t>
            </a:r>
            <a:r>
              <a:rPr lang="ru-RU" sz="2400" dirty="0" err="1"/>
              <a:t>маломобильных</a:t>
            </a:r>
            <a:r>
              <a:rPr lang="ru-RU" sz="2400" dirty="0"/>
              <a:t> групп населения,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Приказ Министерства труда и социальной защиты Российской Федерации от 25.12.2012г. № 627 «Об утверждении методики, позволяющей </a:t>
            </a:r>
            <a:r>
              <a:rPr lang="ru-RU" sz="2400" dirty="0" err="1"/>
              <a:t>объективизировать</a:t>
            </a:r>
            <a:r>
              <a:rPr lang="ru-RU" sz="2400" dirty="0"/>
              <a:t> и систематизировать доступность объектов и услуг в приоритетных сферах жизнедеятельности для инвалидов и других </a:t>
            </a:r>
            <a:r>
              <a:rPr lang="ru-RU" sz="2400" dirty="0" err="1"/>
              <a:t>маломобильных</a:t>
            </a:r>
            <a:r>
              <a:rPr lang="ru-RU" sz="2400" dirty="0"/>
              <a:t> групп населения, с возможностью учета региональной специфики»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доступности - требования </a:t>
            </a:r>
            <a:r>
              <a:rPr lang="ru-RU" dirty="0" err="1"/>
              <a:t>СНиП</a:t>
            </a:r>
            <a:r>
              <a:rPr lang="ru-RU" dirty="0"/>
              <a:t> 35-01-2001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600" dirty="0"/>
              <a:t>досягаемость мест целевого посещения и беспрепятственность перемещения внутри зданий и сооружений;</a:t>
            </a:r>
          </a:p>
          <a:p>
            <a:pPr lvl="0"/>
            <a:r>
              <a:rPr lang="ru-RU" sz="2600" dirty="0"/>
              <a:t>безопасность путей движения (в том числе эвакуационных), а также мест проживания, обслуживания и приложения труда;</a:t>
            </a:r>
          </a:p>
          <a:p>
            <a:pPr lvl="0"/>
            <a:r>
              <a:rPr lang="ru-RU" sz="2600" dirty="0"/>
              <a:t>своевременное получение МГН полноценной и качественной информации, позволяющей ориентироваться в пространстве, использовать оборудование (в том числе для самообслуживания), получать услуги, участвовать в трудовом и учебном процессе;</a:t>
            </a:r>
          </a:p>
          <a:p>
            <a:pPr lvl="0"/>
            <a:r>
              <a:rPr lang="ru-RU" sz="2600" dirty="0"/>
              <a:t>удобство и комфорт среды жизнедеятельности».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YandexDisk\Скриншоты\2015-04-09 21-21-05 Скриншот экрана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9" y="692696"/>
            <a:ext cx="8909449" cy="5522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7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1113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018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49225"/>
            <a:ext cx="2476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67625" y="0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183" name="TextBox 3"/>
          <p:cNvSpPr txBox="1">
            <a:spLocks noChangeArrowheads="1"/>
          </p:cNvSpPr>
          <p:nvPr/>
        </p:nvSpPr>
        <p:spPr bwMode="auto">
          <a:xfrm>
            <a:off x="7724775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7625" y="0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23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186" name="Прямоугольник 26"/>
          <p:cNvSpPr>
            <a:spLocks noChangeArrowheads="1"/>
          </p:cNvSpPr>
          <p:nvPr/>
        </p:nvSpPr>
        <p:spPr bwMode="auto">
          <a:xfrm>
            <a:off x="254000" y="1484313"/>
            <a:ext cx="57578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Позволяет слабовидящим учащимся</a:t>
            </a:r>
            <a:r>
              <a:rPr lang="en-US" altLang="ru-RU" sz="13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и посетителям получать информацию о наличии препятствий (контрастные круги на дверях, контрастные полосы на ступенях, и пр.)</a:t>
            </a:r>
          </a:p>
          <a:p>
            <a:pPr marL="742950" lvl="1" indent="-285750" eaLnBrk="1" hangingPunct="1">
              <a:buClr>
                <a:srgbClr val="ED145A"/>
              </a:buClr>
              <a:buFont typeface="Wingdings" pitchFamily="2" charset="2"/>
              <a:buChar char="ü"/>
            </a:pPr>
            <a:endParaRPr lang="ru-RU" altLang="ru-RU" sz="500">
              <a:solidFill>
                <a:srgbClr val="404040"/>
              </a:solidFill>
              <a:latin typeface="PF Bulletin Sans Pro Ligh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2238" y="1052513"/>
            <a:ext cx="6154737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КОНТРАСТНАЯ МАРКИРОВКА</a:t>
            </a:r>
          </a:p>
        </p:txBody>
      </p:sp>
      <p:pic>
        <p:nvPicPr>
          <p:cNvPr id="50188" name="Picture 9" descr="Контрастные полосы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123950"/>
            <a:ext cx="11985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Text Box 5"/>
          <p:cNvSpPr txBox="1">
            <a:spLocks noChangeArrowheads="1"/>
          </p:cNvSpPr>
          <p:nvPr/>
        </p:nvSpPr>
        <p:spPr bwMode="auto">
          <a:xfrm>
            <a:off x="7623175" y="241300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50190" name="Picture 18" descr="D:\Общая\ДОСТУПНАЯ СРЕДА. ИНКЛЮЗИЯ\Школа инклюзия\IMG_3299 (Мелкий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435768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9" descr="D:\Общая\ДОСТУПНАЯ СРЕДА. ИНКЛЮЗИЯ\Школа инклюзия\IMG_3286 (Мелкий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2500313"/>
            <a:ext cx="30368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20" descr="D:\Общая\ДОСТУПНАЯ СРЕДА. ИНКЛЮЗИЯ\Школа инклюзия\IMG_3272 (Мелкий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2214563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357688"/>
            <a:ext cx="18573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7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1113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67625" y="0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135" name="TextBox 3"/>
          <p:cNvSpPr txBox="1">
            <a:spLocks noChangeArrowheads="1"/>
          </p:cNvSpPr>
          <p:nvPr/>
        </p:nvSpPr>
        <p:spPr bwMode="auto">
          <a:xfrm>
            <a:off x="7724775" y="1123950"/>
            <a:ext cx="13954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Прилегающая территория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Вход 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Холл / Фойе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Коридоры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Лестницы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Учебные помещения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Санитарные комнаты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Залы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Канцелярия / Приемная/</a:t>
            </a:r>
            <a:b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Ресепшн</a:t>
            </a:r>
            <a:r>
              <a:rPr lang="en-US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 / </a:t>
            </a: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Деканат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Кабинеты руководства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7625" y="0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23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138" name="Прямоугольник 26"/>
          <p:cNvSpPr>
            <a:spLocks noChangeArrowheads="1"/>
          </p:cNvSpPr>
          <p:nvPr/>
        </p:nvSpPr>
        <p:spPr bwMode="auto">
          <a:xfrm>
            <a:off x="254000" y="1484313"/>
            <a:ext cx="7270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ED145A"/>
              </a:buClr>
            </a:pPr>
            <a:r>
              <a:rPr lang="ru-RU" altLang="ru-RU" sz="1300">
                <a:latin typeface="Tahoma" pitchFamily="34" charset="0"/>
                <a:cs typeface="Tahoma" pitchFamily="34" charset="0"/>
              </a:rPr>
              <a:t>Служат для опоры во время передвижения или выполнения действий учащимися с ограниченными возможностями. Это касается как инвалидов по зрению, так и людей с нарушениями функций опорно-двигательного аппарата. Поручни обеспечивают необходимую поддержку и опору при ходьбе, стоянии и сидении. </a:t>
            </a:r>
            <a:endParaRPr lang="ru-RU" altLang="ru-RU" sz="13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2238" y="1052513"/>
            <a:ext cx="56737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ПОРУЧНИ</a:t>
            </a:r>
          </a:p>
        </p:txBody>
      </p:sp>
      <p:pic>
        <p:nvPicPr>
          <p:cNvPr id="48140" name="Picture 12" descr="Поручн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571750"/>
            <a:ext cx="22447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Box 19"/>
          <p:cNvSpPr txBox="1">
            <a:spLocks noChangeArrowheads="1"/>
          </p:cNvSpPr>
          <p:nvPr/>
        </p:nvSpPr>
        <p:spPr bwMode="auto">
          <a:xfrm>
            <a:off x="481013" y="4808538"/>
            <a:ext cx="437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latin typeface="Tahoma" pitchFamily="34" charset="0"/>
                <a:cs typeface="Tahoma" pitchFamily="34" charset="0"/>
              </a:rPr>
              <a:t>Поручни полированные из нержавеющей стали</a:t>
            </a:r>
          </a:p>
        </p:txBody>
      </p:sp>
      <p:pic>
        <p:nvPicPr>
          <p:cNvPr id="48142" name="Picture 16" descr="Поручни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571750"/>
            <a:ext cx="226853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3" name="Text Box 18"/>
          <p:cNvSpPr txBox="1">
            <a:spLocks noChangeArrowheads="1"/>
          </p:cNvSpPr>
          <p:nvPr/>
        </p:nvSpPr>
        <p:spPr bwMode="auto">
          <a:xfrm>
            <a:off x="4787900" y="4840288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>
                <a:latin typeface="Tahoma" pitchFamily="34" charset="0"/>
                <a:cs typeface="Tahoma" pitchFamily="34" charset="0"/>
              </a:rPr>
              <a:t>Поручни с антибактериальным покрытием</a:t>
            </a:r>
          </a:p>
        </p:txBody>
      </p:sp>
      <p:pic>
        <p:nvPicPr>
          <p:cNvPr id="4814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5229225"/>
            <a:ext cx="302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Text Box 5"/>
          <p:cNvSpPr txBox="1">
            <a:spLocks noChangeArrowheads="1"/>
          </p:cNvSpPr>
          <p:nvPr/>
        </p:nvSpPr>
        <p:spPr bwMode="auto">
          <a:xfrm>
            <a:off x="7623175" y="241300"/>
            <a:ext cx="162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НЕОБХОДИМОСТЬ УСТАНОВКИ ПО ЗОНАМ ОБЪЕКТА</a:t>
            </a:r>
          </a:p>
        </p:txBody>
      </p:sp>
      <p:pic>
        <p:nvPicPr>
          <p:cNvPr id="48146" name="Picture 20" descr="D:\Общая\ДОСТУПНАЯ СРЕДА. ИНКЛЮЗИЯ\Школа инклюзия\IMG_3277 (Мелкий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1435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2500313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7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8113" y="1166813"/>
            <a:ext cx="6218237" cy="8302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ЭЛЕКТРОННЫЕ ВИДЕОУВЕЛИЧИТЕЛИ</a:t>
            </a:r>
            <a:endParaRPr lang="en-US" sz="2400" b="1" dirty="0">
              <a:solidFill>
                <a:srgbClr val="4F61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(Портативные и стационарные)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1113" y="765175"/>
            <a:ext cx="9144001" cy="215900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7625" y="0"/>
            <a:ext cx="1476375" cy="672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23175" y="0"/>
            <a:ext cx="44450" cy="6789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3" name="TextBox 28"/>
          <p:cNvSpPr txBox="1">
            <a:spLocks noChangeArrowheads="1"/>
          </p:cNvSpPr>
          <p:nvPr/>
        </p:nvSpPr>
        <p:spPr bwMode="auto">
          <a:xfrm>
            <a:off x="7724775" y="1125538"/>
            <a:ext cx="13954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органов слуха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Нарушения органов зрения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</a:pPr>
            <a:r>
              <a:rPr lang="ru-RU" altLang="ru-RU" sz="1200" b="1">
                <a:solidFill>
                  <a:srgbClr val="BFBFBF"/>
                </a:solidFill>
                <a:latin typeface="Tahoma" pitchFamily="34" charset="0"/>
                <a:cs typeface="Tahoma" pitchFamily="34" charset="0"/>
              </a:rPr>
              <a:t>Нарушения опорно-двигательных функций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67625" y="0"/>
            <a:ext cx="1476375" cy="981075"/>
          </a:xfrm>
          <a:prstGeom prst="rect">
            <a:avLst/>
          </a:prstGeom>
          <a:solidFill>
            <a:srgbClr val="009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5" name="Text Box 5"/>
          <p:cNvSpPr txBox="1">
            <a:spLocks noChangeArrowheads="1"/>
          </p:cNvSpPr>
          <p:nvPr/>
        </p:nvSpPr>
        <p:spPr bwMode="auto">
          <a:xfrm>
            <a:off x="7623175" y="115888"/>
            <a:ext cx="1628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НА КАКИЕ ГРУППЫ УЧАЩИХСЯ ОРИЕНТИРОВАНО ОБОРУДОВАНИЕ</a:t>
            </a:r>
          </a:p>
        </p:txBody>
      </p:sp>
      <p:sp>
        <p:nvSpPr>
          <p:cNvPr id="26636" name="Прямоугольник 5"/>
          <p:cNvSpPr>
            <a:spLocks noChangeArrowheads="1"/>
          </p:cNvSpPr>
          <p:nvPr/>
        </p:nvSpPr>
        <p:spPr bwMode="auto">
          <a:xfrm>
            <a:off x="404813" y="2022475"/>
            <a:ext cx="6792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Использование видеоувеличителей является самым современным способом чтения для слабовидящих людей. С их помощью человек сможет прочесть даже самый мелкий и неразборчивый шрифт. В зависимости от сферы применения могут различаться в размерах и возможностях. 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2051050" y="5218113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Ручной с выводом на компьютер</a:t>
            </a:r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5761038" y="5294313"/>
            <a:ext cx="183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Стационарный с выводом на ПК</a:t>
            </a:r>
            <a:endParaRPr lang="ru-RU" altLang="ru-RU" sz="1200" b="1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3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043488"/>
            <a:ext cx="1784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2" descr="Портативный видеоувеличитель Compact Touch 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3071813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" descr="Портатив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238" y="3429000"/>
            <a:ext cx="14160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0525" y="2938463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 Box 12"/>
          <p:cNvSpPr txBox="1">
            <a:spLocks noChangeArrowheads="1"/>
          </p:cNvSpPr>
          <p:nvPr/>
        </p:nvSpPr>
        <p:spPr bwMode="auto">
          <a:xfrm>
            <a:off x="3175000" y="2932113"/>
            <a:ext cx="1622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Портативные</a:t>
            </a:r>
          </a:p>
        </p:txBody>
      </p:sp>
      <p:pic>
        <p:nvPicPr>
          <p:cNvPr id="2664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0150" y="4953000"/>
            <a:ext cx="1946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algn="ctr"/>
            <a:r>
              <a:rPr lang="ru-RU" dirty="0"/>
              <a:t>Почему все таки при наличии такого дифференцированного понимания специальных условий, закрепленных в нормативной базе,</a:t>
            </a:r>
          </a:p>
          <a:p>
            <a:pPr algn="ctr">
              <a:buNone/>
            </a:pPr>
            <a:r>
              <a:rPr lang="ru-RU" dirty="0"/>
              <a:t> в России часто происходит имитация инклюзии?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353425" cy="54721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Дефицит необходимых ресурсов</a:t>
            </a:r>
          </a:p>
          <a:p>
            <a:pPr algn="just"/>
            <a:r>
              <a:rPr lang="ru-RU" dirty="0"/>
              <a:t>Инклюзия не принята как ценность</a:t>
            </a:r>
          </a:p>
          <a:p>
            <a:pPr algn="just"/>
            <a:r>
              <a:rPr lang="ru-RU" dirty="0"/>
              <a:t>Механизмы ее внедрения – декларативные, часто вступают в противоречие с другими управленческими решениями, в частности с решением о ликвидации очереди в детские сады за счет увеличения количества детей в группах и сокращения педагогов и специалистов работающих в группах, сокращения специалистов в школах, ликвидация коррекционных школ.</a:t>
            </a:r>
          </a:p>
          <a:p>
            <a:pPr algn="just"/>
            <a:r>
              <a:rPr lang="ru-RU" dirty="0"/>
              <a:t>Из-за определенного подхода в понимании инклюзии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BF634-AD49-40BD-B84E-F4FAF22F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1600" b="1" i="0" u="none" strike="noStrike" dirty="0">
                <a:solidFill>
                  <a:srgbClr val="006BBB"/>
                </a:solidFill>
                <a:effectLst/>
                <a:latin typeface="Helvetica,Arial,sans-serif"/>
                <a:hlinkClick r:id="rId2"/>
              </a:rPr>
              <a:t>Приказ Министерства просвещения РФ от 31 июля 2020 г. № 373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дошкольного образования» Признан утратившим силу Приказ Министерства образования и науки Российской Федерации от 30 августа 2013 г. N 1014</a:t>
            </a:r>
            <a:br>
              <a:rPr lang="ru-RU" sz="1600" b="1" i="0" dirty="0">
                <a:solidFill>
                  <a:srgbClr val="555555"/>
                </a:solidFill>
                <a:effectLst/>
                <a:latin typeface="Helvetica,Arial,sans-serif"/>
              </a:rPr>
            </a:br>
            <a:endParaRPr lang="ru-RU" sz="1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87B46-E2F4-46D2-938A-B9DBE596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Helvetica,Arial,sans-serif"/>
              </a:rPr>
              <a:t>На каждую группу компенсирующей направленности для детей с нарушениями зрения (слепых), или расстройствами аутистического спектра, или умственной отсталостью (умеренной и тяжелой степени) — не менее 1 штатной единицы тьютора.</a:t>
            </a:r>
            <a:br>
              <a:rPr lang="ru-RU" dirty="0"/>
            </a:br>
            <a:r>
              <a:rPr lang="ru-RU" b="0" i="0" dirty="0">
                <a:solidFill>
                  <a:srgbClr val="555555"/>
                </a:solidFill>
                <a:effectLst/>
                <a:latin typeface="Helvetica,Arial,sans-serif"/>
              </a:rPr>
              <a:t>При получении дошкольного образования детьми с ограниченными возможностями здоровья в группах комбинированной направленности для организации непрерывной образовательной деятельности и коррекционных занятий с учетом особенностей детей в штатное расписание вводятся штатные единицы следующих специалистов: учитель-дефектолог (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Helvetica,Arial,sans-serif"/>
              </a:rPr>
              <a:t>олигофренопедагог</a:t>
            </a:r>
            <a:r>
              <a:rPr lang="ru-RU" b="0" i="0" dirty="0">
                <a:solidFill>
                  <a:srgbClr val="555555"/>
                </a:solidFill>
                <a:effectLst/>
                <a:latin typeface="Helvetica,Arial,sans-serif"/>
              </a:rPr>
              <a:t>, сурдопедагог, тифлопедагог), учитель-логопед, педагог-психолог, тьютор, ассистент (помощник) из расчета 1 штатная единица.</a:t>
            </a:r>
            <a:br>
              <a:rPr lang="ru-RU" dirty="0"/>
            </a:br>
            <a:r>
              <a:rPr lang="ru-RU" b="0" i="0" dirty="0">
                <a:solidFill>
                  <a:srgbClr val="555555"/>
                </a:solidFill>
                <a:effectLst/>
                <a:latin typeface="Helvetica,Arial,sans-serif"/>
              </a:rPr>
              <a:t>• тьютора на каждые 1-5 обучающихся с ограниченными возможностями здоровья;</a:t>
            </a:r>
            <a:br>
              <a:rPr lang="ru-RU" dirty="0"/>
            </a:br>
            <a:r>
              <a:rPr lang="ru-RU" b="0" i="0" dirty="0">
                <a:solidFill>
                  <a:srgbClr val="555555"/>
                </a:solidFill>
                <a:effectLst/>
                <a:latin typeface="Helvetica,Arial,sans-serif"/>
              </a:rPr>
              <a:t>• ассистента (помощника) на каждые 1-5 обучающихся с ограниченными возможностями здоровья.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5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(ред. от 23.07.2013)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"Об образовании в Российской Федерации"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инклюзивное образование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9144000" cy="5793507"/>
          </a:xfrm>
        </p:spPr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Приказ </a:t>
            </a:r>
            <a:r>
              <a:rPr lang="ru-RU" dirty="0" err="1">
                <a:hlinkClick r:id="rId2"/>
              </a:rPr>
              <a:t>Минпросвещения</a:t>
            </a:r>
            <a:r>
              <a:rPr lang="ru-RU" dirty="0">
                <a:hlinkClick r:id="rId2"/>
              </a:rPr>
              <a:t> России от 28.08.2020 N 442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начального общего, основного общего и среднего общего образования»</a:t>
            </a:r>
            <a:r>
              <a:rPr lang="ru-RU" dirty="0"/>
              <a:t> .</a:t>
            </a:r>
            <a:br>
              <a:rPr lang="ru-RU" dirty="0"/>
            </a:br>
            <a:r>
              <a:rPr lang="ru-RU" dirty="0">
                <a:hlinkClick r:id="rId3"/>
              </a:rPr>
              <a:t>Признан утратившим силу аналогичный Приказ </a:t>
            </a:r>
            <a:r>
              <a:rPr lang="ru-RU" dirty="0" err="1">
                <a:hlinkClick r:id="rId3"/>
              </a:rPr>
              <a:t>Минобрнауки</a:t>
            </a:r>
            <a:r>
              <a:rPr lang="ru-RU" dirty="0">
                <a:hlinkClick r:id="rId3"/>
              </a:rPr>
              <a:t> России от 30.08.2013 N 1015.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DAC5F-F2A8-40B6-8C48-ED4D4A5E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Партиципативный</a:t>
            </a:r>
            <a:r>
              <a:rPr lang="ru-RU" b="1" dirty="0"/>
              <a:t>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1F41F-D7E5-4753-9D25-83A3C3F5E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 Европейское агентство по развитию в области особых образовательных потребностей определяет в качестве базового условия существования инклюзии в образовании выраженную </a:t>
            </a:r>
            <a:r>
              <a:rPr lang="ru-RU" dirty="0">
                <a:solidFill>
                  <a:srgbClr val="FF0000"/>
                </a:solidFill>
              </a:rPr>
              <a:t>субъектную позицию </a:t>
            </a:r>
            <a:r>
              <a:rPr lang="ru-RU" dirty="0"/>
              <a:t>каждого обучающегося, которая находит свое отражение через его непосредственное участие (</a:t>
            </a:r>
            <a:r>
              <a:rPr lang="ru-RU" dirty="0" err="1"/>
              <a:t>партиципацию</a:t>
            </a:r>
            <a:r>
              <a:rPr lang="ru-RU" dirty="0"/>
              <a:t>) в различных видах активности при совместной деятельности с другими сверстниками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3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663/00022942-055057af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01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DAC5F-F2A8-40B6-8C48-ED4D4A5E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Партиципативный</a:t>
            </a:r>
            <a:r>
              <a:rPr lang="ru-RU" b="1" dirty="0"/>
              <a:t>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1F41F-D7E5-4753-9D25-83A3C3F5E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 Европейское агентство по развитию в области особых образовательных потребностей определяет в качестве базового условия существования инклюзии в образовании выраженную </a:t>
            </a:r>
            <a:r>
              <a:rPr lang="ru-RU" dirty="0">
                <a:solidFill>
                  <a:srgbClr val="FF0000"/>
                </a:solidFill>
              </a:rPr>
              <a:t>субъектную позицию </a:t>
            </a:r>
            <a:r>
              <a:rPr lang="ru-RU" dirty="0"/>
              <a:t>каждого обучающегося, которая находит свое отражение через его непосредственное участие (</a:t>
            </a:r>
            <a:r>
              <a:rPr lang="ru-RU" dirty="0" err="1"/>
              <a:t>партиципацию</a:t>
            </a:r>
            <a:r>
              <a:rPr lang="ru-RU" dirty="0"/>
              <a:t>) в различных видах активности при совместной деятельности с другими сверстниками </a:t>
            </a:r>
          </a:p>
          <a:p>
            <a:endParaRPr lang="ru-RU" dirty="0"/>
          </a:p>
        </p:txBody>
      </p:sp>
      <p:pic>
        <p:nvPicPr>
          <p:cNvPr id="4" name="Picture 3" descr="D:\Fotos\Общая отсортированная\DSCN6229.JPG">
            <a:extLst>
              <a:ext uri="{FF2B5EF4-FFF2-40B4-BE49-F238E27FC236}">
                <a16:creationId xmlns:a16="http://schemas.microsoft.com/office/drawing/2014/main" id="{60373F2D-79DF-4D10-A381-5F4CC6D9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04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Инклюзия требует пересмотра отношения к образовательному процессу.</a:t>
            </a:r>
          </a:p>
          <a:p>
            <a:pPr algn="just"/>
            <a:r>
              <a:rPr lang="ru-RU" dirty="0"/>
              <a:t>Образование человек получает, если </a:t>
            </a:r>
            <a:r>
              <a:rPr lang="ru-RU" dirty="0" err="1"/>
              <a:t>субъектно</a:t>
            </a:r>
            <a:r>
              <a:rPr lang="ru-RU" dirty="0"/>
              <a:t> включен в него.</a:t>
            </a:r>
          </a:p>
          <a:p>
            <a:pPr lvl="0" algn="just"/>
            <a:r>
              <a:rPr lang="ru-RU" dirty="0"/>
              <a:t>Инклюзия предполагает прежде всего </a:t>
            </a:r>
            <a:r>
              <a:rPr lang="ru-RU" u="sng" dirty="0"/>
              <a:t>продуктивное участие любого индивида</a:t>
            </a:r>
            <a:r>
              <a:rPr lang="ru-RU" dirty="0"/>
              <a:t>, в том числе и обучающегося с ОВЗ, в процессе обучения, что требует от системы образования разработки вариативных программ и методов, направленных на формирование широкого спектра образовательных результатов с учетом особых образовательных потребностей, ориентируя образование на парадигму развития потенциала каждого ученика.</a:t>
            </a:r>
          </a:p>
          <a:p>
            <a:pPr lvl="0" algn="just"/>
            <a:r>
              <a:rPr lang="ru-RU" dirty="0"/>
              <a:t>Включение обучающихся в образовательный процесс  реализуется в том числе с помощью </a:t>
            </a:r>
            <a:r>
              <a:rPr lang="ru-RU" dirty="0" err="1"/>
              <a:t>тьюторского</a:t>
            </a:r>
            <a:r>
              <a:rPr lang="ru-RU" dirty="0"/>
              <a:t> сопровождения.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08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14338"/>
            <a:ext cx="8496944" cy="709612"/>
          </a:xfrm>
        </p:spPr>
        <p:txBody>
          <a:bodyPr>
            <a:noAutofit/>
          </a:bodyPr>
          <a:lstStyle/>
          <a:p>
            <a:pPr lvl="0" algn="just"/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	</a:t>
            </a:r>
            <a:r>
              <a:rPr lang="ru-RU" sz="2500" dirty="0"/>
              <a:t>Развитие инклюзивного процесса во всем мире  опирается на идею «Образования для всех». В фокусе организации образовательного процесса, услуг и пространств лежит </a:t>
            </a:r>
            <a:r>
              <a:rPr lang="ru-RU" sz="2500" dirty="0">
                <a:solidFill>
                  <a:srgbClr val="C00000"/>
                </a:solidFill>
              </a:rPr>
              <a:t>модель универсального дизайна </a:t>
            </a:r>
            <a:r>
              <a:rPr lang="ru-RU" sz="2500" dirty="0"/>
              <a:t>обучения, которая опирается на социальную модель в понимании инвалидности.</a:t>
            </a:r>
            <a:br>
              <a:rPr lang="ru-RU" sz="2500" dirty="0"/>
            </a:b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02363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642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Критерии оценки инклюзии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961719" cy="5602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1.Обеспечение высоких ожиданий от всех обучающихся и минимизация дискомфорта для каждого члена инклюзивной группы.</a:t>
            </a:r>
          </a:p>
          <a:p>
            <a:pPr marL="0" indent="0">
              <a:buNone/>
            </a:pPr>
            <a:r>
              <a:rPr lang="ru-RU" sz="1600" dirty="0"/>
              <a:t>2. Формирование чувства принадлежности к школьному коллективу и реальное участие каждого субъекта образовательного процесса в жизни школы.</a:t>
            </a:r>
          </a:p>
          <a:p>
            <a:pPr marL="0" indent="0">
              <a:buNone/>
            </a:pPr>
            <a:r>
              <a:rPr lang="ru-RU" sz="1600" dirty="0"/>
              <a:t>3. Активное использование при необходимости альтернативных форм коммуникации и их качественная адаптация под возможности обучающихся.</a:t>
            </a:r>
          </a:p>
          <a:p>
            <a:pPr marL="0" indent="0">
              <a:buNone/>
            </a:pPr>
            <a:r>
              <a:rPr lang="ru-RU" sz="1600" dirty="0"/>
              <a:t>4. Формирование доступной учебной среды и методов обучения.</a:t>
            </a:r>
          </a:p>
          <a:p>
            <a:pPr marL="0" indent="0">
              <a:buNone/>
            </a:pPr>
            <a:r>
              <a:rPr lang="ru-RU" sz="1600" dirty="0"/>
              <a:t>5. Обеспечение необходимых форм поддержки.</a:t>
            </a:r>
          </a:p>
          <a:p>
            <a:pPr marL="0" indent="0">
              <a:buNone/>
            </a:pPr>
            <a:r>
              <a:rPr lang="ru-RU" sz="1600" dirty="0"/>
              <a:t>6. Непрерывность процедур оценивания и комплексная оценка процесса обучения.</a:t>
            </a:r>
          </a:p>
          <a:p>
            <a:pPr marL="0" indent="0">
              <a:buNone/>
            </a:pPr>
            <a:r>
              <a:rPr lang="ru-RU" sz="1600" dirty="0"/>
              <a:t>7. Партнерство семьи и школы по вопросам инклюзии.</a:t>
            </a:r>
          </a:p>
          <a:p>
            <a:pPr marL="0" indent="0">
              <a:buNone/>
            </a:pPr>
            <a:r>
              <a:rPr lang="ru-RU" sz="1600" dirty="0"/>
              <a:t>8. Опора на ценности взаимодействия и рационального распределения существующих ресурсов.</a:t>
            </a:r>
          </a:p>
          <a:p>
            <a:pPr marL="0" indent="0">
              <a:buNone/>
            </a:pPr>
            <a:r>
              <a:rPr lang="ru-RU" sz="1600" dirty="0"/>
              <a:t>9. Командный подход к решению проблемных ситуаций в условиях инклюзии.</a:t>
            </a:r>
          </a:p>
          <a:p>
            <a:pPr marL="0" indent="0">
              <a:buNone/>
            </a:pPr>
            <a:r>
              <a:rPr lang="ru-RU" sz="1600" dirty="0"/>
              <a:t>10. Ориентация на построение социального взаимодействия и дружеских взаимоотношений в</a:t>
            </a:r>
          </a:p>
          <a:p>
            <a:pPr marL="0" indent="0">
              <a:buNone/>
            </a:pPr>
            <a:r>
              <a:rPr lang="ru-RU" sz="1600" dirty="0"/>
              <a:t> инклюзивном коллективе.</a:t>
            </a:r>
          </a:p>
          <a:p>
            <a:pPr marL="0" indent="0">
              <a:buNone/>
            </a:pPr>
            <a:r>
              <a:rPr lang="ru-RU" sz="1600" dirty="0"/>
              <a:t>11. Опора на систему планирования и подготовку обучающихся к инклюзивной  модели</a:t>
            </a:r>
          </a:p>
          <a:p>
            <a:pPr marL="0" indent="0">
              <a:buNone/>
            </a:pPr>
            <a:r>
              <a:rPr lang="ru-RU" sz="1600" dirty="0"/>
              <a:t> жизнедеятельности во взрослом возрасте.</a:t>
            </a:r>
          </a:p>
          <a:p>
            <a:pPr marL="0" indent="0">
              <a:buNone/>
            </a:pPr>
            <a:r>
              <a:rPr lang="ru-RU" sz="1600" dirty="0"/>
              <a:t>12. Формирование у обучающихся самоопределения личности.</a:t>
            </a:r>
          </a:p>
          <a:p>
            <a:pPr marL="0" indent="0">
              <a:buNone/>
            </a:pPr>
            <a:r>
              <a:rPr lang="ru-RU" sz="1600" dirty="0"/>
              <a:t>13. Внедрение системы действий по улучшению школьной среды.</a:t>
            </a:r>
          </a:p>
          <a:p>
            <a:pPr marL="0" indent="0">
              <a:buNone/>
            </a:pPr>
            <a:r>
              <a:rPr lang="ru-RU" sz="1600" dirty="0"/>
              <a:t>14. Постоянство профессионального развития педагогического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2593501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2057401"/>
            <a:ext cx="4038600" cy="33944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000" b="1" dirty="0">
              <a:solidFill>
                <a:srgbClr val="99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>
              <a:solidFill>
                <a:srgbClr val="99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b="1" dirty="0">
              <a:solidFill>
                <a:srgbClr val="99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b="1" dirty="0">
              <a:solidFill>
                <a:srgbClr val="99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b="1" dirty="0">
              <a:solidFill>
                <a:srgbClr val="99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800" b="1" dirty="0">
              <a:solidFill>
                <a:srgbClr val="990099"/>
              </a:solidFill>
            </a:endParaRPr>
          </a:p>
          <a:p>
            <a:pPr eaLnBrk="1" hangingPunct="1"/>
            <a:endParaRPr lang="ru-RU" sz="4800" dirty="0"/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0" y="260649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Индивидуализация: подходы</a:t>
            </a:r>
          </a:p>
        </p:txBody>
      </p:sp>
      <p:graphicFrame>
        <p:nvGraphicFramePr>
          <p:cNvPr id="73734" name="Group 6"/>
          <p:cNvGraphicFramePr>
            <a:graphicFrameLocks noGrp="1"/>
          </p:cNvGraphicFramePr>
          <p:nvPr/>
        </p:nvGraphicFramePr>
        <p:xfrm>
          <a:off x="179388" y="2004862"/>
          <a:ext cx="8964612" cy="4380811"/>
        </p:xfrm>
        <a:graphic>
          <a:graphicData uri="http://schemas.openxmlformats.org/drawingml/2006/table">
            <a:tbl>
              <a:tblPr/>
              <a:tblGrid>
                <a:gridCol w="433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Индивидуальный подход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Стандарт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Индивидуальные различия</a:t>
                      </a:r>
                    </a:p>
                  </a:txBody>
                  <a:tcPr marL="90000" marR="90000" marT="35100" marB="351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Процесс индивидуализации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Образование как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собственной образовательной траекторией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АООП     АОП?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учащийся       ТЬЮТОР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психолог,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педагог..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ИОМ            ИУП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charset="0"/>
                        </a:rPr>
                        <a:t>учащийся       ТЬЮТОР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Интересы - ресурсы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3" name="Oval 20"/>
          <p:cNvSpPr>
            <a:spLocks noChangeArrowheads="1"/>
          </p:cNvSpPr>
          <p:nvPr/>
        </p:nvSpPr>
        <p:spPr bwMode="auto">
          <a:xfrm>
            <a:off x="420130" y="2451272"/>
            <a:ext cx="3719823" cy="124775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Line 21"/>
          <p:cNvSpPr>
            <a:spLocks noChangeShapeType="1"/>
          </p:cNvSpPr>
          <p:nvPr/>
        </p:nvSpPr>
        <p:spPr bwMode="auto">
          <a:xfrm>
            <a:off x="2195736" y="22948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AutoShape 22"/>
          <p:cNvSpPr>
            <a:spLocks noChangeArrowheads="1"/>
          </p:cNvSpPr>
          <p:nvPr/>
        </p:nvSpPr>
        <p:spPr bwMode="auto">
          <a:xfrm>
            <a:off x="2123728" y="3807042"/>
            <a:ext cx="287338" cy="270272"/>
          </a:xfrm>
          <a:prstGeom prst="downArrow">
            <a:avLst>
              <a:gd name="adj1" fmla="val 50000"/>
              <a:gd name="adj2" fmla="val 31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4572000" y="2402886"/>
            <a:ext cx="4572000" cy="151216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Line 24"/>
          <p:cNvSpPr>
            <a:spLocks noChangeShapeType="1"/>
          </p:cNvSpPr>
          <p:nvPr/>
        </p:nvSpPr>
        <p:spPr bwMode="auto">
          <a:xfrm>
            <a:off x="6841396" y="2237732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AutoShape 25"/>
          <p:cNvSpPr>
            <a:spLocks noChangeArrowheads="1"/>
          </p:cNvSpPr>
          <p:nvPr/>
        </p:nvSpPr>
        <p:spPr bwMode="auto">
          <a:xfrm>
            <a:off x="6660234" y="3969061"/>
            <a:ext cx="287337" cy="270272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Line 26"/>
          <p:cNvSpPr>
            <a:spLocks noChangeShapeType="1"/>
          </p:cNvSpPr>
          <p:nvPr/>
        </p:nvSpPr>
        <p:spPr bwMode="auto">
          <a:xfrm>
            <a:off x="6609321" y="4393214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29"/>
          <p:cNvSpPr>
            <a:spLocks noChangeShapeType="1"/>
          </p:cNvSpPr>
          <p:nvPr/>
        </p:nvSpPr>
        <p:spPr bwMode="auto">
          <a:xfrm>
            <a:off x="5647857" y="5044603"/>
            <a:ext cx="500063" cy="2143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AutoShape 30"/>
          <p:cNvSpPr>
            <a:spLocks noChangeArrowheads="1"/>
          </p:cNvSpPr>
          <p:nvPr/>
        </p:nvSpPr>
        <p:spPr bwMode="auto">
          <a:xfrm>
            <a:off x="6709719" y="4749630"/>
            <a:ext cx="432486" cy="61785"/>
          </a:xfrm>
          <a:prstGeom prst="leftRightArrow">
            <a:avLst>
              <a:gd name="adj1" fmla="val 50000"/>
              <a:gd name="adj2" fmla="val 45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Line 31"/>
          <p:cNvSpPr>
            <a:spLocks noChangeShapeType="1"/>
          </p:cNvSpPr>
          <p:nvPr/>
        </p:nvSpPr>
        <p:spPr bwMode="auto">
          <a:xfrm flipV="1">
            <a:off x="5423461" y="4434980"/>
            <a:ext cx="389299" cy="185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63249" y="4376396"/>
            <a:ext cx="357188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лево 24"/>
          <p:cNvSpPr/>
          <p:nvPr/>
        </p:nvSpPr>
        <p:spPr>
          <a:xfrm>
            <a:off x="1664397" y="4749857"/>
            <a:ext cx="420129" cy="1235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1680520" y="4539565"/>
            <a:ext cx="729048" cy="148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Line 29"/>
          <p:cNvSpPr>
            <a:spLocks noChangeShapeType="1"/>
          </p:cNvSpPr>
          <p:nvPr/>
        </p:nvSpPr>
        <p:spPr bwMode="auto">
          <a:xfrm flipH="1">
            <a:off x="7524328" y="4995175"/>
            <a:ext cx="357188" cy="26789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076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07C06-929F-4006-9649-0DB0C8E1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Научно-методическое обеспечение 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DFCD2-A7EB-4B13-A1EB-2A66F536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831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b="0" i="0" dirty="0">
                <a:effectLst/>
                <a:latin typeface="Helvetica,Arial,sans-serif"/>
              </a:rPr>
              <a:t>Модель и технология универсального дизайна обучения в условиях разнообразия образовательных потребностей обучающихся в начальной школе : методические рекомендации для учителей, специалистов психолого-педагогического сопровождения и методистов образовательных организаций / авт. колл. ; гл. ред. С. В. Алехина. — М. : МГППУ, 2020. — 176 с. — URL: </a:t>
            </a:r>
            <a:r>
              <a:rPr lang="ru-RU" sz="1900" b="0" i="0" u="none" strike="noStrike" dirty="0">
                <a:effectLst/>
                <a:latin typeface="Helvetica,Arial,sans-serif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http://psychlib.ru/inc/absid.php?absid=399448</a:t>
            </a:r>
            <a:r>
              <a:rPr lang="ru-RU" sz="1900" b="0" i="0" dirty="0">
                <a:effectLst/>
                <a:latin typeface="Helvetica,Arial,sans-serif"/>
              </a:rPr>
              <a:t> (дата обращения: 23.02.2021)</a:t>
            </a:r>
          </a:p>
          <a:p>
            <a:pPr marL="0" indent="0" algn="just">
              <a:buNone/>
            </a:pPr>
            <a:endParaRPr lang="ru-RU" sz="1900" b="0" i="0" dirty="0">
              <a:effectLst/>
              <a:latin typeface="Helvetica,Arial,sans-serif"/>
            </a:endParaRPr>
          </a:p>
          <a:p>
            <a:pPr algn="just"/>
            <a:r>
              <a:rPr lang="ru-RU" sz="1900" b="0" i="0" dirty="0">
                <a:effectLst/>
                <a:latin typeface="Helvetica,Arial,sans-serif"/>
              </a:rPr>
              <a:t>Технологии разработки индивидуального образовательного маршрута для обучающихся с ограниченными возможностями здоровья: методические рекомендации / авт. колл. ; рук. авт. колл. Е.В. Самсонова. – М. : МГППУ, 2020. ‒ 192с. — URL: </a:t>
            </a:r>
            <a:r>
              <a:rPr lang="ru-RU" sz="1900" b="0" i="0" u="none" strike="noStrike" dirty="0">
                <a:effectLst/>
                <a:latin typeface="Helvetica,Arial,sans-seri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http://www.psychlib.ru/inc/absid.php?absid=396645</a:t>
            </a:r>
            <a:endParaRPr lang="ru-RU" sz="1900" b="0" i="0" u="none" strike="noStrike" dirty="0">
              <a:effectLst/>
              <a:latin typeface="Helvetica,Arial,sans-serif"/>
            </a:endParaRPr>
          </a:p>
          <a:p>
            <a:pPr marL="0" indent="0" algn="just">
              <a:buNone/>
            </a:pPr>
            <a:endParaRPr lang="ru-RU" sz="1900" b="0" i="0" dirty="0">
              <a:effectLst/>
              <a:latin typeface="Helvetica,Arial,sans-serif"/>
            </a:endParaRPr>
          </a:p>
          <a:p>
            <a:pPr algn="just"/>
            <a:r>
              <a:rPr lang="ru-RU" sz="1900" b="0" i="0" dirty="0" err="1">
                <a:effectLst/>
                <a:latin typeface="Helvetica,Arial,sans-serif"/>
              </a:rPr>
              <a:t>Тьюторское</a:t>
            </a:r>
            <a:r>
              <a:rPr lang="ru-RU" sz="1900" b="0" i="0" dirty="0">
                <a:effectLst/>
                <a:latin typeface="Helvetica,Arial,sans-serif"/>
              </a:rPr>
              <a:t> сопровождение детей с ограниченными возможностями здоровья в условиях инклюзивного образования: </a:t>
            </a:r>
            <a:r>
              <a:rPr lang="ru-RU" sz="1900" b="0" i="0" dirty="0" err="1">
                <a:effectLst/>
                <a:latin typeface="Helvetica,Arial,sans-serif"/>
              </a:rPr>
              <a:t>методическоепособие</a:t>
            </a:r>
            <a:r>
              <a:rPr lang="ru-RU" sz="1900" b="0" i="0" dirty="0">
                <a:effectLst/>
                <a:latin typeface="Helvetica,Arial,sans-serif"/>
              </a:rPr>
              <a:t> / И.В. </a:t>
            </a:r>
            <a:r>
              <a:rPr lang="ru-RU" sz="1900" b="0" i="0" dirty="0" err="1">
                <a:effectLst/>
                <a:latin typeface="Helvetica,Arial,sans-serif"/>
              </a:rPr>
              <a:t>Карпенкова</a:t>
            </a:r>
            <a:r>
              <a:rPr lang="ru-RU" sz="1900" b="0" i="0" dirty="0">
                <a:effectLst/>
                <a:latin typeface="Helvetica,Arial,sans-serif"/>
              </a:rPr>
              <a:t>, Е.В. Самсонова, С.В. Алехина, </a:t>
            </a:r>
            <a:r>
              <a:rPr lang="ru-RU" sz="1900" b="0" i="0" dirty="0" err="1">
                <a:effectLst/>
                <a:latin typeface="Helvetica,Arial,sans-serif"/>
              </a:rPr>
              <a:t>Е.Н.Кутепова</a:t>
            </a:r>
            <a:r>
              <a:rPr lang="ru-RU" sz="1900" b="0" i="0" dirty="0">
                <a:effectLst/>
                <a:latin typeface="Helvetica,Arial,sans-serif"/>
              </a:rPr>
              <a:t> ;под ред. Е.В. Самсоновой. – М. : МГППУ, 2017. – 173 с. – (20 лет вместе с детством (1997-2017)) . – URL: </a:t>
            </a:r>
            <a:r>
              <a:rPr lang="ru-RU" sz="1900" b="0" i="0" u="none" strike="noStrike" dirty="0">
                <a:effectLst/>
                <a:latin typeface="Helvetica,Arial,sans-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http://www.psychlib.ru/inc/absid.php?absid=371369</a:t>
            </a:r>
            <a:r>
              <a:rPr lang="ru-RU" sz="1900" b="0" i="0" dirty="0">
                <a:effectLst/>
                <a:latin typeface="Helvetica,Arial,sans-serif"/>
              </a:rPr>
              <a:t> . – 10,8 </a:t>
            </a:r>
            <a:r>
              <a:rPr lang="ru-RU" sz="1900" b="0" i="0" dirty="0" err="1">
                <a:effectLst/>
                <a:latin typeface="Helvetica,Arial,sans-serif"/>
              </a:rPr>
              <a:t>печ</a:t>
            </a:r>
            <a:r>
              <a:rPr lang="ru-RU" sz="1900" b="0" i="0" dirty="0">
                <a:effectLst/>
                <a:latin typeface="Helvetica,Arial,sans-serif"/>
              </a:rPr>
              <a:t>. л. – Экземпляр № 6328/3 находится в Открытом доступе на Сретенке. – ISBN 978-5-94051-162-5.</a:t>
            </a:r>
          </a:p>
          <a:p>
            <a:pPr algn="just"/>
            <a:endParaRPr lang="ru-RU" sz="2000" b="0" i="0" dirty="0">
              <a:effectLst/>
              <a:latin typeface="Helvetica,Arial,sans-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92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3492500" cy="836613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500065" y="2071689"/>
            <a:ext cx="864393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400" b="1">
                <a:hlinkClick r:id="rId2"/>
              </a:rPr>
              <a:t>WWW.INCLUSIVE-EDU.RU</a:t>
            </a:r>
            <a:endParaRPr lang="en-US" altLang="ru-RU" sz="4400" b="1"/>
          </a:p>
          <a:p>
            <a:pPr eaLnBrk="1" hangingPunct="1"/>
            <a:endParaRPr lang="en-US" altLang="ru-RU" sz="4400" b="1"/>
          </a:p>
          <a:p>
            <a:pPr eaLnBrk="1" hangingPunct="1"/>
            <a:r>
              <a:rPr lang="en-US" altLang="ru-RU" sz="4400" b="1">
                <a:hlinkClick r:id="rId3"/>
              </a:rPr>
              <a:t>WWW.EDU-OPEN.RU</a:t>
            </a:r>
            <a:endParaRPr lang="ru-RU" altLang="ru-RU" sz="4400" b="1"/>
          </a:p>
          <a:p>
            <a:pPr eaLnBrk="1" hangingPunct="1"/>
            <a:endParaRPr lang="en-US" altLang="ru-RU" sz="4400" b="1">
              <a:solidFill>
                <a:srgbClr val="0070C0"/>
              </a:solidFill>
            </a:endParaRPr>
          </a:p>
          <a:p>
            <a:pPr eaLnBrk="1" hangingPunct="1"/>
            <a:r>
              <a:rPr lang="en-US" altLang="ru-RU" sz="4400" b="1">
                <a:solidFill>
                  <a:srgbClr val="0070C0"/>
                </a:solidFill>
              </a:rPr>
              <a:t>grc.ipio@mail.ru</a:t>
            </a:r>
          </a:p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40" y="1357314"/>
            <a:ext cx="27511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ИПИО МГППУ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81206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лежит в основе инклюзивного подхода в образовании?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  <a:endParaRPr lang="ru-RU" b="1" dirty="0"/>
          </a:p>
          <a:p>
            <a:r>
              <a:rPr lang="ru-RU" altLang="en-US" u="sng" dirty="0" err="1"/>
              <a:t>Антидискриминационная</a:t>
            </a:r>
            <a:r>
              <a:rPr lang="ru-RU" altLang="en-US" u="sng" dirty="0"/>
              <a:t> политика – борьба за права одинакового равного доступа</a:t>
            </a:r>
          </a:p>
          <a:p>
            <a:r>
              <a:rPr lang="ru-RU" altLang="en-US" u="sng" dirty="0"/>
              <a:t> или что то иное?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Исторический аспект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отношения к людям с инвалидностью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Медицинская модель</a:t>
            </a:r>
          </a:p>
          <a:p>
            <a:r>
              <a:rPr lang="ru-RU" dirty="0"/>
              <a:t>Социальная модель:</a:t>
            </a:r>
          </a:p>
          <a:p>
            <a:pPr>
              <a:buNone/>
            </a:pPr>
            <a:r>
              <a:rPr lang="ru-RU" dirty="0"/>
              <a:t>		Интеграция</a:t>
            </a:r>
          </a:p>
          <a:p>
            <a:pPr>
              <a:buNone/>
            </a:pPr>
            <a:r>
              <a:rPr lang="ru-RU" dirty="0"/>
              <a:t>		Инклюзия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Международная правовая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Всеобщая Декларация прав человека 1948 г.</a:t>
            </a:r>
          </a:p>
          <a:p>
            <a:r>
              <a:rPr lang="ru-RU" dirty="0"/>
              <a:t>Конвенция ООН о правах ребенка 1990 г. </a:t>
            </a:r>
          </a:p>
          <a:p>
            <a:r>
              <a:rPr lang="ru-RU" dirty="0"/>
              <a:t>Всемирная Декларация по образованию для всех 1993 г.</a:t>
            </a:r>
          </a:p>
          <a:p>
            <a:r>
              <a:rPr lang="ru-RU" dirty="0"/>
              <a:t> Стандартные правила ООН об обеспечении равных возможностей для инвалидов 1993 г.</a:t>
            </a:r>
          </a:p>
          <a:p>
            <a:r>
              <a:rPr lang="ru-RU" dirty="0"/>
              <a:t> </a:t>
            </a:r>
            <a:r>
              <a:rPr lang="ru-RU" dirty="0" err="1"/>
              <a:t>Саламанкская</a:t>
            </a:r>
            <a:r>
              <a:rPr lang="ru-RU" dirty="0"/>
              <a:t> декларация о принципах, политике и практических действиях в сфере образования лиц с особенными потребностями 1994г.</a:t>
            </a:r>
          </a:p>
          <a:p>
            <a:r>
              <a:rPr lang="ru-RU" dirty="0"/>
              <a:t>Конвенция ООН о правах инвалидов 2006 г., ратифицирована РФ 2012г.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Подходы к пониманию инклюзии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Практика инклюзивного образования в зарубежных странах опирается в своей основе на различные рефлексивные взгляды и подходы: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Правозащитный (антидискриминационный)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подход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Ms.Lansdown</a:t>
            </a:r>
            <a:r>
              <a:rPr lang="ru-RU" dirty="0"/>
              <a:t>, P. </a:t>
            </a:r>
            <a:r>
              <a:rPr lang="ru-RU" dirty="0" err="1"/>
              <a:t>Testot-Ferry</a:t>
            </a:r>
            <a:r>
              <a:rPr lang="ru-RU" dirty="0"/>
              <a:t>, P. </a:t>
            </a:r>
            <a:r>
              <a:rPr lang="ru-RU" dirty="0" err="1"/>
              <a:t>Frederica</a:t>
            </a:r>
            <a:r>
              <a:rPr lang="ru-RU" dirty="0"/>
              <a:t> </a:t>
            </a:r>
            <a:r>
              <a:rPr lang="ru-RU" dirty="0" err="1"/>
              <a:t>Hunt</a:t>
            </a:r>
            <a:r>
              <a:rPr lang="ru-RU" dirty="0"/>
              <a:t> и других)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Подход на основе п</a:t>
            </a:r>
            <a:r>
              <a:rPr lang="ru-RU" sz="3200" b="1" dirty="0">
                <a:solidFill>
                  <a:srgbClr val="FF0000"/>
                </a:solidFill>
              </a:rPr>
              <a:t>ропорционального равенства 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</a:rPr>
              <a:t>Партиципативный</a:t>
            </a:r>
            <a:r>
              <a:rPr lang="ru-RU" b="1" dirty="0">
                <a:solidFill>
                  <a:srgbClr val="FF0000"/>
                </a:solidFill>
              </a:rPr>
              <a:t> подход.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Сопоставление этих подходов выявляет различные акценты, возникающие при включении обучающихся с различными образовательными потребностями в общей учебно-воспитательный процесс.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0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6076F"/>
                </a:solidFill>
              </a:rPr>
              <a:t>Инклюзия – как борьба за равные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3" y="1600200"/>
            <a:ext cx="4000528" cy="5043510"/>
          </a:xfrm>
        </p:spPr>
        <p:txBody>
          <a:bodyPr>
            <a:normAutofit/>
          </a:bodyPr>
          <a:lstStyle/>
          <a:p>
            <a:r>
              <a:rPr lang="ru-RU" dirty="0"/>
              <a:t>Очень часто инклюзию воспринимают как стратегию борьбы за права различных меньшинств</a:t>
            </a:r>
          </a:p>
          <a:p>
            <a:r>
              <a:rPr lang="ru-RU" b="1" dirty="0"/>
              <a:t>Что происходит, когда мы боремся?</a:t>
            </a:r>
          </a:p>
          <a:p>
            <a:r>
              <a:rPr lang="ru-RU" dirty="0"/>
              <a:t>Мы продолжаем поддерживать противостояние </a:t>
            </a:r>
          </a:p>
        </p:txBody>
      </p:sp>
      <p:pic>
        <p:nvPicPr>
          <p:cNvPr id="5" name="Содержимое 4" descr="http://trydpravo.com/wp-content/uploads/2017/04/6fca3b77d25553b950c3c128543cf1d2-475x330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14554"/>
            <a:ext cx="50720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80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22D35A8-E820-4AAC-BD56-C39FC1479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174"/>
            <a:ext cx="7677472" cy="1049562"/>
          </a:xfrm>
        </p:spPr>
        <p:txBody>
          <a:bodyPr>
            <a:normAutofit fontScale="90000"/>
          </a:bodyPr>
          <a:lstStyle/>
          <a:p>
            <a:r>
              <a:rPr lang="ru-RU" altLang="en-US" sz="3200" b="1" dirty="0">
                <a:solidFill>
                  <a:srgbClr val="8E0000"/>
                </a:solidFill>
              </a:rPr>
              <a:t>Является ли панацеей доступ к общеобразовательной программе для всех</a:t>
            </a:r>
            <a:r>
              <a:rPr lang="en-US" altLang="en-US" sz="3200" b="1" dirty="0">
                <a:solidFill>
                  <a:srgbClr val="8E0000"/>
                </a:solidFill>
              </a:rPr>
              <a:t>?</a:t>
            </a:r>
            <a:endParaRPr lang="en-US" altLang="en-US" sz="2800" b="1" dirty="0">
              <a:solidFill>
                <a:srgbClr val="8E0000"/>
              </a:solidFill>
            </a:endParaRPr>
          </a:p>
        </p:txBody>
      </p:sp>
      <p:sp>
        <p:nvSpPr>
          <p:cNvPr id="135171" name="Content Placeholder 2">
            <a:extLst>
              <a:ext uri="{FF2B5EF4-FFF2-40B4-BE49-F238E27FC236}">
                <a16:creationId xmlns:a16="http://schemas.microsoft.com/office/drawing/2014/main" id="{5819868B-D44B-44FF-A09D-07104072D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411" y="1052736"/>
            <a:ext cx="8855242" cy="56163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en-US" sz="2400" b="1" dirty="0"/>
              <a:t>Стандарты на уровне класса</a:t>
            </a:r>
            <a:r>
              <a:rPr lang="ru-RU" altLang="en-US" sz="2400" dirty="0"/>
              <a:t>: учащиеся с серьезными нарушениями </a:t>
            </a:r>
            <a:r>
              <a:rPr lang="ru-RU" altLang="en-US" sz="2400" b="1" dirty="0"/>
              <a:t>могут усвоить некоторые цели</a:t>
            </a:r>
            <a:r>
              <a:rPr lang="ru-RU" altLang="en-US" sz="2400" dirty="0"/>
              <a:t>, связанные со стандартами на уровне класса</a:t>
            </a:r>
            <a:r>
              <a:rPr lang="ru-RU" altLang="en-US" sz="2000" dirty="0"/>
              <a:t>.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en-US" sz="2000" dirty="0"/>
              <a:t>Разочарование родителя ребенка с серьезными нарушениями интеллекта, который сказал: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en-US" sz="2000" b="1" dirty="0"/>
              <a:t>«Мой сын может идентифицировать Сатурн, но он все еще не может попросить перекусить или даже вытереть свою задницу»</a:t>
            </a:r>
            <a:endParaRPr lang="ru-RU" altLang="en-US" sz="20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en-US" sz="2400" dirty="0"/>
              <a:t>Вопрос в том, </a:t>
            </a:r>
            <a:r>
              <a:rPr lang="ru-RU" altLang="en-US" sz="2400" b="1" dirty="0">
                <a:solidFill>
                  <a:srgbClr val="9D059D"/>
                </a:solidFill>
              </a:rPr>
              <a:t>какова цена изучения ребенком этих стандартов </a:t>
            </a:r>
            <a:r>
              <a:rPr lang="en-US" altLang="en-US" sz="2400" b="1" dirty="0">
                <a:solidFill>
                  <a:srgbClr val="9D059D"/>
                </a:solidFill>
              </a:rPr>
              <a:t>?</a:t>
            </a:r>
            <a:r>
              <a:rPr lang="en-US" altLang="en-US" sz="2400" b="1" dirty="0"/>
              <a:t>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en-US" b="1" dirty="0"/>
              <a:t>Помогут ли эти навыки учащемуся получить работу</a:t>
            </a:r>
            <a:r>
              <a:rPr lang="en-US" altLang="en-US" b="1" dirty="0"/>
              <a:t>?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en-US" b="1" dirty="0"/>
              <a:t>Помогут ли выбрать, где ему жить</a:t>
            </a:r>
            <a:r>
              <a:rPr lang="en-US" altLang="en-US" b="1" dirty="0"/>
              <a:t>?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en-US" b="1" dirty="0"/>
              <a:t>Помогут ли активно участвовать в жизни сообщества</a:t>
            </a:r>
            <a:r>
              <a:rPr lang="en-US" altLang="en-US" b="1" dirty="0"/>
              <a:t>? </a:t>
            </a:r>
            <a:endParaRPr lang="ru-RU" altLang="en-US" b="1" dirty="0"/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FF00FF"/>
                </a:solidFill>
              </a:rPr>
              <a:t>Функциональную программу для детей с трудностями обучения нельзя игнорировать</a:t>
            </a:r>
            <a:r>
              <a:rPr lang="en-US" altLang="en-US" b="1" dirty="0">
                <a:solidFill>
                  <a:srgbClr val="FF00FF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FAE69-5CB7-48DE-8D7F-FDC81794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0342" y="6381328"/>
            <a:ext cx="351226" cy="495360"/>
          </a:xfrm>
        </p:spPr>
        <p:txBody>
          <a:bodyPr/>
          <a:lstStyle/>
          <a:p>
            <a:pPr>
              <a:defRPr/>
            </a:pPr>
            <a:fld id="{EB59D552-3FAC-4372-AAB2-CD232AA9A32F}" type="slidenum">
              <a:rPr lang="el-GR" altLang="en-US" smtClean="0"/>
              <a:pPr>
                <a:defRPr/>
              </a:pPr>
              <a:t>9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587739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27225</TotalTime>
  <Words>2453</Words>
  <Application>Microsoft Office PowerPoint</Application>
  <PresentationFormat>Экран (4:3)</PresentationFormat>
  <Paragraphs>283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Calibri</vt:lpstr>
      <vt:lpstr>Franklin Gothic Book</vt:lpstr>
      <vt:lpstr>Gilroy</vt:lpstr>
      <vt:lpstr>Helvetica,Arial,sans-serif</vt:lpstr>
      <vt:lpstr>PF Bulletin Sans Pro Light</vt:lpstr>
      <vt:lpstr>Roboto</vt:lpstr>
      <vt:lpstr>Tahoma</vt:lpstr>
      <vt:lpstr>Times New Roman</vt:lpstr>
      <vt:lpstr>Verdana</vt:lpstr>
      <vt:lpstr>Wingdings</vt:lpstr>
      <vt:lpstr>Тема Office</vt:lpstr>
      <vt:lpstr>     Инклюзивное образование  в России: особенности организации</vt:lpstr>
      <vt:lpstr>Ключевые вопросы</vt:lpstr>
      <vt:lpstr>Федеральный закон от 29.12.2012 N 273-ФЗ (ред. от 23.07.2013) "Об образовании в Российской Федерации"</vt:lpstr>
      <vt:lpstr>Что лежит в основе инклюзивного подхода в образовании?</vt:lpstr>
      <vt:lpstr>Исторический аспект отношения к людям с инвалидностью</vt:lpstr>
      <vt:lpstr>Международная правовая база</vt:lpstr>
      <vt:lpstr>Подходы к пониманию инклюзии</vt:lpstr>
      <vt:lpstr>Инклюзия – как борьба за равные права</vt:lpstr>
      <vt:lpstr>Является ли панацеей доступ к общеобразовательной программе для всех?</vt:lpstr>
      <vt:lpstr>Пропорциональное равенство и обучение</vt:lpstr>
      <vt:lpstr>Принципы пропорционального равенства</vt:lpstr>
      <vt:lpstr>Презентация PowerPoint</vt:lpstr>
      <vt:lpstr>Презентация PowerPoint</vt:lpstr>
      <vt:lpstr>Пропорциональное равенство</vt:lpstr>
      <vt:lpstr>Федеральный закон от 29.12.2012 N 273-ФЗ (ред. от 23.07.2013) "Об образовании в Российской Федерации"</vt:lpstr>
      <vt:lpstr>Презентация PowerPoint</vt:lpstr>
      <vt:lpstr>Презентация PowerPoint</vt:lpstr>
      <vt:lpstr>Презентация PowerPoint</vt:lpstr>
      <vt:lpstr>Варианты АООП НОО</vt:lpstr>
      <vt:lpstr>Программа Доступная среда</vt:lpstr>
      <vt:lpstr>Презентация PowerPoint</vt:lpstr>
      <vt:lpstr>Параметры доступности - требования СНиП 35-01-2001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Министерства просвещения РФ от 31 июля 2020 г. № 373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дошкольного образования» Признан утратившим силу Приказ Министерства образования и науки Российской Федерации от 30 августа 2013 г. N 1014 </vt:lpstr>
      <vt:lpstr>Презентация PowerPoint</vt:lpstr>
      <vt:lpstr>Партиципативный подход</vt:lpstr>
      <vt:lpstr>Презентация PowerPoint</vt:lpstr>
      <vt:lpstr>Партиципативный подход</vt:lpstr>
      <vt:lpstr>Презентация PowerPoint</vt:lpstr>
      <vt:lpstr>                    Развитие инклюзивного процесса во всем мире  опирается на идею «Образования для всех». В фокусе организации образовательного процесса, услуг и пространств лежит модель универсального дизайна обучения, которая опирается на социальную модель в понимании инвалидности. </vt:lpstr>
      <vt:lpstr>Критерии оценки инклюзии</vt:lpstr>
      <vt:lpstr>Индивидуализация: подходы</vt:lpstr>
      <vt:lpstr>Научно-методическое обеспечение ИО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Пропорциональное равенство</dc:title>
  <dc:creator>user1</dc:creator>
  <cp:lastModifiedBy>Алексов Самсон</cp:lastModifiedBy>
  <cp:revision>25</cp:revision>
  <dcterms:created xsi:type="dcterms:W3CDTF">2020-06-14T20:32:43Z</dcterms:created>
  <dcterms:modified xsi:type="dcterms:W3CDTF">2021-10-18T14:55:46Z</dcterms:modified>
</cp:coreProperties>
</file>