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18" r:id="rId2"/>
    <p:sldId id="343" r:id="rId3"/>
    <p:sldId id="348" r:id="rId4"/>
    <p:sldId id="349" r:id="rId5"/>
    <p:sldId id="354" r:id="rId6"/>
    <p:sldId id="335" r:id="rId7"/>
    <p:sldId id="361" r:id="rId8"/>
    <p:sldId id="363" r:id="rId9"/>
    <p:sldId id="364" r:id="rId10"/>
    <p:sldId id="321" r:id="rId11"/>
    <p:sldId id="350" r:id="rId12"/>
    <p:sldId id="338" r:id="rId13"/>
    <p:sldId id="336" r:id="rId14"/>
    <p:sldId id="337" r:id="rId15"/>
    <p:sldId id="362" r:id="rId1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99AC92"/>
    <a:srgbClr val="17375E"/>
    <a:srgbClr val="00DE64"/>
    <a:srgbClr val="79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943" autoAdjust="0"/>
  </p:normalViewPr>
  <p:slideViewPr>
    <p:cSldViewPr snapToGrid="0">
      <p:cViewPr>
        <p:scale>
          <a:sx n="90" d="100"/>
          <a:sy n="90" d="100"/>
        </p:scale>
        <p:origin x="-2244" y="-1014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59.rkn.gov.ru/p6119/p7635/" TargetMode="External"/><Relationship Id="rId1" Type="http://schemas.openxmlformats.org/officeDocument/2006/relationships/hyperlink" Target="mailto:rsockanc59@rkn.gov.r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59.rkn.gov.ru/p6119/p7635/" TargetMode="External"/><Relationship Id="rId1" Type="http://schemas.openxmlformats.org/officeDocument/2006/relationships/hyperlink" Target="mailto:rsockanc59@rkn.gov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3666B-2263-4F86-B3C2-1935C61684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0791C-CDCC-49AD-988F-3A06F0ED92A3}">
      <dgm:prSet phldrT="[Текст]"/>
      <dgm:spPr/>
      <dgm:t>
        <a:bodyPr/>
        <a:lstStyle/>
        <a:p>
          <a:r>
            <a:rPr lang="ru-RU" dirty="0" smtClean="0"/>
            <a:t>Сайт Роскомнадзора для ограничения доступа </a:t>
          </a:r>
          <a:r>
            <a:rPr lang="en-US" alt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https://eais.rkn.gov.ru</a:t>
          </a:r>
          <a:endParaRPr lang="ru-RU" dirty="0">
            <a:solidFill>
              <a:schemeClr val="bg1"/>
            </a:solidFill>
          </a:endParaRPr>
        </a:p>
      </dgm:t>
    </dgm:pt>
    <dgm:pt modelId="{FFDA44F5-39B8-4DBA-8149-E57A85C08697}" type="parTrans" cxnId="{8AC37F73-7CE7-4843-B93D-B9B296501B12}">
      <dgm:prSet/>
      <dgm:spPr/>
      <dgm:t>
        <a:bodyPr/>
        <a:lstStyle/>
        <a:p>
          <a:endParaRPr lang="ru-RU"/>
        </a:p>
      </dgm:t>
    </dgm:pt>
    <dgm:pt modelId="{40BFC975-CEB9-4C48-A49C-127103F563C4}" type="sibTrans" cxnId="{8AC37F73-7CE7-4843-B93D-B9B296501B12}">
      <dgm:prSet/>
      <dgm:spPr/>
      <dgm:t>
        <a:bodyPr/>
        <a:lstStyle/>
        <a:p>
          <a:endParaRPr lang="ru-RU"/>
        </a:p>
      </dgm:t>
    </dgm:pt>
    <dgm:pt modelId="{B55C7320-3D15-4045-ADC2-FD871CB2D70D}">
      <dgm:prSet phldrT="[Текст]"/>
      <dgm:spPr/>
      <dgm:t>
        <a:bodyPr/>
        <a:lstStyle/>
        <a:p>
          <a:r>
            <a:rPr lang="ru-RU" dirty="0" smtClean="0"/>
            <a:t>Суицид</a:t>
          </a:r>
        </a:p>
      </dgm:t>
    </dgm:pt>
    <dgm:pt modelId="{978706F6-42DC-4225-B251-BFA5F6882A3C}" type="parTrans" cxnId="{43817A2A-3596-4503-8609-999BA2D89666}">
      <dgm:prSet/>
      <dgm:spPr/>
      <dgm:t>
        <a:bodyPr/>
        <a:lstStyle/>
        <a:p>
          <a:endParaRPr lang="ru-RU"/>
        </a:p>
      </dgm:t>
    </dgm:pt>
    <dgm:pt modelId="{F8C008B0-690C-4019-8B89-B12645EFFD69}" type="sibTrans" cxnId="{43817A2A-3596-4503-8609-999BA2D89666}">
      <dgm:prSet/>
      <dgm:spPr/>
      <dgm:t>
        <a:bodyPr/>
        <a:lstStyle/>
        <a:p>
          <a:endParaRPr lang="ru-RU"/>
        </a:p>
      </dgm:t>
    </dgm:pt>
    <dgm:pt modelId="{96D66CAB-8F5D-400C-8837-47D3ABAC5276}">
      <dgm:prSet phldrT="[Текст]"/>
      <dgm:spPr/>
      <dgm:t>
        <a:bodyPr/>
        <a:lstStyle/>
        <a:p>
          <a:r>
            <a:rPr lang="ru-RU" dirty="0" smtClean="0"/>
            <a:t>Наркотики</a:t>
          </a:r>
          <a:endParaRPr lang="ru-RU" dirty="0"/>
        </a:p>
      </dgm:t>
    </dgm:pt>
    <dgm:pt modelId="{7A19B531-AC46-49DA-B46F-C84E50DC61DC}" type="parTrans" cxnId="{32808FAD-DDBB-4E5A-B2AB-33C4F6F68B49}">
      <dgm:prSet/>
      <dgm:spPr/>
      <dgm:t>
        <a:bodyPr/>
        <a:lstStyle/>
        <a:p>
          <a:endParaRPr lang="ru-RU"/>
        </a:p>
      </dgm:t>
    </dgm:pt>
    <dgm:pt modelId="{D06A80BC-F827-4F7A-85F6-47893201254F}" type="sibTrans" cxnId="{32808FAD-DDBB-4E5A-B2AB-33C4F6F68B49}">
      <dgm:prSet/>
      <dgm:spPr/>
      <dgm:t>
        <a:bodyPr/>
        <a:lstStyle/>
        <a:p>
          <a:endParaRPr lang="ru-RU"/>
        </a:p>
      </dgm:t>
    </dgm:pt>
    <dgm:pt modelId="{FEF4375E-C466-4595-878B-363FC1C5885D}">
      <dgm:prSet phldrT="[Текст]"/>
      <dgm:spPr/>
      <dgm:t>
        <a:bodyPr/>
        <a:lstStyle/>
        <a:p>
          <a:r>
            <a:rPr lang="ru-RU" dirty="0" smtClean="0"/>
            <a:t>Детская порнография</a:t>
          </a:r>
          <a:endParaRPr lang="ru-RU" dirty="0"/>
        </a:p>
      </dgm:t>
    </dgm:pt>
    <dgm:pt modelId="{5657CF00-F5A1-46BB-AB53-3D0080955D77}" type="parTrans" cxnId="{EA35B1E8-AB51-4C2E-B0BC-0B12E923D48D}">
      <dgm:prSet/>
      <dgm:spPr/>
      <dgm:t>
        <a:bodyPr/>
        <a:lstStyle/>
        <a:p>
          <a:endParaRPr lang="ru-RU"/>
        </a:p>
      </dgm:t>
    </dgm:pt>
    <dgm:pt modelId="{02A914AC-7B25-4B03-8CBE-5A1C4E3641B8}" type="sibTrans" cxnId="{EA35B1E8-AB51-4C2E-B0BC-0B12E923D48D}">
      <dgm:prSet/>
      <dgm:spPr/>
      <dgm:t>
        <a:bodyPr/>
        <a:lstStyle/>
        <a:p>
          <a:endParaRPr lang="ru-RU"/>
        </a:p>
      </dgm:t>
    </dgm:pt>
    <dgm:pt modelId="{613888FA-2DE5-43E6-9595-6AC0E5E4AC84}">
      <dgm:prSet phldrT="[Текст]"/>
      <dgm:spPr/>
      <dgm:t>
        <a:bodyPr/>
        <a:lstStyle/>
        <a:p>
          <a:r>
            <a:rPr lang="ru-RU" dirty="0" smtClean="0"/>
            <a:t>Азартные Игры</a:t>
          </a:r>
          <a:endParaRPr lang="ru-RU" dirty="0"/>
        </a:p>
      </dgm:t>
    </dgm:pt>
    <dgm:pt modelId="{E4B477D2-3C27-4281-AAEF-53FCDA6B39B8}" type="parTrans" cxnId="{6A5F6F66-0889-4494-9FDC-28283ACE2D2F}">
      <dgm:prSet/>
      <dgm:spPr/>
      <dgm:t>
        <a:bodyPr/>
        <a:lstStyle/>
        <a:p>
          <a:endParaRPr lang="ru-RU"/>
        </a:p>
      </dgm:t>
    </dgm:pt>
    <dgm:pt modelId="{D4E54691-7E98-4416-9EE5-4700D12FC9E1}" type="sibTrans" cxnId="{6A5F6F66-0889-4494-9FDC-28283ACE2D2F}">
      <dgm:prSet/>
      <dgm:spPr/>
      <dgm:t>
        <a:bodyPr/>
        <a:lstStyle/>
        <a:p>
          <a:endParaRPr lang="ru-RU"/>
        </a:p>
      </dgm:t>
    </dgm:pt>
    <dgm:pt modelId="{89F8BD91-FCED-4752-B971-838A944A2321}">
      <dgm:prSet phldrT="[Текст]"/>
      <dgm:spPr/>
      <dgm:t>
        <a:bodyPr/>
        <a:lstStyle/>
        <a:p>
          <a:r>
            <a:rPr lang="ru-RU" dirty="0" smtClean="0"/>
            <a:t>Экстремистские материалы</a:t>
          </a:r>
          <a:endParaRPr lang="ru-RU" dirty="0"/>
        </a:p>
      </dgm:t>
    </dgm:pt>
    <dgm:pt modelId="{D5A4547A-A437-4D3B-825D-529B6C3B50C0}" type="parTrans" cxnId="{99ADA691-A067-4D91-9E4F-E314CFB93B12}">
      <dgm:prSet/>
      <dgm:spPr/>
      <dgm:t>
        <a:bodyPr/>
        <a:lstStyle/>
        <a:p>
          <a:endParaRPr lang="ru-RU"/>
        </a:p>
      </dgm:t>
    </dgm:pt>
    <dgm:pt modelId="{06670568-11B7-4FE8-90D4-B8077975665F}" type="sibTrans" cxnId="{99ADA691-A067-4D91-9E4F-E314CFB93B12}">
      <dgm:prSet/>
      <dgm:spPr/>
      <dgm:t>
        <a:bodyPr/>
        <a:lstStyle/>
        <a:p>
          <a:endParaRPr lang="ru-RU"/>
        </a:p>
      </dgm:t>
    </dgm:pt>
    <dgm:pt modelId="{16D0FE6D-E8F1-4B84-B873-B02CCB51A56B}">
      <dgm:prSet phldrT="[Текст]"/>
      <dgm:spPr/>
      <dgm:t>
        <a:bodyPr/>
        <a:lstStyle/>
        <a:p>
          <a:r>
            <a:rPr lang="ru-RU" dirty="0" smtClean="0"/>
            <a:t>Владелец сайта или владелец социальной сети («техподдержка», «подать обращение», «пожаловаться»)</a:t>
          </a:r>
          <a:endParaRPr lang="ru-RU" dirty="0">
            <a:solidFill>
              <a:schemeClr val="bg1"/>
            </a:solidFill>
          </a:endParaRPr>
        </a:p>
      </dgm:t>
    </dgm:pt>
    <dgm:pt modelId="{17BE96A8-6C8E-47D2-A18E-DD08C4BDB898}" type="parTrans" cxnId="{DD4924E1-E013-4B08-809C-3B3CD95A31D7}">
      <dgm:prSet/>
      <dgm:spPr/>
      <dgm:t>
        <a:bodyPr/>
        <a:lstStyle/>
        <a:p>
          <a:endParaRPr lang="ru-RU"/>
        </a:p>
      </dgm:t>
    </dgm:pt>
    <dgm:pt modelId="{5942EEFB-6729-4BC0-8E3B-CEDF973E4F3E}" type="sibTrans" cxnId="{DD4924E1-E013-4B08-809C-3B3CD95A31D7}">
      <dgm:prSet/>
      <dgm:spPr/>
      <dgm:t>
        <a:bodyPr/>
        <a:lstStyle/>
        <a:p>
          <a:endParaRPr lang="ru-RU"/>
        </a:p>
      </dgm:t>
    </dgm:pt>
    <dgm:pt modelId="{48B44084-00D2-4410-8D3F-B6E9A01D624E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Управление Роскомнадзора по Пермскому краю</a:t>
          </a:r>
          <a:br>
            <a:rPr lang="ru-RU" dirty="0" smtClean="0">
              <a:solidFill>
                <a:schemeClr val="bg1"/>
              </a:solidFill>
            </a:rPr>
          </a:br>
          <a:r>
            <a:rPr lang="ru-RU" b="0" i="0" dirty="0" smtClean="0">
              <a:solidFill>
                <a:schemeClr val="bg1"/>
              </a:solidFill>
            </a:rPr>
            <a:t>ул. Ленина, д. 68, Пермь, Пермский край, 614096</a:t>
          </a:r>
          <a:br>
            <a:rPr lang="ru-RU" b="0" i="0" dirty="0" smtClean="0">
              <a:solidFill>
                <a:schemeClr val="bg1"/>
              </a:solidFill>
            </a:rPr>
          </a:br>
          <a:r>
            <a:rPr lang="en-US" b="0" i="0" dirty="0" smtClean="0">
              <a:hlinkClick xmlns:r="http://schemas.openxmlformats.org/officeDocument/2006/relationships" r:id="rId1"/>
            </a:rPr>
            <a:t>rsockanc59@rkn.gov.ru</a:t>
          </a:r>
          <a:r>
            <a:rPr lang="en-US" b="0" i="0" dirty="0" smtClean="0"/>
            <a:t>,  </a:t>
          </a:r>
          <a:endParaRPr lang="ru-RU" dirty="0">
            <a:solidFill>
              <a:schemeClr val="bg1"/>
            </a:solidFill>
          </a:endParaRPr>
        </a:p>
      </dgm:t>
    </dgm:pt>
    <dgm:pt modelId="{55C1C736-6299-42D4-8F1D-E929B2FC16D6}" type="parTrans" cxnId="{6C2CEEB9-4002-4800-928E-153E0B02D5F6}">
      <dgm:prSet/>
      <dgm:spPr/>
      <dgm:t>
        <a:bodyPr/>
        <a:lstStyle/>
        <a:p>
          <a:endParaRPr lang="ru-RU"/>
        </a:p>
      </dgm:t>
    </dgm:pt>
    <dgm:pt modelId="{B29E2F0C-262F-4285-AD0C-A29E60707899}" type="sibTrans" cxnId="{6C2CEEB9-4002-4800-928E-153E0B02D5F6}">
      <dgm:prSet/>
      <dgm:spPr/>
      <dgm:t>
        <a:bodyPr/>
        <a:lstStyle/>
        <a:p>
          <a:endParaRPr lang="ru-RU"/>
        </a:p>
      </dgm:t>
    </dgm:pt>
    <dgm:pt modelId="{87C2F40B-567A-4CEA-A5AC-BD654D7F876C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0" i="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https://59.rkn.gov.ru/p6119/p7635/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DBCA5993-E2EA-4A8E-BE08-A9D610986180}" type="parTrans" cxnId="{B2E21AFB-FB0C-4AF4-A7D0-3357BAC73BD9}">
      <dgm:prSet/>
      <dgm:spPr/>
      <dgm:t>
        <a:bodyPr/>
        <a:lstStyle/>
        <a:p>
          <a:endParaRPr lang="ru-RU"/>
        </a:p>
      </dgm:t>
    </dgm:pt>
    <dgm:pt modelId="{2DB9498D-5D19-44EF-B731-411FA31D2123}" type="sibTrans" cxnId="{B2E21AFB-FB0C-4AF4-A7D0-3357BAC73BD9}">
      <dgm:prSet/>
      <dgm:spPr/>
      <dgm:t>
        <a:bodyPr/>
        <a:lstStyle/>
        <a:p>
          <a:endParaRPr lang="ru-RU"/>
        </a:p>
      </dgm:t>
    </dgm:pt>
    <dgm:pt modelId="{82AA8826-2A55-4961-A2C8-EC7D14D543BC}" type="pres">
      <dgm:prSet presAssocID="{0153666B-2263-4F86-B3C2-1935C61684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26EEEB-02F9-4DD4-93B9-A7FBB72EBE39}" type="pres">
      <dgm:prSet presAssocID="{1690791C-CDCC-49AD-988F-3A06F0ED92A3}" presName="composite" presStyleCnt="0"/>
      <dgm:spPr/>
    </dgm:pt>
    <dgm:pt modelId="{FC296287-FDE2-4998-A7F2-A6CABE81DDA1}" type="pres">
      <dgm:prSet presAssocID="{1690791C-CDCC-49AD-988F-3A06F0ED92A3}" presName="parTx" presStyleLbl="alignNode1" presStyleIdx="0" presStyleCnt="2" custLinFactNeighborX="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86780-2BA0-4085-AED3-D053A638840F}" type="pres">
      <dgm:prSet presAssocID="{1690791C-CDCC-49AD-988F-3A06F0ED92A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8FBB2-550F-4F13-A71E-C52927BD4EDC}" type="pres">
      <dgm:prSet presAssocID="{40BFC975-CEB9-4C48-A49C-127103F563C4}" presName="space" presStyleCnt="0"/>
      <dgm:spPr/>
    </dgm:pt>
    <dgm:pt modelId="{6B392F1A-519D-44DA-8447-EDBB622BD30E}" type="pres">
      <dgm:prSet presAssocID="{16D0FE6D-E8F1-4B84-B873-B02CCB51A56B}" presName="composite" presStyleCnt="0"/>
      <dgm:spPr/>
    </dgm:pt>
    <dgm:pt modelId="{7E3E3C65-5234-4D75-A9B0-5950D570FED2}" type="pres">
      <dgm:prSet presAssocID="{16D0FE6D-E8F1-4B84-B873-B02CCB51A56B}" presName="parTx" presStyleLbl="alignNode1" presStyleIdx="1" presStyleCnt="2" custLinFactNeighborX="1" custLinFactNeighborY="-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9D89-C7AF-42EF-90FA-6655651F43F9}" type="pres">
      <dgm:prSet presAssocID="{16D0FE6D-E8F1-4B84-B873-B02CCB51A56B}" presName="desTx" presStyleLbl="alignAccFollowNode1" presStyleIdx="1" presStyleCnt="2" custLinFactNeighborX="-601" custLinFactNeighborY="14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DF4BD-6704-45A2-84BF-CCC620F08898}" type="presOf" srcId="{1690791C-CDCC-49AD-988F-3A06F0ED92A3}" destId="{FC296287-FDE2-4998-A7F2-A6CABE81DDA1}" srcOrd="0" destOrd="0" presId="urn:microsoft.com/office/officeart/2005/8/layout/hList1"/>
    <dgm:cxn modelId="{004D911B-924B-4A45-A792-F83FEFC939A6}" type="presOf" srcId="{48B44084-00D2-4410-8D3F-B6E9A01D624E}" destId="{A7C89D89-C7AF-42EF-90FA-6655651F43F9}" srcOrd="0" destOrd="0" presId="urn:microsoft.com/office/officeart/2005/8/layout/hList1"/>
    <dgm:cxn modelId="{8AC37F73-7CE7-4843-B93D-B9B296501B12}" srcId="{0153666B-2263-4F86-B3C2-1935C61684E1}" destId="{1690791C-CDCC-49AD-988F-3A06F0ED92A3}" srcOrd="0" destOrd="0" parTransId="{FFDA44F5-39B8-4DBA-8149-E57A85C08697}" sibTransId="{40BFC975-CEB9-4C48-A49C-127103F563C4}"/>
    <dgm:cxn modelId="{DD4924E1-E013-4B08-809C-3B3CD95A31D7}" srcId="{0153666B-2263-4F86-B3C2-1935C61684E1}" destId="{16D0FE6D-E8F1-4B84-B873-B02CCB51A56B}" srcOrd="1" destOrd="0" parTransId="{17BE96A8-6C8E-47D2-A18E-DD08C4BDB898}" sibTransId="{5942EEFB-6729-4BC0-8E3B-CEDF973E4F3E}"/>
    <dgm:cxn modelId="{6C2CEEB9-4002-4800-928E-153E0B02D5F6}" srcId="{16D0FE6D-E8F1-4B84-B873-B02CCB51A56B}" destId="{48B44084-00D2-4410-8D3F-B6E9A01D624E}" srcOrd="0" destOrd="0" parTransId="{55C1C736-6299-42D4-8F1D-E929B2FC16D6}" sibTransId="{B29E2F0C-262F-4285-AD0C-A29E60707899}"/>
    <dgm:cxn modelId="{99ADA691-A067-4D91-9E4F-E314CFB93B12}" srcId="{1690791C-CDCC-49AD-988F-3A06F0ED92A3}" destId="{89F8BD91-FCED-4752-B971-838A944A2321}" srcOrd="4" destOrd="0" parTransId="{D5A4547A-A437-4D3B-825D-529B6C3B50C0}" sibTransId="{06670568-11B7-4FE8-90D4-B8077975665F}"/>
    <dgm:cxn modelId="{2348005B-BA6C-48FE-98D9-22A24CB04E3F}" type="presOf" srcId="{89F8BD91-FCED-4752-B971-838A944A2321}" destId="{14B86780-2BA0-4085-AED3-D053A638840F}" srcOrd="0" destOrd="4" presId="urn:microsoft.com/office/officeart/2005/8/layout/hList1"/>
    <dgm:cxn modelId="{6A5F6F66-0889-4494-9FDC-28283ACE2D2F}" srcId="{1690791C-CDCC-49AD-988F-3A06F0ED92A3}" destId="{613888FA-2DE5-43E6-9595-6AC0E5E4AC84}" srcOrd="3" destOrd="0" parTransId="{E4B477D2-3C27-4281-AAEF-53FCDA6B39B8}" sibTransId="{D4E54691-7E98-4416-9EE5-4700D12FC9E1}"/>
    <dgm:cxn modelId="{A598DF3C-5B81-4029-8A69-400F0C3DFD9D}" type="presOf" srcId="{FEF4375E-C466-4595-878B-363FC1C5885D}" destId="{14B86780-2BA0-4085-AED3-D053A638840F}" srcOrd="0" destOrd="2" presId="urn:microsoft.com/office/officeart/2005/8/layout/hList1"/>
    <dgm:cxn modelId="{9D825AA5-63B1-451E-A457-8A871860B9FA}" type="presOf" srcId="{87C2F40B-567A-4CEA-A5AC-BD654D7F876C}" destId="{A7C89D89-C7AF-42EF-90FA-6655651F43F9}" srcOrd="0" destOrd="1" presId="urn:microsoft.com/office/officeart/2005/8/layout/hList1"/>
    <dgm:cxn modelId="{B2E21AFB-FB0C-4AF4-A7D0-3357BAC73BD9}" srcId="{16D0FE6D-E8F1-4B84-B873-B02CCB51A56B}" destId="{87C2F40B-567A-4CEA-A5AC-BD654D7F876C}" srcOrd="1" destOrd="0" parTransId="{DBCA5993-E2EA-4A8E-BE08-A9D610986180}" sibTransId="{2DB9498D-5D19-44EF-B731-411FA31D2123}"/>
    <dgm:cxn modelId="{EA35B1E8-AB51-4C2E-B0BC-0B12E923D48D}" srcId="{1690791C-CDCC-49AD-988F-3A06F0ED92A3}" destId="{FEF4375E-C466-4595-878B-363FC1C5885D}" srcOrd="2" destOrd="0" parTransId="{5657CF00-F5A1-46BB-AB53-3D0080955D77}" sibTransId="{02A914AC-7B25-4B03-8CBE-5A1C4E3641B8}"/>
    <dgm:cxn modelId="{1CF384BB-1B06-453F-B971-A941B78EEDF4}" type="presOf" srcId="{0153666B-2263-4F86-B3C2-1935C61684E1}" destId="{82AA8826-2A55-4961-A2C8-EC7D14D543BC}" srcOrd="0" destOrd="0" presId="urn:microsoft.com/office/officeart/2005/8/layout/hList1"/>
    <dgm:cxn modelId="{819B9B68-6FA6-4EB9-A535-2DB676035830}" type="presOf" srcId="{16D0FE6D-E8F1-4B84-B873-B02CCB51A56B}" destId="{7E3E3C65-5234-4D75-A9B0-5950D570FED2}" srcOrd="0" destOrd="0" presId="urn:microsoft.com/office/officeart/2005/8/layout/hList1"/>
    <dgm:cxn modelId="{4A7C825B-623F-4433-AD12-F0C65A32030D}" type="presOf" srcId="{96D66CAB-8F5D-400C-8837-47D3ABAC5276}" destId="{14B86780-2BA0-4085-AED3-D053A638840F}" srcOrd="0" destOrd="1" presId="urn:microsoft.com/office/officeart/2005/8/layout/hList1"/>
    <dgm:cxn modelId="{43817A2A-3596-4503-8609-999BA2D89666}" srcId="{1690791C-CDCC-49AD-988F-3A06F0ED92A3}" destId="{B55C7320-3D15-4045-ADC2-FD871CB2D70D}" srcOrd="0" destOrd="0" parTransId="{978706F6-42DC-4225-B251-BFA5F6882A3C}" sibTransId="{F8C008B0-690C-4019-8B89-B12645EFFD69}"/>
    <dgm:cxn modelId="{4D3C83F5-BA58-4CD1-B4DC-B6F90ADDC0E6}" type="presOf" srcId="{613888FA-2DE5-43E6-9595-6AC0E5E4AC84}" destId="{14B86780-2BA0-4085-AED3-D053A638840F}" srcOrd="0" destOrd="3" presId="urn:microsoft.com/office/officeart/2005/8/layout/hList1"/>
    <dgm:cxn modelId="{32808FAD-DDBB-4E5A-B2AB-33C4F6F68B49}" srcId="{1690791C-CDCC-49AD-988F-3A06F0ED92A3}" destId="{96D66CAB-8F5D-400C-8837-47D3ABAC5276}" srcOrd="1" destOrd="0" parTransId="{7A19B531-AC46-49DA-B46F-C84E50DC61DC}" sibTransId="{D06A80BC-F827-4F7A-85F6-47893201254F}"/>
    <dgm:cxn modelId="{9FD3D070-EC4B-498A-956F-5E4347CEDD20}" type="presOf" srcId="{B55C7320-3D15-4045-ADC2-FD871CB2D70D}" destId="{14B86780-2BA0-4085-AED3-D053A638840F}" srcOrd="0" destOrd="0" presId="urn:microsoft.com/office/officeart/2005/8/layout/hList1"/>
    <dgm:cxn modelId="{99B8B994-1A46-451A-93EA-1A8E13CB8E84}" type="presParOf" srcId="{82AA8826-2A55-4961-A2C8-EC7D14D543BC}" destId="{9826EEEB-02F9-4DD4-93B9-A7FBB72EBE39}" srcOrd="0" destOrd="0" presId="urn:microsoft.com/office/officeart/2005/8/layout/hList1"/>
    <dgm:cxn modelId="{F7531ACB-1BB8-455F-BA76-DA26CFFCADEA}" type="presParOf" srcId="{9826EEEB-02F9-4DD4-93B9-A7FBB72EBE39}" destId="{FC296287-FDE2-4998-A7F2-A6CABE81DDA1}" srcOrd="0" destOrd="0" presId="urn:microsoft.com/office/officeart/2005/8/layout/hList1"/>
    <dgm:cxn modelId="{061D1D80-F665-40EC-8521-A3B981A2A7B6}" type="presParOf" srcId="{9826EEEB-02F9-4DD4-93B9-A7FBB72EBE39}" destId="{14B86780-2BA0-4085-AED3-D053A638840F}" srcOrd="1" destOrd="0" presId="urn:microsoft.com/office/officeart/2005/8/layout/hList1"/>
    <dgm:cxn modelId="{052B3670-FDF6-4E98-82EB-42D6D67605F0}" type="presParOf" srcId="{82AA8826-2A55-4961-A2C8-EC7D14D543BC}" destId="{2D48FBB2-550F-4F13-A71E-C52927BD4EDC}" srcOrd="1" destOrd="0" presId="urn:microsoft.com/office/officeart/2005/8/layout/hList1"/>
    <dgm:cxn modelId="{856DC210-DBF2-4356-A871-7E5B127237E1}" type="presParOf" srcId="{82AA8826-2A55-4961-A2C8-EC7D14D543BC}" destId="{6B392F1A-519D-44DA-8447-EDBB622BD30E}" srcOrd="2" destOrd="0" presId="urn:microsoft.com/office/officeart/2005/8/layout/hList1"/>
    <dgm:cxn modelId="{FD2869B0-D66D-461F-8A6D-69B2AD00FD58}" type="presParOf" srcId="{6B392F1A-519D-44DA-8447-EDBB622BD30E}" destId="{7E3E3C65-5234-4D75-A9B0-5950D570FED2}" srcOrd="0" destOrd="0" presId="urn:microsoft.com/office/officeart/2005/8/layout/hList1"/>
    <dgm:cxn modelId="{85B6C237-4042-4ADB-9BFC-5DB1AB605A65}" type="presParOf" srcId="{6B392F1A-519D-44DA-8447-EDBB622BD30E}" destId="{A7C89D89-C7AF-42EF-90FA-6655651F43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96287-FDE2-4998-A7F2-A6CABE81DDA1}">
      <dsp:nvSpPr>
        <dsp:cNvPr id="0" name=""/>
        <dsp:cNvSpPr/>
      </dsp:nvSpPr>
      <dsp:spPr>
        <a:xfrm>
          <a:off x="12712" y="319781"/>
          <a:ext cx="3959844" cy="116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Сайт Роскомнадзора для ограничения доступа </a:t>
          </a:r>
          <a:r>
            <a:rPr lang="en-US" alt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https://eais.rkn.gov.ru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2712" y="319781"/>
        <a:ext cx="3959844" cy="1167711"/>
      </dsp:txXfrm>
    </dsp:sp>
    <dsp:sp modelId="{14B86780-2BA0-4085-AED3-D053A638840F}">
      <dsp:nvSpPr>
        <dsp:cNvPr id="0" name=""/>
        <dsp:cNvSpPr/>
      </dsp:nvSpPr>
      <dsp:spPr>
        <a:xfrm>
          <a:off x="41" y="1487493"/>
          <a:ext cx="3959844" cy="18374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Суицид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Наркотики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Детская порнография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Азартные Игры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Экстремистские материалы</a:t>
          </a:r>
          <a:endParaRPr lang="ru-RU" sz="1800" kern="1200" dirty="0"/>
        </a:p>
      </dsp:txBody>
      <dsp:txXfrm>
        <a:off x="41" y="1487493"/>
        <a:ext cx="3959844" cy="1837434"/>
      </dsp:txXfrm>
    </dsp:sp>
    <dsp:sp modelId="{7E3E3C65-5234-4D75-A9B0-5950D570FED2}">
      <dsp:nvSpPr>
        <dsp:cNvPr id="0" name=""/>
        <dsp:cNvSpPr/>
      </dsp:nvSpPr>
      <dsp:spPr>
        <a:xfrm>
          <a:off x="4514303" y="314340"/>
          <a:ext cx="3959844" cy="116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Владелец сайта или владелец социальной сети («техподдержка», «подать обращение», «пожаловаться»)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514303" y="314340"/>
        <a:ext cx="3959844" cy="1167711"/>
      </dsp:txXfrm>
    </dsp:sp>
    <dsp:sp modelId="{A7C89D89-C7AF-42EF-90FA-6655651F43F9}">
      <dsp:nvSpPr>
        <dsp:cNvPr id="0" name=""/>
        <dsp:cNvSpPr/>
      </dsp:nvSpPr>
      <dsp:spPr>
        <a:xfrm>
          <a:off x="4490464" y="1753223"/>
          <a:ext cx="3959844" cy="1837434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Управление Роскомнадзора по Пермскому краю</a:t>
          </a:r>
          <a:br>
            <a:rPr lang="ru-RU" sz="1800" kern="1200" dirty="0" smtClean="0">
              <a:solidFill>
                <a:schemeClr val="bg1"/>
              </a:solidFill>
            </a:rPr>
          </a:br>
          <a:r>
            <a:rPr lang="ru-RU" sz="1800" b="0" i="0" kern="1200" dirty="0" smtClean="0">
              <a:solidFill>
                <a:schemeClr val="bg1"/>
              </a:solidFill>
            </a:rPr>
            <a:t>ул. Ленина, д. 68, Пермь, Пермский край, 614096</a:t>
          </a:r>
          <a:br>
            <a:rPr lang="ru-RU" sz="1800" b="0" i="0" kern="1200" dirty="0" smtClean="0">
              <a:solidFill>
                <a:schemeClr val="bg1"/>
              </a:solidFill>
            </a:rPr>
          </a:br>
          <a:r>
            <a:rPr lang="en-US" sz="1800" b="0" i="0" kern="1200" dirty="0" smtClean="0">
              <a:hlinkClick xmlns:r="http://schemas.openxmlformats.org/officeDocument/2006/relationships" r:id="rId1"/>
            </a:rPr>
            <a:t>rsockanc59@rkn.gov.ru</a:t>
          </a:r>
          <a:r>
            <a:rPr lang="en-US" sz="1800" b="0" i="0" kern="1200" dirty="0" smtClean="0"/>
            <a:t>,  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https://59.rkn.gov.ru/p6119/p7635/</a:t>
          </a:r>
          <a:r>
            <a:rPr lang="ru-RU" sz="1800" b="0" i="0" kern="1200" dirty="0" smtClean="0">
              <a:solidFill>
                <a:schemeClr val="bg1"/>
              </a:solidFill>
            </a:rPr>
            <a:t>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490464" y="1753223"/>
        <a:ext cx="3959844" cy="183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92C552-3021-4091-AFB7-93D91D3B2EC4}" type="datetimeFigureOut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4790D6-5B57-428D-8931-AC111F4EC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ПДД или противопожарной безопасностью всё понятно</a:t>
            </a:r>
            <a:r>
              <a:rPr lang="ru-RU" baseline="0" dirty="0" smtClean="0"/>
              <a:t> и влияние краткосрочных факторов.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790D6-5B57-428D-8931-AC111F4EC6A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F523B-DFDD-40E0-A5B3-92AE2AF8C5B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10D19-0642-4143-A189-59BFB0C5BC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0FAFD-5A03-4BF8-917E-6D756474DFB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667B-E4F5-4E2E-B310-8184D8F89665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4067-F027-45F0-A29E-A697F2637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8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65AC-036F-49BA-84A6-05A48023C521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5198-8E21-41FD-8C3A-7DE96558F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2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C31D-39A7-4362-8255-9D18A204A6C7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1C30-E5EA-42B0-BE1D-107480EB0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895F-B8C2-4341-965C-0E259E5BB240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C5EE-91BD-43F2-B8C1-EDDB921EE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20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FAA7-9600-406C-B57A-50D25BF7B35A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90CD-1EE6-4DD2-BD2A-A14D81A5B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B762-519A-4F51-A0D0-E9745E1A7568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4A94-E50D-411A-93F8-43A82776D1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3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C36C-6D9B-4C75-A4E9-7171D061335F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2F5C-2BEA-462D-B81A-6EB494F55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5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0CBA-1806-46E1-950B-5C41F67299CD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5C3E-4C2F-44A2-86FD-BB903BD76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22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FAAC-132A-41A5-B44F-3F7256F09836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E39-BC2B-4B81-90A1-235EDC5C2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4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3C78-C144-4BA1-94FD-E50B19386430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BC35-F5FA-4FAD-9F48-9F1F3E44C3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5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2059-67A5-49C7-B1A4-5DEC360F98D1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DBFD-C103-444A-9F81-C3A24FEBB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7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46AC9-61C4-443B-853F-5EC570563046}" type="datetime1">
              <a:rPr lang="ru-RU"/>
              <a:pPr>
                <a:defRPr/>
              </a:pPr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6EDAD-2700-4CB2-B2E7-951EC9E5B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058863"/>
            <a:ext cx="4719637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394075" y="473233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17375E"/>
                </a:solidFill>
                <a:latin typeface="Arial Narrow" pitchFamily="34" charset="0"/>
              </a:rPr>
              <a:t>Пермь, 2018</a:t>
            </a: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15118" y="1522323"/>
            <a:ext cx="39698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несовершеннолетних</a:t>
            </a:r>
            <a:endParaRPr lang="ru-RU" altLang="ru-RU" sz="30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2299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20725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57275"/>
            <a:ext cx="2778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03550"/>
            <a:ext cx="345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311525"/>
            <a:ext cx="40528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754063"/>
            <a:ext cx="39449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127125"/>
            <a:ext cx="39751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03475"/>
            <a:ext cx="1809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0838" y="739775"/>
            <a:ext cx="830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САЙТЫ СБОРА ДАННЫХ</a:t>
            </a:r>
          </a:p>
        </p:txBody>
      </p:sp>
      <p:grpSp>
        <p:nvGrpSpPr>
          <p:cNvPr id="13315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3319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3"/>
          <p:cNvSpPr>
            <a:spLocks noGrp="1"/>
          </p:cNvSpPr>
          <p:nvPr>
            <p:ph type="ctrTitle"/>
          </p:nvPr>
        </p:nvSpPr>
        <p:spPr>
          <a:xfrm>
            <a:off x="265113" y="1457325"/>
            <a:ext cx="8867775" cy="246697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настоящее время, очень развиты технологии по сбору, копированию, хранению информации о гражданах (персональные данные), в том числе и в целях их дальнейшего использования.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Существует много разнообразных Интернет-ресурсов, которые собирают и считывают информацию из общедоступных источников информации, из социальных сетей, например: сбор фотографий из социальной сети Вконтакте осуществлял известный интернет-ресурс, находящийся в США, при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этом на данном сайте было указано, что ими собрано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более 45 000 000 частных фотографий.</a:t>
            </a:r>
            <a:endParaRPr lang="ru-RU" altLang="ru-RU" sz="17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Ориента\Desktop\sbor-dann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3252788"/>
            <a:ext cx="2822575" cy="1847850"/>
          </a:xfrm>
          <a:prstGeom prst="rect">
            <a:avLst/>
          </a:prstGeom>
          <a:solidFill>
            <a:schemeClr val="accent1">
              <a:alpha val="98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50838" y="773113"/>
            <a:ext cx="8304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ПОИСК ЛЮДЕЙ ПО ФОТОГРАФИИ</a:t>
            </a:r>
          </a:p>
        </p:txBody>
      </p:sp>
      <p:grpSp>
        <p:nvGrpSpPr>
          <p:cNvPr id="14339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434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Rectangle 3"/>
          <p:cNvSpPr>
            <a:spLocks noGrp="1"/>
          </p:cNvSpPr>
          <p:nvPr>
            <p:ph type="ctrTitle"/>
          </p:nvPr>
        </p:nvSpPr>
        <p:spPr>
          <a:xfrm>
            <a:off x="590550" y="1201738"/>
            <a:ext cx="7824788" cy="140017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Существуют сервисы, которые позволяют по фотографии человека найти его профиль в социальной сети «Вконтакте» со всеми анкетными данными.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7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90725"/>
            <a:ext cx="3622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01838"/>
            <a:ext cx="359886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536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/>
          </p:cNvSpPr>
          <p:nvPr>
            <p:ph type="ctrTitle"/>
          </p:nvPr>
        </p:nvSpPr>
        <p:spPr>
          <a:xfrm>
            <a:off x="95250" y="1308100"/>
            <a:ext cx="4838700" cy="3263900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Роскомнадзором в целях повышения грамотности несовершеннолетних в области персональных данных разработан специализированный сайт для детей: </a:t>
            </a:r>
            <a:b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200" b="1" u="sng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altLang="ru-RU" sz="2200" b="1" u="sng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Персональныеданные.дети</a:t>
            </a:r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который является познавательно-обучающим для детей, активно использующих сеть Интернет, в том числе и социальные сайты.</a:t>
            </a:r>
            <a:endParaRPr lang="ru-RU" altLang="ru-RU" sz="22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Ориента\Desktop\персональные данные.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190625"/>
            <a:ext cx="41973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ctrTitle"/>
          </p:nvPr>
        </p:nvSpPr>
        <p:spPr>
          <a:xfrm>
            <a:off x="139700" y="1924050"/>
            <a:ext cx="8845550" cy="110172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современном мире скорость распространения информации является молниеносной, и однажды размещенные данные в публичном доступе могут «разойтись» в сети огромным количеством копий на различных сайтах.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C:\Users\Ориента\Desktop\Доклад\beregi_svoi_personalnye_da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252663"/>
            <a:ext cx="4081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/>
          </p:cNvSpPr>
          <p:nvPr/>
        </p:nvSpPr>
        <p:spPr bwMode="auto">
          <a:xfrm>
            <a:off x="4327525" y="2438400"/>
            <a:ext cx="54768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Управление неоднократно </a:t>
            </a: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 многих конференциях, посвященных </a:t>
            </a: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Информационной безопасности, призывает</a:t>
            </a:r>
            <a:endParaRPr lang="ru-RU" altLang="ru-RU" sz="1800" b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 бережному отношению к своим </a:t>
            </a:r>
          </a:p>
          <a:p>
            <a:r>
              <a:rPr lang="ru-RU" altLang="ru-RU" sz="18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персональным данным</a:t>
            </a:r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к сознательному размещению их в Интернете.</a:t>
            </a:r>
            <a:endParaRPr lang="en-US" altLang="ru-RU" sz="180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331" cy="595423"/>
          </a:xfrm>
        </p:spPr>
        <p:txBody>
          <a:bodyPr/>
          <a:lstStyle/>
          <a:p>
            <a:r>
              <a:rPr lang="ru-RU" sz="3200" dirty="0" smtClean="0"/>
              <a:t>Что делать если обнаружено в сети «Интернет»?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14A94-E50D-411A-93F8-43A82776D1A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1299468"/>
              </p:ext>
            </p:extLst>
          </p:nvPr>
        </p:nvGraphicFramePr>
        <p:xfrm>
          <a:off x="308344" y="1063256"/>
          <a:ext cx="8474149" cy="36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1884" y="4207831"/>
            <a:ext cx="35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+ Жалоба владельцу соц. Сети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+ Правоохранительные органы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8344" y="669851"/>
            <a:ext cx="3997842" cy="5847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/>
              <a:t>ЗАПРЕЩЕННЫЙ </a:t>
            </a:r>
            <a:r>
              <a:rPr lang="ru-RU" sz="2400" dirty="0" smtClean="0"/>
              <a:t>КОНТЕНТ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8828" y="685799"/>
            <a:ext cx="3997842" cy="5847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ПЕРСОНАЛЬНЫЕ ДАННЫЕ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935126" y="1270590"/>
            <a:ext cx="616688" cy="2286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89405" y="1287423"/>
            <a:ext cx="616688" cy="2286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76647" y="4064294"/>
            <a:ext cx="616688" cy="2286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489405" y="2475615"/>
            <a:ext cx="616688" cy="2286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:\Users\Бобылев\Desktop\495212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89" y="900987"/>
            <a:ext cx="12207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Прямоугольник 17"/>
          <p:cNvSpPr>
            <a:spLocks noChangeArrowheads="1"/>
          </p:cNvSpPr>
          <p:nvPr/>
        </p:nvSpPr>
        <p:spPr bwMode="auto">
          <a:xfrm>
            <a:off x="585788" y="415925"/>
            <a:ext cx="786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ИНФОРМАЦИОННЫЕ УГРОЗЫ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ctrTitle"/>
          </p:nvPr>
        </p:nvSpPr>
        <p:spPr>
          <a:xfrm>
            <a:off x="568325" y="1298575"/>
            <a:ext cx="3216275" cy="660400"/>
          </a:xfrm>
        </p:spPr>
        <p:txBody>
          <a:bodyPr/>
          <a:lstStyle/>
          <a:p>
            <a: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Информация, от которой нужно защищаться </a:t>
            </a:r>
            <a:b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(противоправный контент</a:t>
            </a:r>
            <a: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3"/>
          <p:cNvSpPr txBox="1">
            <a:spLocks/>
          </p:cNvSpPr>
          <p:nvPr/>
        </p:nvSpPr>
        <p:spPr bwMode="auto">
          <a:xfrm>
            <a:off x="5421313" y="1500188"/>
            <a:ext cx="3530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Информация, которую нужно защищать</a:t>
            </a:r>
          </a:p>
          <a:p>
            <a:pPr algn="ctr" eaLnBrk="0" hangingPunct="0"/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(конфиденциальные сведения)</a:t>
            </a:r>
          </a:p>
          <a:p>
            <a:pPr algn="ctr" eaLnBrk="0" hangingPunct="0"/>
            <a: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b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60663" y="868363"/>
            <a:ext cx="301625" cy="2984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94438" y="868363"/>
            <a:ext cx="273050" cy="2984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49589" y="2386013"/>
            <a:ext cx="4422148" cy="425450"/>
            <a:chOff x="585788" y="2562225"/>
            <a:chExt cx="3619500" cy="42545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585788" y="2576513"/>
              <a:ext cx="328612" cy="163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5" name="Rectangle 3"/>
            <p:cNvSpPr txBox="1">
              <a:spLocks/>
            </p:cNvSpPr>
            <p:nvPr/>
          </p:nvSpPr>
          <p:spPr bwMode="auto">
            <a:xfrm>
              <a:off x="987425" y="2562225"/>
              <a:ext cx="321786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Ликвидация (деградация) источника информации (блокировка контента, поиск распространителей)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84200" y="2990351"/>
            <a:ext cx="4187825" cy="773113"/>
            <a:chOff x="585788" y="3203575"/>
            <a:chExt cx="4187825" cy="773113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585788" y="3324225"/>
              <a:ext cx="328612" cy="1635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6" name="Rectangle 3"/>
            <p:cNvSpPr txBox="1">
              <a:spLocks/>
            </p:cNvSpPr>
            <p:nvPr/>
          </p:nvSpPr>
          <p:spPr bwMode="auto">
            <a:xfrm>
              <a:off x="987425" y="3203575"/>
              <a:ext cx="3786188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Исключение детей из зоны влияния негативного контента (стимулирование альтернативных интересов в Интернете и в материальной среде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4200" y="4008438"/>
            <a:ext cx="4837113" cy="773112"/>
            <a:chOff x="584200" y="4008438"/>
            <a:chExt cx="4837113" cy="773112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584200" y="4164013"/>
              <a:ext cx="330200" cy="163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7" name="Rectangle 3"/>
            <p:cNvSpPr txBox="1">
              <a:spLocks/>
            </p:cNvSpPr>
            <p:nvPr/>
          </p:nvSpPr>
          <p:spPr bwMode="auto">
            <a:xfrm>
              <a:off x="987424" y="4008438"/>
              <a:ext cx="4433889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Повышение иммунитета объекта к влиянию негативного фактора (Повышение грамотности, устойчивости, ответственности детей)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5629275" y="2647950"/>
            <a:ext cx="328613" cy="16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Rectangle 3"/>
          <p:cNvSpPr txBox="1">
            <a:spLocks/>
          </p:cNvSpPr>
          <p:nvPr/>
        </p:nvSpPr>
        <p:spPr bwMode="auto">
          <a:xfrm>
            <a:off x="6110288" y="2405063"/>
            <a:ext cx="2565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конфиденциальным сведениям, в том числе персональным данным</a:t>
            </a:r>
            <a: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24063" y="3817144"/>
            <a:ext cx="6928551" cy="552837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Нет уполномоченного органа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ctrTitle"/>
          </p:nvPr>
        </p:nvSpPr>
        <p:spPr>
          <a:xfrm>
            <a:off x="10319" y="776288"/>
            <a:ext cx="8985250" cy="1296988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реестр включаются: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1) доменные имена и (или) указатели страниц сайтов в сети "Интернет", содержащих информацию, распространение которой в Российской Федерации запрещено;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2) сетевые адреса, позволяющие идентифицировать сайты в сети "Интернет", содержащие информацию, распространение которой в Российской Федерации запрещено.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Реестр ведет Роскомнадзор.</a:t>
            </a: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0838" y="314325"/>
            <a:ext cx="830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ЕДИНЫЙ РЕЕСТР</a:t>
            </a:r>
          </a:p>
        </p:txBody>
      </p:sp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-506413" y="1768616"/>
            <a:ext cx="8839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Основания для «блокировки» сайтов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957388" y="3296206"/>
            <a:ext cx="71866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порнография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наркотиках (где купить, как вырастить, синтезировать и (или) употребить)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и призывы к суициду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Азартные игры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продажа алкоголя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пострадавших детях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Призывы к экстремистской деятельности, массовым беспорядкам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решения</a:t>
            </a:r>
          </a:p>
          <a:p>
            <a:pPr algn="l">
              <a:defRPr/>
            </a:pPr>
            <a:r>
              <a:rPr lang="ru-RU" sz="18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2" descr="C:\Users\Бобылев\Desktop\website-block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987675"/>
            <a:ext cx="16589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6" t="-969" r="13256" b="35993"/>
          <a:stretch/>
        </p:blipFill>
        <p:spPr bwMode="auto">
          <a:xfrm>
            <a:off x="3455581" y="829340"/>
            <a:ext cx="5688419" cy="37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 txBox="1">
            <a:spLocks/>
          </p:cNvSpPr>
          <p:nvPr/>
        </p:nvSpPr>
        <p:spPr bwMode="auto">
          <a:xfrm>
            <a:off x="169863" y="12700"/>
            <a:ext cx="9140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направления обращения в Единый Реестр в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строке поиска любой поисковой системы набираем «Реестр запрещенной информации» или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переходим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https://eais.rkn.gov.ru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3"/>
          <p:cNvSpPr txBox="1">
            <a:spLocks/>
          </p:cNvSpPr>
          <p:nvPr/>
        </p:nvSpPr>
        <p:spPr bwMode="auto">
          <a:xfrm>
            <a:off x="169863" y="1765005"/>
            <a:ext cx="4189486" cy="26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случае подтверждения наличия материалов с противоправным контентом 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доступ к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указанному 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ресурсу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ограничен.</a:t>
            </a:r>
            <a:endParaRPr lang="ru-RU" altLang="ru-RU" sz="17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/>
          </p:cNvSpPr>
          <p:nvPr/>
        </p:nvSpPr>
        <p:spPr bwMode="auto">
          <a:xfrm>
            <a:off x="3175" y="12701"/>
            <a:ext cx="9140825" cy="5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en-US" alt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alt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://eais.rkn.gov.ru</a:t>
            </a:r>
            <a:endParaRPr lang="ru-RU" altLang="ru-RU" sz="20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юшков\Pictures\Новый рисунок (24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490627"/>
            <a:ext cx="4388073" cy="3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юшков\Pictures\реест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4" y="426340"/>
            <a:ext cx="4955723" cy="322063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1038832">
            <a:off x="3466213" y="1707271"/>
            <a:ext cx="3806456" cy="29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3175" y="921930"/>
            <a:ext cx="3465950" cy="5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Вредоносный ресурс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6665" y="33691"/>
            <a:ext cx="9034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Исключение детей из зоны влияния негативного контента</a:t>
            </a:r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0"/>
          <a:stretch/>
        </p:blipFill>
        <p:spPr bwMode="auto">
          <a:xfrm>
            <a:off x="233916" y="2249682"/>
            <a:ext cx="3521259" cy="18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3916" y="495356"/>
            <a:ext cx="3689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Меры, предусмотренные Федеральным законом от 29.12.2010 N 436-ФЗ "О защите детей от информации, причиняющей вред их здоровью и развитию"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589525">
            <a:off x="157605" y="2794089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30" name="Picture 14" descr="ÐÐ°ÑÑÐ¸Ð½ÐºÐ¸ Ð¿Ð¾ Ð·Ð°Ð¿ÑÐ¾ÑÑ ÑÐ¾ÑÑ ÑÐµÐ»Ð¾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6" y="2633746"/>
            <a:ext cx="3433467" cy="24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9124" y="3709280"/>
            <a:ext cx="48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5071" y="3276782"/>
            <a:ext cx="4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1183" y="2386487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AutoShape 16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8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0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7" descr="ÐÐ°ÑÑÐ¸Ð½ÐºÐ¸ Ð¿Ð¾ Ð·Ð°Ð¿ÑÐ¾ÑÑ ÑÐµÐ»ÐµÐ²Ð¸Ð·Ð¾Ñ Ð¿Ð¸ÐºÑÐ¾Ð³ÑÐ°Ð¼Ð¼Ð°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9" descr="ÐÐ°ÑÑÐ¸Ð½ÐºÐ¸ Ð¿Ð¾ Ð·Ð°Ð¿ÑÐ¾ÑÑ ÑÐµÐ»ÐµÐ²Ð¸Ð·Ð¾Ñ Ð¿Ð¸ÐºÑÐ¾Ð³ÑÐ°Ð¼Ð¼Ð°"/>
          <p:cNvSpPr>
            <a:spLocks noChangeAspect="1" noChangeArrowheads="1"/>
          </p:cNvSpPr>
          <p:nvPr/>
        </p:nvSpPr>
        <p:spPr bwMode="auto">
          <a:xfrm>
            <a:off x="75406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47" name="Picture 31" descr="ÐÐ°ÑÑÐ¸Ð½ÐºÐ¸ Ð¿Ð¾ Ð·Ð°Ð¿ÑÐ¾ÑÑ ÑÐµÐ»ÐµÐ²Ð¸Ð·Ð¾Ñ Ð¿Ð¸ÐºÑÐ¾Ð³ÑÐ°Ð¼Ð¼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60" y="1102623"/>
            <a:ext cx="1029540" cy="10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ÐÐ°ÑÑÐ¸Ð½ÐºÐ¸ Ð¿Ð¾ Ð·Ð°Ð¿ÑÐ¾ÑÑ ÑÐµÐ°ÑÑ Ð¿Ð¸ÐºÑÐ¾Ð³ÑÐ°Ð¼Ð¼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"/>
          <a:stretch/>
        </p:blipFill>
        <p:spPr bwMode="auto">
          <a:xfrm>
            <a:off x="8132066" y="515357"/>
            <a:ext cx="1011934" cy="9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35" descr="ÐÐ°ÑÑÐ¸Ð½ÐºÐ¸ Ð¿Ð¾ Ð·Ð°Ð¿ÑÐ¾ÑÑ Ð¸Ð½ÑÐµÑÐ½ÐµÑ Ð¿Ð¸ÐºÑÐ¾Ð³ÑÐ°Ð¼Ð¼Ð°"/>
          <p:cNvSpPr>
            <a:spLocks noChangeAspect="1" noChangeArrowheads="1"/>
          </p:cNvSpPr>
          <p:nvPr/>
        </p:nvSpPr>
        <p:spPr bwMode="auto">
          <a:xfrm>
            <a:off x="906463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5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72" y="457600"/>
            <a:ext cx="929476" cy="9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ÐÐ°ÑÑÐ¸Ð½ÐºÐ¸ Ð¿Ð¾ Ð·Ð°Ð¿ÑÐ¾ÑÑ ÑÐ¸Ð»ÑÑÑ Ð¿Ð¸ÐºÑÐ¾Ð³ÑÐ°Ð¼Ð¼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19" y="2002898"/>
            <a:ext cx="1544456" cy="8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175817" y="2619569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16+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55" name="Picture 39" descr="ÐÐ°ÑÑÐ¸Ð½ÐºÐ¸ Ð¿Ð¾ Ð·Ð°Ð¿ÑÐ¾ÑÑ Ð¾Ð½Ð»Ð°Ð¹Ð½ ÐºÐ¸Ð½Ð¾ÑÐµÐ°ÑÑ Ð¿Ð¸ÐºÑÐ¾Ð³ÑÐ°Ð¼Ð¼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22715" r="32659" b="23361"/>
          <a:stretch/>
        </p:blipFill>
        <p:spPr bwMode="auto">
          <a:xfrm>
            <a:off x="6256375" y="1049934"/>
            <a:ext cx="987032" cy="8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74748" y="2814606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12+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41" name="Picture 25" descr="ÐÐ°ÑÑÐ¸Ð½ÐºÐ¸ Ð¿Ð¾ Ð·Ð°Ð¿ÑÐ¾ÑÑ Ð³Ð°Ð·ÐµÑÐ° Ð¿Ð¸ÐºÑÐ¾Ð³ÑÐ°Ð¼Ð¼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41" y="404877"/>
            <a:ext cx="1191235" cy="8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7" name="Picture 41" descr="ÐÐ°ÑÑÐ¸Ð½ÐºÐ¸ Ð¿Ð¾ Ð·Ð°Ð¿ÑÐ¾ÑÑ ÑÑÐµÐ±Ð° Ð¿Ð¸ÐºÑÐ¾Ð³ÑÐ°Ð¼Ð¼Ð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4518" r="12430" b="19365"/>
          <a:stretch/>
        </p:blipFill>
        <p:spPr bwMode="auto">
          <a:xfrm>
            <a:off x="7733164" y="1231114"/>
            <a:ext cx="797804" cy="7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8336" y="2386487"/>
            <a:ext cx="18846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РОДИТЕЛИ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688419" y="2437418"/>
            <a:ext cx="839972" cy="3184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439242" y="2437417"/>
            <a:ext cx="839972" cy="3184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ÐÐ°ÑÑÐ¸Ð½ÐºÐ¸ Ð¿Ð¾ Ð·Ð°Ð¿ÑÐ¾ÑÑ ÐÐÐ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11908"/>
          <a:stretch/>
        </p:blipFill>
        <p:spPr bwMode="auto">
          <a:xfrm>
            <a:off x="1498342" y="1286539"/>
            <a:ext cx="3413051" cy="29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ÐÐ°ÑÑÐ¸Ð½ÐºÐ¸ Ð¿Ð¾ Ð·Ð°Ð¿ÑÐ¾ÑÑ Ð·Ð°ÑÐ¸ÑÐ° Ð¾Ñ Ð¸Ð½ÑÐ¾ÑÐ¼Ð°ÑÐ¸Ð¸ Ð¿Ð¸ÐºÑÐ¾Ð³ÑÐ°Ð¼Ð¼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13012" r="24253" b="12246"/>
          <a:stretch/>
        </p:blipFill>
        <p:spPr bwMode="auto">
          <a:xfrm>
            <a:off x="5954233" y="1403497"/>
            <a:ext cx="1903227" cy="18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9" y="12426"/>
            <a:ext cx="9045408" cy="1102519"/>
          </a:xfrm>
        </p:spPr>
        <p:txBody>
          <a:bodyPr/>
          <a:lstStyle/>
          <a:p>
            <a: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  <a:b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68 0.21499 L -0.30104 0.31647 C -0.26702 0.33899 -0.21632 0.35164 -0.16354 0.35164 C -0.10313 0.35164 -0.05504 0.33899 -0.02101 0.31647 L 0.1408 0.21499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8198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9222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406</Words>
  <Application>Microsoft Office PowerPoint</Application>
  <PresentationFormat>Экран (16:9)</PresentationFormat>
  <Paragraphs>79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Информация, от которой нужно защищаться  (противоправный контент)  </vt:lpstr>
      <vt:lpstr>В реестр включаются: 1) доменные имена и (или) указатели страниц сайтов в сети "Интернет", содержащих информацию, распространение которой в Российской Федерации запрещено; 2) сетевые адреса, позволяющие идентифицировать сайты в сети "Интернет", содержащие информацию, распространение которой в Российской Федерации запрещено. Реестр ведет Роскомнадзор. </vt:lpstr>
      <vt:lpstr>Презентация PowerPoint</vt:lpstr>
      <vt:lpstr>Презентация PowerPoint</vt:lpstr>
      <vt:lpstr>Презентация PowerPoint</vt:lpstr>
      <vt:lpstr>Безопасность жизнедеятельности </vt:lpstr>
      <vt:lpstr>Презентация PowerPoint</vt:lpstr>
      <vt:lpstr>Презентация PowerPoint</vt:lpstr>
      <vt:lpstr>Презентация PowerPoint</vt:lpstr>
      <vt:lpstr>В настоящее время, очень развиты технологии по сбору, копированию, хранению информации о гражданах (персональные данные), в том числе и в целях их дальнейшего использования.   Существует много разнообразных Интернет-ресурсов, которые собирают и считывают информацию из общедоступных источников информации, из социальных сетей, например: сбор фотографий из социальной сети Вконтакте осуществлял известный интернет-ресурс, находящийся в США, при  этом на данном сайте было указано, что ими собрано  более 45 000 000 частных фотографий.</vt:lpstr>
      <vt:lpstr>Существуют сервисы, которые позволяют по фотографии человека найти его профиль в социальной сети «Вконтакте» со всеми анкетными данными.  </vt:lpstr>
      <vt:lpstr>Роскомнадзором в целях повышения грамотности несовершеннолетних в области персональных данных разработан специализированный сайт для детей:  http://Персональныеданные.дети,  который является познавательно-обучающим для детей, активно использующих сеть Интернет, в том числе и социальные сайты.</vt:lpstr>
      <vt:lpstr>В современном мире скорость распространения информации является молниеносной, и однажды размещенные данные в публичном доступе могут «разойтись» в сети огромным количеством копий на различных сайтах.        </vt:lpstr>
      <vt:lpstr>Что делать если обнаружено в сети «Интернет»?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Бугров Е.А.</dc:creator>
  <cp:lastModifiedBy>Юшков</cp:lastModifiedBy>
  <cp:revision>342</cp:revision>
  <dcterms:created xsi:type="dcterms:W3CDTF">2015-01-29T07:54:40Z</dcterms:created>
  <dcterms:modified xsi:type="dcterms:W3CDTF">2018-04-28T06:17:41Z</dcterms:modified>
</cp:coreProperties>
</file>