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265" r:id="rId3"/>
    <p:sldId id="274" r:id="rId4"/>
    <p:sldId id="272" r:id="rId5"/>
    <p:sldId id="273" r:id="rId6"/>
    <p:sldId id="275" r:id="rId7"/>
    <p:sldId id="259" r:id="rId8"/>
    <p:sldId id="266" r:id="rId9"/>
    <p:sldId id="268" r:id="rId10"/>
    <p:sldId id="289" r:id="rId11"/>
    <p:sldId id="269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6" r:id="rId27"/>
    <p:sldId id="293" r:id="rId28"/>
    <p:sldId id="295" r:id="rId29"/>
    <p:sldId id="29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0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D5C3-34BD-4D65-ABB5-B1E21A0AE40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CD3F-DEB1-474F-A27D-FA21E1E3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8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2CD3F-DEB1-474F-A27D-FA21E1E3DF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8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2CD3F-DEB1-474F-A27D-FA21E1E3DFB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2CD3F-DEB1-474F-A27D-FA21E1E3DFB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59B9-D685-4E84-A499-A2B65ADF506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2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2699" y="614002"/>
            <a:ext cx="4829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08 октября 2021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105" y="2140004"/>
            <a:ext cx="109292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ИТОГОВЫЙ ВЕБИНАР </a:t>
            </a:r>
          </a:p>
          <a:p>
            <a:pPr algn="ctr"/>
            <a:r>
              <a:rPr lang="ru-RU" sz="40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для участников сетевой группы учителей химии и биологии проекта «Образовательный лифт: ШНОР» </a:t>
            </a:r>
            <a:endParaRPr lang="ru-RU" sz="40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4712" y="5326511"/>
            <a:ext cx="9420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Руководитель СПГ: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Клинова М.Н., отдел НМС ОО ЦНППМПР ИРО ПК</a:t>
            </a:r>
            <a:endParaRPr lang="ru-RU" sz="24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5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0" y="326303"/>
            <a:ext cx="6439699" cy="39131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18" y="3425814"/>
            <a:ext cx="6585094" cy="316635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969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1" y="1313710"/>
            <a:ext cx="5578059" cy="52169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520869" y="713500"/>
            <a:ext cx="5310909" cy="2325975"/>
          </a:xfrm>
          <a:prstGeom prst="wedgeRoundRectCallout">
            <a:avLst>
              <a:gd name="adj1" fmla="val -60409"/>
              <a:gd name="adj2" fmla="val 957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таблице нужно поправить ее «шапку», изменить данные по </a:t>
            </a:r>
            <a:r>
              <a:rPr lang="en-US" dirty="0" smtClean="0"/>
              <a:t>Cr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9428" y="251835"/>
            <a:ext cx="557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Перед данным заданием есть текст (достаточно большой). Есть ли необходимость приводить весь объем текста для выполнения задания 1?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39807"/>
              </p:ext>
            </p:extLst>
          </p:nvPr>
        </p:nvGraphicFramePr>
        <p:xfrm>
          <a:off x="7151827" y="1642225"/>
          <a:ext cx="4048992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664">
                  <a:extLst>
                    <a:ext uri="{9D8B030D-6E8A-4147-A177-3AD203B41FA5}">
                      <a16:colId xmlns:a16="http://schemas.microsoft.com/office/drawing/2014/main" xmlns="" val="4240944032"/>
                    </a:ext>
                  </a:extLst>
                </a:gridCol>
                <a:gridCol w="1349664">
                  <a:extLst>
                    <a:ext uri="{9D8B030D-6E8A-4147-A177-3AD203B41FA5}">
                      <a16:colId xmlns:a16="http://schemas.microsoft.com/office/drawing/2014/main" xmlns="" val="1239109458"/>
                    </a:ext>
                  </a:extLst>
                </a:gridCol>
                <a:gridCol w="1349664">
                  <a:extLst>
                    <a:ext uri="{9D8B030D-6E8A-4147-A177-3AD203B41FA5}">
                      <a16:colId xmlns:a16="http://schemas.microsoft.com/office/drawing/2014/main" xmlns="" val="2341534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Сплав </a:t>
                      </a:r>
                    </a:p>
                    <a:p>
                      <a:r>
                        <a:rPr lang="ru-RU" sz="1200" dirty="0" smtClean="0"/>
                        <a:t>Состав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08Х18Н10Т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95Х18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97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53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18888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54" y="3484215"/>
            <a:ext cx="5340813" cy="304645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930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9" y="455649"/>
            <a:ext cx="5925774" cy="183699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093527" y="794328"/>
            <a:ext cx="3047999" cy="1006764"/>
          </a:xfrm>
          <a:prstGeom prst="wedgeRoundRectCallout">
            <a:avLst>
              <a:gd name="adj1" fmla="val -127416"/>
              <a:gd name="adj2" fmla="val -466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Формулировка задания не изменена (???)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24" y="2154094"/>
            <a:ext cx="5534025" cy="4286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24869" y="3431310"/>
            <a:ext cx="5135422" cy="2470726"/>
          </a:xfrm>
          <a:prstGeom prst="wedgeRoundRectCallout">
            <a:avLst>
              <a:gd name="adj1" fmla="val 62302"/>
              <a:gd name="adj2" fmla="val -110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Возможно, требуется не усложнение задания, о котором написал автор после апробации, а переформулирование самого вопроса. Или, все-таки, изменение задания, но, например, на такое, в котором потребуется самостоятельное выдвижение гипотезы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3359" y="594911"/>
            <a:ext cx="583894" cy="3194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55" y="240577"/>
            <a:ext cx="5648325" cy="5114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655" y="5423478"/>
            <a:ext cx="5648325" cy="12509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5299" y="5163127"/>
            <a:ext cx="5748337" cy="1511321"/>
          </a:xfrm>
          <a:prstGeom prst="wedgeRoundRectCallout">
            <a:avLst>
              <a:gd name="adj1" fmla="val 57473"/>
              <a:gd name="adj2" fmla="val -1938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переработал многие задания! Возможно, в задании 5 не нужно указание на «используя сведения из текста» (тест находится далеко – в самом начале). Или можно задание 5 поставить раньше – например, 3-м по счету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99" y="240577"/>
            <a:ext cx="5924550" cy="47625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253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6" y="602239"/>
            <a:ext cx="8629650" cy="46005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629237" y="4916487"/>
            <a:ext cx="4156363" cy="1585912"/>
          </a:xfrm>
          <a:prstGeom prst="wedgeRoundRectCallout">
            <a:avLst>
              <a:gd name="adj1" fmla="val -56253"/>
              <a:gd name="adj2" fmla="val -3841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Кроме указанного, автор изменил порядок заданий и даже их количество, т.к. теперь их 7 вместо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1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1" y="369455"/>
            <a:ext cx="5490014" cy="62068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47" y="369455"/>
            <a:ext cx="5606749" cy="459047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44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3" y="469448"/>
            <a:ext cx="6230008" cy="60237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97964" y="612342"/>
            <a:ext cx="4921267" cy="2084676"/>
          </a:xfrm>
          <a:prstGeom prst="wedgeRoundRectCallout">
            <a:avLst>
              <a:gd name="adj1" fmla="val -31595"/>
              <a:gd name="adj2" fmla="val 882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баллов за ответ можно оставить указанным, но элементы ответа, возможно, следует изменить (3 элемент уже входит во 2-й элемент ответа)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551919"/>
            <a:ext cx="5013632" cy="294124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352145" y="3722255"/>
            <a:ext cx="2078182" cy="6927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52145" y="4414982"/>
            <a:ext cx="2078182" cy="5357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2145" y="4950691"/>
            <a:ext cx="2078182" cy="12007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11964" y="1921164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Индексы </a:t>
            </a:r>
            <a:r>
              <a:rPr lang="ru-RU" dirty="0" smtClean="0">
                <a:solidFill>
                  <a:srgbClr val="FF0000"/>
                </a:solidFill>
              </a:rPr>
              <a:t>поправить!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" y="279400"/>
            <a:ext cx="8353499" cy="42464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44800" y="1145309"/>
            <a:ext cx="914400" cy="24938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46" y="4229924"/>
            <a:ext cx="8719416" cy="23051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79273" y="1025358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это размах!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7" y="280192"/>
            <a:ext cx="5653714" cy="40701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89" y="2315259"/>
            <a:ext cx="6380611" cy="42367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339" y="685264"/>
            <a:ext cx="5651861" cy="107153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026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5" y="226148"/>
            <a:ext cx="5867337" cy="50662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9" y="1322509"/>
            <a:ext cx="5571960" cy="53274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030690" y="1662545"/>
            <a:ext cx="1440873" cy="2216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52727" y="2396836"/>
            <a:ext cx="780472" cy="217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87886" y="513806"/>
            <a:ext cx="514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всякий случай указать оба названия в начале: «узамбарской фиалки (сенполии)»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411" y="1645680"/>
            <a:ext cx="1073331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Представление результатов </a:t>
            </a:r>
            <a:r>
              <a:rPr lang="ru-RU" sz="3200" b="1" dirty="0" smtClean="0">
                <a:solidFill>
                  <a:srgbClr val="002060"/>
                </a:solidFill>
              </a:rPr>
              <a:t>апробации ЕН-заданий в школах.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Тематические направления представления результатов деятельности участников группы на региональной конференции (25.11.2021).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Статистические данные по учету работы педагогов в составе СПГ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6457" y="66574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План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53310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5" y="591125"/>
            <a:ext cx="5680796" cy="52917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221" y="601206"/>
            <a:ext cx="5920509" cy="15525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221" y="3325091"/>
            <a:ext cx="5825067" cy="31773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89357" y="2529684"/>
            <a:ext cx="486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Интересные и развивающие задания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Мы их почему-то пропустили раньше))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5" y="303068"/>
            <a:ext cx="5540086" cy="348820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06" y="303068"/>
            <a:ext cx="5437076" cy="348820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07" y="3791270"/>
            <a:ext cx="5437076" cy="277664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48685" y="4175645"/>
            <a:ext cx="5315621" cy="2084676"/>
          </a:xfrm>
          <a:prstGeom prst="wedgeRoundRectCallout">
            <a:avLst>
              <a:gd name="adj1" fmla="val 8481"/>
              <a:gd name="adj2" fmla="val -6783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Отличное использование регионального компонента.</a:t>
            </a:r>
          </a:p>
          <a:p>
            <a:pPr algn="ctr"/>
            <a:r>
              <a:rPr lang="ru-RU" dirty="0" smtClean="0"/>
              <a:t>? Могут быть сложности при использовании печатной ч-б формы заданий (цвета диаграммы)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6" y="277091"/>
            <a:ext cx="5493386" cy="62906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51" y="3903748"/>
            <a:ext cx="5116501" cy="26640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52" y="277091"/>
            <a:ext cx="5116501" cy="34293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920753" y="5674659"/>
            <a:ext cx="441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</a:rPr>
              <a:t>М.б</a:t>
            </a:r>
            <a:r>
              <a:rPr lang="ru-RU" sz="1600" dirty="0" smtClean="0">
                <a:solidFill>
                  <a:srgbClr val="C00000"/>
                </a:solidFill>
              </a:rPr>
              <a:t>., прямо указать: «приведите расчеты»?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07" y="602385"/>
            <a:ext cx="8674882" cy="55305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29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8" y="397699"/>
            <a:ext cx="7118985" cy="60928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90157" y="397699"/>
            <a:ext cx="3605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Благодарим автора за внимательное отношение к нашим предложениям по работе и внесение в нее изменений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190156" y="3072986"/>
            <a:ext cx="3605349" cy="2664425"/>
          </a:xfrm>
          <a:prstGeom prst="wedgeRoundRectCallout">
            <a:avLst>
              <a:gd name="adj1" fmla="val -66688"/>
              <a:gd name="adj2" fmla="val -485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Теперь мы можем быть уверены, что ответы на вопросы показывают у школьников не только «знает/не знает», но и их компетенции при работе с текстами естественнонаучного содержания!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9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1" y="322101"/>
            <a:ext cx="6164118" cy="61826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62799" y="1566783"/>
            <a:ext cx="44565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Довольно неплохие результаты школьников.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Большая часть заданий все-таки </a:t>
            </a:r>
            <a:r>
              <a:rPr lang="ru-RU" dirty="0" smtClean="0">
                <a:solidFill>
                  <a:srgbClr val="FF0000"/>
                </a:solidFill>
              </a:rPr>
              <a:t>носит сугубо предметный характер → Ваши ученики ориентируются в предмете ☺.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ПРЕДЛОЖЕНИЕ: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точки зрения проверки и формирования компетенций ЕНГ более выгодна группа заданий «Поваренная соль»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6" y="172901"/>
            <a:ext cx="6391275" cy="55340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204" y="276505"/>
            <a:ext cx="4860420" cy="63735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95600" y="5460705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Золотые слова ☺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0596" y="5824416"/>
            <a:ext cx="6391275" cy="876760"/>
          </a:xfrm>
          <a:prstGeom prst="wedgeRoundRectCallout">
            <a:avLst>
              <a:gd name="adj1" fmla="val 52958"/>
              <a:gd name="adj2" fmla="val -884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Нужно подумать над структурой текста перед заданием 3 и самой формулировкой вопроса. Возможно, есть смысл добавить текст перед заданием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235218"/>
            <a:ext cx="111382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О региональной 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конференции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по проекту и 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сертификатах</a:t>
            </a:r>
            <a:endParaRPr lang="ru-RU" sz="3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2" y="1515114"/>
            <a:ext cx="1152144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cap="none" spc="0" dirty="0" smtClean="0">
                <a:ln w="0"/>
                <a:solidFill>
                  <a:srgbClr val="002060"/>
                </a:solidFill>
              </a:rPr>
              <a:t>Конференция</a:t>
            </a:r>
            <a:r>
              <a:rPr lang="ru-RU" sz="2000" b="0" cap="none" spc="0" dirty="0" smtClean="0">
                <a:ln w="0"/>
                <a:solidFill>
                  <a:srgbClr val="002060"/>
                </a:solidFill>
              </a:rPr>
              <a:t> состоится 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</a:rPr>
              <a:t>в режиме онлайн 25.11.21</a:t>
            </a:r>
            <a:r>
              <a:rPr lang="ru-RU" sz="2000" b="0" cap="none" spc="0" dirty="0" smtClean="0">
                <a:ln w="0"/>
                <a:solidFill>
                  <a:srgbClr val="002060"/>
                </a:solidFill>
              </a:rPr>
              <a:t>, во второй половине дня. 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cap="none" spc="0" dirty="0" smtClean="0">
                <a:ln w="0"/>
                <a:solidFill>
                  <a:srgbClr val="002060"/>
                </a:solidFill>
              </a:rPr>
              <a:t>Ссылки для регистрации </a:t>
            </a:r>
            <a:r>
              <a:rPr lang="ru-RU" sz="2000" b="0" cap="none" spc="0" dirty="0" smtClean="0">
                <a:ln w="0"/>
                <a:solidFill>
                  <a:srgbClr val="002060"/>
                </a:solidFill>
              </a:rPr>
              <a:t>на предметные секции будут отправлены </a:t>
            </a:r>
            <a:r>
              <a:rPr lang="ru-RU" sz="2000" b="1" cap="none" spc="0" dirty="0" smtClean="0">
                <a:ln w="0"/>
                <a:solidFill>
                  <a:srgbClr val="002060"/>
                </a:solidFill>
              </a:rPr>
              <a:t>после 15 ноября.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</a:rPr>
              <a:t>Количество </a:t>
            </a:r>
            <a:r>
              <a:rPr lang="ru-RU" sz="2000" b="1" dirty="0" smtClean="0">
                <a:ln w="0"/>
                <a:solidFill>
                  <a:srgbClr val="002060"/>
                </a:solidFill>
              </a:rPr>
              <a:t>выступлений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с презентаций опыта – </a:t>
            </a:r>
            <a:r>
              <a:rPr lang="ru-RU" sz="2000" b="1" dirty="0" smtClean="0">
                <a:ln w="0"/>
                <a:solidFill>
                  <a:srgbClr val="002060"/>
                </a:solidFill>
              </a:rPr>
              <a:t>не более 5.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</a:rPr>
              <a:t>Тематика выступлений:  а)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разработка </a:t>
            </a:r>
            <a:r>
              <a:rPr lang="ru-RU" sz="2000" dirty="0">
                <a:solidFill>
                  <a:srgbClr val="002060"/>
                </a:solidFill>
              </a:rPr>
              <a:t>маршрутных листов (групповых или индивидуальных) по </a:t>
            </a:r>
            <a:r>
              <a:rPr lang="ru-RU" sz="2000" dirty="0" smtClean="0">
                <a:solidFill>
                  <a:srgbClr val="002060"/>
                </a:solidFill>
              </a:rPr>
              <a:t>подготовке к мониторингам качества химического образования на основе анкетирований и предметных диагностик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; </a:t>
            </a:r>
            <a:r>
              <a:rPr lang="ru-RU" sz="2000" b="1" dirty="0" smtClean="0">
                <a:ln w="0"/>
                <a:solidFill>
                  <a:srgbClr val="002060"/>
                </a:solidFill>
              </a:rPr>
              <a:t>б)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разработка и апробация системы </a:t>
            </a:r>
            <a:r>
              <a:rPr lang="ru-RU" sz="2000" dirty="0">
                <a:solidFill>
                  <a:srgbClr val="002060"/>
                </a:solidFill>
              </a:rPr>
              <a:t>разноуровневых дидактических </a:t>
            </a:r>
            <a:r>
              <a:rPr lang="ru-RU" sz="2000" dirty="0" smtClean="0">
                <a:solidFill>
                  <a:srgbClr val="002060"/>
                </a:solidFill>
              </a:rPr>
              <a:t>заданий к учебной теме/блоку; </a:t>
            </a:r>
            <a:r>
              <a:rPr lang="ru-RU" sz="2000" b="1" dirty="0" smtClean="0">
                <a:solidFill>
                  <a:srgbClr val="002060"/>
                </a:solidFill>
              </a:rPr>
              <a:t>в)</a:t>
            </a:r>
            <a:r>
              <a:rPr lang="ru-RU" sz="2000" dirty="0" smtClean="0">
                <a:solidFill>
                  <a:srgbClr val="002060"/>
                </a:solidFill>
              </a:rPr>
              <a:t> разработка и апробация комплекта заданий для формирования и оценки компетенций ЕНГ у обучающихся.</a:t>
            </a: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</a:rPr>
              <a:t>Заявки на выступление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 принимаются руководителем группы по электронной почте </a:t>
            </a:r>
            <a:r>
              <a:rPr lang="ru-RU" sz="2000" b="1" dirty="0" smtClean="0">
                <a:ln w="0"/>
                <a:solidFill>
                  <a:srgbClr val="002060"/>
                </a:solidFill>
              </a:rPr>
              <a:t>до 25 октября 2021 г.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(+ предложение  обобщить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опыт будет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отправлено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нескольким участникам группы на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их личную электронную почту).</a:t>
            </a:r>
            <a:endParaRPr lang="ru-RU" sz="2000" dirty="0" smtClean="0">
              <a:ln w="0"/>
              <a:solidFill>
                <a:srgbClr val="002060"/>
              </a:solidFill>
            </a:endParaRPr>
          </a:p>
          <a:p>
            <a:pPr marL="514350" indent="-514350" algn="just">
              <a:buClr>
                <a:srgbClr val="C00000"/>
              </a:buClr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</a:rPr>
              <a:t>Сертификаты получат: а)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выступившие на конференции –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за обобщение опыта; </a:t>
            </a:r>
            <a:r>
              <a:rPr lang="ru-RU" sz="2000" b="1" dirty="0" smtClean="0">
                <a:ln w="0"/>
                <a:solidFill>
                  <a:srgbClr val="002060"/>
                </a:solidFill>
              </a:rPr>
              <a:t>б)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 участники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группы, разработавшие и апробировавшие комплект заданий </a:t>
            </a:r>
            <a:r>
              <a:rPr lang="ru-RU" sz="2000" dirty="0" smtClean="0">
                <a:ln w="0"/>
                <a:solidFill>
                  <a:srgbClr val="002060"/>
                </a:solidFill>
              </a:rPr>
              <a:t>ЕНГ, – за результативное участие в проекте с указанием разработанного продукта.</a:t>
            </a:r>
            <a:endParaRPr lang="ru-RU" sz="20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4" y="1717258"/>
            <a:ext cx="478575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Об отчетности участников группы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по деятельности </a:t>
            </a:r>
            <a:endParaRPr lang="ru-RU" sz="36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в 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проекте</a:t>
            </a:r>
            <a:endParaRPr lang="ru-RU" sz="3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5" y="636213"/>
            <a:ext cx="5238750" cy="54959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151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5" y="1516158"/>
            <a:ext cx="3466886" cy="3538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8091" y="2131180"/>
            <a:ext cx="6514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Жду заявок/предложений по темам выступлений на конференции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до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25 октября 2021 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529" y="5146766"/>
            <a:ext cx="36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marklin72@mail.ru</a:t>
            </a:r>
            <a:r>
              <a:rPr lang="en-US" sz="2800" dirty="0" smtClean="0"/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67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6" y="1643632"/>
            <a:ext cx="844731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ВСПОМНИМ, </a:t>
            </a:r>
          </a:p>
          <a:p>
            <a:pPr algn="ctr"/>
            <a:r>
              <a:rPr lang="ru-RU" sz="4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каким было задание </a:t>
            </a:r>
          </a:p>
          <a:p>
            <a:pPr algn="ctr"/>
            <a:r>
              <a:rPr lang="ru-RU" sz="4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к сегодняшнему мероприятию</a:t>
            </a:r>
            <a:endParaRPr lang="ru-RU" sz="48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36" y="345442"/>
            <a:ext cx="1657160" cy="1112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9009" y="345442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ТЕХНИЧЕСКОЕ ЗАДАНИЕ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к 04 октября 2021 года</a:t>
            </a:r>
            <a:endParaRPr lang="ru-RU" sz="1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350" y="1458245"/>
            <a:ext cx="113973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1.</a:t>
            </a:r>
            <a:r>
              <a:rPr lang="ru-RU" sz="2200" u="sng" dirty="0" smtClean="0">
                <a:solidFill>
                  <a:srgbClr val="002060"/>
                </a:solidFill>
              </a:rPr>
              <a:t>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Откорректировать</a:t>
            </a:r>
            <a:r>
              <a:rPr lang="ru-RU" sz="2200" dirty="0" smtClean="0">
                <a:solidFill>
                  <a:srgbClr val="002060"/>
                </a:solidFill>
              </a:rPr>
              <a:t> материалы в соответствии с техническими требованиями (см. слайд № 8 данной презентации).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2.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Провести апробацию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разработанного комплекта </a:t>
            </a:r>
            <a:r>
              <a:rPr lang="ru-RU" sz="2200" dirty="0">
                <a:solidFill>
                  <a:srgbClr val="002060"/>
                </a:solidFill>
              </a:rPr>
              <a:t>заданий </a:t>
            </a:r>
            <a:r>
              <a:rPr lang="ru-RU" sz="2200" dirty="0" smtClean="0">
                <a:solidFill>
                  <a:srgbClr val="002060"/>
                </a:solidFill>
              </a:rPr>
              <a:t>на </a:t>
            </a:r>
            <a:r>
              <a:rPr lang="ru-RU" sz="2200" dirty="0">
                <a:solidFill>
                  <a:srgbClr val="002060"/>
                </a:solidFill>
              </a:rPr>
              <a:t>обучающихся </a:t>
            </a:r>
            <a:r>
              <a:rPr lang="ru-RU" sz="2200" dirty="0" smtClean="0">
                <a:solidFill>
                  <a:srgbClr val="002060"/>
                </a:solidFill>
              </a:rPr>
              <a:t>одного любого класса своей школы (или сборной группы).  </a:t>
            </a:r>
          </a:p>
          <a:p>
            <a:pPr algn="just"/>
            <a:r>
              <a:rPr lang="ru-RU" sz="2200" b="1" dirty="0" smtClean="0"/>
              <a:t>Обратите внимание: </a:t>
            </a:r>
            <a:r>
              <a:rPr lang="ru-RU" sz="2200" dirty="0" smtClean="0"/>
              <a:t>возрастной ценз для участников апробации педагог выбирает самостоятельно, сообразно содержанию заданий; апробация может быть проведена в онлайн-режиме (через сервисы онлайн-опросов, анкет); обучающихся должно быть не менее 5-10 человек. Каждый уточняющий вопрос школьников по работе д. б. зафиксирован педагогом!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3.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Проанализировать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результаты апробации комплекта заданий, занеся данные в шаблон </a:t>
            </a:r>
            <a:r>
              <a:rPr lang="ru-RU" sz="2200" b="1" dirty="0" smtClean="0"/>
              <a:t>(см. далее).</a:t>
            </a:r>
            <a:endParaRPr lang="ru-RU" sz="2200" b="1" dirty="0"/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4. </a:t>
            </a:r>
            <a:r>
              <a:rPr lang="ru-RU" sz="2200" dirty="0" smtClean="0">
                <a:solidFill>
                  <a:srgbClr val="002060"/>
                </a:solidFill>
              </a:rPr>
              <a:t>При необходимости: откорректировать формулировки заданий, инструменты проверки – содержание ответов в критериях, назначаемые баллы и т.п.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5.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Отправить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анализ апробации </a:t>
            </a:r>
            <a:r>
              <a:rPr lang="ru-RU" sz="2200" dirty="0" smtClean="0">
                <a:solidFill>
                  <a:srgbClr val="002060"/>
                </a:solidFill>
              </a:rPr>
              <a:t>и скорректированную работу до 04 октября 2021 г на электронную почту руководителя группы.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4802" y="240366"/>
          <a:ext cx="11582400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3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1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Иванова Наталья Сергеевна, МАОУ «СОШ № 199», г. Пермь </a:t>
                      </a:r>
                    </a:p>
                    <a:p>
                      <a:r>
                        <a:rPr lang="ru-RU" sz="2000" dirty="0" smtClean="0"/>
                        <a:t>Анализ апробации комплекта заданий ЕНГ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«Воздух»</a:t>
                      </a:r>
                      <a:r>
                        <a:rPr lang="ru-RU" sz="2000" dirty="0" smtClean="0"/>
                        <a:t> в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8а </a:t>
                      </a:r>
                      <a:r>
                        <a:rPr lang="ru-RU" sz="2000" dirty="0" smtClean="0"/>
                        <a:t>классе.</a:t>
                      </a:r>
                    </a:p>
                    <a:p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21.09.2021</a:t>
                      </a:r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Время на выполнение работы: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30 минут</a:t>
                      </a:r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Количество участников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10 человек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1</a:t>
                      </a:r>
                    </a:p>
                    <a:p>
                      <a:r>
                        <a:rPr lang="ru-RU" sz="2000" dirty="0" smtClean="0"/>
                        <a:t>2 балла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2</a:t>
                      </a:r>
                    </a:p>
                    <a:p>
                      <a:r>
                        <a:rPr lang="ru-RU" sz="2000" dirty="0" smtClean="0"/>
                        <a:t>3 балла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3</a:t>
                      </a:r>
                    </a:p>
                    <a:p>
                      <a:r>
                        <a:rPr lang="ru-RU" sz="2000" dirty="0" smtClean="0"/>
                        <a:t>1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</a:p>
                    <a:p>
                      <a:r>
                        <a:rPr lang="ru-RU" sz="2000" dirty="0" smtClean="0"/>
                        <a:t>10 баллов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 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</a:t>
                      </a:r>
                      <a:r>
                        <a:rPr lang="ru-RU" sz="2000" baseline="0" dirty="0" smtClean="0"/>
                        <a:t> 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Задания с максимальной «решаемостью»: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Задания с минимальной «решаемостью»: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4, 5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2000" dirty="0" smtClean="0"/>
                        <a:t>Возможные причины низкого уровня выполнения отдельных заданий: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в задании 4 неточно сформулировано требование к записи ответа; ученики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 не обратили внимание на график</a:t>
                      </a:r>
                      <a:endParaRPr lang="ru-RU" sz="2000" dirty="0" smtClean="0"/>
                    </a:p>
                    <a:p>
                      <a:pPr algn="just"/>
                      <a:r>
                        <a:rPr lang="ru-RU" sz="2000" dirty="0" smtClean="0"/>
                        <a:t>Вопросы, которые задавали обучающиеся при выполнении работы: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Нужно в 3 задании приводить расчеты? Что нужно сделать в задании 2?</a:t>
                      </a:r>
                    </a:p>
                    <a:p>
                      <a:pPr algn="just"/>
                      <a:r>
                        <a:rPr lang="ru-RU" sz="2000" i="0" dirty="0" smtClean="0">
                          <a:solidFill>
                            <a:schemeClr val="tx1"/>
                          </a:solidFill>
                        </a:rPr>
                        <a:t>Что нужно изменить 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</a:rPr>
                        <a:t>в работе после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изменить формулировку вопроса в задании 2; добавить баллы за выполнение задания 5</a:t>
                      </a:r>
                      <a:endParaRPr lang="ru-RU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03037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20823721">
            <a:off x="8589818" y="572655"/>
            <a:ext cx="2890982" cy="905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Красным шрифтом приведены примеры заполнения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1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263" y="1563938"/>
            <a:ext cx="96142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Представление результатов </a:t>
            </a:r>
            <a:r>
              <a:rPr lang="ru-RU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апробации ЕН-заданий в </a:t>
            </a: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школах</a:t>
            </a:r>
            <a:endParaRPr lang="ru-RU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263" y="4056963"/>
            <a:ext cx="713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12</a:t>
            </a:r>
            <a:endParaRPr lang="ru-RU" sz="3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6788" y="4056963"/>
            <a:ext cx="713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12</a:t>
            </a:r>
            <a:endParaRPr lang="ru-RU" sz="3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9750" y="4056963"/>
            <a:ext cx="978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220</a:t>
            </a:r>
            <a:endParaRPr lang="ru-RU" sz="3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79" y="4730913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комплектов заданий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5528" y="473091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10295" y="473091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обучающихся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50485" y="4056963"/>
            <a:ext cx="713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13</a:t>
            </a:r>
            <a:endParaRPr lang="ru-RU" sz="3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2956" y="473091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54" y="267855"/>
            <a:ext cx="4648135" cy="63546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26" y="267855"/>
            <a:ext cx="4760393" cy="54972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700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91" y="406418"/>
            <a:ext cx="6555339" cy="60405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379855" y="1366982"/>
            <a:ext cx="4458913" cy="2364526"/>
          </a:xfrm>
          <a:prstGeom prst="wedgeRoundRectCallout">
            <a:avLst>
              <a:gd name="adj1" fmla="val -101912"/>
              <a:gd name="adj2" fmla="val 441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 для более четкого понимания школьниками смысла задания, нужно минимально изменить формулировку? Например, написать: </a:t>
            </a:r>
          </a:p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Текст выше</a:t>
            </a:r>
            <a:r>
              <a:rPr lang="ru-RU" dirty="0" smtClean="0"/>
              <a:t> – это начало исследовательской работы»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251" y="4673599"/>
            <a:ext cx="6084517" cy="15794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07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37" y="350983"/>
            <a:ext cx="10448925" cy="619803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888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964</Words>
  <Application>Microsoft Office PowerPoint</Application>
  <PresentationFormat>Широкоэкранный</PresentationFormat>
  <Paragraphs>119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Клинова Мария Николаевна</cp:lastModifiedBy>
  <cp:revision>162</cp:revision>
  <dcterms:created xsi:type="dcterms:W3CDTF">2021-08-29T09:03:34Z</dcterms:created>
  <dcterms:modified xsi:type="dcterms:W3CDTF">2021-10-08T06:29:01Z</dcterms:modified>
</cp:coreProperties>
</file>