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92" r:id="rId2"/>
    <p:sldId id="293" r:id="rId3"/>
    <p:sldId id="320" r:id="rId4"/>
    <p:sldId id="298" r:id="rId5"/>
    <p:sldId id="258" r:id="rId6"/>
    <p:sldId id="299" r:id="rId7"/>
    <p:sldId id="310" r:id="rId8"/>
    <p:sldId id="311" r:id="rId9"/>
    <p:sldId id="300" r:id="rId10"/>
    <p:sldId id="314" r:id="rId11"/>
    <p:sldId id="272" r:id="rId12"/>
    <p:sldId id="286" r:id="rId13"/>
    <p:sldId id="315" r:id="rId14"/>
    <p:sldId id="305" r:id="rId15"/>
    <p:sldId id="316" r:id="rId16"/>
    <p:sldId id="307" r:id="rId17"/>
    <p:sldId id="318" r:id="rId18"/>
    <p:sldId id="306" r:id="rId19"/>
    <p:sldId id="312" r:id="rId20"/>
    <p:sldId id="301" r:id="rId21"/>
    <p:sldId id="308" r:id="rId22"/>
    <p:sldId id="302" r:id="rId23"/>
    <p:sldId id="309" r:id="rId24"/>
    <p:sldId id="319" r:id="rId25"/>
    <p:sldId id="303" r:id="rId26"/>
    <p:sldId id="30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3E2F7"/>
    <a:srgbClr val="BEEDFA"/>
    <a:srgbClr val="BCFCFC"/>
    <a:srgbClr val="B9EDFF"/>
    <a:srgbClr val="90EAEC"/>
    <a:srgbClr val="8AC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4E1CF-2360-4963-A444-5517984DBB1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39C4-279B-4DFA-ABE0-05E3C60B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39C4-279B-4DFA-ABE0-05E3C60BCE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5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7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7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8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0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5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8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3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DF95-1BFD-44ED-8B12-754F8350B84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09602-7D44-43E5-B2FD-36D7C2A00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0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ebinar.ru/677519/10644369/record-new/1096160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arklin72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" y="0"/>
            <a:ext cx="28166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236" y="1686840"/>
            <a:ext cx="833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Ссылка на просмотр записи мероприятия 11.03.2022: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de-AT" sz="4000" b="1" dirty="0">
                <a:solidFill>
                  <a:srgbClr val="C00000"/>
                </a:solidFill>
                <a:sym typeface="Wingdings 2" panose="05020102010507070707" pitchFamily="18" charset="2"/>
                <a:hlinkClick r:id="rId3"/>
              </a:rPr>
              <a:t>https://</a:t>
            </a:r>
            <a:r>
              <a:rPr lang="de-AT" sz="4000" b="1" dirty="0" smtClean="0">
                <a:solidFill>
                  <a:srgbClr val="C00000"/>
                </a:solidFill>
                <a:sym typeface="Wingdings 2" panose="05020102010507070707" pitchFamily="18" charset="2"/>
                <a:hlinkClick r:id="rId3"/>
              </a:rPr>
              <a:t>events.webinar.ru/677519/10644369/record-new/10961603</a:t>
            </a:r>
            <a:endParaRPr lang="ru-RU" sz="4000" b="1" dirty="0" smtClean="0">
              <a:solidFill>
                <a:srgbClr val="C000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184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6" y="240003"/>
            <a:ext cx="5978361" cy="4045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87" y="2179780"/>
            <a:ext cx="6112588" cy="4450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510466" y="610186"/>
            <a:ext cx="2632665" cy="1123712"/>
          </a:xfrm>
          <a:prstGeom prst="wedgeRoundRectCallout">
            <a:avLst>
              <a:gd name="adj1" fmla="val -105117"/>
              <a:gd name="adj2" fmla="val 17008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Ваш ответ на поставленный в задании вопрос 1.2?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735001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6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7" y="733714"/>
            <a:ext cx="6915150" cy="5372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998691" y="1607796"/>
            <a:ext cx="366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Как вы думаете, какой (какие) из приведенных 5 вопросов относятся к оценке компетенции «Понимание методов ЕН исследования»?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8691" y="4113514"/>
            <a:ext cx="3666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Какой из приведенных вопросов при небольшой коррекции может стать вопросом на оценку умения компетенции «Понимание методов ЕН исследования»? Как он будет формулироваться?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34" y="733714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31" y="3239432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2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878677"/>
            <a:ext cx="7374500" cy="5115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572" y="1940859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47130" y="2973161"/>
            <a:ext cx="3024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Каков будет Ваш ответ на вопрос (задание) № 2*?</a:t>
            </a:r>
          </a:p>
          <a:p>
            <a:pPr algn="just"/>
            <a:endParaRPr lang="ru-RU" sz="2000" dirty="0">
              <a:solidFill>
                <a:srgbClr val="C0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* Умысел: показать автору разные (и при этом  правильные!) формулировки ответа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1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18" y="421842"/>
            <a:ext cx="7347527" cy="1789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395947" y="628070"/>
            <a:ext cx="6393586" cy="91440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8800" y="3521385"/>
            <a:ext cx="1106978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Именно для «выверенности» формулировок вопросов и критериев проверки ответов на них после разработки заданий </a:t>
            </a:r>
            <a:r>
              <a:rPr lang="ru-RU" sz="3600" b="0" u="sng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требуется их апробация</a:t>
            </a:r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</a:p>
          <a:p>
            <a:pPr marL="742950" indent="-742950" algn="just">
              <a:buAutoNum type="arabicParenR"/>
            </a:pPr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коллегами/знакомыми </a:t>
            </a:r>
          </a:p>
          <a:p>
            <a:pPr marL="742950" indent="-742950" algn="just">
              <a:buAutoNum type="arabicParenR"/>
            </a:pPr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обучающимися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00" y="2557230"/>
            <a:ext cx="11069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Исходя из текста перед заданием, гипотеза вполне  может быть и такой: «Катализаторы для разложения перекиси водорода существуют в сырых мясных и овощных продуктах» или «… и в сырых, и в вареных…»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865621"/>
            <a:ext cx="8191500" cy="5200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041246" y="2115796"/>
            <a:ext cx="255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Жду ваших ответов на два поставленных вопроса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46" y="865621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41246" y="4127279"/>
            <a:ext cx="2551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Нужна или не нужна дополнительная информация в описательной части?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Если да, то какая?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Если нет, то почему?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81037"/>
            <a:ext cx="75628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7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5" y="253711"/>
            <a:ext cx="6031058" cy="4521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89315" y="469679"/>
            <a:ext cx="5534686" cy="1631216"/>
          </a:xfrm>
          <a:prstGeom prst="leftArrowCallout">
            <a:avLst>
              <a:gd name="adj1" fmla="val 54444"/>
              <a:gd name="adj2" fmla="val 41987"/>
              <a:gd name="adj3" fmla="val 25000"/>
              <a:gd name="adj4" fmla="val 88674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Предлагаю изменить: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rgbClr val="C00000"/>
                </a:solidFill>
              </a:rPr>
              <a:t>структуру текста;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rgbClr val="C00000"/>
                </a:solidFill>
              </a:rPr>
              <a:t>некоторые формулировки  - как в тексте, так и в самом вопросе (возможно, вопрос вообще изменится…)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26" y="56578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sym typeface="Wingdings 2" panose="05020102010507070707" pitchFamily="18" charset="2"/>
              </a:rPr>
              <a:t>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80" y="112946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sym typeface="Wingdings 2" panose="05020102010507070707" pitchFamily="18" charset="2"/>
              </a:rPr>
              <a:t>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726987" y="760128"/>
            <a:ext cx="41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sym typeface="Wingdings 2" panose="05020102010507070707" pitchFamily="18" charset="2"/>
              </a:rPr>
              <a:t>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5698" y="248305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sym typeface="Wingdings 2" panose="05020102010507070707" pitchFamily="18" charset="2"/>
              </a:rPr>
              <a:t>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15" y="2674598"/>
            <a:ext cx="5534686" cy="40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2" y="265612"/>
            <a:ext cx="6042675" cy="4038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Выноска со стрелкой влево 3"/>
          <p:cNvSpPr/>
          <p:nvPr/>
        </p:nvSpPr>
        <p:spPr>
          <a:xfrm>
            <a:off x="6622473" y="653663"/>
            <a:ext cx="5227781" cy="1631216"/>
          </a:xfrm>
          <a:prstGeom prst="leftArrowCallout">
            <a:avLst>
              <a:gd name="adj1" fmla="val 36238"/>
              <a:gd name="adj2" fmla="val 31228"/>
              <a:gd name="adj3" fmla="val 25000"/>
              <a:gd name="adj4" fmla="val 87255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</a:rPr>
              <a:t>Вопрос «И сколько мне теперь ждать?» работает на «приближение» текста к личности школьника, но может сбить отвечающего с толку (дети могут решить, что на этот вопрос тоже нужно отвечать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437" y="3048000"/>
            <a:ext cx="6232817" cy="3509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Выноска со стрелкой вправо 5"/>
          <p:cNvSpPr/>
          <p:nvPr/>
        </p:nvSpPr>
        <p:spPr>
          <a:xfrm>
            <a:off x="376441" y="4729017"/>
            <a:ext cx="5139395" cy="1631216"/>
          </a:xfrm>
          <a:prstGeom prst="rightArrowCallout">
            <a:avLst>
              <a:gd name="adj1" fmla="val 29530"/>
              <a:gd name="adj2" fmla="val 33430"/>
              <a:gd name="adj3" fmla="val 25000"/>
              <a:gd name="adj4" fmla="val 86678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Возможно, </a:t>
            </a:r>
            <a:r>
              <a:rPr lang="ru-RU" sz="2000" dirty="0">
                <a:solidFill>
                  <a:srgbClr val="C00000"/>
                </a:solidFill>
              </a:rPr>
              <a:t>что есть смысл </a:t>
            </a:r>
            <a:r>
              <a:rPr lang="ru-RU" sz="2000" dirty="0" smtClean="0">
                <a:solidFill>
                  <a:srgbClr val="C00000"/>
                </a:solidFill>
              </a:rPr>
              <a:t>сразу перевести </a:t>
            </a:r>
            <a:r>
              <a:rPr lang="ru-RU" sz="2000" dirty="0">
                <a:solidFill>
                  <a:srgbClr val="C00000"/>
                </a:solidFill>
              </a:rPr>
              <a:t>«я» в  </a:t>
            </a:r>
            <a:r>
              <a:rPr lang="ru-RU" sz="2000" dirty="0" smtClean="0">
                <a:solidFill>
                  <a:srgbClr val="C00000"/>
                </a:solidFill>
              </a:rPr>
              <a:t>какую-то героиню с указанием возраста…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Также в данном случае необязательно повторять текст перед вторым вопросом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6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88" y="303414"/>
            <a:ext cx="7686675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8" y="2803238"/>
            <a:ext cx="7686675" cy="3714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20" y="349573"/>
            <a:ext cx="3251779" cy="2962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820" y="3409445"/>
            <a:ext cx="32517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Надо еще думать и думать – или над содержанием самих текстов, или над формулировкой вопросов (или над тем и другим)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5" y="428914"/>
            <a:ext cx="7439025" cy="476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76" y="4729018"/>
            <a:ext cx="7919496" cy="1782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693" y="428914"/>
            <a:ext cx="3251779" cy="2962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0693" y="3488786"/>
            <a:ext cx="325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Понятно ли содержание задания?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284650"/>
            <a:ext cx="11670787" cy="63101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4803" y="3267294"/>
            <a:ext cx="71581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11.03.2022</a:t>
            </a:r>
            <a:endParaRPr lang="ru-RU" sz="28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ЕНГ. ВЕБИНАР-ТРЕНИНГ № 2</a:t>
            </a:r>
            <a:endParaRPr lang="ru-RU" sz="4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Клинова М.Н., руководитель краевой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3756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708"/>
            <a:ext cx="1062182" cy="6813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5963" y="1716874"/>
            <a:ext cx="87375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Очень кратко  - о заданиях </a:t>
            </a:r>
          </a:p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оценку умения школьников анализировать, интерпретировать данные и делать выводы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95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642" y="3710963"/>
            <a:ext cx="10908856" cy="255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86114" y="591947"/>
            <a:ext cx="4489202" cy="2145268"/>
          </a:xfrm>
          <a:prstGeom prst="wedgeRoundRectCallout">
            <a:avLst>
              <a:gd name="adj1" fmla="val -21300"/>
              <a:gd name="adj2" fmla="val 9373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Ключевое умение компетенции «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Интерпретация данных и использование научных доказательств для получения 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выводов»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93790" y="1121079"/>
            <a:ext cx="5797484" cy="1736646"/>
          </a:xfrm>
          <a:prstGeom prst="wedgeRoundRectCallout">
            <a:avLst>
              <a:gd name="adj1" fmla="val -21300"/>
              <a:gd name="adj2" fmla="val 9373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Характеристика учебного задания, направленного на формирование / оценку умения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77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8" y="437285"/>
            <a:ext cx="4924425" cy="6038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437285"/>
            <a:ext cx="4876800" cy="4248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197600" y="4980862"/>
            <a:ext cx="49126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Выполнение школьниками - 32%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1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97" y="248692"/>
            <a:ext cx="6200258" cy="6434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881567" y="371241"/>
            <a:ext cx="4779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«получения выводов» информация может быть как дана в тексте практически в готовом виде, так и в завуалированном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7718" y="3466147"/>
            <a:ext cx="48670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 ВАЖНЕЙШАЯ РОЛЬ В ТАКИХ ЗАДАНИЯХ ПРИНАДЛЕЖИТ СМЫСЛОВОМУ ЧТЕНИЮ ТЕКСТОВ</a:t>
            </a:r>
          </a:p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↓</a:t>
            </a:r>
          </a:p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НУЖНО УЧИТЬ ДЕТЕЙ ЧИТАТЬ «СО СМЫСЛОМ»</a:t>
            </a:r>
            <a:endParaRPr lang="ru-RU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65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45" y="723641"/>
            <a:ext cx="8791575" cy="4019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74473" y="5275750"/>
            <a:ext cx="7713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что должен обратить внимание школьник, чтобы правильно ответить на поставленный вопрос?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5" y="5315762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4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708"/>
            <a:ext cx="1062182" cy="6813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163" y="2341602"/>
            <a:ext cx="873759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ТЗ № 3</a:t>
            </a:r>
          </a:p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(возможно, чуть точнее будет представлено в электронном письме)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91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6" y="352632"/>
            <a:ext cx="11323783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200" b="1" u="sng" dirty="0" smtClean="0">
                <a:solidFill>
                  <a:srgbClr val="C00000"/>
                </a:solidFill>
              </a:rPr>
              <a:t>1 задание (не для всех).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Еще раз проверить, соответствует ли разработанный в рамках выполнения ТЗ № 2 материал всем выдвинутым требованиям; провести корректировку и отправить к </a:t>
            </a:r>
            <a:r>
              <a:rPr lang="ru-RU" sz="2200" b="1" dirty="0">
                <a:solidFill>
                  <a:srgbClr val="002060"/>
                </a:solidFill>
              </a:rPr>
              <a:t>01.04.22 </a:t>
            </a:r>
            <a:r>
              <a:rPr lang="ru-RU" sz="2200" dirty="0">
                <a:solidFill>
                  <a:srgbClr val="002060"/>
                </a:solidFill>
              </a:rPr>
              <a:t>руководителю на эл. почту </a:t>
            </a:r>
            <a:r>
              <a:rPr lang="en-US" sz="2200" dirty="0">
                <a:solidFill>
                  <a:srgbClr val="002060"/>
                </a:solidFill>
                <a:hlinkClick r:id="rId2"/>
              </a:rPr>
              <a:t>marklin72@mail.ru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2200" b="1" u="sng" dirty="0" smtClean="0">
                <a:solidFill>
                  <a:srgbClr val="C00000"/>
                </a:solidFill>
              </a:rPr>
              <a:t>2 задание (обязательное, но на выбор – одно из двух). </a:t>
            </a:r>
          </a:p>
          <a:p>
            <a:pPr algn="just">
              <a:lnSpc>
                <a:spcPct val="1100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2.1. </a:t>
            </a:r>
            <a:r>
              <a:rPr lang="ru-RU" sz="2200" dirty="0" smtClean="0">
                <a:solidFill>
                  <a:srgbClr val="002060"/>
                </a:solidFill>
              </a:rPr>
              <a:t>Провести апробацию разработанного в ТЗ № 2 материала на школьниках, провести </a:t>
            </a:r>
            <a:r>
              <a:rPr lang="ru-RU" sz="2200" dirty="0" smtClean="0">
                <a:solidFill>
                  <a:srgbClr val="002060"/>
                </a:solidFill>
              </a:rPr>
              <a:t>количественный и качественный анализ</a:t>
            </a:r>
            <a:r>
              <a:rPr lang="ru-RU" sz="2200" dirty="0" smtClean="0">
                <a:solidFill>
                  <a:srgbClr val="002060"/>
                </a:solidFill>
              </a:rPr>
              <a:t>, описать </a:t>
            </a:r>
            <a:r>
              <a:rPr lang="ru-RU" sz="2200" dirty="0" smtClean="0">
                <a:solidFill>
                  <a:srgbClr val="002060"/>
                </a:solidFill>
              </a:rPr>
              <a:t>его, </a:t>
            </a:r>
            <a:r>
              <a:rPr lang="ru-RU" sz="2200" dirty="0" smtClean="0">
                <a:solidFill>
                  <a:srgbClr val="002060"/>
                </a:solidFill>
              </a:rPr>
              <a:t>при необходимости скорректировать тексты и вопросы заданий</a:t>
            </a:r>
          </a:p>
          <a:p>
            <a:pPr algn="just">
              <a:lnSpc>
                <a:spcPct val="11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или</a:t>
            </a:r>
          </a:p>
          <a:p>
            <a:pPr algn="just">
              <a:lnSpc>
                <a:spcPct val="1100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2.2. </a:t>
            </a:r>
            <a:r>
              <a:rPr lang="ru-RU" sz="2200" dirty="0" smtClean="0">
                <a:solidFill>
                  <a:srgbClr val="002060"/>
                </a:solidFill>
              </a:rPr>
              <a:t>Придумать </a:t>
            </a:r>
            <a:r>
              <a:rPr lang="ru-RU" sz="2200" u="sng" dirty="0" smtClean="0">
                <a:solidFill>
                  <a:srgbClr val="002060"/>
                </a:solidFill>
              </a:rPr>
              <a:t>одно</a:t>
            </a:r>
            <a:r>
              <a:rPr lang="ru-RU" sz="2200" dirty="0" smtClean="0">
                <a:solidFill>
                  <a:srgbClr val="002060"/>
                </a:solidFill>
              </a:rPr>
              <a:t> задание для оценки/формирования умения «</a:t>
            </a:r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анализировать, интерпретировать данные и делать выводы</a:t>
            </a:r>
            <a:r>
              <a:rPr lang="ru-RU" sz="2200" dirty="0" smtClean="0">
                <a:solidFill>
                  <a:srgbClr val="002060"/>
                </a:solidFill>
              </a:rPr>
              <a:t>» (можно к уже использованному тексту, если это </a:t>
            </a:r>
            <a:r>
              <a:rPr lang="ru-RU" sz="2200" dirty="0">
                <a:solidFill>
                  <a:srgbClr val="002060"/>
                </a:solidFill>
              </a:rPr>
              <a:t>возможно). При оформлении</a:t>
            </a:r>
            <a:r>
              <a:rPr lang="ru-RU" sz="2200" b="1" dirty="0">
                <a:solidFill>
                  <a:srgbClr val="C00000"/>
                </a:solidFill>
              </a:rPr>
              <a:t>**</a:t>
            </a:r>
            <a:r>
              <a:rPr lang="ru-RU" sz="2200" dirty="0">
                <a:solidFill>
                  <a:srgbClr val="002060"/>
                </a:solidFill>
              </a:rPr>
              <a:t> материала указать автора, класс и тему, в которых можно применить задание, привести к заданию критерии проверки.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Материалы задания (2.1 или 2.2) </a:t>
            </a:r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>
                <a:solidFill>
                  <a:srgbClr val="002060"/>
                </a:solidFill>
              </a:rPr>
              <a:t>формате</a:t>
            </a:r>
            <a:r>
              <a:rPr lang="en-US" sz="2200" dirty="0">
                <a:solidFill>
                  <a:srgbClr val="002060"/>
                </a:solidFill>
              </a:rPr>
              <a:t> Word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прислать к </a:t>
            </a:r>
            <a:r>
              <a:rPr lang="ru-RU" sz="2200" b="1" u="sng" dirty="0" smtClean="0">
                <a:solidFill>
                  <a:srgbClr val="002060"/>
                </a:solidFill>
              </a:rPr>
              <a:t>15.04.22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руководителю на </a:t>
            </a:r>
            <a:r>
              <a:rPr lang="ru-RU" sz="2200" dirty="0">
                <a:solidFill>
                  <a:srgbClr val="002060"/>
                </a:solidFill>
              </a:rPr>
              <a:t>эл. </a:t>
            </a:r>
            <a:r>
              <a:rPr lang="ru-RU" sz="2200" dirty="0" smtClean="0">
                <a:solidFill>
                  <a:srgbClr val="002060"/>
                </a:solidFill>
              </a:rPr>
              <a:t>почту </a:t>
            </a:r>
            <a:r>
              <a:rPr lang="en-US" sz="2200" dirty="0" smtClean="0">
                <a:solidFill>
                  <a:srgbClr val="002060"/>
                </a:solidFill>
                <a:hlinkClick r:id="rId2"/>
              </a:rPr>
              <a:t>marklin72@mail.ru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817" y="5652655"/>
            <a:ext cx="11323783" cy="919995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*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1 задание не для всех.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** </a:t>
            </a:r>
            <a:r>
              <a:rPr lang="ru-RU" sz="2000" dirty="0" smtClean="0">
                <a:solidFill>
                  <a:srgbClr val="002060"/>
                </a:solidFill>
              </a:rPr>
              <a:t>Поля 2*2*2*2, шрифт </a:t>
            </a:r>
            <a:r>
              <a:rPr lang="de-AT" sz="2000" dirty="0">
                <a:solidFill>
                  <a:srgbClr val="002060"/>
                </a:solidFill>
              </a:rPr>
              <a:t>Times New Roman</a:t>
            </a:r>
            <a:r>
              <a:rPr lang="ru-RU" sz="2000" dirty="0">
                <a:solidFill>
                  <a:srgbClr val="002060"/>
                </a:solidFill>
              </a:rPr>
              <a:t>, размер 14, межстрочный интервал </a:t>
            </a:r>
            <a:r>
              <a:rPr lang="ru-RU" sz="2000" dirty="0" smtClean="0">
                <a:solidFill>
                  <a:srgbClr val="002060"/>
                </a:solidFill>
              </a:rPr>
              <a:t>одинарный, выравнивание </a:t>
            </a:r>
            <a:r>
              <a:rPr lang="ru-RU" sz="2000" dirty="0">
                <a:solidFill>
                  <a:srgbClr val="002060"/>
                </a:solidFill>
              </a:rPr>
              <a:t>текста «по ширине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" y="0"/>
            <a:ext cx="28166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5709" y="951398"/>
            <a:ext cx="8331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Сегодня мы… 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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sym typeface="Wingdings 2" panose="05020102010507070707" pitchFamily="18" charset="2"/>
              </a:rPr>
              <a:t>Узнаем статистику по выполнению ТЗ № 2 участниками группы.</a:t>
            </a:r>
            <a:endParaRPr lang="ru-RU" sz="2800" dirty="0" smtClean="0">
              <a:solidFill>
                <a:srgbClr val="C00000"/>
              </a:solidFill>
              <a:sym typeface="Wingdings 2" panose="05020102010507070707" pitchFamily="18" charset="2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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sym typeface="Wingdings 2" panose="05020102010507070707" pitchFamily="18" charset="2"/>
              </a:rPr>
              <a:t>Рассмотрим / обсудим некоторые задания, разработанные участниками группы – на оценку умений компетенции «Понимание особенностей ЕН исследования».</a:t>
            </a:r>
            <a:endParaRPr lang="ru-RU" sz="2800" dirty="0" smtClean="0">
              <a:solidFill>
                <a:srgbClr val="C00000"/>
              </a:solidFill>
              <a:sym typeface="Wingdings 2" panose="05020102010507070707" pitchFamily="18" charset="2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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sym typeface="Wingdings 2" panose="05020102010507070707" pitchFamily="18" charset="2"/>
              </a:rPr>
              <a:t>Разберем несколько заданий, направленных на оценку умения школьников анализировать, интерпретировать данные и делать выводы.</a:t>
            </a:r>
            <a:endParaRPr lang="ru-RU" sz="2800" dirty="0" smtClean="0">
              <a:solidFill>
                <a:srgbClr val="C00000"/>
              </a:solidFill>
              <a:sym typeface="Wingdings 2" panose="05020102010507070707" pitchFamily="18" charset="2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</a:t>
            </a:r>
            <a:r>
              <a:rPr lang="ru-RU" sz="2800" b="1" dirty="0">
                <a:sym typeface="Wingdings 2" panose="05020102010507070707" pitchFamily="18" charset="2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sym typeface="Wingdings 2" panose="05020102010507070707" pitchFamily="18" charset="2"/>
              </a:rPr>
              <a:t>Обсудим варианты нового задания – ТЗ № 3.</a:t>
            </a:r>
            <a:endParaRPr lang="ru-RU" sz="2800" dirty="0" smtClean="0">
              <a:solidFill>
                <a:srgbClr val="C000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411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708"/>
            <a:ext cx="1062182" cy="6813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2291" y="2280047"/>
            <a:ext cx="82203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Выполнение ТЗ № 2: статистические данные </a:t>
            </a:r>
          </a:p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обобщенные выводы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99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30013"/>
            <a:ext cx="2807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1530" y="387031"/>
            <a:ext cx="4157147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42</a:t>
            </a:r>
            <a:r>
              <a:rPr lang="ru-RU" sz="28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педагога выполнили задание № 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 120</a:t>
            </a:r>
            <a:r>
              <a:rPr lang="ru-RU" sz="28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предложенных заданий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 43%</a:t>
            </a:r>
            <a:r>
              <a:rPr lang="ru-RU" sz="36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заданий из области химии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 37%</a:t>
            </a:r>
            <a:r>
              <a:rPr lang="ru-RU" sz="28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заданий из области биологии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2" y="387031"/>
            <a:ext cx="6835055" cy="417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5613" y="4733732"/>
            <a:ext cx="6835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Главное замечание: </a:t>
            </a:r>
            <a:r>
              <a:rPr lang="ru-RU" sz="2400" u="sng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несоблюдение требований ТЗ</a:t>
            </a:r>
            <a:r>
              <a:rPr lang="ru-RU" sz="24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(задания не соответствуют указанной компетенции; не указаны авторы, классы, темы; нет критериев оценивания; иное техническое оформление) + </a:t>
            </a:r>
            <a:r>
              <a:rPr lang="ru-RU" sz="2400" u="sng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очень объемные тексты</a:t>
            </a:r>
            <a:endParaRPr lang="ru-RU" sz="24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35" y="4733732"/>
            <a:ext cx="2016942" cy="19389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9337965" y="4562672"/>
            <a:ext cx="2448816" cy="1561037"/>
          </a:xfrm>
          <a:prstGeom prst="cloudCallout">
            <a:avLst>
              <a:gd name="adj1" fmla="val -87630"/>
              <a:gd name="adj2" fmla="val 157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Мне было очень сложно составлять задания 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0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708"/>
            <a:ext cx="1062182" cy="6813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9642" y="1819998"/>
            <a:ext cx="93231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Задания, разработанные участниками группы на оценку умений компетенции «Понимание особенностей ЕН исследования»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128" y="5532581"/>
            <a:ext cx="86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Только некоторые примеры (и на «выполнить», и на «еще надо подумать»)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3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9" y="403573"/>
            <a:ext cx="6837187" cy="6015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17" y="4377953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45617" y="5348186"/>
            <a:ext cx="333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Каковы будут Ваши ответы на представленные вопросы (задания)?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4271" y="569827"/>
            <a:ext cx="36832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Одна из нескольких работ, к которой (у меня) не возникло уточняющих или корректирующих вопросов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617" y="473676"/>
            <a:ext cx="635577" cy="6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37" y="651886"/>
            <a:ext cx="7772400" cy="559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https://i.servimg.com/u/f25/18/42/86/22/bt-ch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82" y="3642115"/>
            <a:ext cx="2551545" cy="8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050481" y="4700922"/>
            <a:ext cx="2551545" cy="1123712"/>
          </a:xfrm>
          <a:prstGeom prst="wedgeRoundRectCallout">
            <a:avLst>
              <a:gd name="adj1" fmla="val -178783"/>
              <a:gd name="adj2" fmla="val 7483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Сформулируйте ответ на поставленный в задании вопрос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4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5" y="268907"/>
            <a:ext cx="6317815" cy="5565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925248" y="1098488"/>
            <a:ext cx="4971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Необычность задания – в необходимости анализа замыслов, деятельности учителя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73" y="2783707"/>
            <a:ext cx="6061652" cy="38794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973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820</Words>
  <Application>Microsoft Office PowerPoint</Application>
  <PresentationFormat>Широкоэкранный</PresentationFormat>
  <Paragraphs>73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 Н</dc:creator>
  <cp:lastModifiedBy>Клинова М Н</cp:lastModifiedBy>
  <cp:revision>361</cp:revision>
  <dcterms:created xsi:type="dcterms:W3CDTF">2022-02-14T15:03:53Z</dcterms:created>
  <dcterms:modified xsi:type="dcterms:W3CDTF">2022-03-11T14:20:09Z</dcterms:modified>
</cp:coreProperties>
</file>