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3" r:id="rId2"/>
    <p:sldId id="262" r:id="rId3"/>
    <p:sldId id="258" r:id="rId4"/>
    <p:sldId id="297" r:id="rId5"/>
    <p:sldId id="294" r:id="rId6"/>
    <p:sldId id="299" r:id="rId7"/>
    <p:sldId id="267" r:id="rId8"/>
    <p:sldId id="301" r:id="rId9"/>
    <p:sldId id="293" r:id="rId10"/>
    <p:sldId id="295" r:id="rId11"/>
    <p:sldId id="266" r:id="rId12"/>
    <p:sldId id="300" r:id="rId13"/>
    <p:sldId id="302" r:id="rId14"/>
    <p:sldId id="303" r:id="rId15"/>
    <p:sldId id="304" r:id="rId16"/>
    <p:sldId id="305" r:id="rId17"/>
    <p:sldId id="298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1E03"/>
    <a:srgbClr val="420000"/>
    <a:srgbClr val="003217"/>
    <a:srgbClr val="2E2D00"/>
    <a:srgbClr val="525000"/>
    <a:srgbClr val="580000"/>
    <a:srgbClr val="005828"/>
    <a:srgbClr val="B8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9" autoAdjust="0"/>
    <p:restoredTop sz="94660"/>
  </p:normalViewPr>
  <p:slideViewPr>
    <p:cSldViewPr>
      <p:cViewPr varScale="1">
        <p:scale>
          <a:sx n="121" d="100"/>
          <a:sy n="121" d="100"/>
        </p:scale>
        <p:origin x="900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5742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0898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8920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136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3093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2462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5081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540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3646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832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8783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5B106E36-FD25-4E2D-B0AA-010F637433A0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4492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9.png"/><Relationship Id="rId18" Type="http://schemas.openxmlformats.org/officeDocument/2006/relationships/image" Target="../media/image42.png"/><Relationship Id="rId3" Type="http://schemas.openxmlformats.org/officeDocument/2006/relationships/image" Target="../media/image32.jpg"/><Relationship Id="rId7" Type="http://schemas.openxmlformats.org/officeDocument/2006/relationships/image" Target="../media/image35.png"/><Relationship Id="rId12" Type="http://schemas.microsoft.com/office/2007/relationships/hdphoto" Target="../media/hdphoto4.wdp"/><Relationship Id="rId17" Type="http://schemas.openxmlformats.org/officeDocument/2006/relationships/image" Target="../media/image41.jpeg"/><Relationship Id="rId2" Type="http://schemas.openxmlformats.org/officeDocument/2006/relationships/image" Target="../media/image31.jpg"/><Relationship Id="rId16" Type="http://schemas.microsoft.com/office/2007/relationships/hdphoto" Target="../media/hdphoto6.wdp"/><Relationship Id="rId20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microsoft.com/office/2007/relationships/hdphoto" Target="../media/hdphoto2.wdp"/><Relationship Id="rId15" Type="http://schemas.openxmlformats.org/officeDocument/2006/relationships/image" Target="../media/image40.png"/><Relationship Id="rId10" Type="http://schemas.openxmlformats.org/officeDocument/2006/relationships/image" Target="../media/image37.png"/><Relationship Id="rId19" Type="http://schemas.microsoft.com/office/2007/relationships/hdphoto" Target="../media/hdphoto7.wdp"/><Relationship Id="rId4" Type="http://schemas.openxmlformats.org/officeDocument/2006/relationships/image" Target="../media/image33.png"/><Relationship Id="rId9" Type="http://schemas.openxmlformats.org/officeDocument/2006/relationships/image" Target="../media/image36.png"/><Relationship Id="rId1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2.pn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12" Type="http://schemas.microsoft.com/office/2007/relationships/hdphoto" Target="../media/hdphoto7.wdp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11" Type="http://schemas.openxmlformats.org/officeDocument/2006/relationships/image" Target="../media/image42.png"/><Relationship Id="rId5" Type="http://schemas.openxmlformats.org/officeDocument/2006/relationships/image" Target="../media/image47.jpeg"/><Relationship Id="rId10" Type="http://schemas.microsoft.com/office/2007/relationships/hdphoto" Target="../media/hdphoto8.wdp"/><Relationship Id="rId4" Type="http://schemas.openxmlformats.org/officeDocument/2006/relationships/image" Target="../media/image46.jpeg"/><Relationship Id="rId9" Type="http://schemas.openxmlformats.org/officeDocument/2006/relationships/image" Target="../media/image51.png"/><Relationship Id="rId14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4.jpeg"/><Relationship Id="rId7" Type="http://schemas.microsoft.com/office/2007/relationships/hdphoto" Target="../media/hdphoto10.wdp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9" Type="http://schemas.openxmlformats.org/officeDocument/2006/relationships/image" Target="../media/image5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microsoft.com/office/2007/relationships/hdphoto" Target="../media/hdphoto11.wdp"/><Relationship Id="rId7" Type="http://schemas.microsoft.com/office/2007/relationships/hdphoto" Target="../media/hdphoto13.wdp"/><Relationship Id="rId12" Type="http://schemas.microsoft.com/office/2007/relationships/hdphoto" Target="../media/hdphoto15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5.png"/><Relationship Id="rId5" Type="http://schemas.microsoft.com/office/2007/relationships/hdphoto" Target="../media/hdphoto12.wdp"/><Relationship Id="rId10" Type="http://schemas.microsoft.com/office/2007/relationships/hdphoto" Target="../media/hdphoto14.wdp"/><Relationship Id="rId4" Type="http://schemas.openxmlformats.org/officeDocument/2006/relationships/image" Target="../media/image61.png"/><Relationship Id="rId9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3" Type="http://schemas.microsoft.com/office/2007/relationships/hdphoto" Target="../media/hdphoto1.wdp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59632" y="1556792"/>
            <a:ext cx="655272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dirty="0">
                <a:solidFill>
                  <a:schemeClr val="tx2">
                    <a:lumMod val="75000"/>
                  </a:schemeClr>
                </a:solidFill>
                <a:latin typeface="Century Schoolbook" panose="02040604050505020304" pitchFamily="18" charset="0"/>
              </a:rPr>
              <a:t>«Детское </a:t>
            </a:r>
            <a:r>
              <a:rPr lang="ru-RU" sz="2400" i="1" dirty="0" smtClean="0">
                <a:solidFill>
                  <a:schemeClr val="tx2">
                    <a:lumMod val="75000"/>
                  </a:schemeClr>
                </a:solidFill>
                <a:latin typeface="Century Schoolbook" panose="02040604050505020304" pitchFamily="18" charset="0"/>
              </a:rPr>
              <a:t>экспериментирование - </a:t>
            </a:r>
            <a:r>
              <a:rPr lang="ru-RU" sz="2400" i="1" dirty="0">
                <a:solidFill>
                  <a:schemeClr val="tx2">
                    <a:lumMod val="75000"/>
                  </a:schemeClr>
                </a:solidFill>
                <a:latin typeface="Century Schoolbook" panose="02040604050505020304" pitchFamily="18" charset="0"/>
              </a:rPr>
              <a:t>истинно детская деятельность, которая возникает в раннем возрасте и интенсивно развивается на протяжении всего дошкольного детства без особой помощи взрослого и даже вопреки его запретам</a:t>
            </a:r>
            <a:r>
              <a:rPr lang="ru-RU" sz="2400" i="1" dirty="0" smtClean="0">
                <a:solidFill>
                  <a:schemeClr val="tx2">
                    <a:lumMod val="75000"/>
                  </a:schemeClr>
                </a:solidFill>
                <a:latin typeface="Century Schoolbook" panose="02040604050505020304" pitchFamily="18" charset="0"/>
              </a:rPr>
              <a:t>»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Century Schoolbook" panose="02040604050505020304" pitchFamily="18" charset="0"/>
              </a:rPr>
              <a:t>.</a:t>
            </a:r>
          </a:p>
          <a:p>
            <a:pPr algn="ctr"/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Century Schoolbook" panose="02040604050505020304" pitchFamily="18" charset="0"/>
              </a:rPr>
              <a:t/>
            </a:r>
            <a:br>
              <a:rPr lang="ru-RU" sz="2400" dirty="0">
                <a:solidFill>
                  <a:schemeClr val="tx2">
                    <a:lumMod val="75000"/>
                  </a:schemeClr>
                </a:solidFill>
                <a:latin typeface="Century Schoolbook" panose="02040604050505020304" pitchFamily="18" charset="0"/>
              </a:rPr>
            </a:b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Century Schoolbook" panose="02040604050505020304" pitchFamily="18" charset="0"/>
              </a:rPr>
              <a:t>                                            </a:t>
            </a:r>
            <a:r>
              <a:rPr lang="ru-RU" sz="2400" i="1" dirty="0" smtClean="0">
                <a:solidFill>
                  <a:schemeClr val="tx2">
                    <a:lumMod val="75000"/>
                  </a:schemeClr>
                </a:solidFill>
                <a:latin typeface="Century Schoolbook" panose="02040604050505020304" pitchFamily="18" charset="0"/>
              </a:rPr>
              <a:t>(</a:t>
            </a:r>
            <a:r>
              <a:rPr lang="ru-RU" sz="2400" i="1" dirty="0">
                <a:solidFill>
                  <a:schemeClr val="tx2">
                    <a:lumMod val="75000"/>
                  </a:schemeClr>
                </a:solidFill>
                <a:latin typeface="Century Schoolbook" panose="02040604050505020304" pitchFamily="18" charset="0"/>
              </a:rPr>
              <a:t>Н. Н. </a:t>
            </a:r>
            <a:r>
              <a:rPr lang="ru-RU" sz="2400" i="1" dirty="0" err="1">
                <a:solidFill>
                  <a:schemeClr val="tx2">
                    <a:lumMod val="75000"/>
                  </a:schemeClr>
                </a:solidFill>
                <a:latin typeface="Century Schoolbook" panose="02040604050505020304" pitchFamily="18" charset="0"/>
              </a:rPr>
              <a:t>Подъяков</a:t>
            </a:r>
            <a:r>
              <a:rPr lang="ru-RU" sz="2400" i="1" dirty="0">
                <a:solidFill>
                  <a:schemeClr val="tx2">
                    <a:lumMod val="75000"/>
                  </a:schemeClr>
                </a:solidFill>
                <a:latin typeface="Century Schoolbook" panose="02040604050505020304" pitchFamily="18" charset="0"/>
              </a:rPr>
              <a:t>)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47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323528" y="1988840"/>
            <a:ext cx="8208912" cy="122287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solidFill>
                    <a:srgbClr val="580000"/>
                  </a:solidFill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solidFill>
                    <a:srgbClr val="5800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Условия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solidFill>
                    <a:srgbClr val="5800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для свободного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solidFill>
                    <a:srgbClr val="5800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экспериментирования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solidFill>
                    <a:srgbClr val="5800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</a:t>
            </a:r>
            <a:r>
              <a:rPr kumimoji="0" lang="ru-RU" sz="2800" b="1" i="0" u="none" strike="noStrike" kern="1200" cap="none" spc="0" normalizeH="0" noProof="0" dirty="0" smtClean="0">
                <a:ln>
                  <a:solidFill>
                    <a:srgbClr val="5800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solidFill>
                    <a:srgbClr val="5800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художественными материалами </a:t>
            </a:r>
            <a:br>
              <a:rPr kumimoji="0" lang="ru-RU" sz="2800" b="1" i="0" u="none" strike="noStrike" kern="1200" cap="none" spc="0" normalizeH="0" baseline="0" noProof="0" dirty="0" smtClean="0">
                <a:ln>
                  <a:solidFill>
                    <a:srgbClr val="5800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kumimoji="0" lang="ru-RU" sz="2800" b="1" i="0" u="none" strike="noStrike" kern="1200" cap="none" spc="0" normalizeH="0" baseline="0" noProof="0" dirty="0">
              <a:ln>
                <a:solidFill>
                  <a:srgbClr val="580000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3145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779912" y="4437112"/>
            <a:ext cx="516351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 </a:t>
            </a:r>
          </a:p>
          <a:p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2" name="Загнутый угол 1"/>
          <p:cNvSpPr/>
          <p:nvPr/>
        </p:nvSpPr>
        <p:spPr>
          <a:xfrm>
            <a:off x="264604" y="1124744"/>
            <a:ext cx="4019364" cy="5040560"/>
          </a:xfrm>
          <a:prstGeom prst="foldedCorner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8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Традиционные</a:t>
            </a:r>
            <a:endParaRPr lang="ru-RU" sz="28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Загнутый угол 9"/>
          <p:cNvSpPr/>
          <p:nvPr/>
        </p:nvSpPr>
        <p:spPr>
          <a:xfrm>
            <a:off x="4788024" y="1124744"/>
            <a:ext cx="4019364" cy="5040560"/>
          </a:xfrm>
          <a:prstGeom prst="foldedCorner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8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традиционные</a:t>
            </a:r>
            <a:endParaRPr lang="ru-RU" sz="28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0" t="15981" r="2751" b="2121"/>
          <a:stretch/>
        </p:blipFill>
        <p:spPr>
          <a:xfrm>
            <a:off x="310165" y="1209328"/>
            <a:ext cx="3837647" cy="43079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8" t="60172" r="82227" b="14309"/>
          <a:stretch/>
        </p:blipFill>
        <p:spPr>
          <a:xfrm>
            <a:off x="5096484" y="2915687"/>
            <a:ext cx="658601" cy="93610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861" b="55417" l="6250" r="34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08" t="32485" r="64776" b="41997"/>
          <a:stretch/>
        </p:blipFill>
        <p:spPr>
          <a:xfrm rot="2710777">
            <a:off x="5717892" y="1127103"/>
            <a:ext cx="1512168" cy="93610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5" t="59966" r="64776" b="22367"/>
          <a:stretch/>
        </p:blipFill>
        <p:spPr>
          <a:xfrm>
            <a:off x="7819175" y="2436140"/>
            <a:ext cx="703312" cy="64807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7" t="79847" r="64776" b="4701"/>
          <a:stretch/>
        </p:blipFill>
        <p:spPr>
          <a:xfrm rot="3724345">
            <a:off x="6667004" y="1425533"/>
            <a:ext cx="845542" cy="56684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7" t="44242" r="6834" b="34165"/>
          <a:stretch/>
        </p:blipFill>
        <p:spPr>
          <a:xfrm>
            <a:off x="7373770" y="1355576"/>
            <a:ext cx="1296144" cy="79208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91" t="71266" r="24843" b="8855"/>
          <a:stretch/>
        </p:blipFill>
        <p:spPr>
          <a:xfrm>
            <a:off x="6361671" y="4917992"/>
            <a:ext cx="864096" cy="72923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833" b="91806" l="76667" r="99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458" t="71038" r="1644" b="8855"/>
          <a:stretch/>
        </p:blipFill>
        <p:spPr>
          <a:xfrm>
            <a:off x="6147786" y="4117569"/>
            <a:ext cx="1071094" cy="73761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278" b="76019" l="20469" r="307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88" t="58400" r="68899" b="22000"/>
          <a:stretch/>
        </p:blipFill>
        <p:spPr>
          <a:xfrm>
            <a:off x="4900388" y="4850797"/>
            <a:ext cx="1080120" cy="100811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8" t="20601" r="68991" b="66962"/>
          <a:stretch/>
        </p:blipFill>
        <p:spPr>
          <a:xfrm>
            <a:off x="7450751" y="3383739"/>
            <a:ext cx="1071736" cy="63968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0" t="37074" r="69083" b="48926"/>
          <a:stretch/>
        </p:blipFill>
        <p:spPr>
          <a:xfrm>
            <a:off x="4940401" y="4130717"/>
            <a:ext cx="936104" cy="72008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47" t="20601" r="44415" b="65741"/>
          <a:stretch/>
        </p:blipFill>
        <p:spPr>
          <a:xfrm>
            <a:off x="2540493" y="6339517"/>
            <a:ext cx="92840" cy="6967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09" t="58400" r="44579" b="22000"/>
          <a:stretch/>
        </p:blipFill>
        <p:spPr>
          <a:xfrm>
            <a:off x="7529429" y="4300519"/>
            <a:ext cx="1080120" cy="1008112"/>
          </a:xfrm>
          <a:prstGeom prst="rect">
            <a:avLst/>
          </a:prstGeom>
        </p:spPr>
      </p:pic>
      <p:sp>
        <p:nvSpPr>
          <p:cNvPr id="20" name="Заголовок 1"/>
          <p:cNvSpPr txBox="1">
            <a:spLocks/>
          </p:cNvSpPr>
          <p:nvPr/>
        </p:nvSpPr>
        <p:spPr>
          <a:xfrm>
            <a:off x="310165" y="211014"/>
            <a:ext cx="8244904" cy="108012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dirty="0" smtClean="0">
                <a:ln>
                  <a:solidFill>
                    <a:srgbClr val="5800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Материалы для экспериментирования</a:t>
            </a:r>
            <a:r>
              <a:rPr kumimoji="0" lang="ru-RU" sz="3600" b="1" i="0" u="none" strike="noStrike" kern="1200" cap="none" spc="0" normalizeH="0" baseline="0" noProof="0" dirty="0" smtClean="0">
                <a:ln>
                  <a:solidFill>
                    <a:srgbClr val="5800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3600" b="1" i="0" u="none" strike="noStrike" kern="1200" cap="none" spc="0" normalizeH="0" baseline="0" noProof="0" dirty="0" smtClean="0">
                <a:ln>
                  <a:solidFill>
                    <a:srgbClr val="5800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kumimoji="0" lang="ru-RU" sz="3600" b="1" i="0" u="none" strike="noStrike" kern="1200" cap="none" spc="0" normalizeH="0" baseline="0" noProof="0" dirty="0">
              <a:ln>
                <a:solidFill>
                  <a:srgbClr val="580000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10165" y="1628800"/>
            <a:ext cx="2511247" cy="78990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107232" y="1329868"/>
            <a:ext cx="1714180" cy="43824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Цветной мел для рисования на асфальте ЮНЛАНДИЯ набор 25 штук, ведро 227445 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21" b="9940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76" y="1108002"/>
            <a:ext cx="1528432" cy="137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Скругленный прямоугольник 25"/>
          <p:cNvSpPr/>
          <p:nvPr/>
        </p:nvSpPr>
        <p:spPr>
          <a:xfrm>
            <a:off x="2915816" y="3202768"/>
            <a:ext cx="1231996" cy="102750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https://domstrousam.ru/wp-content/uploads/2020/03/pwa2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880" l="113" r="99548">
                        <a14:foregroundMark x1="12896" y1="44311" x2="12896" y2="44311"/>
                        <a14:foregroundMark x1="29977" y1="34611" x2="29977" y2="34611"/>
                        <a14:foregroundMark x1="47851" y1="27305" x2="47851" y2="27305"/>
                        <a14:foregroundMark x1="66742" y1="13054" x2="66742" y2="13054"/>
                        <a14:foregroundMark x1="85181" y1="3353" x2="85181" y2="3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1786">
            <a:off x="2838386" y="2984735"/>
            <a:ext cx="1351071" cy="1276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Скругленный прямоугольник 26"/>
          <p:cNvSpPr/>
          <p:nvPr/>
        </p:nvSpPr>
        <p:spPr>
          <a:xfrm rot="16200000">
            <a:off x="-9755" y="4077362"/>
            <a:ext cx="1588816" cy="43610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0" name="Picture 6" descr="https://rastish-ka.ru/upload/iblock/cb1/b6zo30bm8tpa371uftkvzxekr7xkaooj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275" b="98867" l="0" r="100000">
                        <a14:foregroundMark x1="19742" y1="23229" x2="19742" y2="23229"/>
                        <a14:foregroundMark x1="21627" y1="68839" x2="21627" y2="68839"/>
                        <a14:foregroundMark x1="23611" y1="84278" x2="23611" y2="84278"/>
                        <a14:foregroundMark x1="23611" y1="58782" x2="23611" y2="58782"/>
                        <a14:foregroundMark x1="26091" y1="68839" x2="26091" y2="68839"/>
                        <a14:foregroundMark x1="27381" y1="79745" x2="27381" y2="79745"/>
                        <a14:foregroundMark x1="13988" y1="22380" x2="13988" y2="22380"/>
                        <a14:foregroundMark x1="21032" y1="13173" x2="21032" y2="13173"/>
                        <a14:foregroundMark x1="26091" y1="19547" x2="26091" y2="19547"/>
                        <a14:foregroundMark x1="28671" y1="27762" x2="28671" y2="27762"/>
                        <a14:foregroundMark x1="20437" y1="29603" x2="20437" y2="29603"/>
                        <a14:foregroundMark x1="10218" y1="15864" x2="10218" y2="15864"/>
                        <a14:foregroundMark x1="15278" y1="12323" x2="15278" y2="12323"/>
                        <a14:foregroundMark x1="19742" y1="80595" x2="19742" y2="80595"/>
                        <a14:foregroundMark x1="18452" y1="87960" x2="18452" y2="87960"/>
                        <a14:foregroundMark x1="74901" y1="6232" x2="74901" y2="6232"/>
                        <a14:foregroundMark x1="68552" y1="6232" x2="68552" y2="6232"/>
                        <a14:foregroundMark x1="27083" y1="27904" x2="27083" y2="27904"/>
                        <a14:foregroundMark x1="25496" y1="28187" x2="25496" y2="28187"/>
                        <a14:foregroundMark x1="23016" y1="21671" x2="22421" y2="20822"/>
                        <a14:foregroundMark x1="21032" y1="17139" x2="21032" y2="17139"/>
                        <a14:foregroundMark x1="23214" y1="14731" x2="23214" y2="14731"/>
                        <a14:foregroundMark x1="27679" y1="13881" x2="27679" y2="13881"/>
                        <a14:foregroundMark x1="30754" y1="16147" x2="30754" y2="16147"/>
                        <a14:foregroundMark x1="32837" y1="22238" x2="32837" y2="22238"/>
                        <a14:foregroundMark x1="33433" y1="25496" x2="33433" y2="25496"/>
                        <a14:foregroundMark x1="33631" y1="25779" x2="33234" y2="24646"/>
                        <a14:foregroundMark x1="29563" y1="20255" x2="29563" y2="20255"/>
                        <a14:foregroundMark x1="29365" y1="20255" x2="29365" y2="20255"/>
                        <a14:foregroundMark x1="14286" y1="22380" x2="14286" y2="22380"/>
                        <a14:foregroundMark x1="12401" y1="25212" x2="12401" y2="25212"/>
                        <a14:foregroundMark x1="14286" y1="29320" x2="14286" y2="29320"/>
                        <a14:foregroundMark x1="18353" y1="28470" x2="18353" y2="27620"/>
                        <a14:foregroundMark x1="17163" y1="25779" x2="17163" y2="25779"/>
                        <a14:foregroundMark x1="15079" y1="18272" x2="14881" y2="16997"/>
                        <a14:foregroundMark x1="12996" y1="13881" x2="12996" y2="13881"/>
                        <a14:foregroundMark x1="11607" y1="12748" x2="11607" y2="12748"/>
                        <a14:foregroundMark x1="19345" y1="61615" x2="19345" y2="61615"/>
                        <a14:foregroundMark x1="20139" y1="54108" x2="20139" y2="54108"/>
                        <a14:foregroundMark x1="22619" y1="52550" x2="22619" y2="52550"/>
                        <a14:foregroundMark x1="25496" y1="53116" x2="25496" y2="53116"/>
                        <a14:foregroundMark x1="27778" y1="54391" x2="27778" y2="54391"/>
                        <a14:foregroundMark x1="65675" y1="6799" x2="65675" y2="6799"/>
                        <a14:foregroundMark x1="62004" y1="3399" x2="62004" y2="33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52"/>
          <a:stretch/>
        </p:blipFill>
        <p:spPr bwMode="auto">
          <a:xfrm>
            <a:off x="1648608" y="1340651"/>
            <a:ext cx="909396" cy="103150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cstor.nn2.ru/userfiles/data/ufiles/2015-06/f4/d7/9f/5579909dde69a_h74fvjjyekq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977" y="2281030"/>
            <a:ext cx="1209156" cy="80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www.maam.ru/upload/blogs/detsad-95230-1453441969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883" y="3189764"/>
            <a:ext cx="1120687" cy="83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cs11.livemaster.ru/storage/topicavatar/600x450/64/ca/5e4f2beb559094ac177df5f3c590e27b6223je.jpg?h=6MBj979dFK78sscMQZt9IQ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21" r="3822"/>
          <a:stretch/>
        </p:blipFill>
        <p:spPr bwMode="auto">
          <a:xfrm rot="16200000">
            <a:off x="4629779" y="1533187"/>
            <a:ext cx="1440858" cy="836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split dir="in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20" r="4054"/>
          <a:stretch/>
        </p:blipFill>
        <p:spPr>
          <a:xfrm>
            <a:off x="287112" y="54839"/>
            <a:ext cx="2566600" cy="20480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3175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429959" y="4641163"/>
            <a:ext cx="2505543" cy="167784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3175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56" r="6280" b="10208"/>
          <a:stretch/>
        </p:blipFill>
        <p:spPr>
          <a:xfrm rot="5400000">
            <a:off x="6709239" y="1044137"/>
            <a:ext cx="2880322" cy="17659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3175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6016" y="3658726"/>
            <a:ext cx="4287230" cy="308264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31750"/>
          </a:effectLst>
        </p:spPr>
      </p:pic>
      <p:pic>
        <p:nvPicPr>
          <p:cNvPr id="2050" name="Picture 2" descr="https://sun9-22.userapi.com/impg/2dY8wRT9yYfGpGgnITh5uFK3LtIFaGRjVz3uig/N4Ac0Xwd6zE.jpg?size=2560x1920&amp;quality=95&amp;sign=d2bfa608742d89f957f12f466d13ca73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40" b="21074"/>
          <a:stretch/>
        </p:blipFill>
        <p:spPr bwMode="auto">
          <a:xfrm>
            <a:off x="732218" y="2225431"/>
            <a:ext cx="3944886" cy="193161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un9-19.userapi.com/impg/vQIzsjdvs_etMDxsTmxPfDptUpI8hxKt3KxQXw/HRCjr2GlZ_Y.jpg?size=1620x2160&amp;quality=95&amp;sign=770300e4660a1207444d7e1507600fec&amp;type=album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38" b="4205"/>
          <a:stretch/>
        </p:blipFill>
        <p:spPr bwMode="auto">
          <a:xfrm>
            <a:off x="130552" y="4279597"/>
            <a:ext cx="2281207" cy="245325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www.maam.ru/upload/blogs/detsad-26384-1453819806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9" t="11489" b="37613"/>
          <a:stretch/>
        </p:blipFill>
        <p:spPr bwMode="auto">
          <a:xfrm>
            <a:off x="3635411" y="116632"/>
            <a:ext cx="3553174" cy="198624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63.userapi.com/impg/AXX5n8-M5ooCNXyr7zZN1x4ALRYd3qNFhlj7BQ/01wEZLpmxlc.jpg?size=1620x2160&amp;quality=95&amp;sign=582ddfa105cf3234e19ffc8b83c072c0&amp;type=album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323" b="79865" l="0" r="70807">
                        <a14:foregroundMark x1="25466" y1="22723" x2="25259" y2="22723"/>
                        <a14:foregroundMark x1="29469" y1="20600" x2="29469" y2="20600"/>
                        <a14:foregroundMark x1="32574" y1="19720" x2="32574" y2="19720"/>
                        <a14:foregroundMark x1="34438" y1="19358" x2="34438" y2="19358"/>
                        <a14:foregroundMark x1="36577" y1="19720" x2="36577" y2="19720"/>
                        <a14:foregroundMark x1="32091" y1="22930" x2="32091" y2="22930"/>
                        <a14:foregroundMark x1="30228" y1="19720" x2="30228" y2="19720"/>
                        <a14:foregroundMark x1="32298" y1="19720" x2="32298" y2="19720"/>
                        <a14:foregroundMark x1="32781" y1="19358" x2="32781" y2="19358"/>
                        <a14:foregroundMark x1="33747" y1="19358" x2="33747" y2="19358"/>
                        <a14:foregroundMark x1="34921" y1="19358" x2="34921" y2="19358"/>
                        <a14:foregroundMark x1="36577" y1="19565" x2="36577" y2="19565"/>
                        <a14:backgroundMark x1="6280" y1="27174" x2="6280" y2="27174"/>
                        <a14:backgroundMark x1="3727" y1="38872" x2="3727" y2="38872"/>
                        <a14:backgroundMark x1="2070" y1="50932" x2="2070" y2="50932"/>
                        <a14:backgroundMark x1="8903" y1="33592" x2="8903" y2="33592"/>
                        <a14:backgroundMark x1="13182" y1="28623" x2="13182" y2="28623"/>
                        <a14:backgroundMark x1="24500" y1="29296" x2="24500" y2="29296"/>
                        <a14:backgroundMark x1="60455" y1="28261" x2="60455" y2="28261"/>
                        <a14:backgroundMark x1="41339" y1="25207" x2="41339" y2="25207"/>
                        <a14:backgroundMark x1="39406" y1="25052" x2="39406" y2="250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945" r="29096" b="19244"/>
          <a:stretch/>
        </p:blipFill>
        <p:spPr bwMode="auto">
          <a:xfrm>
            <a:off x="5364295" y="576546"/>
            <a:ext cx="1890690" cy="230425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https://www.maam.ru/upload/blogs/detsad-95230-1453441969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37185">
            <a:off x="-61441" y="5417790"/>
            <a:ext cx="1484156" cy="111201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https://cs11.livemaster.ru/storage/topicavatar/600x450/64/ca/5e4f2beb559094ac177df5f3c590e27b6223je.jpg?h=6MBj979dFK78sscMQZt9IQ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5926" b="97778" l="0" r="958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521" r="3822"/>
          <a:stretch/>
        </p:blipFill>
        <p:spPr bwMode="auto">
          <a:xfrm rot="5400000">
            <a:off x="1652523" y="4454139"/>
            <a:ext cx="2568598" cy="149181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58253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30"/>
          <a:stretch/>
        </p:blipFill>
        <p:spPr>
          <a:xfrm>
            <a:off x="2411759" y="57798"/>
            <a:ext cx="3017159" cy="19948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801" y="2132856"/>
            <a:ext cx="2788120" cy="20162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793" y="4238031"/>
            <a:ext cx="3409199" cy="25568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4624"/>
            <a:ext cx="3563888" cy="20074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495" y="2141047"/>
            <a:ext cx="3564885" cy="200803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238032"/>
            <a:ext cx="4466744" cy="251603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5" y="44624"/>
            <a:ext cx="2294689" cy="30595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93993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41" b="99537" l="1546" r="984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356" y="2301"/>
            <a:ext cx="2592210" cy="360771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" b="100000" l="0" r="100000">
                        <a14:foregroundMark x1="66298" y1="6296" x2="66298" y2="6296"/>
                        <a14:foregroundMark x1="74447" y1="3704" x2="74447" y2="3704"/>
                        <a14:foregroundMark x1="85614" y1="3333" x2="85614" y2="3333"/>
                        <a14:foregroundMark x1="82596" y1="3981" x2="82596" y2="3981"/>
                        <a14:foregroundMark x1="76559" y1="5185" x2="76559" y2="5185"/>
                        <a14:foregroundMark x1="71932" y1="3519" x2="71932" y2="3519"/>
                        <a14:foregroundMark x1="81187" y1="2685" x2="81187" y2="2685"/>
                        <a14:foregroundMark x1="96076" y1="3519" x2="96076" y2="3519"/>
                        <a14:foregroundMark x1="62374" y1="2870" x2="62374" y2="2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5" y="476672"/>
            <a:ext cx="2719021" cy="29542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216" l="0" r="100000">
                        <a14:foregroundMark x1="3056" y1="82445" x2="3056" y2="82445"/>
                        <a14:foregroundMark x1="2685" y1="91379" x2="2685" y2="91379"/>
                        <a14:foregroundMark x1="82963" y1="84953" x2="82963" y2="84953"/>
                        <a14:foregroundMark x1="83241" y1="96865" x2="83241" y2="96865"/>
                        <a14:foregroundMark x1="97870" y1="78213" x2="97870" y2="78213"/>
                        <a14:foregroundMark x1="92222" y1="80094" x2="92222" y2="80094"/>
                        <a14:foregroundMark x1="89722" y1="81348" x2="89722" y2="81348"/>
                        <a14:foregroundMark x1="94074" y1="80721" x2="94074" y2="80721"/>
                        <a14:foregroundMark x1="99074" y1="81661" x2="99074" y2="816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024" y="4248083"/>
            <a:ext cx="4257411" cy="251502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882" y="3086180"/>
            <a:ext cx="2623181" cy="366973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906" l="278" r="99167">
                        <a14:foregroundMark x1="89352" y1="64172" x2="89352" y2="64172"/>
                        <a14:foregroundMark x1="90463" y1="67540" x2="90463" y2="67540"/>
                        <a14:foregroundMark x1="87593" y1="83068" x2="87593" y2="83068"/>
                        <a14:foregroundMark x1="85093" y1="85875" x2="85093" y2="85875"/>
                        <a14:foregroundMark x1="86204" y1="79607" x2="86204" y2="79607"/>
                        <a14:foregroundMark x1="36852" y1="27222" x2="36852" y2="27222"/>
                        <a14:foregroundMark x1="54167" y1="11413" x2="54167" y2="11413"/>
                        <a14:foregroundMark x1="72315" y1="68756" x2="72315" y2="68756"/>
                        <a14:foregroundMark x1="55278" y1="70720" x2="55278" y2="70720"/>
                        <a14:foregroundMark x1="76574" y1="64733" x2="76574" y2="64733"/>
                        <a14:foregroundMark x1="69444" y1="64733" x2="69444" y2="64733"/>
                        <a14:foregroundMark x1="66944" y1="89336" x2="66944" y2="89336"/>
                        <a14:foregroundMark x1="49907" y1="87652" x2="49907" y2="87652"/>
                        <a14:foregroundMark x1="29815" y1="86436" x2="29815" y2="86436"/>
                        <a14:foregroundMark x1="12778" y1="73901" x2="12778" y2="73901"/>
                        <a14:foregroundMark x1="69167" y1="71562" x2="69167" y2="71562"/>
                        <a14:foregroundMark x1="73704" y1="64733" x2="73704" y2="64733"/>
                        <a14:foregroundMark x1="17037" y1="60430" x2="17037" y2="60430"/>
                        <a14:foregroundMark x1="18148" y1="52385" x2="18148" y2="52385"/>
                        <a14:foregroundMark x1="26944" y1="46118" x2="26944" y2="46118"/>
                        <a14:foregroundMark x1="33519" y1="66978" x2="33519" y2="66978"/>
                        <a14:foregroundMark x1="45370" y1="49579" x2="45370" y2="49579"/>
                        <a14:foregroundMark x1="54444" y1="30589" x2="54444" y2="30589"/>
                        <a14:foregroundMark x1="71759" y1="29467" x2="71759" y2="29467"/>
                        <a14:foregroundMark x1="81111" y1="44060" x2="81111" y2="44060"/>
                        <a14:foregroundMark x1="62685" y1="50702" x2="62685" y2="50702"/>
                        <a14:foregroundMark x1="33241" y1="84191" x2="33241" y2="84191"/>
                        <a14:backgroundMark x1="6019" y1="10009" x2="6019" y2="10009"/>
                        <a14:backgroundMark x1="46481" y1="20861" x2="46481" y2="20861"/>
                        <a14:backgroundMark x1="53611" y1="43218" x2="53611" y2="43218"/>
                        <a14:backgroundMark x1="62407" y1="37792" x2="62407" y2="37792"/>
                        <a14:backgroundMark x1="66111" y1="38073" x2="66111" y2="38073"/>
                        <a14:backgroundMark x1="68889" y1="38634" x2="68889" y2="38634"/>
                        <a14:backgroundMark x1="44537" y1="35547" x2="44537" y2="35547"/>
                        <a14:backgroundMark x1="41667" y1="36670" x2="41667" y2="36670"/>
                        <a14:backgroundMark x1="34630" y1="52105" x2="34630" y2="521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836" y="-63448"/>
            <a:ext cx="4289471" cy="424578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95093" y1="60802" x2="95093" y2="608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47" y="3632436"/>
            <a:ext cx="3099556" cy="25772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73843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77073"/>
            <a:ext cx="4567725" cy="25714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380" y="116632"/>
            <a:ext cx="4859140" cy="273630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 descr="https://sun9-37.userapi.com/impg/a2FHIyZV9lho5XGaZ5QLr0tYnz9JKTVTm_hTRQ/urqS0WwyIyU.jpg?size=1200x1600&amp;quality=95&amp;sign=42e03f766005d67d3a5f5899585a3ed6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37"/>
          <a:stretch/>
        </p:blipFill>
        <p:spPr bwMode="auto">
          <a:xfrm>
            <a:off x="5699476" y="2996952"/>
            <a:ext cx="3275401" cy="372358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37.userapi.com/impg/qQ1TQWI5abSSbotmGupMe7irtTQHwreIcdhr8Q/s--n0aWc5H8.jpg?size=810x1080&amp;quality=95&amp;sign=96b5f3ef77beb6e93e6788cbdf1b82a7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7024"/>
            <a:ext cx="2880320" cy="384042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31668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5" y="97280"/>
            <a:ext cx="4647696" cy="205001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055" y="4778652"/>
            <a:ext cx="1345558" cy="19353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204864"/>
            <a:ext cx="3122145" cy="45091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4" b="7517"/>
          <a:stretch/>
        </p:blipFill>
        <p:spPr>
          <a:xfrm>
            <a:off x="6915596" y="97280"/>
            <a:ext cx="2120842" cy="41068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702" y="4271366"/>
            <a:ext cx="3555735" cy="25194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103" l="0" r="100000">
                        <a14:foregroundMark x1="25806" y1="78475" x2="25806" y2="78475"/>
                        <a14:foregroundMark x1="35945" y1="83857" x2="35945" y2="83857"/>
                        <a14:foregroundMark x1="57143" y1="84305" x2="57143" y2="84305"/>
                        <a14:foregroundMark x1="79263" y1="75785" x2="79263" y2="75785"/>
                        <a14:foregroundMark x1="47926" y1="45291" x2="47926" y2="45291"/>
                        <a14:foregroundMark x1="48848" y1="25561" x2="48848" y2="25561"/>
                        <a14:foregroundMark x1="43779" y1="20179" x2="43779" y2="20179"/>
                        <a14:foregroundMark x1="41014" y1="30493" x2="41014" y2="30493"/>
                        <a14:foregroundMark x1="68664" y1="78924" x2="68664" y2="78924"/>
                        <a14:foregroundMark x1="8295" y1="37220" x2="8295" y2="37220"/>
                        <a14:foregroundMark x1="7373" y1="42152" x2="7373" y2="41704"/>
                        <a14:foregroundMark x1="88940" y1="30493" x2="88940" y2="30493"/>
                        <a14:foregroundMark x1="90323" y1="34529" x2="90323" y2="34529"/>
                        <a14:foregroundMark x1="91705" y1="37668" x2="91705" y2="37668"/>
                        <a14:foregroundMark x1="7834" y1="45740" x2="7834" y2="45740"/>
                        <a14:foregroundMark x1="6912" y1="47982" x2="6912" y2="47982"/>
                        <a14:foregroundMark x1="7373" y1="51570" x2="7373" y2="51570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389" y="1628800"/>
            <a:ext cx="2668829" cy="274262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77676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1680" y="1903472"/>
            <a:ext cx="576064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dirty="0">
                <a:solidFill>
                  <a:schemeClr val="tx2">
                    <a:lumMod val="50000"/>
                  </a:schemeClr>
                </a:solidFill>
                <a:latin typeface="Century Schoolbook" panose="02040604050505020304" pitchFamily="18" charset="0"/>
              </a:rPr>
              <a:t>Именно творческая деятельность человека</a:t>
            </a:r>
          </a:p>
          <a:p>
            <a:pPr algn="ctr"/>
            <a:r>
              <a:rPr lang="ru-RU" sz="2400" i="1" dirty="0">
                <a:solidFill>
                  <a:schemeClr val="tx2">
                    <a:lumMod val="50000"/>
                  </a:schemeClr>
                </a:solidFill>
                <a:latin typeface="Century Schoolbook" panose="02040604050505020304" pitchFamily="18" charset="0"/>
              </a:rPr>
              <a:t>делает его существом, обращенным к будущему, созидающим его и видоизменяющим свое настоящее. </a:t>
            </a:r>
            <a:endParaRPr lang="ru-RU" sz="2400" i="1" dirty="0" smtClean="0">
              <a:solidFill>
                <a:schemeClr val="tx2">
                  <a:lumMod val="50000"/>
                </a:schemeClr>
              </a:solidFill>
              <a:latin typeface="Century Schoolbook" panose="02040604050505020304" pitchFamily="18" charset="0"/>
            </a:endParaRPr>
          </a:p>
          <a:p>
            <a:pPr algn="ctr"/>
            <a:endParaRPr lang="ru-RU" sz="2400" i="1" dirty="0">
              <a:solidFill>
                <a:schemeClr val="tx2">
                  <a:lumMod val="50000"/>
                </a:schemeClr>
              </a:solidFill>
              <a:latin typeface="Century Schoolbook" panose="02040604050505020304" pitchFamily="18" charset="0"/>
            </a:endParaRPr>
          </a:p>
          <a:p>
            <a:pPr algn="r"/>
            <a:r>
              <a:rPr lang="ru-RU" sz="2400" i="1" dirty="0" smtClean="0">
                <a:solidFill>
                  <a:schemeClr val="tx2">
                    <a:lumMod val="50000"/>
                  </a:schemeClr>
                </a:solidFill>
                <a:latin typeface="Century Schoolbook" panose="02040604050505020304" pitchFamily="18" charset="0"/>
              </a:rPr>
              <a:t>(</a:t>
            </a:r>
            <a:r>
              <a:rPr lang="ru-RU" sz="2400" i="1" dirty="0">
                <a:solidFill>
                  <a:schemeClr val="tx2">
                    <a:lumMod val="50000"/>
                  </a:schemeClr>
                </a:solidFill>
                <a:latin typeface="Century Schoolbook" panose="02040604050505020304" pitchFamily="18" charset="0"/>
              </a:rPr>
              <a:t>Л. С. Выготский)</a:t>
            </a:r>
            <a:endParaRPr lang="ru-RU" sz="2400" b="0" i="1" dirty="0">
              <a:solidFill>
                <a:schemeClr val="tx2">
                  <a:lumMod val="50000"/>
                </a:schemeClr>
              </a:solidFill>
              <a:effectLst/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600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779912" y="4437112"/>
            <a:ext cx="516351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 </a:t>
            </a:r>
          </a:p>
          <a:p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899592" y="1424115"/>
            <a:ext cx="7560840" cy="3517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25000"/>
              </a:lnSpc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ctr">
              <a:lnSpc>
                <a:spcPct val="125000"/>
              </a:lnSpc>
            </a:pP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Художественное экспериментирование – это свободная поисковая деятельность, в которой ребенок выступает в роли исследователя, самостоятельно делает открытия.</a:t>
            </a:r>
          </a:p>
          <a:p>
            <a:pPr marL="0" marR="0" lvl="0" indent="0" algn="ctr" defTabSz="914400" rtl="0" eaLnBrk="0" fontAlgn="base" latinLnBrk="0" hangingPunct="0">
              <a:lnSpc>
                <a:spcPct val="125000"/>
              </a:lnSpc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25000"/>
              </a:lnSpc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95536" y="1012430"/>
            <a:ext cx="8352928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i="1" dirty="0" smtClean="0">
              <a:ln>
                <a:solidFill>
                  <a:srgbClr val="580000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 smtClean="0">
                <a:ln>
                  <a:solidFill>
                    <a:srgbClr val="5800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/>
            <a:r>
              <a:rPr lang="ru-RU" sz="3200" b="1" i="1" dirty="0" smtClean="0">
                <a:ln>
                  <a:solidFill>
                    <a:srgbClr val="5800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«ЭКСПЕРИМЕНТИРОВАНИЕ </a:t>
            </a:r>
          </a:p>
          <a:p>
            <a:pPr algn="ctr"/>
            <a:r>
              <a:rPr lang="ru-RU" sz="3200" b="1" i="1" dirty="0" smtClean="0">
                <a:ln>
                  <a:solidFill>
                    <a:srgbClr val="5800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ХУДОЖЕСТВЕННО – ЭСТЕТИЧЕСКОМ РАЗВИТИИ ДЕТЕЙ </a:t>
            </a:r>
          </a:p>
          <a:p>
            <a:pPr algn="ctr"/>
            <a:r>
              <a:rPr lang="ru-RU" sz="3200" b="1" i="1" dirty="0" smtClean="0">
                <a:ln>
                  <a:solidFill>
                    <a:srgbClr val="5800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РАННЕГО ВОЗРАСТА»</a:t>
            </a:r>
          </a:p>
          <a:p>
            <a:pPr algn="ctr"/>
            <a:r>
              <a:rPr lang="ru-RU" sz="2800" b="1" dirty="0" smtClean="0">
                <a:ln>
                  <a:solidFill>
                    <a:srgbClr val="580000"/>
                  </a:solidFill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2400" b="1" dirty="0">
              <a:ln>
                <a:solidFill>
                  <a:srgbClr val="580000"/>
                </a:solidFill>
              </a:ln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779912" y="4437112"/>
            <a:ext cx="516351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 </a:t>
            </a:r>
          </a:p>
          <a:p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75448" y="4725144"/>
            <a:ext cx="49685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i="1" dirty="0" smtClean="0">
                <a:solidFill>
                  <a:schemeClr val="tx2">
                    <a:lumMod val="10000"/>
                  </a:schemeClr>
                </a:solidFill>
              </a:rPr>
              <a:t>      </a:t>
            </a:r>
            <a:r>
              <a:rPr lang="ru-RU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 </a:t>
            </a:r>
          </a:p>
          <a:p>
            <a:pPr algn="r"/>
            <a:r>
              <a:rPr lang="ru-RU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Федоренко Г.Л.,            </a:t>
            </a:r>
          </a:p>
          <a:p>
            <a:pPr algn="r"/>
            <a:r>
              <a:rPr lang="ru-RU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воспитатель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61292" y="260648"/>
            <a:ext cx="71094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</a:t>
            </a:r>
          </a:p>
          <a:p>
            <a:pPr algn="ctr"/>
            <a:r>
              <a:rPr lang="ru-RU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№5»</a:t>
            </a:r>
            <a:endParaRPr lang="ru-RU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779912" y="4437112"/>
            <a:ext cx="516351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 </a:t>
            </a:r>
          </a:p>
          <a:p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801407" y="2072187"/>
            <a:ext cx="7560840" cy="3517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25000"/>
              </a:lnSpc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ctr">
              <a:lnSpc>
                <a:spcPct val="125000"/>
              </a:lnSpc>
            </a:pP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элементов художественного экспериментирования для развития творческих способностей дошкольников в процессе художественно-продуктивной деятельности.</a:t>
            </a:r>
          </a:p>
          <a:p>
            <a:pPr marL="0" marR="0" lvl="0" indent="0" algn="l" defTabSz="914400" rtl="0" eaLnBrk="0" fontAlgn="base" latinLnBrk="0" hangingPunct="0">
              <a:lnSpc>
                <a:spcPct val="125000"/>
              </a:lnSpc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25000"/>
              </a:lnSpc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9827" y="764704"/>
            <a:ext cx="9144000" cy="90338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 smtClean="0">
                <a:ln>
                  <a:solidFill>
                    <a:srgbClr val="5800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Цель</a:t>
            </a:r>
            <a:r>
              <a:rPr kumimoji="0" lang="ru-RU" sz="2800" b="1" i="0" u="none" strike="noStrike" kern="1200" cap="none" spc="0" normalizeH="0" baseline="0" noProof="0" dirty="0" smtClean="0">
                <a:ln>
                  <a:solidFill>
                    <a:srgbClr val="5800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solidFill>
                    <a:srgbClr val="5800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художественного экспериментирования:</a:t>
            </a:r>
            <a:br>
              <a:rPr kumimoji="0" lang="ru-RU" sz="2800" b="1" i="0" u="none" strike="noStrike" kern="1200" cap="none" spc="0" normalizeH="0" baseline="0" noProof="0" dirty="0" smtClean="0">
                <a:ln>
                  <a:solidFill>
                    <a:srgbClr val="5800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kumimoji="0" lang="ru-RU" sz="2800" b="1" i="0" u="none" strike="noStrike" kern="1200" cap="none" spc="0" normalizeH="0" baseline="0" noProof="0" dirty="0">
              <a:ln>
                <a:solidFill>
                  <a:srgbClr val="580000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903079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oshkolniki.org/images/obrazovanie/pic/programma-raduga-razvitie-rebyonka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5" b="99250" l="1125" r="100000">
                        <a14:foregroundMark x1="23500" y1="42375" x2="23500" y2="42375"/>
                        <a14:foregroundMark x1="17000" y1="50250" x2="17000" y2="50250"/>
                        <a14:foregroundMark x1="13250" y1="49500" x2="13250" y2="49500"/>
                        <a14:foregroundMark x1="10500" y1="49125" x2="10500" y2="49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1" y="-30856"/>
            <a:ext cx="9180511" cy="691276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5477" y="2636912"/>
            <a:ext cx="2346323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rgbClr val="42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укреплять пальчики и кисти рук</a:t>
            </a:r>
            <a:endParaRPr lang="ru-RU" sz="1400" dirty="0" smtClean="0">
              <a:solidFill>
                <a:srgbClr val="42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ctr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rgbClr val="42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развивать тактильные ощущения</a:t>
            </a:r>
            <a:endParaRPr lang="ru-RU" sz="1400" dirty="0" smtClean="0">
              <a:solidFill>
                <a:srgbClr val="42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ctr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rgbClr val="42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развивать координацию «глаз-рука»</a:t>
            </a:r>
            <a:endParaRPr lang="ru-RU" sz="1400" dirty="0" smtClean="0">
              <a:solidFill>
                <a:srgbClr val="42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ctr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rgbClr val="42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развивать согласованность </a:t>
            </a:r>
          </a:p>
          <a:p>
            <a:pPr algn="ctr">
              <a:lnSpc>
                <a:spcPct val="80000"/>
              </a:lnSpc>
              <a:spcAft>
                <a:spcPts val="0"/>
              </a:spcAft>
            </a:pPr>
            <a:r>
              <a:rPr lang="ru-RU" sz="1400" dirty="0" smtClean="0">
                <a:solidFill>
                  <a:srgbClr val="42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работе обеих рук</a:t>
            </a:r>
            <a:endParaRPr lang="ru-RU" sz="1400" dirty="0">
              <a:solidFill>
                <a:srgbClr val="42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968458" y="2144692"/>
            <a:ext cx="2852014" cy="2508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0321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содействовать развитию исследовательской деятельности </a:t>
            </a:r>
            <a:endParaRPr lang="ru-RU" sz="1400" dirty="0">
              <a:solidFill>
                <a:srgbClr val="003217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ctr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0321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воспитывать интерес к экспериментированию с изобразительным материалом, песком</a:t>
            </a:r>
            <a:endParaRPr lang="ru-RU" sz="1400" dirty="0">
              <a:solidFill>
                <a:srgbClr val="003217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ctr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0321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побуждать детей к разнообразным действиям с предметами, направленным на ознакомление с их качествами и свойствами</a:t>
            </a:r>
            <a:endParaRPr lang="ru-RU" sz="1400" dirty="0">
              <a:solidFill>
                <a:srgbClr val="003217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ctr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0321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учить соотносить предметы </a:t>
            </a:r>
            <a:endParaRPr lang="ru-RU" sz="1400" dirty="0" smtClean="0">
              <a:solidFill>
                <a:srgbClr val="003217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80000"/>
              </a:lnSpc>
              <a:spcAft>
                <a:spcPts val="0"/>
              </a:spcAft>
            </a:pPr>
            <a:r>
              <a:rPr lang="ru-RU" sz="1400" dirty="0" smtClean="0">
                <a:solidFill>
                  <a:srgbClr val="00321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</a:t>
            </a:r>
            <a:r>
              <a:rPr lang="ru-RU" sz="1400" dirty="0">
                <a:solidFill>
                  <a:srgbClr val="00321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форме, цвету, размеру</a:t>
            </a:r>
            <a:endParaRPr lang="ru-RU" sz="1400" dirty="0">
              <a:solidFill>
                <a:srgbClr val="003217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25552" y="284754"/>
            <a:ext cx="3456384" cy="152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Aft>
                <a:spcPts val="0"/>
              </a:spcAft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Речевое развитие</a:t>
            </a:r>
          </a:p>
          <a:p>
            <a:pPr marL="285750" indent="-285750" algn="ctr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ru-RU" sz="14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ctr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обогатить </a:t>
            </a: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активизировать </a:t>
            </a:r>
            <a:endParaRPr lang="ru-RU" sz="1400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80000"/>
              </a:lnSpc>
              <a:spcAft>
                <a:spcPts val="0"/>
              </a:spcAft>
            </a:pP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словарь </a:t>
            </a: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детей</a:t>
            </a:r>
            <a:endParaRPr lang="ru-RU" sz="14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ctr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учить слушать и понимать предложения воспитателя</a:t>
            </a:r>
            <a:endParaRPr lang="ru-RU" sz="14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ctr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учить высказываться по поводу изображенного на картинке</a:t>
            </a:r>
            <a:endParaRPr lang="ru-RU" sz="1400" dirty="0">
              <a:solidFill>
                <a:schemeClr val="tx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267744" y="4833162"/>
            <a:ext cx="4392489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2E2D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воспитывать интерес к ярким, красивым явлениям природы</a:t>
            </a:r>
            <a:endParaRPr lang="ru-RU" sz="1400" dirty="0">
              <a:solidFill>
                <a:srgbClr val="2E2D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ctr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2E2D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учить получать изображения способом «</a:t>
            </a:r>
            <a:r>
              <a:rPr lang="ru-RU" sz="1400" dirty="0" err="1">
                <a:solidFill>
                  <a:srgbClr val="2E2D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принт</a:t>
            </a:r>
            <a:r>
              <a:rPr lang="ru-RU" sz="1400" dirty="0">
                <a:solidFill>
                  <a:srgbClr val="2E2D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(печать)</a:t>
            </a:r>
            <a:endParaRPr lang="ru-RU" sz="1400" dirty="0">
              <a:solidFill>
                <a:srgbClr val="2E2D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ctr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2E2D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учить рисовать «</a:t>
            </a:r>
            <a:r>
              <a:rPr lang="ru-RU" sz="1400" dirty="0" err="1">
                <a:solidFill>
                  <a:srgbClr val="2E2D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по-мокрому</a:t>
            </a:r>
            <a:r>
              <a:rPr lang="ru-RU" sz="1400" dirty="0">
                <a:solidFill>
                  <a:srgbClr val="2E2D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1400" dirty="0">
              <a:solidFill>
                <a:srgbClr val="2E2D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ctr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2E2D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учить рисовать приемом «</a:t>
            </a:r>
            <a:r>
              <a:rPr lang="ru-RU" sz="1400" dirty="0" err="1">
                <a:solidFill>
                  <a:srgbClr val="2E2D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примакивания</a:t>
            </a:r>
            <a:r>
              <a:rPr lang="ru-RU" sz="1400" dirty="0">
                <a:solidFill>
                  <a:srgbClr val="2E2D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1400" dirty="0">
              <a:solidFill>
                <a:srgbClr val="2E2D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ctr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2E2D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знакомить с изобразительными материалами (тесто, пластилин, </a:t>
            </a:r>
            <a:r>
              <a:rPr lang="ru-RU" sz="1400" dirty="0" smtClean="0">
                <a:solidFill>
                  <a:srgbClr val="2E2D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гуашь, </a:t>
            </a:r>
            <a:r>
              <a:rPr lang="ru-RU" sz="1400" dirty="0">
                <a:solidFill>
                  <a:srgbClr val="2E2D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бумага, песок и др</a:t>
            </a:r>
            <a:r>
              <a:rPr lang="ru-RU" sz="1400" dirty="0" smtClean="0">
                <a:solidFill>
                  <a:srgbClr val="2E2D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.)</a:t>
            </a:r>
          </a:p>
          <a:p>
            <a:pPr marL="285750" indent="-285750" algn="ctr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ru-RU" sz="1400" dirty="0" smtClean="0">
              <a:solidFill>
                <a:srgbClr val="2E2D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80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2E2D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Художественно-эстетическое развитие</a:t>
            </a:r>
            <a:endParaRPr lang="ru-RU" b="1" dirty="0">
              <a:solidFill>
                <a:srgbClr val="2E2D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059832" y="2047488"/>
            <a:ext cx="302433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3F1E0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продуктивных видах деятельности помогать ребенку сформулировать свою собственную цель и достичь ее</a:t>
            </a:r>
            <a:endParaRPr lang="ru-RU" sz="1400" dirty="0">
              <a:solidFill>
                <a:srgbClr val="3F1E0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3F1E0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формировать у детей культурно-гигиенические навыки </a:t>
            </a:r>
            <a:endParaRPr lang="ru-RU" sz="1400" dirty="0">
              <a:solidFill>
                <a:srgbClr val="3F1E0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3F1E0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учить действовать целенаправленно, выполняя соотносящие действия</a:t>
            </a:r>
            <a:endParaRPr lang="ru-RU" sz="1400" dirty="0">
              <a:solidFill>
                <a:srgbClr val="3F1E0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3F1E0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учить выполнять действия по инструкции взрослого</a:t>
            </a:r>
            <a:endParaRPr lang="ru-RU" sz="1400" dirty="0">
              <a:solidFill>
                <a:srgbClr val="3F1E0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3F1E0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учить обозначать словами свои и чужие действия</a:t>
            </a:r>
            <a:endParaRPr lang="ru-RU" sz="1400" dirty="0">
              <a:solidFill>
                <a:srgbClr val="3F1E0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3F1E0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развивать уверенность в себе и своих возможностях</a:t>
            </a:r>
            <a:endParaRPr lang="ru-RU" sz="1400" dirty="0">
              <a:solidFill>
                <a:srgbClr val="3F1E0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16200000">
            <a:off x="-948650" y="3279009"/>
            <a:ext cx="2430282" cy="3179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42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Физическое развитие</a:t>
            </a:r>
            <a:endParaRPr lang="ru-RU" b="1" dirty="0">
              <a:solidFill>
                <a:srgbClr val="42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7485559" y="3174207"/>
            <a:ext cx="2876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321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Познавательное развитие</a:t>
            </a:r>
            <a:endParaRPr lang="ru-RU" b="1" dirty="0"/>
          </a:p>
        </p:txBody>
      </p:sp>
      <p:sp>
        <p:nvSpPr>
          <p:cNvPr id="13" name="Прямоугольник 12"/>
          <p:cNvSpPr/>
          <p:nvPr/>
        </p:nvSpPr>
        <p:spPr>
          <a:xfrm rot="19596823">
            <a:off x="5419487" y="978467"/>
            <a:ext cx="33261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3F1E0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Социально-коммуникативное</a:t>
            </a:r>
          </a:p>
          <a:p>
            <a:pPr algn="ctr"/>
            <a:r>
              <a:rPr lang="ru-RU" b="1" dirty="0" smtClean="0">
                <a:solidFill>
                  <a:srgbClr val="3F1E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  <a:endParaRPr lang="ru-RU" b="1" dirty="0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36745" y="437279"/>
            <a:ext cx="2815725" cy="90338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 smtClean="0">
                <a:ln>
                  <a:solidFill>
                    <a:srgbClr val="5800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Задачи:</a:t>
            </a:r>
            <a:r>
              <a:rPr kumimoji="0" lang="ru-RU" sz="2800" b="1" i="0" u="none" strike="noStrike" kern="1200" cap="none" spc="0" normalizeH="0" baseline="0" noProof="0" dirty="0" smtClean="0">
                <a:ln>
                  <a:solidFill>
                    <a:srgbClr val="5800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2800" b="1" i="0" u="none" strike="noStrike" kern="1200" cap="none" spc="0" normalizeH="0" baseline="0" noProof="0" dirty="0" smtClean="0">
                <a:ln>
                  <a:solidFill>
                    <a:srgbClr val="5800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kumimoji="0" lang="ru-RU" sz="2800" b="1" i="0" u="none" strike="noStrike" kern="1200" cap="none" spc="0" normalizeH="0" baseline="0" noProof="0" dirty="0">
              <a:ln>
                <a:solidFill>
                  <a:srgbClr val="580000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5599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oshkolniki.org/images/obrazovanie/pic/programma-raduga-razvitie-rebyonk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5" b="99250" l="1125" r="100000">
                        <a14:foregroundMark x1="23500" y1="42375" x2="23500" y2="42375"/>
                        <a14:foregroundMark x1="17000" y1="50250" x2="17000" y2="50250"/>
                        <a14:foregroundMark x1="13250" y1="49500" x2="13250" y2="49500"/>
                        <a14:foregroundMark x1="10500" y1="49125" x2="10500" y2="49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631" y="447232"/>
            <a:ext cx="5328592" cy="5328592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mdoydetsad3.ru/wp-content/uploads/4/8/f/48f04cfd4a5de7b5dc13101bfdfbaec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403" y="3395988"/>
            <a:ext cx="1466108" cy="1227551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cf.ppt-online.org/files/slide/x/xNjOpTR9Yfna8Xvby04MiZJDUPsgW37GKz51Ve/slide-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9" t="30361" r="24732" b="8918"/>
          <a:stretch/>
        </p:blipFill>
        <p:spPr bwMode="auto">
          <a:xfrm>
            <a:off x="951571" y="2245506"/>
            <a:ext cx="1453035" cy="1188848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86081">
            <a:off x="5024082" y="-103299"/>
            <a:ext cx="1337398" cy="1870972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32" name="Picture 8" descr="https://avatars.dzeninfra.ru/get-zen_doc/5218824/pub_60e8071a8eb9a034d8960545_60e8079cef6b8722016fa34b/scale_120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4830">
            <a:off x="2966283" y="156219"/>
            <a:ext cx="1907650" cy="1172257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fs.znanio.ru/methodology/images/eb/af/ebaf49d6968a7790bbfde1b494e263c880b0da2b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9" t="40830" r="15174" b="6598"/>
          <a:stretch/>
        </p:blipFill>
        <p:spPr bwMode="auto">
          <a:xfrm>
            <a:off x="5689739" y="1561804"/>
            <a:ext cx="1609080" cy="758135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psy-files.ru/wp-content/uploads/2/8/1/281c9fd27c8d313cbd2f07c405199dc8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8" t="67536" r="20202"/>
          <a:stretch/>
        </p:blipFill>
        <p:spPr bwMode="auto">
          <a:xfrm>
            <a:off x="6797497" y="3056146"/>
            <a:ext cx="1505907" cy="1058174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9" r="24358"/>
          <a:stretch/>
        </p:blipFill>
        <p:spPr bwMode="auto">
          <a:xfrm flipH="1">
            <a:off x="5970670" y="3532273"/>
            <a:ext cx="1097519" cy="1429719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://images.myshared.ru/9/945312/slide_4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49" t="4538" r="9177" b="32463"/>
          <a:stretch/>
        </p:blipFill>
        <p:spPr bwMode="auto">
          <a:xfrm>
            <a:off x="6907998" y="1712526"/>
            <a:ext cx="1008112" cy="1440160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s://uookn-kursk.ru/wp-content/uploads/f/b/4/fb4ca1a9a2b1e563eb403e091dce4da8.jpe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2204" r="63381" b="57373"/>
          <a:stretch/>
        </p:blipFill>
        <p:spPr bwMode="auto">
          <a:xfrm rot="676154">
            <a:off x="1864211" y="4803715"/>
            <a:ext cx="3120281" cy="1944217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s://4youngmama.ru/wp-content/uploads/a/e/d/aedde35108ea0408fb56b65b21aa10a2.jpe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1" t="37088" r="17052" b="4113"/>
          <a:stretch/>
        </p:blipFill>
        <p:spPr bwMode="auto">
          <a:xfrm>
            <a:off x="1838663" y="1303140"/>
            <a:ext cx="1442672" cy="997403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Заголовок 1"/>
          <p:cNvSpPr txBox="1">
            <a:spLocks/>
          </p:cNvSpPr>
          <p:nvPr/>
        </p:nvSpPr>
        <p:spPr>
          <a:xfrm>
            <a:off x="36745" y="437279"/>
            <a:ext cx="2815725" cy="90338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 smtClean="0">
                <a:ln>
                  <a:solidFill>
                    <a:srgbClr val="5800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Задачи:</a:t>
            </a:r>
            <a:r>
              <a:rPr kumimoji="0" lang="ru-RU" sz="2800" b="1" i="0" u="none" strike="noStrike" kern="1200" cap="none" spc="0" normalizeH="0" baseline="0" noProof="0" dirty="0" smtClean="0">
                <a:ln>
                  <a:solidFill>
                    <a:srgbClr val="5800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2800" b="1" i="0" u="none" strike="noStrike" kern="1200" cap="none" spc="0" normalizeH="0" baseline="0" noProof="0" dirty="0" smtClean="0">
                <a:ln>
                  <a:solidFill>
                    <a:srgbClr val="5800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kumimoji="0" lang="ru-RU" sz="2800" b="1" i="0" u="none" strike="noStrike" kern="1200" cap="none" spc="0" normalizeH="0" baseline="0" noProof="0" dirty="0">
              <a:ln>
                <a:solidFill>
                  <a:srgbClr val="580000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2158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779912" y="4437112"/>
            <a:ext cx="516351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 </a:t>
            </a:r>
          </a:p>
          <a:p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95536" y="3036759"/>
            <a:ext cx="8244904" cy="108012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dirty="0" smtClean="0">
                <a:ln>
                  <a:solidFill>
                    <a:srgbClr val="5800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</a:t>
            </a:r>
            <a:r>
              <a:rPr kumimoji="0" lang="ru-RU" sz="3600" b="1" i="0" u="none" strike="noStrike" kern="1200" cap="none" spc="0" normalizeH="0" baseline="0" noProof="0" dirty="0" err="1" smtClean="0">
                <a:ln>
                  <a:solidFill>
                    <a:srgbClr val="5800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етоды</a:t>
            </a:r>
            <a:r>
              <a:rPr lang="ru-RU" sz="3600" b="1" dirty="0">
                <a:ln>
                  <a:solidFill>
                    <a:srgbClr val="5800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3600" b="1" i="0" u="none" strike="noStrike" kern="1200" cap="none" spc="0" normalizeH="0" baseline="0" noProof="0" dirty="0" smtClean="0">
                <a:ln>
                  <a:solidFill>
                    <a:srgbClr val="5800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solidFill>
                    <a:srgbClr val="5800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приемы</a:t>
            </a:r>
            <a:br>
              <a:rPr kumimoji="0" lang="ru-RU" sz="3600" b="1" i="0" u="none" strike="noStrike" kern="1200" cap="none" spc="0" normalizeH="0" baseline="0" noProof="0" dirty="0" smtClean="0">
                <a:ln>
                  <a:solidFill>
                    <a:srgbClr val="5800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kumimoji="0" lang="ru-RU" sz="3600" b="1" i="0" u="none" strike="noStrike" kern="1200" cap="none" spc="0" normalizeH="0" baseline="0" noProof="0" dirty="0">
              <a:ln>
                <a:solidFill>
                  <a:srgbClr val="580000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623" y="4212150"/>
            <a:ext cx="5436096" cy="255697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https://sun9-40.userapi.com/impg/PqinCO1yOS6giQsqGWPtB59QoLRb5t9awhIaVw/oM0lKMnEWI4.jpg?size=1080x1070&amp;quality=96&amp;sign=36ce52da5daf9dd566a2cc536b7d3e7b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806" y="311099"/>
            <a:ext cx="2751133" cy="272566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261" y="172800"/>
            <a:ext cx="2895786" cy="386104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88" y="147535"/>
            <a:ext cx="2458103" cy="357301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38" t="14300"/>
          <a:stretch/>
        </p:blipFill>
        <p:spPr>
          <a:xfrm>
            <a:off x="396975" y="3501008"/>
            <a:ext cx="2975330" cy="32599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pull dir="l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779912" y="4437112"/>
            <a:ext cx="516351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 </a:t>
            </a:r>
          </a:p>
          <a:p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47261" y="782926"/>
            <a:ext cx="8244904" cy="108012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dirty="0" smtClean="0">
                <a:ln>
                  <a:solidFill>
                    <a:srgbClr val="5800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</a:t>
            </a:r>
            <a:r>
              <a:rPr kumimoji="0" lang="ru-RU" sz="3600" b="1" i="0" u="none" strike="noStrike" kern="1200" cap="none" spc="0" normalizeH="0" baseline="0" noProof="0" dirty="0" err="1" smtClean="0">
                <a:ln>
                  <a:solidFill>
                    <a:srgbClr val="5800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етоды</a:t>
            </a:r>
            <a:r>
              <a:rPr lang="ru-RU" sz="3600" b="1" dirty="0">
                <a:ln>
                  <a:solidFill>
                    <a:srgbClr val="5800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3600" b="1" i="0" u="none" strike="noStrike" kern="1200" cap="none" spc="0" normalizeH="0" baseline="0" noProof="0" dirty="0" smtClean="0">
                <a:ln>
                  <a:solidFill>
                    <a:srgbClr val="5800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solidFill>
                    <a:srgbClr val="5800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приемы</a:t>
            </a:r>
            <a:br>
              <a:rPr kumimoji="0" lang="ru-RU" sz="3600" b="1" i="0" u="none" strike="noStrike" kern="1200" cap="none" spc="0" normalizeH="0" baseline="0" noProof="0" dirty="0" smtClean="0">
                <a:ln>
                  <a:solidFill>
                    <a:srgbClr val="5800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kumimoji="0" lang="ru-RU" sz="3600" b="1" i="0" u="none" strike="noStrike" kern="1200" cap="none" spc="0" normalizeH="0" baseline="0" noProof="0" dirty="0">
              <a:ln>
                <a:solidFill>
                  <a:srgbClr val="580000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61" y="150271"/>
            <a:ext cx="2865931" cy="38212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530" y="150271"/>
            <a:ext cx="3252900" cy="25511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29736" y="3708628"/>
            <a:ext cx="3915880" cy="220449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248" y="2884736"/>
            <a:ext cx="2560773" cy="312854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61" y="4077072"/>
            <a:ext cx="3698580" cy="269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040910"/>
      </p:ext>
    </p:extLst>
  </p:cSld>
  <p:clrMapOvr>
    <a:masterClrMapping/>
  </p:clrMapOvr>
  <p:transition spd="med">
    <p:pull dir="l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un9-8.userapi.com/impg/ISNLwpK9fC8pDbQIMw-FQoorNj6TiyfvO5yN0A/hLAruvn1uXY.jpg?size=1080x564&amp;quality=96&amp;sign=8ca8fb222740d6a33a0e6018f00d10a1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1"/>
            <a:ext cx="3744416" cy="195541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19.userapi.com/impg/rcmlt5DKjMIAIxDRBvOwbsMLuW2cqJhm6zvxgQ/Z1YBsGcLDWo.jpg?size=1080x855&amp;quality=96&amp;sign=b7385007da466634ab54150e6569eae8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9" y="2228079"/>
            <a:ext cx="2220982" cy="17582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un9-6.userapi.com/impg/j4dDqnZlW0efHg6DZoInHXoHrAk_eq6gsVWR7w/syh3R85xsvg.jpg?size=1080x818&amp;quality=96&amp;sign=7a14ff913a039903cf31499c68aefa61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450" y="65413"/>
            <a:ext cx="3168352" cy="239973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sun9-47.userapi.com/impg/2md2DlrIwDpjMy7jxpLP5F7wTINykWIT_QLswg/iG_w1mXr03k.jpg?size=608x1080&amp;quality=96&amp;sign=000a7fbe07c0f1fae26316de85eb5c4b&amp;type=albu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5" t="7911" r="13504" b="27153"/>
          <a:stretch/>
        </p:blipFill>
        <p:spPr bwMode="auto">
          <a:xfrm flipH="1">
            <a:off x="7335324" y="65413"/>
            <a:ext cx="1728191" cy="293373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364" y="3233673"/>
            <a:ext cx="2701737" cy="314765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2" descr="https://sun9-46.userapi.com/impg/J2M1b4K0GWPS7S3M06hEKatgjgxTiSoKmSM70g/AJSZJb5qO3Q.jpg?size=1280x721&amp;quality=96&amp;sign=f4eef06aef89885623c82d04ec4329a9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946" y="4807500"/>
            <a:ext cx="3168352" cy="178467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s://sun9-63.userapi.com/impg/AijttmYzxEQ0RdU2uGv51wMXF8Ev9zjksh65IA/muML1qn0_Oo.jpg?size=1280x721&amp;quality=96&amp;sign=26c89e0e3fbaabe9669e8466992fefa0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770" y="2599655"/>
            <a:ext cx="3730585" cy="210136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-135454" y="4228219"/>
            <a:ext cx="2520280" cy="108012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dirty="0" smtClean="0">
                <a:ln>
                  <a:solidFill>
                    <a:srgbClr val="5800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</a:t>
            </a:r>
            <a:r>
              <a:rPr kumimoji="0" lang="ru-RU" sz="3600" b="1" i="0" u="none" strike="noStrike" kern="1200" cap="none" spc="0" normalizeH="0" baseline="0" noProof="0" dirty="0" err="1" smtClean="0">
                <a:ln>
                  <a:solidFill>
                    <a:srgbClr val="5800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етоды</a:t>
            </a:r>
            <a:r>
              <a:rPr lang="ru-RU" sz="3600" b="1" dirty="0">
                <a:ln>
                  <a:solidFill>
                    <a:srgbClr val="5800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3600" b="1" i="0" u="none" strike="noStrike" kern="1200" cap="none" spc="0" normalizeH="0" baseline="0" noProof="0" dirty="0" smtClean="0">
                <a:ln>
                  <a:solidFill>
                    <a:srgbClr val="5800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solidFill>
                    <a:srgbClr val="5800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приемы</a:t>
            </a:r>
            <a:br>
              <a:rPr kumimoji="0" lang="ru-RU" sz="3600" b="1" i="0" u="none" strike="noStrike" kern="1200" cap="none" spc="0" normalizeH="0" baseline="0" noProof="0" dirty="0" smtClean="0">
                <a:ln>
                  <a:solidFill>
                    <a:srgbClr val="5800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kumimoji="0" lang="ru-RU" sz="3600" b="1" i="0" u="none" strike="noStrike" kern="1200" cap="none" spc="0" normalizeH="0" baseline="0" noProof="0" dirty="0">
              <a:ln>
                <a:solidFill>
                  <a:srgbClr val="580000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76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633d9960b437bc46fdeb118f827840a2ae67156f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633d9960b437bc46fdeb118f827840a2ae67156f</Template>
  <TotalTime>1760</TotalTime>
  <Words>343</Words>
  <Application>Microsoft Office PowerPoint</Application>
  <PresentationFormat>Экран (4:3)</PresentationFormat>
  <Paragraphs>105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Calibri</vt:lpstr>
      <vt:lpstr>Century Schoolbook</vt:lpstr>
      <vt:lpstr>Times New Roman</vt:lpstr>
      <vt:lpstr>Wingdings</vt:lpstr>
      <vt:lpstr>633d9960b437bc46fdeb118f827840a2ae67156f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надежда</dc:creator>
  <cp:lastModifiedBy>Пользователь</cp:lastModifiedBy>
  <cp:revision>124</cp:revision>
  <dcterms:created xsi:type="dcterms:W3CDTF">2022-01-27T12:51:17Z</dcterms:created>
  <dcterms:modified xsi:type="dcterms:W3CDTF">2023-04-27T14:56:53Z</dcterms:modified>
</cp:coreProperties>
</file>