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58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0;&#1089;&#1089;&#1083;&#1077;&#1076;&#1086;&#1074;&#1072;&#1085;&#1080;&#1077;%20&#1084;&#1080;&#1085;%20&#1087;&#1088;&#1086;&#1089;\&#1076;&#1072;&#1085;&#1085;&#1099;&#1077;\&#1074;&#1099;&#1075;&#1088;&#1091;&#1079;&#1082;&#1072;%20&#1080;%20&#1086;&#1073;&#1088;&#1072;&#1073;&#1086;&#1090;&#1072;&#1085;&#1085;&#1099;&#1077;%20&#1090;&#1072;&#1073;&#1083;&#1080;&#1094;&#1099;%2008102019\4%20&#1082;&#1088;&#1080;&#1090;&#1077;&#1088;&#1080;&#1081;%20&#1086;&#1073;&#1088;&#1072;&#1079;&#1086;&#1074;&#1072;&#1085;&#1080;&#1077;%20&#1080;%20&#1076;&#1086;&#1093;&#1086;&#1076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0;&#1089;&#1089;&#1083;&#1077;&#1076;&#1086;&#1074;&#1072;&#1085;&#1080;&#1077;%20&#1084;&#1080;&#1085;%20&#1087;&#1088;&#1086;&#1089;\&#1076;&#1072;&#1085;&#1085;&#1099;&#1077;\&#1074;&#1099;&#1075;&#1088;&#1091;&#1079;&#1082;&#1072;%20&#1080;%20&#1086;&#1073;&#1088;&#1072;&#1073;&#1086;&#1090;&#1072;&#1085;&#1085;&#1099;&#1077;%20&#1090;&#1072;&#1073;&#1083;&#1080;&#1094;&#1099;%2008102019\4%20&#1082;&#1088;&#1080;&#1090;&#1077;&#1088;&#1080;&#1081;%20&#1086;&#1073;&#1088;&#1072;&#1079;&#1086;&#1074;&#1072;&#1085;&#1080;&#1077;%20&#1080;%20&#1076;&#1086;&#1093;&#1086;&#1076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1111\&#1086;&#1090;&#1095;&#1077;&#1090;%20&#1087;&#1086;%20&#1090;&#1080;&#1087;&#1072;&#1084;%20&#1090;&#1077;&#1088;&#1088;&#1080;&#1090;&#1086;&#1088;&#1080;&#1081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/>
                </a:solidFill>
              </a:rPr>
              <a:t>Факторы, являющиеся преградами в получении услуг ДО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'прич нех'!$B$12</c:f>
              <c:strCache>
                <c:ptCount val="1"/>
                <c:pt idx="0">
                  <c:v>Средняя оценка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94-49DF-8BE2-BE8EF310196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894-49DF-8BE2-BE8EF31019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'прич нех'!$C$11:$K$11</c:f>
              <c:strCache>
                <c:ptCount val="9"/>
                <c:pt idx="0">
                  <c:v>Не устраивает качество ДО</c:v>
                </c:pt>
                <c:pt idx="1">
                  <c:v>Не знают о возможности получать услуги ДО</c:v>
                </c:pt>
                <c:pt idx="2">
                  <c:v>Не считают нужным получать услуги ДО</c:v>
                </c:pt>
                <c:pt idx="3">
                  <c:v>Ребенку не интересно получать услуги ДО</c:v>
                </c:pt>
                <c:pt idx="4">
                  <c:v>Нет времени посещать ДО</c:v>
                </c:pt>
                <c:pt idx="5">
                  <c:v>Нет финансовой возможности </c:v>
                </c:pt>
                <c:pt idx="6">
                  <c:v>нет мест, где можно получать услуги ДО</c:v>
                </c:pt>
                <c:pt idx="7">
                  <c:v>Не нашли того, что бы было интересно</c:v>
                </c:pt>
                <c:pt idx="8">
                  <c:v>Нет возможности из-за особенностей здоровья ребенка</c:v>
                </c:pt>
              </c:strCache>
            </c:strRef>
          </c:cat>
          <c:val>
            <c:numRef>
              <c:f>'прич нех'!$C$12:$K$12</c:f>
              <c:numCache>
                <c:formatCode>0.0%</c:formatCode>
                <c:ptCount val="9"/>
                <c:pt idx="0">
                  <c:v>3.5000000000000003E-2</c:v>
                </c:pt>
                <c:pt idx="1">
                  <c:v>8.8333333333333333E-2</c:v>
                </c:pt>
                <c:pt idx="2">
                  <c:v>0.04</c:v>
                </c:pt>
                <c:pt idx="3">
                  <c:v>3.4166666666666665E-2</c:v>
                </c:pt>
                <c:pt idx="4">
                  <c:v>0.22166666666666668</c:v>
                </c:pt>
                <c:pt idx="5">
                  <c:v>0.33000000000000007</c:v>
                </c:pt>
                <c:pt idx="6">
                  <c:v>0.11166666666666669</c:v>
                </c:pt>
                <c:pt idx="7">
                  <c:v>0.11166666666666668</c:v>
                </c:pt>
                <c:pt idx="8">
                  <c:v>2.4166666666666666E-2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1D-42E2-9FA3-4AD3FFCFE4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41730975"/>
        <c:axId val="541725151"/>
      </c:barChart>
      <c:catAx>
        <c:axId val="54173097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1725151"/>
        <c:crosses val="autoZero"/>
        <c:auto val="1"/>
        <c:lblAlgn val="ctr"/>
        <c:lblOffset val="100"/>
        <c:noMultiLvlLbl val="0"/>
      </c:catAx>
      <c:valAx>
        <c:axId val="541725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1730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'4'!$A$9</c:f>
              <c:strCache>
                <c:ptCount val="1"/>
                <c:pt idx="0">
                  <c:v>Средняя оценка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61A-4359-929D-D0233208514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61A-4359-929D-D0233208514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1A-4359-929D-D023320851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'4'!$B$9:$I$9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0.17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0.18</c:v>
                </c:pt>
                <c:pt idx="6">
                  <c:v>0.2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16-4246-A3C5-372189D5909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075501983"/>
        <c:axId val="2075503231"/>
      </c:barChart>
      <c:catAx>
        <c:axId val="2075501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3231"/>
        <c:crosses val="autoZero"/>
        <c:auto val="1"/>
        <c:lblAlgn val="ctr"/>
        <c:lblOffset val="100"/>
        <c:noMultiLvlLbl val="0"/>
      </c:catAx>
      <c:valAx>
        <c:axId val="2075503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1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'4'!$A$3</c:f>
              <c:strCache>
                <c:ptCount val="1"/>
                <c:pt idx="0">
                  <c:v>Столицы регионов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'4'!$B$3:$I$3</c:f>
              <c:numCache>
                <c:formatCode>0%</c:formatCode>
                <c:ptCount val="8"/>
                <c:pt idx="0">
                  <c:v>0.04</c:v>
                </c:pt>
                <c:pt idx="1">
                  <c:v>0.1</c:v>
                </c:pt>
                <c:pt idx="2">
                  <c:v>0.18</c:v>
                </c:pt>
                <c:pt idx="3">
                  <c:v>0.15</c:v>
                </c:pt>
                <c:pt idx="4">
                  <c:v>0.13</c:v>
                </c:pt>
                <c:pt idx="5">
                  <c:v>0.18</c:v>
                </c:pt>
                <c:pt idx="6">
                  <c:v>0.19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6-461E-BBC0-A9A0F875AB29}"/>
            </c:ext>
          </c:extLst>
        </c:ser>
        <c:ser>
          <c:idx val="1"/>
          <c:order val="1"/>
          <c:tx>
            <c:strRef>
              <c:f>'4'!$A$4</c:f>
              <c:strCache>
                <c:ptCount val="1"/>
                <c:pt idx="0">
                  <c:v>Крупные города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'4'!$B$4:$I$4</c:f>
              <c:numCache>
                <c:formatCode>0%</c:formatCode>
                <c:ptCount val="8"/>
                <c:pt idx="0">
                  <c:v>7.0000000000000007E-2</c:v>
                </c:pt>
                <c:pt idx="1">
                  <c:v>0.1</c:v>
                </c:pt>
                <c:pt idx="2">
                  <c:v>0.17</c:v>
                </c:pt>
                <c:pt idx="3">
                  <c:v>0.13</c:v>
                </c:pt>
                <c:pt idx="4">
                  <c:v>0.13</c:v>
                </c:pt>
                <c:pt idx="5">
                  <c:v>0.17</c:v>
                </c:pt>
                <c:pt idx="6">
                  <c:v>0.2</c:v>
                </c:pt>
                <c:pt idx="7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36-461E-BBC0-A9A0F875AB29}"/>
            </c:ext>
          </c:extLst>
        </c:ser>
        <c:ser>
          <c:idx val="2"/>
          <c:order val="2"/>
          <c:tx>
            <c:strRef>
              <c:f>'4'!$A$5</c:f>
              <c:strCache>
                <c:ptCount val="1"/>
                <c:pt idx="0">
                  <c:v>Малые провинциальные города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'4'!$B$5:$I$5</c:f>
              <c:numCache>
                <c:formatCode>0%</c:formatCode>
                <c:ptCount val="8"/>
                <c:pt idx="0">
                  <c:v>0.06</c:v>
                </c:pt>
                <c:pt idx="1">
                  <c:v>0.11</c:v>
                </c:pt>
                <c:pt idx="2">
                  <c:v>0.16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0.18</c:v>
                </c:pt>
                <c:pt idx="6">
                  <c:v>0.21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36-461E-BBC0-A9A0F875AB29}"/>
            </c:ext>
          </c:extLst>
        </c:ser>
        <c:ser>
          <c:idx val="3"/>
          <c:order val="3"/>
          <c:tx>
            <c:strRef>
              <c:f>'4'!$A$6</c:f>
              <c:strCache>
                <c:ptCount val="1"/>
                <c:pt idx="0">
                  <c:v>Мегаполисы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'4'!$B$6:$I$6</c:f>
              <c:numCache>
                <c:formatCode>0%</c:formatCode>
                <c:ptCount val="8"/>
                <c:pt idx="0">
                  <c:v>0.09</c:v>
                </c:pt>
                <c:pt idx="1">
                  <c:v>0.1</c:v>
                </c:pt>
                <c:pt idx="2">
                  <c:v>0.17</c:v>
                </c:pt>
                <c:pt idx="3">
                  <c:v>0.13</c:v>
                </c:pt>
                <c:pt idx="4">
                  <c:v>0.09</c:v>
                </c:pt>
                <c:pt idx="5">
                  <c:v>0.19</c:v>
                </c:pt>
                <c:pt idx="6">
                  <c:v>0.2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36-461E-BBC0-A9A0F875AB29}"/>
            </c:ext>
          </c:extLst>
        </c:ser>
        <c:ser>
          <c:idx val="4"/>
          <c:order val="4"/>
          <c:tx>
            <c:strRef>
              <c:f>'4'!$A$7</c:f>
              <c:strCache>
                <c:ptCount val="1"/>
                <c:pt idx="0">
                  <c:v>Моногорода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'4'!$B$7:$I$7</c:f>
              <c:numCache>
                <c:formatCode>0%</c:formatCode>
                <c:ptCount val="8"/>
                <c:pt idx="0">
                  <c:v>0.06</c:v>
                </c:pt>
                <c:pt idx="1">
                  <c:v>0.1</c:v>
                </c:pt>
                <c:pt idx="2">
                  <c:v>0.15</c:v>
                </c:pt>
                <c:pt idx="3">
                  <c:v>0.14000000000000001</c:v>
                </c:pt>
                <c:pt idx="4">
                  <c:v>0.12</c:v>
                </c:pt>
                <c:pt idx="5">
                  <c:v>0.19</c:v>
                </c:pt>
                <c:pt idx="6">
                  <c:v>0.21</c:v>
                </c:pt>
                <c:pt idx="7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36-461E-BBC0-A9A0F875AB29}"/>
            </c:ext>
          </c:extLst>
        </c:ser>
        <c:ser>
          <c:idx val="5"/>
          <c:order val="5"/>
          <c:tx>
            <c:strRef>
              <c:f>'4'!$A$8</c:f>
              <c:strCache>
                <c:ptCount val="1"/>
                <c:pt idx="0">
                  <c:v>Сельская местность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'4'!$B$2:$I$2</c:f>
              <c:strCache>
                <c:ptCount val="8"/>
                <c:pt idx="0">
                  <c:v>Научное образования </c:v>
                </c:pt>
                <c:pt idx="1">
                  <c:v>Инженерно-техническое образование</c:v>
                </c:pt>
                <c:pt idx="2">
                  <c:v>Информационные технологии</c:v>
                </c:pt>
                <c:pt idx="3">
                  <c:v>Прикладное образование </c:v>
                </c:pt>
                <c:pt idx="4">
                  <c:v>Гуманитарное образование</c:v>
                </c:pt>
                <c:pt idx="5">
                  <c:v>Эстетическое, творческое, художественное, музыкальное образование</c:v>
                </c:pt>
                <c:pt idx="6">
                  <c:v>Спортивное образование</c:v>
                </c:pt>
                <c:pt idx="7">
                  <c:v>Туризм и краеведение</c:v>
                </c:pt>
              </c:strCache>
            </c:strRef>
          </c:cat>
          <c:val>
            <c:numRef>
              <c:f>'4'!$B$8:$I$8</c:f>
              <c:numCache>
                <c:formatCode>0%</c:formatCode>
                <c:ptCount val="8"/>
                <c:pt idx="0">
                  <c:v>0.02</c:v>
                </c:pt>
                <c:pt idx="1">
                  <c:v>0.11</c:v>
                </c:pt>
                <c:pt idx="2">
                  <c:v>0.17</c:v>
                </c:pt>
                <c:pt idx="3">
                  <c:v>0.15</c:v>
                </c:pt>
                <c:pt idx="4">
                  <c:v>0.13</c:v>
                </c:pt>
                <c:pt idx="5">
                  <c:v>0.18</c:v>
                </c:pt>
                <c:pt idx="6">
                  <c:v>0.2</c:v>
                </c:pt>
                <c:pt idx="7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E36-461E-BBC0-A9A0F875AB2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72057647"/>
        <c:axId val="1172050575"/>
      </c:barChart>
      <c:catAx>
        <c:axId val="117205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050575"/>
        <c:crosses val="autoZero"/>
        <c:auto val="1"/>
        <c:lblAlgn val="ctr"/>
        <c:lblOffset val="100"/>
        <c:noMultiLvlLbl val="0"/>
      </c:catAx>
      <c:valAx>
        <c:axId val="1172050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05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'по доходу (итог)'!$A$2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'по доходу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'по доходу (итог)'!$B$2:$H$2</c:f>
              <c:numCache>
                <c:formatCode>0%</c:formatCode>
                <c:ptCount val="7"/>
                <c:pt idx="0">
                  <c:v>0.11928544268624411</c:v>
                </c:pt>
                <c:pt idx="1">
                  <c:v>0.17899763081692943</c:v>
                </c:pt>
                <c:pt idx="2">
                  <c:v>0.14645061277018925</c:v>
                </c:pt>
                <c:pt idx="3">
                  <c:v>0.13593553482114129</c:v>
                </c:pt>
                <c:pt idx="4">
                  <c:v>0.17858814238497761</c:v>
                </c:pt>
                <c:pt idx="5">
                  <c:v>0.20927052560765158</c:v>
                </c:pt>
                <c:pt idx="6">
                  <c:v>3.147211091286671E-2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C7-4747-B6AA-FFB580161E46}"/>
            </c:ext>
          </c:extLst>
        </c:ser>
        <c:ser>
          <c:idx val="1"/>
          <c:order val="1"/>
          <c:tx>
            <c:strRef>
              <c:f>'по доходу (итог)'!$A$3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'по доходу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'по доходу (итог)'!$B$3:$H$3</c:f>
              <c:numCache>
                <c:formatCode>0%</c:formatCode>
                <c:ptCount val="7"/>
                <c:pt idx="0">
                  <c:v>0.12923003896283697</c:v>
                </c:pt>
                <c:pt idx="1">
                  <c:v>0.17549099108008148</c:v>
                </c:pt>
                <c:pt idx="2">
                  <c:v>0.14958169340005142</c:v>
                </c:pt>
                <c:pt idx="3">
                  <c:v>0.13277031704278</c:v>
                </c:pt>
                <c:pt idx="4">
                  <c:v>0.16969601075928087</c:v>
                </c:pt>
                <c:pt idx="5">
                  <c:v>0.20660192638594965</c:v>
                </c:pt>
                <c:pt idx="6">
                  <c:v>3.6629022369019597E-2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C7-4747-B6AA-FFB580161E46}"/>
            </c:ext>
          </c:extLst>
        </c:ser>
        <c:ser>
          <c:idx val="2"/>
          <c:order val="2"/>
          <c:tx>
            <c:strRef>
              <c:f>'по доходу (итог)'!$A$4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'по доходу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'по доходу (итог)'!$B$4:$H$4</c:f>
              <c:numCache>
                <c:formatCode>0%</c:formatCode>
                <c:ptCount val="7"/>
                <c:pt idx="0">
                  <c:v>0.12472038154729245</c:v>
                </c:pt>
                <c:pt idx="1">
                  <c:v>0.17287806525134006</c:v>
                </c:pt>
                <c:pt idx="2">
                  <c:v>0.13252859494365424</c:v>
                </c:pt>
                <c:pt idx="3">
                  <c:v>0.15114168741822478</c:v>
                </c:pt>
                <c:pt idx="4">
                  <c:v>0.17144304224876547</c:v>
                </c:pt>
                <c:pt idx="5">
                  <c:v>0.2158865487696788</c:v>
                </c:pt>
                <c:pt idx="6">
                  <c:v>3.1401679821044193E-2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C7-4747-B6AA-FFB580161E46}"/>
            </c:ext>
          </c:extLst>
        </c:ser>
        <c:ser>
          <c:idx val="3"/>
          <c:order val="3"/>
          <c:tx>
            <c:strRef>
              <c:f>'по доходу (итог)'!$A$5</c:f>
              <c:strCache>
                <c:ptCount val="1"/>
                <c:pt idx="0">
                  <c:v>Очень низкий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'по доходу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'по доходу (итог)'!$B$5:$H$5</c:f>
              <c:numCache>
                <c:formatCode>0%</c:formatCode>
                <c:ptCount val="7"/>
                <c:pt idx="0">
                  <c:v>0.13665559246954595</c:v>
                </c:pt>
                <c:pt idx="1">
                  <c:v>0.17755629383536362</c:v>
                </c:pt>
                <c:pt idx="2">
                  <c:v>0.14521963824289405</c:v>
                </c:pt>
                <c:pt idx="3">
                  <c:v>0.13702473237356957</c:v>
                </c:pt>
                <c:pt idx="4">
                  <c:v>0.15843484680693984</c:v>
                </c:pt>
                <c:pt idx="5">
                  <c:v>0.20391288298265042</c:v>
                </c:pt>
                <c:pt idx="6">
                  <c:v>4.1196013289036548E-2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C7-4747-B6AA-FFB580161E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21655008"/>
        <c:axId val="721667904"/>
      </c:barChart>
      <c:catAx>
        <c:axId val="72165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1667904"/>
        <c:crosses val="autoZero"/>
        <c:auto val="1"/>
        <c:lblAlgn val="ctr"/>
        <c:lblOffset val="100"/>
        <c:noMultiLvlLbl val="0"/>
      </c:catAx>
      <c:valAx>
        <c:axId val="721667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165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 по образованию (итог)'!$A$2</c:f>
              <c:strCache>
                <c:ptCount val="1"/>
                <c:pt idx="0">
                  <c:v>Высшее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по образованию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 по образованию (итог)'!$B$2:$H$2</c:f>
              <c:numCache>
                <c:formatCode>0%</c:formatCode>
                <c:ptCount val="7"/>
                <c:pt idx="0">
                  <c:v>0.12153613573651148</c:v>
                </c:pt>
                <c:pt idx="1">
                  <c:v>0.18468561028591557</c:v>
                </c:pt>
                <c:pt idx="2">
                  <c:v>0.14205512828039688</c:v>
                </c:pt>
                <c:pt idx="3">
                  <c:v>0.13329272588504668</c:v>
                </c:pt>
                <c:pt idx="4">
                  <c:v>0.18215376034756062</c:v>
                </c:pt>
                <c:pt idx="5">
                  <c:v>0.20753096929489814</c:v>
                </c:pt>
                <c:pt idx="6">
                  <c:v>2.874567016967064E-2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06-4C4B-B86C-B59AAAA6AE9F}"/>
            </c:ext>
          </c:extLst>
        </c:ser>
        <c:ser>
          <c:idx val="1"/>
          <c:order val="1"/>
          <c:tx>
            <c:strRef>
              <c:f>' по образованию (итог)'!$A$3</c:f>
              <c:strCache>
                <c:ptCount val="1"/>
                <c:pt idx="0">
                  <c:v>Незаконченное высшее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по образованию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 по образованию (итог)'!$B$3:$H$3</c:f>
              <c:numCache>
                <c:formatCode>0%</c:formatCode>
                <c:ptCount val="7"/>
                <c:pt idx="0">
                  <c:v>0.12067195520298647</c:v>
                </c:pt>
                <c:pt idx="1">
                  <c:v>0.18012132524498367</c:v>
                </c:pt>
                <c:pt idx="2">
                  <c:v>0.13681754549696687</c:v>
                </c:pt>
                <c:pt idx="3">
                  <c:v>0.14923005132991135</c:v>
                </c:pt>
                <c:pt idx="4">
                  <c:v>0.16500233317778815</c:v>
                </c:pt>
                <c:pt idx="5">
                  <c:v>0.21026598226784882</c:v>
                </c:pt>
                <c:pt idx="6">
                  <c:v>3.7890807279514702E-2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06-4C4B-B86C-B59AAAA6AE9F}"/>
            </c:ext>
          </c:extLst>
        </c:ser>
        <c:ser>
          <c:idx val="2"/>
          <c:order val="2"/>
          <c:tx>
            <c:strRef>
              <c:f>' по образованию (итог)'!$A$4</c:f>
              <c:strCache>
                <c:ptCount val="1"/>
                <c:pt idx="0">
                  <c:v>Общее (11 классов)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по образованию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 по образованию (итог)'!$B$4:$H$4</c:f>
              <c:numCache>
                <c:formatCode>0%</c:formatCode>
                <c:ptCount val="7"/>
                <c:pt idx="0">
                  <c:v>0.13191929643041903</c:v>
                </c:pt>
                <c:pt idx="1">
                  <c:v>0.15461717537506467</c:v>
                </c:pt>
                <c:pt idx="2">
                  <c:v>0.16522245214692188</c:v>
                </c:pt>
                <c:pt idx="3">
                  <c:v>0.13372995344024832</c:v>
                </c:pt>
                <c:pt idx="4">
                  <c:v>0.146792550439731</c:v>
                </c:pt>
                <c:pt idx="5">
                  <c:v>0.2214174857734092</c:v>
                </c:pt>
                <c:pt idx="6">
                  <c:v>4.6301086394205895E-2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06-4C4B-B86C-B59AAAA6AE9F}"/>
            </c:ext>
          </c:extLst>
        </c:ser>
        <c:ser>
          <c:idx val="3"/>
          <c:order val="3"/>
          <c:tx>
            <c:strRef>
              <c:f>' по образованию (итог)'!$A$5</c:f>
              <c:strCache>
                <c:ptCount val="1"/>
                <c:pt idx="0">
                  <c:v>Среднее профессиональное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по образованию (итог)'!$B$1:$H$1</c:f>
              <c:strCache>
                <c:ptCount val="7"/>
                <c:pt idx="0">
                  <c:v>Инженерно-техническое образование</c:v>
                </c:pt>
                <c:pt idx="1">
                  <c:v>Информационные технологии</c:v>
                </c:pt>
                <c:pt idx="2">
                  <c:v>Прикладное образование (приобретение практических полезных навыков и умений)</c:v>
                </c:pt>
                <c:pt idx="3">
                  <c:v>Гуманитарное образование</c:v>
                </c:pt>
                <c:pt idx="4">
                  <c:v>Эстетическое, творческое, художественное, музыкальное образование</c:v>
                </c:pt>
                <c:pt idx="5">
                  <c:v>Спортивное  образование.</c:v>
                </c:pt>
                <c:pt idx="6">
                  <c:v>Образование, связанное с туризмом и краеведением</c:v>
                </c:pt>
              </c:strCache>
            </c:strRef>
          </c:cat>
          <c:val>
            <c:numRef>
              <c:f>' по образованию (итог)'!$B$5:$H$5</c:f>
              <c:numCache>
                <c:formatCode>0%</c:formatCode>
                <c:ptCount val="7"/>
                <c:pt idx="0">
                  <c:v>0.12491950025759918</c:v>
                </c:pt>
                <c:pt idx="1">
                  <c:v>0.16689206594538897</c:v>
                </c:pt>
                <c:pt idx="2">
                  <c:v>0.15005151983513654</c:v>
                </c:pt>
                <c:pt idx="3">
                  <c:v>0.14345054095826892</c:v>
                </c:pt>
                <c:pt idx="4">
                  <c:v>0.16666666666666666</c:v>
                </c:pt>
                <c:pt idx="5">
                  <c:v>0.20907393096342092</c:v>
                </c:pt>
                <c:pt idx="6">
                  <c:v>3.8945775373518808E-2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06-4C4B-B86C-B59AAAA6AE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77601616"/>
        <c:axId val="777604528"/>
      </c:barChart>
      <c:catAx>
        <c:axId val="77760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7604528"/>
        <c:crosses val="autoZero"/>
        <c:auto val="1"/>
        <c:lblAlgn val="ctr"/>
        <c:lblOffset val="100"/>
        <c:noMultiLvlLbl val="0"/>
      </c:catAx>
      <c:valAx>
        <c:axId val="77760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760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'5'!$A$9</c:f>
              <c:strCache>
                <c:ptCount val="1"/>
                <c:pt idx="0">
                  <c:v>Средняя оценка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94E-4EFB-8631-280B868797B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'5'!$B$9:$F$9</c:f>
              <c:numCache>
                <c:formatCode>General</c:formatCode>
                <c:ptCount val="5"/>
                <c:pt idx="0">
                  <c:v>3.39</c:v>
                </c:pt>
                <c:pt idx="1">
                  <c:v>3.29</c:v>
                </c:pt>
                <c:pt idx="2">
                  <c:v>3.24</c:v>
                </c:pt>
                <c:pt idx="3">
                  <c:v>3.12</c:v>
                </c:pt>
                <c:pt idx="4">
                  <c:v>3.03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DC-4049-BB7D-559CEDB55CE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44525151"/>
        <c:axId val="1244540127"/>
      </c:barChart>
      <c:catAx>
        <c:axId val="1244525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4540127"/>
        <c:crosses val="autoZero"/>
        <c:auto val="1"/>
        <c:lblAlgn val="ctr"/>
        <c:lblOffset val="100"/>
        <c:noMultiLvlLbl val="0"/>
      </c:catAx>
      <c:valAx>
        <c:axId val="12445401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452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/>
                </a:solidFill>
              </a:rPr>
              <a:t>Удовлетворенность дополнительным образованием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'5'!$A$3</c:f>
              <c:strCache>
                <c:ptCount val="1"/>
                <c:pt idx="0">
                  <c:v>Столицы регионов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'5'!$B$3:$F$3</c:f>
              <c:numCache>
                <c:formatCode>0.0</c:formatCode>
                <c:ptCount val="5"/>
                <c:pt idx="0">
                  <c:v>3.51</c:v>
                </c:pt>
                <c:pt idx="1">
                  <c:v>3.36</c:v>
                </c:pt>
                <c:pt idx="2">
                  <c:v>3.4350000000000001</c:v>
                </c:pt>
                <c:pt idx="3">
                  <c:v>3.04</c:v>
                </c:pt>
                <c:pt idx="4">
                  <c:v>3.085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05-4F38-997D-DF20A26980AC}"/>
            </c:ext>
          </c:extLst>
        </c:ser>
        <c:ser>
          <c:idx val="1"/>
          <c:order val="1"/>
          <c:tx>
            <c:strRef>
              <c:f>'5'!$A$4</c:f>
              <c:strCache>
                <c:ptCount val="1"/>
                <c:pt idx="0">
                  <c:v>Крупные города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'5'!$B$4:$F$4</c:f>
              <c:numCache>
                <c:formatCode>0.0</c:formatCode>
                <c:ptCount val="5"/>
                <c:pt idx="0">
                  <c:v>3.33</c:v>
                </c:pt>
                <c:pt idx="1">
                  <c:v>3.2349999999999999</c:v>
                </c:pt>
                <c:pt idx="2">
                  <c:v>3.22</c:v>
                </c:pt>
                <c:pt idx="3">
                  <c:v>3.0750000000000002</c:v>
                </c:pt>
                <c:pt idx="4">
                  <c:v>2.9550000000000001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05-4F38-997D-DF20A26980AC}"/>
            </c:ext>
          </c:extLst>
        </c:ser>
        <c:ser>
          <c:idx val="2"/>
          <c:order val="2"/>
          <c:tx>
            <c:strRef>
              <c:f>'5'!$A$5</c:f>
              <c:strCache>
                <c:ptCount val="1"/>
                <c:pt idx="0">
                  <c:v>Малые провинциальные города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'5'!$B$5:$F$5</c:f>
              <c:numCache>
                <c:formatCode>0.0</c:formatCode>
                <c:ptCount val="5"/>
                <c:pt idx="0">
                  <c:v>3.41</c:v>
                </c:pt>
                <c:pt idx="1">
                  <c:v>3.27</c:v>
                </c:pt>
                <c:pt idx="2">
                  <c:v>3.14</c:v>
                </c:pt>
                <c:pt idx="3">
                  <c:v>3.1850000000000001</c:v>
                </c:pt>
                <c:pt idx="4">
                  <c:v>3.0249999999999999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05-4F38-997D-DF20A26980AC}"/>
            </c:ext>
          </c:extLst>
        </c:ser>
        <c:ser>
          <c:idx val="3"/>
          <c:order val="3"/>
          <c:tx>
            <c:strRef>
              <c:f>'5'!$A$6</c:f>
              <c:strCache>
                <c:ptCount val="1"/>
                <c:pt idx="0">
                  <c:v>Мегаполисы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'5'!$B$6:$F$6</c:f>
              <c:numCache>
                <c:formatCode>0.0</c:formatCode>
                <c:ptCount val="5"/>
                <c:pt idx="0">
                  <c:v>3.3050000000000002</c:v>
                </c:pt>
                <c:pt idx="1">
                  <c:v>3.27</c:v>
                </c:pt>
                <c:pt idx="2">
                  <c:v>3.3</c:v>
                </c:pt>
                <c:pt idx="3">
                  <c:v>3.0049999999999999</c:v>
                </c:pt>
                <c:pt idx="4">
                  <c:v>3.02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05-4F38-997D-DF20A26980AC}"/>
            </c:ext>
          </c:extLst>
        </c:ser>
        <c:ser>
          <c:idx val="4"/>
          <c:order val="4"/>
          <c:tx>
            <c:strRef>
              <c:f>'5'!$A$7</c:f>
              <c:strCache>
                <c:ptCount val="1"/>
                <c:pt idx="0">
                  <c:v>Моногорода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'5'!$B$7:$F$7</c:f>
              <c:numCache>
                <c:formatCode>0.0</c:formatCode>
                <c:ptCount val="5"/>
                <c:pt idx="0">
                  <c:v>3.5049999999999999</c:v>
                </c:pt>
                <c:pt idx="1">
                  <c:v>3.39</c:v>
                </c:pt>
                <c:pt idx="2">
                  <c:v>3.2450000000000001</c:v>
                </c:pt>
                <c:pt idx="3">
                  <c:v>3.23</c:v>
                </c:pt>
                <c:pt idx="4">
                  <c:v>3.1150000000000002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05-4F38-997D-DF20A26980AC}"/>
            </c:ext>
          </c:extLst>
        </c:ser>
        <c:ser>
          <c:idx val="5"/>
          <c:order val="5"/>
          <c:tx>
            <c:strRef>
              <c:f>'5'!$A$8</c:f>
              <c:strCache>
                <c:ptCount val="1"/>
                <c:pt idx="0">
                  <c:v>Сельская местность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'5'!$B$2:$F$2</c:f>
              <c:strCache>
                <c:ptCount val="5"/>
                <c:pt idx="0">
                  <c:v>Качеством образовательных результатов</c:v>
                </c:pt>
                <c:pt idx="1">
                  <c:v>Клиентоориентированность учреждений </c:v>
                </c:pt>
                <c:pt idx="2">
                  <c:v>Разнообразием образования</c:v>
                </c:pt>
                <c:pt idx="3">
                  <c:v>Доступностью дополнительного образования</c:v>
                </c:pt>
                <c:pt idx="4">
                  <c:v>Условия получения образования</c:v>
                </c:pt>
              </c:strCache>
            </c:strRef>
          </c:cat>
          <c:val>
            <c:numRef>
              <c:f>'5'!$B$8:$F$8</c:f>
              <c:numCache>
                <c:formatCode>0.0</c:formatCode>
                <c:ptCount val="5"/>
                <c:pt idx="0">
                  <c:v>3.3</c:v>
                </c:pt>
                <c:pt idx="1">
                  <c:v>3.19</c:v>
                </c:pt>
                <c:pt idx="2">
                  <c:v>3.08</c:v>
                </c:pt>
                <c:pt idx="3">
                  <c:v>3.1549999999999998</c:v>
                </c:pt>
                <c:pt idx="4">
                  <c:v>2.9550000000000001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A05-4F38-997D-DF20A26980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72058479"/>
        <c:axId val="1172053903"/>
      </c:barChart>
      <c:catAx>
        <c:axId val="1172058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053903"/>
        <c:crosses val="autoZero"/>
        <c:auto val="1"/>
        <c:lblAlgn val="ctr"/>
        <c:lblOffset val="100"/>
        <c:noMultiLvlLbl val="0"/>
      </c:catAx>
      <c:valAx>
        <c:axId val="117205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0584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'пред ф'!$A$9</c:f>
              <c:strCache>
                <c:ptCount val="1"/>
                <c:pt idx="0">
                  <c:v>Средняя оценка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12C-4F98-BDD5-AA8993FFFE9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12C-4F98-BDD5-AA8993FFFE9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'пред ф'!$B$1:$G$2</c:f>
              <c:strCache>
                <c:ptCount val="6"/>
                <c:pt idx="0">
                  <c:v>Периодические интенсивные сессии</c:v>
                </c:pt>
                <c:pt idx="1">
                  <c:v>Образование в каникулярное время (между четвертями)</c:v>
                </c:pt>
                <c:pt idx="2">
                  <c:v>Летний образовательный отдых (от 10 до 20 дней)</c:v>
                </c:pt>
                <c:pt idx="3">
                  <c:v>Комбинированный вариант </c:v>
                </c:pt>
                <c:pt idx="4">
                  <c:v>Длительная программа, которая даст ребёнку предпрофессиональную подготовку</c:v>
                </c:pt>
                <c:pt idx="5">
                  <c:v>Дистанционная программа</c:v>
                </c:pt>
              </c:strCache>
              <c:extLst/>
            </c:strRef>
          </c:cat>
          <c:val>
            <c:numRef>
              <c:f>'пред ф'!$B$9:$G$9</c:f>
              <c:numCache>
                <c:formatCode>General</c:formatCode>
                <c:ptCount val="6"/>
                <c:pt idx="0">
                  <c:v>3.6</c:v>
                </c:pt>
                <c:pt idx="1">
                  <c:v>2.69</c:v>
                </c:pt>
                <c:pt idx="2">
                  <c:v>2.4900000000000002</c:v>
                </c:pt>
                <c:pt idx="3">
                  <c:v>3.31</c:v>
                </c:pt>
                <c:pt idx="4">
                  <c:v>3.87</c:v>
                </c:pt>
                <c:pt idx="5">
                  <c:v>1.54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A-45CA-83A5-651D2CFC5B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72868655"/>
        <c:axId val="1172877391"/>
      </c:barChart>
      <c:catAx>
        <c:axId val="117286865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877391"/>
        <c:crosses val="autoZero"/>
        <c:auto val="1"/>
        <c:lblAlgn val="ctr"/>
        <c:lblOffset val="100"/>
        <c:noMultiLvlLbl val="0"/>
      </c:catAx>
      <c:valAx>
        <c:axId val="1172877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286865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'рез ДО'!$A$9</c:f>
              <c:strCache>
                <c:ptCount val="1"/>
                <c:pt idx="0">
                  <c:v>Средняя оценка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2C6-476C-A8D9-A475A730431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C6-476C-A8D9-A475A73043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'рез ДО'!$B$2:$F$2</c:f>
              <c:strCache>
                <c:ptCount val="5"/>
                <c:pt idx="0">
                  <c:v>Получаю обратную связь от педагога</c:v>
                </c:pt>
                <c:pt idx="1">
                  <c:v>Получаю обратную связь от ребенка</c:v>
                </c:pt>
                <c:pt idx="2">
                  <c:v>Получаю обратную связь от внешнего эксперта </c:v>
                </c:pt>
                <c:pt idx="3">
                  <c:v>Смотрю на то, как меняется качество того, что ребенок делает </c:v>
                </c:pt>
                <c:pt idx="4">
                  <c:v>Участие ребенка в конкурсах и олимпиадах </c:v>
                </c:pt>
              </c:strCache>
            </c:strRef>
          </c:cat>
          <c:val>
            <c:numRef>
              <c:f>'рез ДО'!$B$9:$F$9</c:f>
              <c:numCache>
                <c:formatCode>General</c:formatCode>
                <c:ptCount val="5"/>
                <c:pt idx="0">
                  <c:v>2.2000000000000002</c:v>
                </c:pt>
                <c:pt idx="1">
                  <c:v>2.89</c:v>
                </c:pt>
                <c:pt idx="2">
                  <c:v>0.53</c:v>
                </c:pt>
                <c:pt idx="3">
                  <c:v>3.14</c:v>
                </c:pt>
                <c:pt idx="4">
                  <c:v>1.24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2B-41B0-8D74-13E7A797AD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07729807"/>
        <c:axId val="1107730223"/>
      </c:barChart>
      <c:catAx>
        <c:axId val="1107729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7730223"/>
        <c:crosses val="autoZero"/>
        <c:auto val="1"/>
        <c:lblAlgn val="ctr"/>
        <c:lblOffset val="100"/>
        <c:noMultiLvlLbl val="0"/>
      </c:catAx>
      <c:valAx>
        <c:axId val="1107730223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772980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'1'!$B$2</c:f>
              <c:strCache>
                <c:ptCount val="1"/>
                <c:pt idx="0">
                  <c:v>Натуральная доступность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'1'!$B$9</c:f>
              <c:numCache>
                <c:formatCode>General</c:formatCode>
                <c:ptCount val="1"/>
                <c:pt idx="0">
                  <c:v>2.5499999999999998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5E-4783-B85C-672F3B4009ED}"/>
            </c:ext>
          </c:extLst>
        </c:ser>
        <c:ser>
          <c:idx val="1"/>
          <c:order val="1"/>
          <c:tx>
            <c:strRef>
              <c:f>'1'!$C$2</c:f>
              <c:strCache>
                <c:ptCount val="1"/>
                <c:pt idx="0">
                  <c:v>Транспортная доступность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'1'!$C$9</c:f>
              <c:numCache>
                <c:formatCode>General</c:formatCode>
                <c:ptCount val="1"/>
                <c:pt idx="0">
                  <c:v>2.94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5E-4783-B85C-672F3B4009ED}"/>
            </c:ext>
          </c:extLst>
        </c:ser>
        <c:ser>
          <c:idx val="2"/>
          <c:order val="2"/>
          <c:tx>
            <c:strRef>
              <c:f>'1'!$D$2</c:f>
              <c:strCache>
                <c:ptCount val="1"/>
                <c:pt idx="0">
                  <c:v>Финансовая доступность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'1'!$D$9</c:f>
              <c:numCache>
                <c:formatCode>General</c:formatCode>
                <c:ptCount val="1"/>
                <c:pt idx="0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5E-4783-B85C-672F3B4009ED}"/>
            </c:ext>
          </c:extLst>
        </c:ser>
        <c:ser>
          <c:idx val="3"/>
          <c:order val="3"/>
          <c:tx>
            <c:strRef>
              <c:f>'1'!$E$2</c:f>
              <c:strCache>
                <c:ptCount val="1"/>
                <c:pt idx="0">
                  <c:v>Конкурентная доступность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'1'!$E$9</c:f>
              <c:numCache>
                <c:formatCode>General</c:formatCode>
                <c:ptCount val="1"/>
                <c:pt idx="0">
                  <c:v>3.35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C5E-4783-B85C-672F3B4009ED}"/>
            </c:ext>
          </c:extLst>
        </c:ser>
        <c:ser>
          <c:idx val="4"/>
          <c:order val="4"/>
          <c:tx>
            <c:strRef>
              <c:f>'1'!$F$2</c:f>
              <c:strCache>
                <c:ptCount val="1"/>
                <c:pt idx="0">
                  <c:v>Инфраструктурная доступность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'1'!$F$9</c:f>
              <c:numCache>
                <c:formatCode>General</c:formatCode>
                <c:ptCount val="1"/>
                <c:pt idx="0">
                  <c:v>2.87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5E-4783-B85C-672F3B4009E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0663215"/>
        <c:axId val="50663631"/>
      </c:barChart>
      <c:catAx>
        <c:axId val="506632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663631"/>
        <c:crosses val="autoZero"/>
        <c:auto val="1"/>
        <c:lblAlgn val="ctr"/>
        <c:lblOffset val="100"/>
        <c:noMultiLvlLbl val="0"/>
      </c:catAx>
      <c:valAx>
        <c:axId val="50663631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663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897894932280826E-2"/>
          <c:y val="0.78649874748261051"/>
          <c:w val="0.94569219363204848"/>
          <c:h val="0.198905469511094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'1'!$A$3</c:f>
              <c:strCache>
                <c:ptCount val="1"/>
                <c:pt idx="0">
                  <c:v>Столицы регионов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'1'!$B$3:$F$3</c:f>
              <c:numCache>
                <c:formatCode>0.0</c:formatCode>
                <c:ptCount val="5"/>
                <c:pt idx="0">
                  <c:v>3.2124999999999999</c:v>
                </c:pt>
                <c:pt idx="1">
                  <c:v>2.9249999999999998</c:v>
                </c:pt>
                <c:pt idx="2">
                  <c:v>1.875</c:v>
                </c:pt>
                <c:pt idx="3">
                  <c:v>3.0874999999999999</c:v>
                </c:pt>
                <c:pt idx="4">
                  <c:v>2.625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F1-489A-A141-F69985315391}"/>
            </c:ext>
          </c:extLst>
        </c:ser>
        <c:ser>
          <c:idx val="1"/>
          <c:order val="1"/>
          <c:tx>
            <c:strRef>
              <c:f>'1'!$A$4</c:f>
              <c:strCache>
                <c:ptCount val="1"/>
                <c:pt idx="0">
                  <c:v>Крупные города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'1'!$B$4:$F$4</c:f>
              <c:numCache>
                <c:formatCode>0.0</c:formatCode>
                <c:ptCount val="5"/>
                <c:pt idx="0">
                  <c:v>2.7749999999999999</c:v>
                </c:pt>
                <c:pt idx="1">
                  <c:v>2.9125000000000001</c:v>
                </c:pt>
                <c:pt idx="2">
                  <c:v>1.825</c:v>
                </c:pt>
                <c:pt idx="3">
                  <c:v>2.9874999999999998</c:v>
                </c:pt>
                <c:pt idx="4">
                  <c:v>2.85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F1-489A-A141-F69985315391}"/>
            </c:ext>
          </c:extLst>
        </c:ser>
        <c:ser>
          <c:idx val="2"/>
          <c:order val="2"/>
          <c:tx>
            <c:strRef>
              <c:f>'1'!$A$5</c:f>
              <c:strCache>
                <c:ptCount val="1"/>
                <c:pt idx="0">
                  <c:v>Малые провинциальные города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'1'!$B$5:$F$5</c:f>
              <c:numCache>
                <c:formatCode>0.0</c:formatCode>
                <c:ptCount val="5"/>
                <c:pt idx="0">
                  <c:v>2.2250000000000001</c:v>
                </c:pt>
                <c:pt idx="1">
                  <c:v>3.1875</c:v>
                </c:pt>
                <c:pt idx="2">
                  <c:v>2.5499999999999998</c:v>
                </c:pt>
                <c:pt idx="3">
                  <c:v>3.4624999999999999</c:v>
                </c:pt>
                <c:pt idx="4">
                  <c:v>2.8624999999999998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F1-489A-A141-F69985315391}"/>
            </c:ext>
          </c:extLst>
        </c:ser>
        <c:ser>
          <c:idx val="3"/>
          <c:order val="3"/>
          <c:tx>
            <c:strRef>
              <c:f>'1'!$A$6</c:f>
              <c:strCache>
                <c:ptCount val="1"/>
                <c:pt idx="0">
                  <c:v>Мегаполисы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'1'!$B$6:$F$6</c:f>
              <c:numCache>
                <c:formatCode>0.0</c:formatCode>
                <c:ptCount val="5"/>
                <c:pt idx="0">
                  <c:v>2.7875000000000001</c:v>
                </c:pt>
                <c:pt idx="1">
                  <c:v>2.75</c:v>
                </c:pt>
                <c:pt idx="2">
                  <c:v>1.9750000000000001</c:v>
                </c:pt>
                <c:pt idx="3">
                  <c:v>3.0375000000000001</c:v>
                </c:pt>
                <c:pt idx="4">
                  <c:v>2.7749999999999999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F1-489A-A141-F69985315391}"/>
            </c:ext>
          </c:extLst>
        </c:ser>
        <c:ser>
          <c:idx val="4"/>
          <c:order val="4"/>
          <c:tx>
            <c:strRef>
              <c:f>'1'!$A$7</c:f>
              <c:strCache>
                <c:ptCount val="1"/>
                <c:pt idx="0">
                  <c:v>Моногорода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'1'!$B$7:$F$7</c:f>
              <c:numCache>
                <c:formatCode>0.0</c:formatCode>
                <c:ptCount val="5"/>
                <c:pt idx="0">
                  <c:v>2.2875000000000001</c:v>
                </c:pt>
                <c:pt idx="1">
                  <c:v>3</c:v>
                </c:pt>
                <c:pt idx="2">
                  <c:v>2.5750000000000002</c:v>
                </c:pt>
                <c:pt idx="3">
                  <c:v>3.5249999999999999</c:v>
                </c:pt>
                <c:pt idx="4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F1-489A-A141-F69985315391}"/>
            </c:ext>
          </c:extLst>
        </c:ser>
        <c:ser>
          <c:idx val="5"/>
          <c:order val="5"/>
          <c:tx>
            <c:strRef>
              <c:f>'1'!$A$8</c:f>
              <c:strCache>
                <c:ptCount val="1"/>
                <c:pt idx="0">
                  <c:v>Сельская местность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'1'!$B$2:$F$2</c:f>
              <c:strCache>
                <c:ptCount val="5"/>
                <c:pt idx="0">
                  <c:v>Натуральная доступность</c:v>
                </c:pt>
                <c:pt idx="1">
                  <c:v>Транспортная доступность</c:v>
                </c:pt>
                <c:pt idx="2">
                  <c:v>Финансовая доступность</c:v>
                </c:pt>
                <c:pt idx="3">
                  <c:v>Конкурентная доступность</c:v>
                </c:pt>
                <c:pt idx="4">
                  <c:v>Инфраструктурная доступность</c:v>
                </c:pt>
              </c:strCache>
            </c:strRef>
          </c:cat>
          <c:val>
            <c:numRef>
              <c:f>'1'!$B$8:$F$8</c:f>
              <c:numCache>
                <c:formatCode>0.0</c:formatCode>
                <c:ptCount val="5"/>
                <c:pt idx="0">
                  <c:v>1.9875</c:v>
                </c:pt>
                <c:pt idx="1">
                  <c:v>2.8374999999999999</c:v>
                </c:pt>
                <c:pt idx="2">
                  <c:v>2.9874999999999998</c:v>
                </c:pt>
                <c:pt idx="3">
                  <c:v>4.0125000000000002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F1-489A-A141-F6998531539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75506143"/>
        <c:axId val="2075503647"/>
      </c:barChart>
      <c:catAx>
        <c:axId val="2075506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3647"/>
        <c:crosses val="autoZero"/>
        <c:auto val="1"/>
        <c:lblAlgn val="ctr"/>
        <c:lblOffset val="100"/>
        <c:noMultiLvlLbl val="0"/>
      </c:catAx>
      <c:valAx>
        <c:axId val="2075503647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6143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1949437222259671E-3"/>
          <c:y val="0.87220040335420868"/>
          <c:w val="0.9761265485671059"/>
          <c:h val="0.115021850449057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'2'!$B$2</c:f>
              <c:strCache>
                <c:ptCount val="1"/>
                <c:pt idx="0">
                  <c:v>Высокие «формализованные» образовательные достижения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'2'!$B$9</c:f>
              <c:numCache>
                <c:formatCode>0.00</c:formatCode>
                <c:ptCount val="1"/>
                <c:pt idx="0">
                  <c:v>1.85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70-4489-9467-4E132695BCA9}"/>
            </c:ext>
          </c:extLst>
        </c:ser>
        <c:ser>
          <c:idx val="1"/>
          <c:order val="1"/>
          <c:tx>
            <c:strRef>
              <c:f>'2'!$C$2</c:f>
              <c:strCache>
                <c:ptCount val="1"/>
                <c:pt idx="0">
                  <c:v>Удовлетворение интересов и любопытства ребенка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'2'!$C$9</c:f>
              <c:numCache>
                <c:formatCode>0.00</c:formatCode>
                <c:ptCount val="1"/>
                <c:pt idx="0">
                  <c:v>3.07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70-4489-9467-4E132695BCA9}"/>
            </c:ext>
          </c:extLst>
        </c:ser>
        <c:ser>
          <c:idx val="2"/>
          <c:order val="2"/>
          <c:tx>
            <c:strRef>
              <c:f>'2'!$D$2</c:f>
              <c:strCache>
                <c:ptCount val="1"/>
                <c:pt idx="0">
                  <c:v>Социальное окружение и его формирование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'2'!$D$9</c:f>
              <c:numCache>
                <c:formatCode>0.00</c:formatCode>
                <c:ptCount val="1"/>
                <c:pt idx="0">
                  <c:v>1.05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70-4489-9467-4E132695BCA9}"/>
            </c:ext>
          </c:extLst>
        </c:ser>
        <c:ser>
          <c:idx val="3"/>
          <c:order val="3"/>
          <c:tx>
            <c:strRef>
              <c:f>'2'!$E$2</c:f>
              <c:strCache>
                <c:ptCount val="1"/>
                <c:pt idx="0">
                  <c:v> Получение безопасного и культурного досуга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'2'!$E$9</c:f>
              <c:numCache>
                <c:formatCode>0.00</c:formatCode>
                <c:ptCount val="1"/>
                <c:pt idx="0">
                  <c:v>1.68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70-4489-9467-4E132695BCA9}"/>
            </c:ext>
          </c:extLst>
        </c:ser>
        <c:ser>
          <c:idx val="4"/>
          <c:order val="4"/>
          <c:tx>
            <c:strRef>
              <c:f>'2'!$F$2</c:f>
              <c:strCache>
                <c:ptCount val="1"/>
                <c:pt idx="0">
                  <c:v>Получение авторских личностно-значимых результатов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'2'!$F$9</c:f>
              <c:numCache>
                <c:formatCode>0.00</c:formatCode>
                <c:ptCount val="1"/>
                <c:pt idx="0">
                  <c:v>2.36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70-4489-9467-4E132695BCA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02784047"/>
        <c:axId val="2102787375"/>
      </c:barChart>
      <c:catAx>
        <c:axId val="2102784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02787375"/>
        <c:crosses val="autoZero"/>
        <c:auto val="1"/>
        <c:lblAlgn val="ctr"/>
        <c:lblOffset val="100"/>
        <c:noMultiLvlLbl val="0"/>
      </c:catAx>
      <c:valAx>
        <c:axId val="2102787375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78404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2118281101858869E-2"/>
          <c:y val="0.67426206579508674"/>
          <c:w val="0.95908742678198622"/>
          <c:h val="0.31209693487461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</a:rPr>
              <a:t>Мотивация к получению дополнительного образования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ru-RU" sz="1800" b="0" i="0" baseline="0" dirty="0">
                <a:solidFill>
                  <a:schemeClr val="tx1"/>
                </a:solidFill>
                <a:effectLst/>
              </a:rPr>
              <a:t>(распределение по территориям)</a:t>
            </a:r>
            <a:endParaRPr lang="ru-RU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6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'2'!$A$3</c:f>
              <c:strCache>
                <c:ptCount val="1"/>
                <c:pt idx="0">
                  <c:v>Столицы регионов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'2'!$B$3:$F$3</c:f>
              <c:numCache>
                <c:formatCode>0.0</c:formatCode>
                <c:ptCount val="5"/>
                <c:pt idx="0">
                  <c:v>1.78</c:v>
                </c:pt>
                <c:pt idx="1">
                  <c:v>3.18</c:v>
                </c:pt>
                <c:pt idx="2">
                  <c:v>1.08</c:v>
                </c:pt>
                <c:pt idx="3">
                  <c:v>1.48</c:v>
                </c:pt>
                <c:pt idx="4">
                  <c:v>2.4750000000000001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D3-45B5-9ECA-D71BCEE91477}"/>
            </c:ext>
          </c:extLst>
        </c:ser>
        <c:ser>
          <c:idx val="1"/>
          <c:order val="1"/>
          <c:tx>
            <c:strRef>
              <c:f>'2'!$A$4</c:f>
              <c:strCache>
                <c:ptCount val="1"/>
                <c:pt idx="0">
                  <c:v>Крупные города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'2'!$B$4:$F$4</c:f>
              <c:numCache>
                <c:formatCode>0.0</c:formatCode>
                <c:ptCount val="5"/>
                <c:pt idx="0">
                  <c:v>1.78</c:v>
                </c:pt>
                <c:pt idx="1">
                  <c:v>3.03</c:v>
                </c:pt>
                <c:pt idx="2">
                  <c:v>0.93500000000000005</c:v>
                </c:pt>
                <c:pt idx="3">
                  <c:v>1.7350000000000001</c:v>
                </c:pt>
                <c:pt idx="4">
                  <c:v>2.5150000000000001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D3-45B5-9ECA-D71BCEE91477}"/>
            </c:ext>
          </c:extLst>
        </c:ser>
        <c:ser>
          <c:idx val="2"/>
          <c:order val="2"/>
          <c:tx>
            <c:strRef>
              <c:f>'2'!$A$5</c:f>
              <c:strCache>
                <c:ptCount val="1"/>
                <c:pt idx="0">
                  <c:v>Малые провинциальные города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'2'!$B$5:$F$5</c:f>
              <c:numCache>
                <c:formatCode>0.0</c:formatCode>
                <c:ptCount val="5"/>
                <c:pt idx="0">
                  <c:v>1.835</c:v>
                </c:pt>
                <c:pt idx="1">
                  <c:v>3.0750000000000002</c:v>
                </c:pt>
                <c:pt idx="2">
                  <c:v>1.1000000000000001</c:v>
                </c:pt>
                <c:pt idx="3">
                  <c:v>1.7250000000000001</c:v>
                </c:pt>
                <c:pt idx="4">
                  <c:v>2.2650000000000001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D3-45B5-9ECA-D71BCEE91477}"/>
            </c:ext>
          </c:extLst>
        </c:ser>
        <c:ser>
          <c:idx val="3"/>
          <c:order val="3"/>
          <c:tx>
            <c:strRef>
              <c:f>'2'!$A$6</c:f>
              <c:strCache>
                <c:ptCount val="1"/>
                <c:pt idx="0">
                  <c:v>Мегаполисы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'2'!$B$6:$F$6</c:f>
              <c:numCache>
                <c:formatCode>0.0</c:formatCode>
                <c:ptCount val="5"/>
                <c:pt idx="0">
                  <c:v>2.085</c:v>
                </c:pt>
                <c:pt idx="1">
                  <c:v>3.08</c:v>
                </c:pt>
                <c:pt idx="2">
                  <c:v>1.05</c:v>
                </c:pt>
                <c:pt idx="3">
                  <c:v>1.615</c:v>
                </c:pt>
                <c:pt idx="4">
                  <c:v>2.165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4D3-45B5-9ECA-D71BCEE91477}"/>
            </c:ext>
          </c:extLst>
        </c:ser>
        <c:ser>
          <c:idx val="4"/>
          <c:order val="4"/>
          <c:tx>
            <c:strRef>
              <c:f>'2'!$A$7</c:f>
              <c:strCache>
                <c:ptCount val="1"/>
                <c:pt idx="0">
                  <c:v>Моногорода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'2'!$B$7:$F$7</c:f>
              <c:numCache>
                <c:formatCode>0.0</c:formatCode>
                <c:ptCount val="5"/>
                <c:pt idx="0">
                  <c:v>1.73</c:v>
                </c:pt>
                <c:pt idx="1">
                  <c:v>3.0950000000000002</c:v>
                </c:pt>
                <c:pt idx="2">
                  <c:v>1.04</c:v>
                </c:pt>
                <c:pt idx="3">
                  <c:v>1.64</c:v>
                </c:pt>
                <c:pt idx="4">
                  <c:v>2.4950000000000001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4D3-45B5-9ECA-D71BCEE91477}"/>
            </c:ext>
          </c:extLst>
        </c:ser>
        <c:ser>
          <c:idx val="5"/>
          <c:order val="5"/>
          <c:tx>
            <c:strRef>
              <c:f>'2'!$A$8</c:f>
              <c:strCache>
                <c:ptCount val="1"/>
                <c:pt idx="0">
                  <c:v>Сельская местность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'2'!$B$2:$F$2</c:f>
              <c:strCache>
                <c:ptCount val="5"/>
                <c:pt idx="0">
                  <c:v>Высокие «формализованные» образовательные достижения</c:v>
                </c:pt>
                <c:pt idx="1">
                  <c:v>Удовлетворение интересов и любопытства ребенка</c:v>
                </c:pt>
                <c:pt idx="2">
                  <c:v>Социальное окружение и его формирование</c:v>
                </c:pt>
                <c:pt idx="3">
                  <c:v> Получение безопасного и культурного досуга</c:v>
                </c:pt>
                <c:pt idx="4">
                  <c:v>Получение авторских личностно-значимых результатов</c:v>
                </c:pt>
              </c:strCache>
            </c:strRef>
          </c:cat>
          <c:val>
            <c:numRef>
              <c:f>'2'!$B$8:$F$8</c:f>
              <c:numCache>
                <c:formatCode>0.0</c:formatCode>
                <c:ptCount val="5"/>
                <c:pt idx="0">
                  <c:v>1.885</c:v>
                </c:pt>
                <c:pt idx="1">
                  <c:v>2.9649999999999999</c:v>
                </c:pt>
                <c:pt idx="2">
                  <c:v>1.0649999999999999</c:v>
                </c:pt>
                <c:pt idx="3">
                  <c:v>1.865</c:v>
                </c:pt>
                <c:pt idx="4">
                  <c:v>2.2200000000000002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4D3-45B5-9ECA-D71BCEE914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02791535"/>
        <c:axId val="2102787791"/>
      </c:barChart>
      <c:catAx>
        <c:axId val="210279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787791"/>
        <c:crosses val="autoZero"/>
        <c:auto val="1"/>
        <c:lblAlgn val="ctr"/>
        <c:lblOffset val="100"/>
        <c:noMultiLvlLbl val="0"/>
      </c:catAx>
      <c:valAx>
        <c:axId val="2102787791"/>
        <c:scaling>
          <c:orientation val="minMax"/>
          <c:max val="3.8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79153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'3'!$B$2</c:f>
              <c:strCache>
                <c:ptCount val="1"/>
                <c:pt idx="0">
                  <c:v>Конкурентоспособность ребёнка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'3'!$B$9</c:f>
              <c:numCache>
                <c:formatCode>General</c:formatCode>
                <c:ptCount val="1"/>
                <c:pt idx="0">
                  <c:v>1.86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F1-4227-B466-540E4B3E15A7}"/>
            </c:ext>
          </c:extLst>
        </c:ser>
        <c:ser>
          <c:idx val="1"/>
          <c:order val="1"/>
          <c:tx>
            <c:strRef>
              <c:f>'3'!$C$2</c:f>
              <c:strCache>
                <c:ptCount val="1"/>
                <c:pt idx="0">
                  <c:v>Личностных эффектов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'3'!$C$9</c:f>
              <c:numCache>
                <c:formatCode>General</c:formatCode>
                <c:ptCount val="1"/>
                <c:pt idx="0">
                  <c:v>2.86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F1-4227-B466-540E4B3E15A7}"/>
            </c:ext>
          </c:extLst>
        </c:ser>
        <c:ser>
          <c:idx val="2"/>
          <c:order val="2"/>
          <c:tx>
            <c:strRef>
              <c:f>'3'!$D$2</c:f>
              <c:strCache>
                <c:ptCount val="1"/>
                <c:pt idx="0">
                  <c:v>Общеразвивающих эффектов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'3'!$D$9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F1-4227-B466-540E4B3E15A7}"/>
            </c:ext>
          </c:extLst>
        </c:ser>
        <c:ser>
          <c:idx val="3"/>
          <c:order val="3"/>
          <c:tx>
            <c:strRef>
              <c:f>'3'!$E$2</c:f>
              <c:strCache>
                <c:ptCount val="1"/>
                <c:pt idx="0">
                  <c:v>Предметного содержания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'3'!$E$9</c:f>
              <c:numCache>
                <c:formatCode>General</c:formatCode>
                <c:ptCount val="1"/>
                <c:pt idx="0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F1-4227-B466-540E4B3E15A7}"/>
            </c:ext>
          </c:extLst>
        </c:ser>
        <c:ser>
          <c:idx val="4"/>
          <c:order val="4"/>
          <c:tx>
            <c:strRef>
              <c:f>'3'!$F$2</c:f>
              <c:strCache>
                <c:ptCount val="1"/>
                <c:pt idx="0">
                  <c:v>Компетентностного содержания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'3'!$A$9</c:f>
              <c:strCache>
                <c:ptCount val="1"/>
                <c:pt idx="0">
                  <c:v>Средняя оценка</c:v>
                </c:pt>
              </c:strCache>
            </c:strRef>
          </c:cat>
          <c:val>
            <c:numRef>
              <c:f>'3'!$F$9</c:f>
              <c:numCache>
                <c:formatCode>General</c:formatCode>
                <c:ptCount val="1"/>
                <c:pt idx="0">
                  <c:v>1.88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F1-4227-B466-540E4B3E15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02066319"/>
        <c:axId val="2102063407"/>
      </c:barChart>
      <c:catAx>
        <c:axId val="2102066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063407"/>
        <c:crosses val="autoZero"/>
        <c:auto val="1"/>
        <c:lblAlgn val="ctr"/>
        <c:lblOffset val="100"/>
        <c:noMultiLvlLbl val="0"/>
      </c:catAx>
      <c:valAx>
        <c:axId val="2102063407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02066319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/>
                </a:solidFill>
              </a:rPr>
              <a:t>Запросы семей на содержание результатов дополнительного образования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'3'!$A$3</c:f>
              <c:strCache>
                <c:ptCount val="1"/>
                <c:pt idx="0">
                  <c:v>Столицы регионов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'3'!$B$3:$F$3</c:f>
              <c:numCache>
                <c:formatCode>0.0</c:formatCode>
                <c:ptCount val="5"/>
                <c:pt idx="0">
                  <c:v>1.6950000000000001</c:v>
                </c:pt>
                <c:pt idx="1">
                  <c:v>2.8849999999999998</c:v>
                </c:pt>
                <c:pt idx="2">
                  <c:v>2.63</c:v>
                </c:pt>
                <c:pt idx="3">
                  <c:v>0.88500000000000001</c:v>
                </c:pt>
                <c:pt idx="4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C9-4FCC-A88F-74C9A2915AD9}"/>
            </c:ext>
          </c:extLst>
        </c:ser>
        <c:ser>
          <c:idx val="1"/>
          <c:order val="1"/>
          <c:tx>
            <c:strRef>
              <c:f>'3'!$A$4</c:f>
              <c:strCache>
                <c:ptCount val="1"/>
                <c:pt idx="0">
                  <c:v>Крупные города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'3'!$B$4:$F$4</c:f>
              <c:numCache>
                <c:formatCode>0.0</c:formatCode>
                <c:ptCount val="5"/>
                <c:pt idx="0">
                  <c:v>2.0750000000000002</c:v>
                </c:pt>
                <c:pt idx="1">
                  <c:v>2.91</c:v>
                </c:pt>
                <c:pt idx="2">
                  <c:v>2.35</c:v>
                </c:pt>
                <c:pt idx="3">
                  <c:v>0.75</c:v>
                </c:pt>
                <c:pt idx="4">
                  <c:v>1.91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C9-4FCC-A88F-74C9A2915AD9}"/>
            </c:ext>
          </c:extLst>
        </c:ser>
        <c:ser>
          <c:idx val="2"/>
          <c:order val="2"/>
          <c:tx>
            <c:strRef>
              <c:f>'3'!$A$5</c:f>
              <c:strCache>
                <c:ptCount val="1"/>
                <c:pt idx="0">
                  <c:v>Малые провинциальные города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'3'!$B$5:$F$5</c:f>
              <c:numCache>
                <c:formatCode>0.0</c:formatCode>
                <c:ptCount val="5"/>
                <c:pt idx="0">
                  <c:v>1.885</c:v>
                </c:pt>
                <c:pt idx="1">
                  <c:v>2.835</c:v>
                </c:pt>
                <c:pt idx="2">
                  <c:v>2.6949999999999998</c:v>
                </c:pt>
                <c:pt idx="3">
                  <c:v>0.77</c:v>
                </c:pt>
                <c:pt idx="4">
                  <c:v>1.8149999999999999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C9-4FCC-A88F-74C9A2915AD9}"/>
            </c:ext>
          </c:extLst>
        </c:ser>
        <c:ser>
          <c:idx val="3"/>
          <c:order val="3"/>
          <c:tx>
            <c:strRef>
              <c:f>'3'!$A$6</c:f>
              <c:strCache>
                <c:ptCount val="1"/>
                <c:pt idx="0">
                  <c:v>Мегаполисы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'3'!$B$6:$F$6</c:f>
              <c:numCache>
                <c:formatCode>0.0</c:formatCode>
                <c:ptCount val="5"/>
                <c:pt idx="0">
                  <c:v>1.6950000000000001</c:v>
                </c:pt>
                <c:pt idx="1">
                  <c:v>2.9849999999999999</c:v>
                </c:pt>
                <c:pt idx="2">
                  <c:v>2.46</c:v>
                </c:pt>
                <c:pt idx="3">
                  <c:v>0.93500000000000005</c:v>
                </c:pt>
                <c:pt idx="4">
                  <c:v>1.925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EC9-4FCC-A88F-74C9A2915AD9}"/>
            </c:ext>
          </c:extLst>
        </c:ser>
        <c:ser>
          <c:idx val="4"/>
          <c:order val="4"/>
          <c:tx>
            <c:strRef>
              <c:f>'3'!$A$7</c:f>
              <c:strCache>
                <c:ptCount val="1"/>
                <c:pt idx="0">
                  <c:v>Моногорода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'3'!$B$7:$F$7</c:f>
              <c:numCache>
                <c:formatCode>0.0</c:formatCode>
                <c:ptCount val="5"/>
                <c:pt idx="0">
                  <c:v>1.845</c:v>
                </c:pt>
                <c:pt idx="1">
                  <c:v>2.83</c:v>
                </c:pt>
                <c:pt idx="2">
                  <c:v>2.7349999999999999</c:v>
                </c:pt>
                <c:pt idx="3">
                  <c:v>0.755</c:v>
                </c:pt>
                <c:pt idx="4">
                  <c:v>1.83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EC9-4FCC-A88F-74C9A2915AD9}"/>
            </c:ext>
          </c:extLst>
        </c:ser>
        <c:ser>
          <c:idx val="5"/>
          <c:order val="5"/>
          <c:tx>
            <c:strRef>
              <c:f>'3'!$A$8</c:f>
              <c:strCache>
                <c:ptCount val="1"/>
                <c:pt idx="0">
                  <c:v>Сельская местность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'3'!$B$2:$F$2</c:f>
              <c:strCache>
                <c:ptCount val="5"/>
                <c:pt idx="0">
                  <c:v>Конкурентоспособность ребёнка</c:v>
                </c:pt>
                <c:pt idx="1">
                  <c:v>Личностных эффектов</c:v>
                </c:pt>
                <c:pt idx="2">
                  <c:v>Общеразвивающих эффектов</c:v>
                </c:pt>
                <c:pt idx="3">
                  <c:v>Предметного содержания</c:v>
                </c:pt>
                <c:pt idx="4">
                  <c:v>Компетентностного содержания</c:v>
                </c:pt>
              </c:strCache>
            </c:strRef>
          </c:cat>
          <c:val>
            <c:numRef>
              <c:f>'3'!$B$8:$F$8</c:f>
              <c:numCache>
                <c:formatCode>0.0</c:formatCode>
                <c:ptCount val="5"/>
                <c:pt idx="0">
                  <c:v>1.9550000000000001</c:v>
                </c:pt>
                <c:pt idx="1">
                  <c:v>2.7</c:v>
                </c:pt>
                <c:pt idx="2">
                  <c:v>2.7149999999999999</c:v>
                </c:pt>
                <c:pt idx="3">
                  <c:v>0.72</c:v>
                </c:pt>
                <c:pt idx="4">
                  <c:v>1.905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5B-4458-8A70-59E5347EE6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75500735"/>
        <c:axId val="2075507807"/>
      </c:barChart>
      <c:catAx>
        <c:axId val="20755007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7807"/>
        <c:crosses val="autoZero"/>
        <c:auto val="1"/>
        <c:lblAlgn val="ctr"/>
        <c:lblOffset val="100"/>
        <c:noMultiLvlLbl val="0"/>
      </c:catAx>
      <c:valAx>
        <c:axId val="20755078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550073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547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688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690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4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76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512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5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714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60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031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21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F85ED-5451-4195-A18D-A88682FE5E59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BB401-B039-49BE-9F15-DD7EA6FC04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62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E4798D-6F0D-4591-9192-8BDB87A96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63" r="40066"/>
          <a:stretch/>
        </p:blipFill>
        <p:spPr>
          <a:xfrm>
            <a:off x="5432388" y="-518686"/>
            <a:ext cx="7196646" cy="65302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382" y="0"/>
            <a:ext cx="8763329" cy="3516312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</a:rPr>
              <a:t>Модели обеспечения доступности дополнительного образования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D2E94E-5F6C-4AFC-8A60-833DE7F232A2}"/>
              </a:ext>
            </a:extLst>
          </p:cNvPr>
          <p:cNvSpPr txBox="1"/>
          <p:nvPr/>
        </p:nvSpPr>
        <p:spPr>
          <a:xfrm>
            <a:off x="267382" y="5507820"/>
            <a:ext cx="81329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Глухов Павел Павлович</a:t>
            </a:r>
          </a:p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научный сотрудник лаборатории открытого образования ФИРО РАНХиГС</a:t>
            </a:r>
          </a:p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научный сотрудник Лаборатории компетентностных практик образования МГПУ</a:t>
            </a:r>
          </a:p>
          <a:p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главный аналитик АНО ДПО «Открытое образование»</a:t>
            </a:r>
          </a:p>
        </p:txBody>
      </p:sp>
    </p:spTree>
    <p:extLst>
      <p:ext uri="{BB962C8B-B14F-4D97-AF65-F5344CB8AC3E}">
        <p14:creationId xmlns:p14="http://schemas.microsoft.com/office/powerpoint/2010/main" val="1268701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" y="255955"/>
            <a:ext cx="1207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КРИТЕРИЙ 3. ЗАПРОСЫ СЕМЕЙ НА СОДЕРЖАНИЕ РЕЗУЛЬТАТОВ ДОПОЛНИТЕЛЬНОГО ОБРАЗОВАНИЯ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393539" y="1086952"/>
          <a:ext cx="11620983" cy="577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9873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85195" y="138896"/>
          <a:ext cx="11759878" cy="653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2302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7885" y="248046"/>
            <a:ext cx="11576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КРИТЕРИЙ 4. ЗАПРОСЫ СЕМЕЙ НА СОДЕРЖАНИЕ ДОПОЛНИТЕЛЬНОГО ОБРАЗОВАНИЯ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07886" y="709711"/>
          <a:ext cx="11576226" cy="5957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3819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208344" y="231494"/>
          <a:ext cx="11748304" cy="633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7120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170329" y="224118"/>
          <a:ext cx="11940989" cy="6427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8033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97224" y="188259"/>
          <a:ext cx="11896164" cy="645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869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" y="186172"/>
            <a:ext cx="13142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КРИТЕРИЙ 5. УДОВЛЕТВОРЕННОСТЬ ДОПОЛНИТЕЛЬНЫМ ОБРАЗОВАНИЕМ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304799" y="648182"/>
          <a:ext cx="11524528" cy="597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180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266218" y="300942"/>
          <a:ext cx="11783028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7089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B11F993-4C6E-4E47-A842-028A24AA3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7758">
            <a:off x="8006853" y="3128857"/>
            <a:ext cx="4273210" cy="402101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306071"/>
            <a:ext cx="11056815" cy="49815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à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финансовая доступность;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территориальная доступность;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содержательная доступность;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информационная;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доступность для различных категорий и групп обучающихся (социальная доступность).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878753" y="570354"/>
            <a:ext cx="6367116" cy="649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ТИПЫ ДОСТУПНОСТИ</a:t>
            </a:r>
          </a:p>
        </p:txBody>
      </p:sp>
    </p:spTree>
    <p:extLst>
      <p:ext uri="{BB962C8B-B14F-4D97-AF65-F5344CB8AC3E}">
        <p14:creationId xmlns:p14="http://schemas.microsoft.com/office/powerpoint/2010/main" val="1834338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515934"/>
            <a:ext cx="11624408" cy="49815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Сельская местность;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Малый город;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Моногород;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Крупный город;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Мегаполис;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Города, являющиеся административной или </a:t>
            </a:r>
          </a:p>
          <a:p>
            <a:pPr marL="0" indent="0"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     культурной столицей субъекта РФ.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878753" y="570354"/>
            <a:ext cx="6367116" cy="649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ТЕРРИТОРИАЛЬНЫЕ МОДЕЛИ</a:t>
            </a:r>
          </a:p>
        </p:txBody>
      </p:sp>
    </p:spTree>
    <p:extLst>
      <p:ext uri="{BB962C8B-B14F-4D97-AF65-F5344CB8AC3E}">
        <p14:creationId xmlns:p14="http://schemas.microsoft.com/office/powerpoint/2010/main" val="4181947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596348" y="332120"/>
          <a:ext cx="11310730" cy="6152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1593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9932" y="1027115"/>
            <a:ext cx="7422166" cy="1422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доступности через образовательные программы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202242" y="435444"/>
            <a:ext cx="2331516" cy="649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ЛОГИКА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982C88C-CEDC-4BA2-945D-E854168330E8}"/>
              </a:ext>
            </a:extLst>
          </p:cNvPr>
          <p:cNvSpPr txBox="1">
            <a:spLocks/>
          </p:cNvSpPr>
          <p:nvPr/>
        </p:nvSpPr>
        <p:spPr>
          <a:xfrm>
            <a:off x="417690" y="3233908"/>
            <a:ext cx="11624408" cy="3053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Территориальные особенности </a:t>
            </a:r>
            <a:r>
              <a:rPr lang="ru-RU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Набор содержательно-тематических и методических рекомендаций к программам </a:t>
            </a:r>
            <a:r>
              <a:rPr lang="ru-RU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Примеры и образцы программ и условий их реализации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326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515934"/>
            <a:ext cx="11624408" cy="4981575"/>
          </a:xfrm>
        </p:spPr>
        <p:txBody>
          <a:bodyPr>
            <a:normAutofit fontScale="85000" lnSpcReduction="20000"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доступность услуг организации дополнительного образования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Доступность образовательных программ и психолого-педагогических услуг организации дополнительного образования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Доступность среды и инфраструктуры организации дополнительного образования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Доступность материально-технической базы организации дополнительного образования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Клиентоориентированность. Готовность учреждения удовлетворять запросы семей на результаты и содержание ДО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878753" y="570354"/>
            <a:ext cx="6367116" cy="649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КЛЮЧЕВЫЕ КРИТЕРИИ</a:t>
            </a:r>
          </a:p>
        </p:txBody>
      </p:sp>
    </p:spTree>
    <p:extLst>
      <p:ext uri="{BB962C8B-B14F-4D97-AF65-F5344CB8AC3E}">
        <p14:creationId xmlns:p14="http://schemas.microsoft.com/office/powerpoint/2010/main" val="1761258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515934"/>
            <a:ext cx="11624408" cy="4981575"/>
          </a:xfrm>
        </p:spPr>
        <p:txBody>
          <a:bodyPr>
            <a:normAutofit lnSpcReduction="10000"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Наполненность сайта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получения информации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аккаунтов в социальных сетях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информации о учреждении ДО на городских и региональных порталах/агрегаторах 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Включенность организации ДО в массовые и публичные мероприятия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1259174" y="180610"/>
            <a:ext cx="10481371" cy="64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Информационная доступность услуг организации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84747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876425"/>
            <a:ext cx="11624408" cy="4981575"/>
          </a:xfrm>
        </p:spPr>
        <p:txBody>
          <a:bodyPr>
            <a:normAutofit fontScale="77500" lnSpcReduction="20000"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Разнообразие содержательно-тематических направлений дополнительного образования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дополнительных образовательных программ в одном и том же предметно-тематическом направлении, но различного содержательного уровня.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в образовательных программах механизмов, позволяющих обеспечить конкретного обучающегося установками, способами и методами действий («</a:t>
            </a:r>
            <a:r>
              <a:rPr lang="ru-RU" sz="4000" dirty="0" err="1">
                <a:latin typeface="Arial" panose="020B0604020202020204" pitchFamily="34" charset="0"/>
                <a:cs typeface="Arial" panose="020B0604020202020204" pitchFamily="34" charset="0"/>
              </a:rPr>
              <a:t>осредствить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»), чтобы он мог освоить образовательную программу необходимого уровня сложности.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оказания психолого-педагогических услуг.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возможности консультирования родителей и детей по подбору образовательных программ ДО.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19726" y="180610"/>
            <a:ext cx="11320820" cy="64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Доступность образовательных программ и психолого-педагогических услуг организации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124835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876425"/>
            <a:ext cx="11624408" cy="4981575"/>
          </a:xfrm>
        </p:spPr>
        <p:txBody>
          <a:bodyPr>
            <a:normAutofit fontScale="92500" lnSpcReduction="20000"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безопасных условий внешнего благоустройства.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безопасных условий внутреннего благоустройства.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комфортных условий внутреннего благоустройства.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«Доступная среда» для граждан с ограниченными возможностями здоровья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комфортных условий внешнего благоустройства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19726" y="180610"/>
            <a:ext cx="11320820" cy="64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Доступность среды и инфраструктуры организации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3295968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876425"/>
            <a:ext cx="11624408" cy="4981575"/>
          </a:xfrm>
        </p:spPr>
        <p:txBody>
          <a:bodyPr>
            <a:normAutofit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Расходные материалы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Основное оборудование соответствующего стандарта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Интернет в учреждении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Регулярность обновления оборудования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Сервисная поддержка организации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19726" y="180610"/>
            <a:ext cx="11320820" cy="64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Доступность материально-технической базы организации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951833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592" y="1876425"/>
            <a:ext cx="11624408" cy="4981575"/>
          </a:xfrm>
        </p:spPr>
        <p:txBody>
          <a:bodyPr>
            <a:normAutofit fontScale="77500" lnSpcReduction="20000"/>
          </a:bodyPr>
          <a:lstStyle/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в образовательных программах механизмов, позволяющие адаптировать ее к возможностям и потребностям конкретного обучающегося;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Мониторинг образовательных запросов детей и родителей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Мониторинг удовлетворенности качеством образовательных услуг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Адресное информирование о услугах и возможностях предоставляемых организацией ДО</a:t>
            </a:r>
          </a:p>
          <a:p>
            <a:pPr marL="539750" indent="-539750">
              <a:buFont typeface="Wingdings" panose="05000000000000000000" pitchFamily="2" charset="2"/>
              <a:buChar char="à"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Наличие методического совета по вопросам обновления содержания и форматов образовательных программ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302F9612-DCEC-4C8F-85CF-0D6657974693}"/>
              </a:ext>
            </a:extLst>
          </p:cNvPr>
          <p:cNvSpPr txBox="1">
            <a:spLocks/>
          </p:cNvSpPr>
          <p:nvPr/>
        </p:nvSpPr>
        <p:spPr>
          <a:xfrm>
            <a:off x="419726" y="180610"/>
            <a:ext cx="11320820" cy="649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3600" dirty="0">
                <a:solidFill>
                  <a:schemeClr val="accent5">
                    <a:lumMod val="50000"/>
                  </a:schemeClr>
                </a:solidFill>
                <a:latin typeface="Impact" panose="020B0806030902050204" pitchFamily="34" charset="0"/>
              </a:rPr>
              <a:t>Клиентоориентированность (Готовность учреждения удовлетворять запросы семей на результаты и содержание)</a:t>
            </a:r>
          </a:p>
        </p:txBody>
      </p:sp>
    </p:spTree>
    <p:extLst>
      <p:ext uri="{BB962C8B-B14F-4D97-AF65-F5344CB8AC3E}">
        <p14:creationId xmlns:p14="http://schemas.microsoft.com/office/powerpoint/2010/main" val="2967557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377687" y="357809"/>
          <a:ext cx="11589025" cy="625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8751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428263" y="486137"/>
          <a:ext cx="11262167" cy="6146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4648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6613" y="3107609"/>
            <a:ext cx="7088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СРАВНИТЕЛЬНЫЙ АНАЛИЗ ПО ТИПАМ ТЕРРИТОРИЙ</a:t>
            </a:r>
          </a:p>
        </p:txBody>
      </p:sp>
    </p:spTree>
    <p:extLst>
      <p:ext uri="{BB962C8B-B14F-4D97-AF65-F5344CB8AC3E}">
        <p14:creationId xmlns:p14="http://schemas.microsoft.com/office/powerpoint/2010/main" val="625294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3938" y="232926"/>
            <a:ext cx="9338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КРИТЕРИЙ №1. ДОСТУПНОСТЬ ДОПОЛНИТЕЛЬНОГО ОБРАЗОВАНИЯ. 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528581" y="1041218"/>
          <a:ext cx="10976654" cy="5220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6256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330289" y="289368"/>
          <a:ext cx="11580060" cy="631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04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9" y="207920"/>
            <a:ext cx="11241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КРИТЕРИЙ 2. МОТИВАЦИЯ К ПОЛУЧЕНИЮ ДОПОЛНИТЕЛЬНОГО ОБРАЗОВАНИЯ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228599" y="1046192"/>
          <a:ext cx="11461831" cy="558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0513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62046" y="185195"/>
          <a:ext cx="11678855" cy="657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86033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465</Words>
  <Application>Microsoft Office PowerPoint</Application>
  <PresentationFormat>Широкоэкранный</PresentationFormat>
  <Paragraphs>70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Impact</vt:lpstr>
      <vt:lpstr>Wingdings</vt:lpstr>
      <vt:lpstr>Тема Office</vt:lpstr>
      <vt:lpstr>Модели обеспечения доступности дополнительного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Практики неформального образования в системе дополнительного образования РФ</dc:title>
  <dc:creator>Екатерина Вишневская</dc:creator>
  <cp:lastModifiedBy>N X</cp:lastModifiedBy>
  <cp:revision>26</cp:revision>
  <dcterms:created xsi:type="dcterms:W3CDTF">2018-12-06T14:14:08Z</dcterms:created>
  <dcterms:modified xsi:type="dcterms:W3CDTF">2019-12-05T10:53:05Z</dcterms:modified>
</cp:coreProperties>
</file>