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280" r:id="rId3"/>
    <p:sldId id="281" r:id="rId4"/>
    <p:sldId id="282" r:id="rId5"/>
    <p:sldId id="283" r:id="rId6"/>
    <p:sldId id="284" r:id="rId7"/>
    <p:sldId id="258" r:id="rId8"/>
    <p:sldId id="263" r:id="rId9"/>
    <p:sldId id="260" r:id="rId10"/>
    <p:sldId id="285" r:id="rId11"/>
    <p:sldId id="261" r:id="rId12"/>
    <p:sldId id="264" r:id="rId13"/>
    <p:sldId id="268" r:id="rId14"/>
    <p:sldId id="286" r:id="rId15"/>
    <p:sldId id="265" r:id="rId16"/>
    <p:sldId id="269" r:id="rId17"/>
    <p:sldId id="266" r:id="rId18"/>
    <p:sldId id="267" r:id="rId19"/>
    <p:sldId id="271" r:id="rId20"/>
    <p:sldId id="272" r:id="rId21"/>
    <p:sldId id="273" r:id="rId22"/>
    <p:sldId id="275" r:id="rId23"/>
    <p:sldId id="290" r:id="rId24"/>
    <p:sldId id="291" r:id="rId25"/>
    <p:sldId id="279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AE58"/>
    <a:srgbClr val="F4F4F4"/>
    <a:srgbClr val="00B0E4"/>
    <a:srgbClr val="00B050"/>
    <a:srgbClr val="00B052"/>
    <a:srgbClr val="4C5C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43" autoAdjust="0"/>
  </p:normalViewPr>
  <p:slideViewPr>
    <p:cSldViewPr snapToGrid="0">
      <p:cViewPr varScale="1">
        <p:scale>
          <a:sx n="84" d="100"/>
          <a:sy n="84" d="100"/>
        </p:scale>
        <p:origin x="629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888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73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068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44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313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82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602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865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664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494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795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87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519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372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337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899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977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801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963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63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358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336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936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71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378DD-C79F-43BB-805F-9371EBDE0CA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28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898900"/>
            <a:ext cx="12192000" cy="2629165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56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262" flipV="1">
            <a:off x="2614643" y="137800"/>
            <a:ext cx="9528123" cy="642440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4973" y="3976896"/>
            <a:ext cx="548430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0" b="1" dirty="0" smtClean="0"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Segoe UI Light" panose="020B0502040204020203" pitchFamily="34" charset="0"/>
              </a:rPr>
              <a:t>АРТЕМЬЕВА  </a:t>
            </a:r>
            <a:endParaRPr lang="ru-RU" sz="6000" b="1" dirty="0"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atin typeface="Segoe UI Light" panose="020B0502040204020203" pitchFamily="34" charset="0"/>
            </a:endParaRPr>
          </a:p>
          <a:p>
            <a:pPr algn="r"/>
            <a:r>
              <a:rPr lang="ru-RU" sz="3200" b="1" dirty="0" smtClean="0"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Segoe UI Light" panose="020B0502040204020203" pitchFamily="34" charset="0"/>
              </a:rPr>
              <a:t>Ольга Валерьевна</a:t>
            </a:r>
            <a:endParaRPr lang="ru-RU" dirty="0"/>
          </a:p>
          <a:p>
            <a:pPr algn="r"/>
            <a:endParaRPr lang="ru-RU" sz="3200" b="1" dirty="0"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atin typeface="Segoe UI Light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466725" y="54031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180975" algn="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Липецк</a:t>
            </a:r>
            <a:endParaRPr lang="ru-RU" sz="20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93700" y="528957"/>
            <a:ext cx="11404600" cy="0"/>
          </a:xfrm>
          <a:prstGeom prst="line">
            <a:avLst/>
          </a:prstGeom>
          <a:ln w="31750" cap="flat" cmpd="sng" algn="ctr">
            <a:solidFill>
              <a:srgbClr val="00B0F0"/>
            </a:solidFill>
            <a:prstDash val="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77874" y="6418856"/>
            <a:ext cx="11404600" cy="0"/>
          </a:xfrm>
          <a:prstGeom prst="line">
            <a:avLst/>
          </a:prstGeom>
          <a:ln w="31750" cap="flat" cmpd="sng" algn="ctr">
            <a:solidFill>
              <a:srgbClr val="00B050"/>
            </a:solidFill>
            <a:prstDash val="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811445" y="883865"/>
            <a:ext cx="6121400" cy="1170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2400" b="1" dirty="0" smtClean="0">
                <a:solidFill>
                  <a:srgbClr val="63AE58"/>
                </a:solidFill>
                <a:latin typeface="Segoe UI Semibold" panose="020B0702040204020203" pitchFamily="34" charset="0"/>
              </a:rPr>
              <a:t>СОПРОВОЖДЕНИЕ И ОБУЧЕНИЕ РЕБЕНКА С РАС В ДОУ: </a:t>
            </a:r>
            <a:r>
              <a:rPr lang="ru-RU" sz="24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</a:rPr>
              <a:t>ОРГАНИЗАЦИОННО-УПРАВЛЕНЧЕСКИЙ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</a:rPr>
              <a:t>АСПЕКТ</a:t>
            </a:r>
          </a:p>
        </p:txBody>
      </p:sp>
    </p:spTree>
    <p:extLst>
      <p:ext uri="{BB962C8B-B14F-4D97-AF65-F5344CB8AC3E}">
        <p14:creationId xmlns:p14="http://schemas.microsoft.com/office/powerpoint/2010/main" val="374946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689100" y="-238126"/>
            <a:ext cx="13881100" cy="9359433"/>
          </a:xfrm>
          <a:prstGeom prst="rect">
            <a:avLst/>
          </a:prstGeom>
          <a:solidFill>
            <a:schemeClr val="lt1">
              <a:alpha val="0"/>
            </a:schemeClr>
          </a:solidFill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C0D4F20-0AF5-409D-A537-50D0D242F51F}"/>
              </a:ext>
            </a:extLst>
          </p:cNvPr>
          <p:cNvSpPr/>
          <p:nvPr/>
        </p:nvSpPr>
        <p:spPr>
          <a:xfrm>
            <a:off x="256466" y="1224429"/>
            <a:ext cx="11679068" cy="5488715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56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-22822"/>
            <a:ext cx="12192000" cy="6880822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8BA8BA6-14D3-4077-A91F-CFCA95F05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466" y="1157777"/>
            <a:ext cx="11679068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ClrTx/>
              <a:buFont typeface="Arial"/>
              <a:buAutoNum type="arabicPeriod"/>
              <a:tabLst>
                <a:tab pos="457200" algn="l"/>
              </a:tabLst>
            </a:pPr>
            <a:r>
              <a:rPr lang="ru-RU" sz="1900" b="1" dirty="0" smtClean="0">
                <a:solidFill>
                  <a:srgbClr val="002060"/>
                </a:solidFill>
                <a:latin typeface="Segoe UI Semibold" panose="020B0702040204020203" pitchFamily="34" charset="0"/>
                <a:ea typeface="+mn-ea"/>
                <a:cs typeface="+mn-cs"/>
              </a:rPr>
              <a:t>Диагностика детей с целью выявления их актуального уровня развития навыков.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1900" b="1" dirty="0" smtClean="0">
              <a:solidFill>
                <a:srgbClr val="002060"/>
              </a:solidFill>
              <a:latin typeface="Segoe UI Semibold" panose="020B0702040204020203" pitchFamily="34" charset="0"/>
              <a:ea typeface="+mn-ea"/>
              <a:cs typeface="+mn-cs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ClrTx/>
              <a:buAutoNum type="arabicPeriod" startAt="2"/>
              <a:tabLst>
                <a:tab pos="457200" algn="l"/>
              </a:tabLst>
            </a:pPr>
            <a:r>
              <a:rPr lang="ru-RU" sz="1900" b="1" dirty="0" smtClean="0">
                <a:solidFill>
                  <a:srgbClr val="002060"/>
                </a:solidFill>
                <a:latin typeface="Segoe UI Semibold" panose="020B0702040204020203" pitchFamily="34" charset="0"/>
                <a:ea typeface="+mn-ea"/>
                <a:cs typeface="+mn-cs"/>
              </a:rPr>
              <a:t>Постановка целей и разработка плана включения их в группу типично развивающихся сверстников.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1900" b="1" dirty="0" smtClean="0">
              <a:solidFill>
                <a:srgbClr val="002060"/>
              </a:solidFill>
              <a:latin typeface="Segoe UI Semibold" panose="020B0702040204020203" pitchFamily="34" charset="0"/>
              <a:ea typeface="+mn-ea"/>
              <a:cs typeface="+mn-cs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ClrTx/>
              <a:buAutoNum type="arabicPeriod" startAt="3"/>
              <a:tabLst>
                <a:tab pos="457200" algn="l"/>
              </a:tabLst>
            </a:pPr>
            <a:r>
              <a:rPr lang="ru-RU" sz="1900" b="1" dirty="0" smtClean="0">
                <a:solidFill>
                  <a:srgbClr val="002060"/>
                </a:solidFill>
                <a:latin typeface="Segoe UI Semibold" panose="020B0702040204020203" pitchFamily="34" charset="0"/>
                <a:ea typeface="+mn-ea"/>
                <a:cs typeface="+mn-cs"/>
              </a:rPr>
              <a:t>Формирование социально-приемлемого поведение особенных воспитанников, работа по устранению нежелательного поведения, препятствующего включению в коллектив сверстников.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1900" b="1" dirty="0" smtClean="0">
              <a:solidFill>
                <a:srgbClr val="002060"/>
              </a:solidFill>
              <a:latin typeface="Segoe UI Semibold" panose="020B0702040204020203" pitchFamily="34" charset="0"/>
              <a:ea typeface="+mn-ea"/>
              <a:cs typeface="+mn-cs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ClrTx/>
              <a:buAutoNum type="arabicPeriod" startAt="4"/>
              <a:tabLst>
                <a:tab pos="457200" algn="l"/>
              </a:tabLst>
            </a:pPr>
            <a:r>
              <a:rPr lang="ru-RU" sz="1900" b="1" dirty="0" smtClean="0">
                <a:solidFill>
                  <a:srgbClr val="002060"/>
                </a:solidFill>
                <a:latin typeface="Segoe UI Semibold" panose="020B0702040204020203" pitchFamily="34" charset="0"/>
                <a:ea typeface="+mn-ea"/>
                <a:cs typeface="+mn-cs"/>
              </a:rPr>
              <a:t>Формирование адаптивных навыков детей с ОВЗ, помогающих им включаться в коллектив ровесников методами АВА-терапии, игровой терапии и т.д.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1900" b="1" dirty="0" smtClean="0">
              <a:solidFill>
                <a:srgbClr val="002060"/>
              </a:solidFill>
              <a:latin typeface="Segoe UI Semibold" panose="020B0702040204020203" pitchFamily="34" charset="0"/>
              <a:ea typeface="+mn-ea"/>
              <a:cs typeface="+mn-cs"/>
            </a:endParaRPr>
          </a:p>
          <a:p>
            <a:pPr indent="180975" algn="just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1900" b="1" dirty="0" smtClean="0">
                <a:solidFill>
                  <a:srgbClr val="002060"/>
                </a:solidFill>
                <a:latin typeface="Segoe UI Semibold" panose="020B0702040204020203" pitchFamily="34" charset="0"/>
                <a:ea typeface="+mn-ea"/>
                <a:cs typeface="+mn-cs"/>
              </a:rPr>
              <a:t>5.	Работа по принятию особого ребенка его нормотипичными сверстниками и их родителями, а также педагогами групп общеразвивающей направленности (уроки доброты, психологические игры, родительские собрания, индивидуальные и групповые консультации, педагогические советы, информирование в мессенджерах, ведение группы в социальной сети в </a:t>
            </a:r>
            <a:r>
              <a:rPr lang="ru-RU" sz="1900" b="1" dirty="0" err="1" smtClean="0">
                <a:solidFill>
                  <a:srgbClr val="002060"/>
                </a:solidFill>
                <a:latin typeface="Segoe UI Semibold" panose="020B0702040204020203" pitchFamily="34" charset="0"/>
                <a:ea typeface="+mn-ea"/>
                <a:cs typeface="+mn-cs"/>
              </a:rPr>
              <a:t>ВКонтакте</a:t>
            </a:r>
            <a:r>
              <a:rPr lang="ru-RU" sz="1900" b="1" dirty="0" smtClean="0">
                <a:solidFill>
                  <a:srgbClr val="002060"/>
                </a:solidFill>
                <a:latin typeface="Segoe UI Semibold" panose="020B0702040204020203" pitchFamily="34" charset="0"/>
                <a:ea typeface="+mn-ea"/>
                <a:cs typeface="+mn-cs"/>
              </a:rPr>
              <a:t>, информационные стенды, месячник по информированию об аутизме).</a:t>
            </a:r>
          </a:p>
          <a:p>
            <a:pPr indent="180975" algn="just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kumimoji="0" lang="ru-RU" sz="1600" i="0" strike="noStrike" cap="none" normalizeH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1600" i="0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2B9C05-E064-4941-B66A-713BFFACED01}"/>
              </a:ext>
            </a:extLst>
          </p:cNvPr>
          <p:cNvSpPr/>
          <p:nvPr/>
        </p:nvSpPr>
        <p:spPr>
          <a:xfrm>
            <a:off x="-95782" y="144856"/>
            <a:ext cx="8822573" cy="1277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</a:rPr>
              <a:t>Краткое описание инклюзивной практики нашего детского сада</a:t>
            </a:r>
            <a:endParaRPr lang="ru-RU" sz="2800" b="1" dirty="0">
              <a:gradFill flip="none" rotWithShape="1">
                <a:gsLst>
                  <a:gs pos="0">
                    <a:srgbClr val="00B0F0"/>
                  </a:gs>
                  <a:gs pos="91000">
                    <a:srgbClr val="00B050"/>
                  </a:gs>
                </a:gsLst>
                <a:lin ang="0" scaled="1"/>
                <a:tileRect/>
              </a:gradFill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2400" b="1" dirty="0">
              <a:gradFill flip="none" rotWithShape="1">
                <a:gsLst>
                  <a:gs pos="9000">
                    <a:srgbClr val="63AE58">
                      <a:shade val="30000"/>
                      <a:satMod val="115000"/>
                    </a:srgbClr>
                  </a:gs>
                  <a:gs pos="100000">
                    <a:srgbClr val="63AE58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atin typeface="Segoe UI Semibold" panose="020B07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28F040-CC69-46DD-8C90-F5F00837E1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06455" y="144857"/>
            <a:ext cx="1322929" cy="1141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162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44550" y="-2320914"/>
            <a:ext cx="13881100" cy="9359433"/>
          </a:xfrm>
          <a:prstGeom prst="rect">
            <a:avLst/>
          </a:prstGeom>
          <a:solidFill>
            <a:schemeClr val="lt1">
              <a:alpha val="0"/>
            </a:schemeClr>
          </a:solidFill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EFAF80-158F-4664-8532-C5C6DBC6DCEB}"/>
              </a:ext>
            </a:extLst>
          </p:cNvPr>
          <p:cNvSpPr/>
          <p:nvPr/>
        </p:nvSpPr>
        <p:spPr>
          <a:xfrm>
            <a:off x="5789098" y="2358803"/>
            <a:ext cx="5471555" cy="3416370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56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5693D4-A5B0-4414-8B5B-1CBF2960CB16}"/>
              </a:ext>
            </a:extLst>
          </p:cNvPr>
          <p:cNvSpPr/>
          <p:nvPr/>
        </p:nvSpPr>
        <p:spPr>
          <a:xfrm>
            <a:off x="5458503" y="2379390"/>
            <a:ext cx="5802150" cy="3224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    В сентябре 2018 года на базе ДОУ №136 г. Липецка стартовал проект по дошкольному образованию детей с расстройством аутистического спектра с применением метода  прикладного поведенческого анализа.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73B882-E00F-4006-BE51-E280A5AD93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1" y="2209807"/>
            <a:ext cx="4925272" cy="3714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E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46BB9C-E0C1-4AA9-B954-F6C1B811657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07772" y="179440"/>
            <a:ext cx="2549447" cy="2199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122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262" flipV="1">
            <a:off x="2614643" y="137800"/>
            <a:ext cx="9528123" cy="642440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C1B8C0-46C0-4E42-80CD-03793A570436}"/>
              </a:ext>
            </a:extLst>
          </p:cNvPr>
          <p:cNvSpPr/>
          <p:nvPr/>
        </p:nvSpPr>
        <p:spPr>
          <a:xfrm>
            <a:off x="3457297" y="329935"/>
            <a:ext cx="5277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</a:rPr>
              <a:t>Кабинет педагога-психолога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39C644-9D86-4ED9-B2FC-C058CBF7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1"/>
          <a:stretch/>
        </p:blipFill>
        <p:spPr>
          <a:xfrm rot="5400000">
            <a:off x="3359697" y="-243426"/>
            <a:ext cx="5472607" cy="8070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E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31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5675" flipH="1" flipV="1">
            <a:off x="-871217" y="-1232229"/>
            <a:ext cx="11691695" cy="7883211"/>
          </a:xfrm>
          <a:prstGeom prst="rect">
            <a:avLst/>
          </a:prstGeom>
          <a:solidFill>
            <a:schemeClr val="lt1">
              <a:alpha val="0"/>
            </a:schemeClr>
          </a:solidFill>
        </p:spPr>
      </p:pic>
      <p:sp>
        <p:nvSpPr>
          <p:cNvPr id="28" name="Прямоугольник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E35C0B-4F76-4AF6-9B2F-07C35C2A3D69}"/>
              </a:ext>
            </a:extLst>
          </p:cNvPr>
          <p:cNvSpPr/>
          <p:nvPr/>
        </p:nvSpPr>
        <p:spPr>
          <a:xfrm>
            <a:off x="4253188" y="219091"/>
            <a:ext cx="36856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</a:rPr>
              <a:t>Сенсорная комната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5C4259-C0EA-4BB7-BBD5-17A4278EE5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92" y="857232"/>
            <a:ext cx="7929617" cy="5652375"/>
          </a:xfrm>
          <a:prstGeom prst="rect">
            <a:avLst/>
          </a:prstGeom>
          <a:ln w="38100">
            <a:solidFill>
              <a:srgbClr val="00B0E4"/>
            </a:solidFill>
          </a:ln>
        </p:spPr>
      </p:pic>
    </p:spTree>
    <p:extLst>
      <p:ext uri="{BB962C8B-B14F-4D97-AF65-F5344CB8AC3E}">
        <p14:creationId xmlns:p14="http://schemas.microsoft.com/office/powerpoint/2010/main" val="281334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5675" flipH="1" flipV="1">
            <a:off x="-871217" y="-1232229"/>
            <a:ext cx="11691695" cy="7883211"/>
          </a:xfrm>
          <a:prstGeom prst="rect">
            <a:avLst/>
          </a:prstGeom>
          <a:solidFill>
            <a:schemeClr val="lt1">
              <a:alpha val="0"/>
            </a:schemeClr>
          </a:solidFill>
        </p:spPr>
      </p:pic>
      <p:sp>
        <p:nvSpPr>
          <p:cNvPr id="28" name="Прямоугольник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E35C0B-4F76-4AF6-9B2F-07C35C2A3D69}"/>
              </a:ext>
            </a:extLst>
          </p:cNvPr>
          <p:cNvSpPr/>
          <p:nvPr/>
        </p:nvSpPr>
        <p:spPr>
          <a:xfrm>
            <a:off x="5953974" y="219091"/>
            <a:ext cx="284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</a:rPr>
              <a:t> </a:t>
            </a:r>
            <a:endParaRPr lang="ru-RU" sz="2800" b="1" dirty="0">
              <a:gradFill flip="none" rotWithShape="1">
                <a:gsLst>
                  <a:gs pos="0">
                    <a:srgbClr val="00B0F0"/>
                  </a:gs>
                  <a:gs pos="91000">
                    <a:srgbClr val="00B050"/>
                  </a:gs>
                </a:gsLst>
                <a:lin ang="0" scaled="1"/>
                <a:tileRect/>
              </a:gradFill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7" y="343540"/>
            <a:ext cx="5572627" cy="5572627"/>
          </a:xfrm>
          <a:prstGeom prst="rect">
            <a:avLst/>
          </a:prstGeom>
          <a:ln w="34925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21" y="877458"/>
            <a:ext cx="5596493" cy="5596493"/>
          </a:xfrm>
          <a:prstGeom prst="rect">
            <a:avLst/>
          </a:prstGeom>
          <a:ln w="4762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89534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34541" y="1997242"/>
            <a:ext cx="6224434" cy="4611516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56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0734" flipV="1">
            <a:off x="3686770" y="-429085"/>
            <a:ext cx="9528123" cy="6424407"/>
          </a:xfrm>
          <a:prstGeom prst="rect">
            <a:avLst/>
          </a:prstGeom>
        </p:spPr>
      </p:pic>
      <p:pic>
        <p:nvPicPr>
          <p:cNvPr id="4" name="Picture 5" descr="C:\Users\USER\Pictures\иро.jpg.opdownload">
            <a:extLst>
              <a:ext uri="{FF2B5EF4-FFF2-40B4-BE49-F238E27FC236}">
                <a16:creationId xmlns:a16="http://schemas.microsoft.com/office/drawing/2014/main" id="{05C2AF7A-7A08-45D2-8A01-5EE4D7F8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7035" y="1013038"/>
            <a:ext cx="4820799" cy="569730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F182D5-452A-4D36-A9DD-B3982E4CFD83}"/>
              </a:ext>
            </a:extLst>
          </p:cNvPr>
          <p:cNvSpPr txBox="1"/>
          <p:nvPr/>
        </p:nvSpPr>
        <p:spPr>
          <a:xfrm>
            <a:off x="1131238" y="2121910"/>
            <a:ext cx="5678636" cy="46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300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С февраля  2019 года ДОУ №136      </a:t>
            </a:r>
          </a:p>
          <a:p>
            <a:pPr algn="just">
              <a:lnSpc>
                <a:spcPct val="107000"/>
              </a:lnSpc>
            </a:pPr>
            <a:r>
              <a:rPr lang="ru-RU" sz="2300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являлось региональной инновационной площадкой  Государственного автономного учреждения дополнительного профессионального образования Липецкой области «Институт развития образования» по направлению «Реализация модели «Ресурсная группа» в инклюзивном образовании детей с расстройством аутистического спектра»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983E40-47DF-4B9C-9F27-6B53E4D3F4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4166" y="93369"/>
            <a:ext cx="2185897" cy="1886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545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5675" flipH="1" flipV="1">
            <a:off x="-871217" y="-1232229"/>
            <a:ext cx="11691695" cy="7883211"/>
          </a:xfrm>
          <a:prstGeom prst="rect">
            <a:avLst/>
          </a:prstGeom>
          <a:solidFill>
            <a:schemeClr val="lt1">
              <a:alpha val="0"/>
            </a:schemeClr>
          </a:solidFill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16C7325-D197-4372-AAC1-B1C6664D91C1}"/>
              </a:ext>
            </a:extLst>
          </p:cNvPr>
          <p:cNvSpPr/>
          <p:nvPr/>
        </p:nvSpPr>
        <p:spPr>
          <a:xfrm>
            <a:off x="439437" y="2328629"/>
            <a:ext cx="11323072" cy="4297680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56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558EA56-E68A-4E62-87E6-47BBFAD5E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223777"/>
              </p:ext>
            </p:extLst>
          </p:nvPr>
        </p:nvGraphicFramePr>
        <p:xfrm>
          <a:off x="429491" y="2328629"/>
          <a:ext cx="11333018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1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11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6936">
                <a:tc>
                  <a:txBody>
                    <a:bodyPr/>
                    <a:lstStyle/>
                    <a:p>
                      <a:pPr algn="ctr"/>
                      <a:r>
                        <a:rPr lang="ru-RU" sz="2200" b="1" i="0" u="none" strike="noStrike" cap="none" dirty="0">
                          <a:gradFill flip="none" rotWithShape="1">
                            <a:gsLst>
                              <a:gs pos="0">
                                <a:srgbClr val="00B0F0"/>
                              </a:gs>
                              <a:gs pos="91000">
                                <a:srgbClr val="00B050"/>
                              </a:gs>
                            </a:gsLst>
                            <a:lin ang="0" scaled="1"/>
                            <a:tileRect/>
                          </a:gra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Специалист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0" u="none" strike="noStrike" cap="none" dirty="0">
                          <a:gradFill flip="none" rotWithShape="1">
                            <a:gsLst>
                              <a:gs pos="0">
                                <a:srgbClr val="00B0F0"/>
                              </a:gs>
                              <a:gs pos="91000">
                                <a:srgbClr val="00B050"/>
                              </a:gs>
                            </a:gsLst>
                            <a:lin ang="0" scaled="1"/>
                            <a:tileRect/>
                          </a:gra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Количество ставок до получения Гранта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0" u="none" strike="noStrike" cap="none" dirty="0">
                          <a:gradFill flip="none" rotWithShape="1">
                            <a:gsLst>
                              <a:gs pos="0">
                                <a:srgbClr val="00B0F0"/>
                              </a:gs>
                              <a:gs pos="91000">
                                <a:srgbClr val="00B050"/>
                              </a:gs>
                            </a:gsLst>
                            <a:lin ang="0" scaled="1"/>
                            <a:tileRect/>
                          </a:gra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Количество ставок после получения Гранта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801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Учитель-дефектолог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583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Учитель-логопед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282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Педагог-психолог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6653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Тьютор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2 (4 тьютора по 0,5)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8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(на каждого ребёнка)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9395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Воспитатель </a:t>
                      </a:r>
                    </a:p>
                    <a:p>
                      <a:pPr algn="ctr"/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(во время коррекционно-образовательного процесса выполняют функцию тьютора)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ea typeface="+mn-ea"/>
                          <a:cs typeface="Arial"/>
                          <a:sym typeface="Arial"/>
                        </a:rPr>
                        <a:t>2</a:t>
                      </a:r>
                    </a:p>
                    <a:p>
                      <a:pPr algn="ctr"/>
                      <a:endParaRPr lang="ru-RU" sz="2000" b="1" i="0" u="none" strike="noStrike" cap="none" dirty="0">
                        <a:solidFill>
                          <a:srgbClr val="4C5C45"/>
                        </a:solidFill>
                        <a:latin typeface="Segoe UI Light" panose="020B0502040204020203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2F9690-B539-46D7-848E-A3D385BC7C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90905" y="14178"/>
            <a:ext cx="2608194" cy="22506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155CC7A-8D5F-482C-ACD5-597954EBDFAE}"/>
              </a:ext>
            </a:extLst>
          </p:cNvPr>
          <p:cNvSpPr/>
          <p:nvPr/>
        </p:nvSpPr>
        <p:spPr>
          <a:xfrm>
            <a:off x="692359" y="512808"/>
            <a:ext cx="3614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  <a:cs typeface="Times New Roman" pitchFamily="18" charset="0"/>
              </a:rPr>
              <a:t>                  </a:t>
            </a:r>
            <a:r>
              <a:rPr lang="ru-RU" sz="28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</a:rPr>
              <a:t>Создание кадровых условий</a:t>
            </a:r>
          </a:p>
        </p:txBody>
      </p:sp>
    </p:spTree>
    <p:extLst>
      <p:ext uri="{BB962C8B-B14F-4D97-AF65-F5344CB8AC3E}">
        <p14:creationId xmlns:p14="http://schemas.microsoft.com/office/powerpoint/2010/main" val="32728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262" flipV="1">
            <a:off x="4456569" y="295794"/>
            <a:ext cx="9528123" cy="642440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340100" y="341042"/>
            <a:ext cx="9511800" cy="3150304"/>
            <a:chOff x="906818" y="341041"/>
            <a:chExt cx="8278746" cy="342541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906818" y="756833"/>
              <a:ext cx="8278746" cy="3009619"/>
            </a:xfrm>
            <a:prstGeom prst="rect">
              <a:avLst/>
            </a:prstGeom>
            <a:solidFill>
              <a:schemeClr val="bg1">
                <a:lumMod val="95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>
                    <a:alpha val="56000"/>
                  </a:schemeClr>
                </a:solidFill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036382" y="341041"/>
              <a:ext cx="7848872" cy="1639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b="1" dirty="0">
                  <a:gradFill flip="none" rotWithShape="1">
                    <a:gsLst>
                      <a:gs pos="9000">
                        <a:srgbClr val="63AE58">
                          <a:shade val="30000"/>
                          <a:satMod val="115000"/>
                        </a:srgbClr>
                      </a:gs>
                      <a:gs pos="100000">
                        <a:srgbClr val="63AE58">
                          <a:shade val="100000"/>
                          <a:satMod val="115000"/>
                        </a:srgbClr>
                      </a:gs>
                    </a:gsLst>
                    <a:lin ang="0" scaled="1"/>
                    <a:tileRect/>
                  </a:gradFill>
                  <a:latin typeface="Segoe UI Semibold" panose="020B0702040204020203" pitchFamily="34" charset="0"/>
                  <a:ea typeface="+mn-ea"/>
                  <a:cs typeface="+mn-cs"/>
                </a:rPr>
                <a:t>П</a:t>
              </a:r>
              <a:r>
                <a:rPr lang="ru-RU" sz="2300" b="1" dirty="0" smtClean="0">
                  <a:gradFill flip="none" rotWithShape="1">
                    <a:gsLst>
                      <a:gs pos="9000">
                        <a:srgbClr val="63AE58">
                          <a:shade val="30000"/>
                          <a:satMod val="115000"/>
                        </a:srgbClr>
                      </a:gs>
                      <a:gs pos="100000">
                        <a:srgbClr val="63AE58">
                          <a:shade val="100000"/>
                          <a:satMod val="115000"/>
                        </a:srgbClr>
                      </a:gs>
                    </a:gsLst>
                    <a:lin ang="0" scaled="1"/>
                    <a:tileRect/>
                  </a:gradFill>
                  <a:latin typeface="Segoe UI Semibold" panose="020B0702040204020203" pitchFamily="34" charset="0"/>
                  <a:ea typeface="+mn-ea"/>
                  <a:cs typeface="+mn-cs"/>
                </a:rPr>
                <a:t>рактико-ориентированные </a:t>
              </a:r>
              <a:r>
                <a:rPr lang="ru-RU" sz="2300" b="1" dirty="0">
                  <a:gradFill flip="none" rotWithShape="1">
                    <a:gsLst>
                      <a:gs pos="9000">
                        <a:srgbClr val="63AE58">
                          <a:shade val="30000"/>
                          <a:satMod val="115000"/>
                        </a:srgbClr>
                      </a:gs>
                      <a:gs pos="100000">
                        <a:srgbClr val="63AE58">
                          <a:shade val="100000"/>
                          <a:satMod val="115000"/>
                        </a:srgbClr>
                      </a:gs>
                    </a:gsLst>
                    <a:lin ang="0" scaled="1"/>
                    <a:tileRect/>
                  </a:gradFill>
                  <a:latin typeface="Segoe UI Semibold" panose="020B0702040204020203" pitchFamily="34" charset="0"/>
                  <a:ea typeface="+mn-ea"/>
                  <a:cs typeface="+mn-cs"/>
                </a:rPr>
                <a:t>курсы по основным стратегиям работы в прикладном анализе </a:t>
              </a:r>
              <a:r>
                <a:rPr lang="en-US" sz="2300" b="1" dirty="0">
                  <a:gradFill flip="none" rotWithShape="1">
                    <a:gsLst>
                      <a:gs pos="9000">
                        <a:srgbClr val="63AE58">
                          <a:shade val="30000"/>
                          <a:satMod val="115000"/>
                        </a:srgbClr>
                      </a:gs>
                      <a:gs pos="100000">
                        <a:srgbClr val="63AE58">
                          <a:shade val="100000"/>
                          <a:satMod val="115000"/>
                        </a:srgbClr>
                      </a:gs>
                    </a:gsLst>
                    <a:lin ang="0" scaled="1"/>
                    <a:tileRect/>
                  </a:gradFill>
                  <a:latin typeface="Segoe UI Semibold" panose="020B0702040204020203" pitchFamily="34" charset="0"/>
                  <a:ea typeface="+mn-ea"/>
                  <a:cs typeface="+mn-cs"/>
                </a:rPr>
                <a:t>RBT</a:t>
              </a:r>
              <a:r>
                <a:rPr lang="ru-RU" sz="2300" b="1" dirty="0">
                  <a:gradFill flip="none" rotWithShape="1">
                    <a:gsLst>
                      <a:gs pos="9000">
                        <a:srgbClr val="63AE58">
                          <a:shade val="30000"/>
                          <a:satMod val="115000"/>
                        </a:srgbClr>
                      </a:gs>
                      <a:gs pos="100000">
                        <a:srgbClr val="63AE58">
                          <a:shade val="100000"/>
                          <a:satMod val="115000"/>
                        </a:srgbClr>
                      </a:gs>
                    </a:gsLst>
                    <a:lin ang="0" scaled="1"/>
                    <a:tileRect/>
                  </a:gradFill>
                  <a:latin typeface="Segoe UI Semibold" panose="020B0702040204020203" pitchFamily="34" charset="0"/>
                  <a:ea typeface="+mn-ea"/>
                  <a:cs typeface="+mn-cs"/>
                </a:rPr>
                <a:t> </a:t>
              </a:r>
            </a:p>
            <a:p>
              <a:pPr algn="ctr"/>
              <a:r>
                <a:rPr lang="ru-RU" sz="2300" b="1" i="1" dirty="0">
                  <a:gradFill flip="none" rotWithShape="1">
                    <a:gsLst>
                      <a:gs pos="9000">
                        <a:srgbClr val="63AE58">
                          <a:shade val="30000"/>
                          <a:satMod val="115000"/>
                        </a:srgbClr>
                      </a:gs>
                      <a:gs pos="100000">
                        <a:srgbClr val="63AE58">
                          <a:shade val="100000"/>
                          <a:satMod val="115000"/>
                        </a:srgbClr>
                      </a:gs>
                    </a:gsLst>
                    <a:lin ang="0" scaled="1"/>
                    <a:tileRect/>
                  </a:gradFill>
                  <a:latin typeface="Segoe UI Semibold" panose="020B0702040204020203" pitchFamily="34" charset="0"/>
                  <a:ea typeface="+mn-ea"/>
                  <a:cs typeface="+mn-cs"/>
                </a:rPr>
                <a:t>(63 часа. Автономная некоммерческая организация дополнительного профессионального образования «Выход») </a:t>
              </a: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1963" t="17602" r="5113" b="33272"/>
          <a:stretch>
            <a:fillRect/>
          </a:stretch>
        </p:blipFill>
        <p:spPr bwMode="auto">
          <a:xfrm>
            <a:off x="1689200" y="2539136"/>
            <a:ext cx="9162700" cy="37265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E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41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8646" flipV="1">
            <a:off x="-1364130" y="178955"/>
            <a:ext cx="7639152" cy="515075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11928" y="1286882"/>
            <a:ext cx="9342002" cy="5336009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56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34959" y="325935"/>
            <a:ext cx="59883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</a:rPr>
              <a:t>Модель взаимодействия субъектов </a:t>
            </a:r>
            <a:br>
              <a:rPr lang="ru-RU" sz="23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</a:rPr>
            </a:br>
            <a:r>
              <a:rPr lang="ru-RU" sz="23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</a:rPr>
              <a:t>инклюзивной образовательной среды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2F9690-B539-46D7-848E-A3D385BC7C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650" y="127766"/>
            <a:ext cx="2167929" cy="18707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Прямая соединительная линия 5"/>
          <p:cNvCxnSpPr>
            <a:stCxn id="13" idx="6"/>
          </p:cNvCxnSpPr>
          <p:nvPr/>
        </p:nvCxnSpPr>
        <p:spPr>
          <a:xfrm>
            <a:off x="5727127" y="5202605"/>
            <a:ext cx="2304256" cy="7200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Блок-схема: подготовка 6"/>
          <p:cNvSpPr/>
          <p:nvPr/>
        </p:nvSpPr>
        <p:spPr>
          <a:xfrm rot="20558560">
            <a:off x="5474028" y="4786483"/>
            <a:ext cx="2639229" cy="1577954"/>
          </a:xfrm>
          <a:prstGeom prst="flowChartPreparation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Капля 7"/>
          <p:cNvSpPr/>
          <p:nvPr/>
        </p:nvSpPr>
        <p:spPr>
          <a:xfrm rot="3550035">
            <a:off x="1993331" y="1943070"/>
            <a:ext cx="2455077" cy="2630637"/>
          </a:xfrm>
          <a:prstGeom prst="teardrop">
            <a:avLst>
              <a:gd name="adj" fmla="val 20000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137637" y="2394293"/>
            <a:ext cx="2509369" cy="168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администрация ДОУ;</a:t>
            </a:r>
          </a:p>
          <a:p>
            <a:pPr marL="114300" indent="0">
              <a:buNone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педагог-психолог;</a:t>
            </a:r>
          </a:p>
          <a:p>
            <a:pPr marL="114300" indent="0">
              <a:buNone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 (учитель- логопед, учитель-дефектолог,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тьюторы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воспитатели, инструктор по ФК, музыкальный руководитель) </a:t>
            </a:r>
          </a:p>
          <a:p>
            <a:pPr>
              <a:buFont typeface="Arial" pitchFamily="34" charset="0"/>
              <a:buChar char="•"/>
            </a:pP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928099" y="1528444"/>
            <a:ext cx="1584176" cy="1225889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8031383" y="4410517"/>
            <a:ext cx="1656184" cy="1440160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4070943" y="4482525"/>
            <a:ext cx="1656184" cy="144016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6015159" y="3114373"/>
            <a:ext cx="1656184" cy="14401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231183" y="3474413"/>
            <a:ext cx="12596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Педагоги-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ческий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коллектив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186239" y="1902884"/>
            <a:ext cx="10081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Ребёнок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ОВЗ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358975" y="4986581"/>
            <a:ext cx="10504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Родители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75399" y="4914573"/>
            <a:ext cx="14203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Дети без ОВЗ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5079055" y="2394293"/>
            <a:ext cx="936104" cy="20882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455319" y="2394293"/>
            <a:ext cx="1224136" cy="201622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10" idx="4"/>
          </p:cNvCxnSpPr>
          <p:nvPr/>
        </p:nvCxnSpPr>
        <p:spPr>
          <a:xfrm>
            <a:off x="6720187" y="2754333"/>
            <a:ext cx="72008" cy="36004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endCxn id="13" idx="7"/>
          </p:cNvCxnSpPr>
          <p:nvPr/>
        </p:nvCxnSpPr>
        <p:spPr>
          <a:xfrm flipH="1">
            <a:off x="5484584" y="4122485"/>
            <a:ext cx="602583" cy="57094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endCxn id="12" idx="1"/>
          </p:cNvCxnSpPr>
          <p:nvPr/>
        </p:nvCxnSpPr>
        <p:spPr>
          <a:xfrm>
            <a:off x="7599335" y="4122485"/>
            <a:ext cx="674591" cy="4989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6159175" y="5049298"/>
            <a:ext cx="17636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Соблюдение прав детей с ОВЗ и нормотипичных детей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Блок-схема: подготовка 25"/>
          <p:cNvSpPr/>
          <p:nvPr/>
        </p:nvSpPr>
        <p:spPr>
          <a:xfrm>
            <a:off x="4142951" y="2394293"/>
            <a:ext cx="2160240" cy="936104"/>
          </a:xfrm>
          <a:prstGeom prst="flowChartPreparation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4214959" y="2538309"/>
            <a:ext cx="19442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Забота</a:t>
            </a:r>
            <a:r>
              <a:rPr kumimoji="0" lang="ru-RU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поддержка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семьи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103391" y="3330397"/>
            <a:ext cx="1656184" cy="504056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8103391" y="3402405"/>
            <a:ext cx="1636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Социализация</a:t>
            </a:r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679455" y="2898349"/>
            <a:ext cx="1728192" cy="5040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8895479" y="2970357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Адаптация</a:t>
            </a:r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039495" y="2466301"/>
            <a:ext cx="1800200" cy="504056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9399535" y="2538309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Развитие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484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8646" flipV="1">
            <a:off x="-1684007" y="-66550"/>
            <a:ext cx="7639152" cy="5150754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61198" y="2288449"/>
            <a:ext cx="3024336" cy="1656184"/>
          </a:xfrm>
          <a:prstGeom prst="roundRect">
            <a:avLst/>
          </a:prstGeom>
          <a:solidFill>
            <a:srgbClr val="F4F4F4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Блок-схема: документ 4"/>
          <p:cNvSpPr/>
          <p:nvPr/>
        </p:nvSpPr>
        <p:spPr>
          <a:xfrm>
            <a:off x="2035034" y="1908929"/>
            <a:ext cx="2160240" cy="1584176"/>
          </a:xfrm>
          <a:prstGeom prst="flowChartDocument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документ 5"/>
          <p:cNvSpPr/>
          <p:nvPr/>
        </p:nvSpPr>
        <p:spPr>
          <a:xfrm>
            <a:off x="1732547" y="4448688"/>
            <a:ext cx="3488691" cy="1784393"/>
          </a:xfrm>
          <a:prstGeom prst="flowChartDocument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документ 6"/>
          <p:cNvSpPr/>
          <p:nvPr/>
        </p:nvSpPr>
        <p:spPr>
          <a:xfrm>
            <a:off x="7597501" y="4376681"/>
            <a:ext cx="3705225" cy="1856401"/>
          </a:xfrm>
          <a:prstGeom prst="flowChartDocument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8317582" y="2000417"/>
            <a:ext cx="2160240" cy="1584176"/>
          </a:xfrm>
          <a:prstGeom prst="flowChartDocument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документ 8"/>
          <p:cNvSpPr/>
          <p:nvPr/>
        </p:nvSpPr>
        <p:spPr>
          <a:xfrm>
            <a:off x="5293246" y="344233"/>
            <a:ext cx="2160240" cy="1584176"/>
          </a:xfrm>
          <a:prstGeom prst="flowChartDocumen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221238" y="2628599"/>
            <a:ext cx="22322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</a:rPr>
              <a:t>Работа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</a:rPr>
              <a:t>с педагогическим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</a:rPr>
              <a:t> коллективом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149230" y="426694"/>
            <a:ext cx="23762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Заседание </a:t>
            </a:r>
            <a:r>
              <a:rPr lang="ru-RU" sz="1800" b="1" dirty="0" err="1" smtClean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ППк</a:t>
            </a:r>
            <a:r>
              <a:rPr lang="ru-RU" sz="1800" b="1" dirty="0" smtClean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 </a:t>
            </a:r>
            <a:endParaRPr lang="ru-RU" sz="1800" b="1" dirty="0">
              <a:gradFill flip="none" rotWithShape="1">
                <a:gsLst>
                  <a:gs pos="9000">
                    <a:srgbClr val="63AE58">
                      <a:shade val="30000"/>
                      <a:satMod val="115000"/>
                    </a:srgbClr>
                  </a:gs>
                  <a:gs pos="100000">
                    <a:srgbClr val="63AE58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atin typeface="Segoe UI Semibold" panose="020B07020402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дошкольного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образовательного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учреждения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245574" y="2082878"/>
            <a:ext cx="21957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Практико-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ориентированные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курсы по АВА терапии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529682" y="4823179"/>
            <a:ext cx="18722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Рекомендации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для педагогов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124894" y="2185663"/>
            <a:ext cx="20162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Тематический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педсовет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164131" y="4513774"/>
            <a:ext cx="457196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Постоянно действующий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внутренний практико–ориентированный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семинар «Технология эффективного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включения детей с РАС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и их родителей в образовательную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сферу ДОУ»</a:t>
            </a:r>
          </a:p>
        </p:txBody>
      </p:sp>
      <p:cxnSp>
        <p:nvCxnSpPr>
          <p:cNvPr id="16" name="Прямая соединительная линия 15"/>
          <p:cNvCxnSpPr>
            <a:stCxn id="9" idx="2"/>
          </p:cNvCxnSpPr>
          <p:nvPr/>
        </p:nvCxnSpPr>
        <p:spPr>
          <a:xfrm>
            <a:off x="6373366" y="1823677"/>
            <a:ext cx="72008" cy="46477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5" idx="3"/>
          </p:cNvCxnSpPr>
          <p:nvPr/>
        </p:nvCxnSpPr>
        <p:spPr>
          <a:xfrm>
            <a:off x="4195274" y="2701017"/>
            <a:ext cx="648072" cy="21602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8" idx="1"/>
          </p:cNvCxnSpPr>
          <p:nvPr/>
        </p:nvCxnSpPr>
        <p:spPr>
          <a:xfrm flipH="1">
            <a:off x="7885534" y="2792505"/>
            <a:ext cx="432048" cy="14401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4717182" y="3944633"/>
            <a:ext cx="576064" cy="50405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7597502" y="3944633"/>
            <a:ext cx="720080" cy="43204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C2F9690-B539-46D7-848E-A3D385BC7C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17768" y="51298"/>
            <a:ext cx="2330719" cy="201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971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898900"/>
            <a:ext cx="12192000" cy="2629165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lt1">
                  <a:alpha val="56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262" flipV="1">
            <a:off x="1223532" y="3929466"/>
            <a:ext cx="4371407" cy="29474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466725" y="54031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180975" algn="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endParaRPr lang="ru-RU" sz="20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93700" y="528957"/>
            <a:ext cx="11404600" cy="0"/>
          </a:xfrm>
          <a:prstGeom prst="line">
            <a:avLst/>
          </a:prstGeom>
          <a:ln w="31750" cap="flat" cmpd="sng" algn="ctr">
            <a:solidFill>
              <a:srgbClr val="00B0F0"/>
            </a:solidFill>
            <a:prstDash val="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77874" y="6418856"/>
            <a:ext cx="11404600" cy="0"/>
          </a:xfrm>
          <a:prstGeom prst="line">
            <a:avLst/>
          </a:prstGeom>
          <a:ln w="31750" cap="flat" cmpd="sng" algn="ctr">
            <a:solidFill>
              <a:srgbClr val="00B050"/>
            </a:solidFill>
            <a:prstDash val="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786384" y="991320"/>
            <a:ext cx="10634471" cy="2501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3500" b="1" dirty="0" smtClean="0">
                <a:solidFill>
                  <a:srgbClr val="63AE58"/>
                </a:solidFill>
                <a:latin typeface="Segoe UI Semibold" panose="020B0702040204020203" pitchFamily="34" charset="0"/>
              </a:rPr>
              <a:t>«Жизненный опыт дает нам радость только тогда, когда мы можем передать его другим»</a:t>
            </a:r>
          </a:p>
          <a:p>
            <a:pPr lvl="0" indent="180975" algn="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3500" b="1" i="1" dirty="0" smtClean="0">
                <a:solidFill>
                  <a:srgbClr val="63AE58"/>
                </a:solidFill>
                <a:latin typeface="Segoe UI Semibold" panose="020B0702040204020203" pitchFamily="34" charset="0"/>
              </a:rPr>
              <a:t>Андре Моруа</a:t>
            </a:r>
            <a:endParaRPr lang="ru-RU" sz="3500" b="1" i="1" dirty="0">
              <a:gradFill flip="none" rotWithShape="1">
                <a:gsLst>
                  <a:gs pos="0">
                    <a:srgbClr val="00B0F0"/>
                  </a:gs>
                  <a:gs pos="91000">
                    <a:srgbClr val="00B050"/>
                  </a:gs>
                </a:gsLst>
                <a:lin ang="0" scaled="1"/>
                <a:tileRect/>
              </a:gradFill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11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5675" flipH="1" flipV="1">
            <a:off x="-871217" y="-1232229"/>
            <a:ext cx="11691695" cy="7883211"/>
          </a:xfrm>
          <a:prstGeom prst="rect">
            <a:avLst/>
          </a:prstGeom>
          <a:solidFill>
            <a:schemeClr val="lt1">
              <a:alpha val="0"/>
            </a:schemeClr>
          </a:solidFill>
        </p:spPr>
      </p:pic>
      <p:sp>
        <p:nvSpPr>
          <p:cNvPr id="32" name="Прямоугольник 31"/>
          <p:cNvSpPr/>
          <p:nvPr/>
        </p:nvSpPr>
        <p:spPr>
          <a:xfrm>
            <a:off x="2791326" y="135465"/>
            <a:ext cx="8920283" cy="6570135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56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2567609" y="55930"/>
            <a:ext cx="9144000" cy="6525344"/>
            <a:chOff x="0" y="0"/>
            <a:chExt cx="9144000" cy="6525344"/>
          </a:xfrm>
        </p:grpSpPr>
        <p:sp>
          <p:nvSpPr>
            <p:cNvPr id="5" name="Овал 4"/>
            <p:cNvSpPr/>
            <p:nvPr/>
          </p:nvSpPr>
          <p:spPr>
            <a:xfrm>
              <a:off x="3347864" y="1988840"/>
              <a:ext cx="2520280" cy="21602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hhh</a:t>
              </a:r>
              <a:endParaRPr lang="ru-RU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9144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 dirty="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347864" y="2636912"/>
              <a:ext cx="252028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Работа с детьми</a:t>
              </a:r>
              <a:endPara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общеразвивающих</a:t>
              </a:r>
              <a:endPara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групп</a:t>
              </a:r>
              <a:endPara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Овал 7"/>
            <p:cNvSpPr/>
            <p:nvPr/>
          </p:nvSpPr>
          <p:spPr>
            <a:xfrm>
              <a:off x="3635896" y="188640"/>
              <a:ext cx="2304256" cy="1368152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6228184" y="1412776"/>
              <a:ext cx="2304256" cy="1368152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Овал 9"/>
            <p:cNvSpPr/>
            <p:nvPr/>
          </p:nvSpPr>
          <p:spPr>
            <a:xfrm>
              <a:off x="6156176" y="3212976"/>
              <a:ext cx="2520280" cy="1656184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2123728" y="5085184"/>
              <a:ext cx="2448272" cy="1440160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467544" y="3356992"/>
              <a:ext cx="2304256" cy="1296144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67544" y="1340768"/>
              <a:ext cx="2304256" cy="1296144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5364088" y="5085184"/>
              <a:ext cx="2304256" cy="1440160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755576" y="1628800"/>
              <a:ext cx="165618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Ситуативные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беседы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707904" y="188640"/>
              <a:ext cx="216024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Совместные конкурсы, фестивали,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спортивные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мероприятия</a:t>
              </a:r>
              <a:r>
                <a:rPr kumimoji="0" lang="ru-RU" sz="6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6372200" y="1679902"/>
              <a:ext cx="194421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Совместные 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игровые занятия 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и упражнения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755576" y="3501008"/>
              <a:ext cx="18002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Просмотр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видеороликов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о детях с ОВЗ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2051720" y="5106090"/>
              <a:ext cx="252028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Реализация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программы духовно-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нравственного воспитания 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Calibri"/>
                  <a:ea typeface="Calibri" pitchFamily="34" charset="0"/>
                  <a:cs typeface="Times New Roman" pitchFamily="18" charset="0"/>
                </a:rPr>
                <a:t>«</a:t>
              </a: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Добрый мир</a:t>
              </a: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Calibri"/>
                  <a:ea typeface="Calibri" pitchFamily="34" charset="0"/>
                  <a:cs typeface="Times New Roman" pitchFamily="18" charset="0"/>
                </a:rPr>
                <a:t>»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>
              <a:off x="5580112" y="5373216"/>
              <a:ext cx="187220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Чтение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художественной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литературы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6084168" y="3212976"/>
              <a:ext cx="2736304" cy="1877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Совместные </a:t>
              </a:r>
              <a:endPara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праздники, досуги,</a:t>
              </a:r>
              <a:endPara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приуроченные к Международному </a:t>
              </a:r>
              <a:endPara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Дню инвалида, Всемирному </a:t>
              </a:r>
              <a:endPara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Дню аутизма, Дню толерантности</a:t>
              </a:r>
              <a:endPara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3" name="Прямая со стрелкой 22"/>
            <p:cNvCxnSpPr>
              <a:stCxn id="5" idx="0"/>
            </p:cNvCxnSpPr>
            <p:nvPr/>
          </p:nvCxnSpPr>
          <p:spPr>
            <a:xfrm flipV="1">
              <a:off x="4608004" y="1556792"/>
              <a:ext cx="36004" cy="432048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>
              <a:stCxn id="5" idx="7"/>
              <a:endCxn id="9" idx="2"/>
            </p:cNvCxnSpPr>
            <p:nvPr/>
          </p:nvCxnSpPr>
          <p:spPr>
            <a:xfrm flipV="1">
              <a:off x="5499057" y="2096852"/>
              <a:ext cx="729127" cy="20834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>
              <a:off x="5724128" y="3573016"/>
              <a:ext cx="504056" cy="28803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5220072" y="4005064"/>
              <a:ext cx="720080" cy="115212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flipH="1">
              <a:off x="3635896" y="4077072"/>
              <a:ext cx="432048" cy="100811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 flipH="1">
              <a:off x="2699792" y="3356992"/>
              <a:ext cx="648072" cy="43204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>
              <a:stCxn id="5" idx="1"/>
              <a:endCxn id="13" idx="6"/>
            </p:cNvCxnSpPr>
            <p:nvPr/>
          </p:nvCxnSpPr>
          <p:spPr>
            <a:xfrm flipH="1" flipV="1">
              <a:off x="2771800" y="1988840"/>
              <a:ext cx="945151" cy="31636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C2F9690-B539-46D7-848E-A3D385BC7C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445" y="0"/>
            <a:ext cx="2330719" cy="201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00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89413" flipH="1" flipV="1">
            <a:off x="2178561" y="-750062"/>
            <a:ext cx="11691695" cy="7883211"/>
          </a:xfrm>
          <a:prstGeom prst="rect">
            <a:avLst/>
          </a:prstGeom>
          <a:solidFill>
            <a:schemeClr val="lt1">
              <a:alpha val="0"/>
            </a:schemeClr>
          </a:solidFill>
        </p:spPr>
      </p:pic>
      <p:sp>
        <p:nvSpPr>
          <p:cNvPr id="20" name="Прямоугольник 19"/>
          <p:cNvSpPr/>
          <p:nvPr/>
        </p:nvSpPr>
        <p:spPr>
          <a:xfrm>
            <a:off x="642972" y="287865"/>
            <a:ext cx="8247498" cy="6332109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56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850232" y="770020"/>
            <a:ext cx="7861614" cy="5688952"/>
            <a:chOff x="-92112" y="122468"/>
            <a:chExt cx="9253137" cy="6545052"/>
          </a:xfrm>
        </p:grpSpPr>
        <p:sp>
          <p:nvSpPr>
            <p:cNvPr id="5" name="Овал 4"/>
            <p:cNvSpPr/>
            <p:nvPr/>
          </p:nvSpPr>
          <p:spPr>
            <a:xfrm>
              <a:off x="3347864" y="2564904"/>
              <a:ext cx="2376264" cy="1584176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Капля 5"/>
            <p:cNvSpPr/>
            <p:nvPr/>
          </p:nvSpPr>
          <p:spPr>
            <a:xfrm rot="5768298">
              <a:off x="1037151" y="-306959"/>
              <a:ext cx="1512932" cy="2371785"/>
            </a:xfrm>
            <a:prstGeom prst="teardrop">
              <a:avLst>
                <a:gd name="adj" fmla="val 179231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Капля 6"/>
            <p:cNvSpPr/>
            <p:nvPr/>
          </p:nvSpPr>
          <p:spPr>
            <a:xfrm rot="2896137">
              <a:off x="210169" y="2340909"/>
              <a:ext cx="1500933" cy="2105496"/>
            </a:xfrm>
            <a:prstGeom prst="teardrop">
              <a:avLst>
                <a:gd name="adj" fmla="val 179231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Капля 7"/>
            <p:cNvSpPr/>
            <p:nvPr/>
          </p:nvSpPr>
          <p:spPr>
            <a:xfrm rot="5400000" flipV="1">
              <a:off x="6390120" y="-261327"/>
              <a:ext cx="1512168" cy="2412105"/>
            </a:xfrm>
            <a:prstGeom prst="teardrop">
              <a:avLst>
                <a:gd name="adj" fmla="val 179231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Капля 8"/>
            <p:cNvSpPr/>
            <p:nvPr/>
          </p:nvSpPr>
          <p:spPr>
            <a:xfrm rot="7157638" flipV="1">
              <a:off x="7355536" y="1893392"/>
              <a:ext cx="1403855" cy="2207122"/>
            </a:xfrm>
            <a:prstGeom prst="teardrop">
              <a:avLst>
                <a:gd name="adj" fmla="val 179231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Капля 9"/>
            <p:cNvSpPr/>
            <p:nvPr/>
          </p:nvSpPr>
          <p:spPr>
            <a:xfrm rot="9834705" flipV="1">
              <a:off x="6280245" y="4495047"/>
              <a:ext cx="1681750" cy="2172473"/>
            </a:xfrm>
            <a:prstGeom prst="teardrop">
              <a:avLst>
                <a:gd name="adj" fmla="val 179231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Капля 10"/>
            <p:cNvSpPr/>
            <p:nvPr/>
          </p:nvSpPr>
          <p:spPr>
            <a:xfrm rot="732898">
              <a:off x="1026105" y="4514150"/>
              <a:ext cx="1628324" cy="2050787"/>
            </a:xfrm>
            <a:prstGeom prst="teardrop">
              <a:avLst>
                <a:gd name="adj" fmla="val 179231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3563888" y="2780928"/>
              <a:ext cx="1944216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Работа 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с родителями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общеразвивающих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групп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755576" y="476672"/>
              <a:ext cx="201622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Общее родительское 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собрание 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179512" y="2996952"/>
              <a:ext cx="230425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Анкетирование 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родителей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5868144" y="692696"/>
              <a:ext cx="248376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Групповые 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родительские собрания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876256" y="2492896"/>
              <a:ext cx="208721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Памятки, 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рекомендации,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консультации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467544" y="4941168"/>
              <a:ext cx="255577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Совместные 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мероприятия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5868144" y="4869160"/>
              <a:ext cx="2087216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Индивидуальные беседы</a:t>
              </a:r>
              <a:endParaRPr kumimoji="0" lang="ru-RU" sz="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с педагогом-психологом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C2F9690-B539-46D7-848E-A3D385BC7C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63498" y="0"/>
            <a:ext cx="2330719" cy="201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021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5675" flipH="1" flipV="1">
            <a:off x="-5342380" y="5395595"/>
            <a:ext cx="11691695" cy="7883211"/>
          </a:xfrm>
          <a:prstGeom prst="rect">
            <a:avLst/>
          </a:prstGeom>
          <a:solidFill>
            <a:schemeClr val="lt1">
              <a:alpha val="0"/>
            </a:schemeClr>
          </a:solidFill>
        </p:spPr>
      </p:pic>
      <p:sp>
        <p:nvSpPr>
          <p:cNvPr id="8" name="Прямоугольник 7"/>
          <p:cNvSpPr/>
          <p:nvPr/>
        </p:nvSpPr>
        <p:spPr>
          <a:xfrm>
            <a:off x="6410131" y="1692567"/>
            <a:ext cx="5458408" cy="2671470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56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04759" y="2391887"/>
            <a:ext cx="5700100" cy="100013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500" b="1" dirty="0" smtClean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  <a:sym typeface="Arial"/>
              </a:rPr>
              <a:t>Четыре года работы:</a:t>
            </a:r>
            <a:br>
              <a:rPr lang="ru-RU" sz="2500" b="1" dirty="0" smtClean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  <a:sym typeface="Arial"/>
              </a:rPr>
            </a:br>
            <a:r>
              <a:rPr lang="ru-RU" sz="25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  <a:sym typeface="Arial"/>
              </a:rPr>
              <a:t/>
            </a:r>
            <a:br>
              <a:rPr lang="ru-RU" sz="25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  <a:sym typeface="Arial"/>
              </a:rPr>
            </a:br>
            <a:r>
              <a:rPr lang="ru-RU" sz="2500" b="1" dirty="0" smtClean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  <a:sym typeface="Arial"/>
              </a:rPr>
              <a:t>21 ребенок</a:t>
            </a:r>
            <a:br>
              <a:rPr lang="ru-RU" sz="2500" b="1" dirty="0" smtClean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  <a:sym typeface="Arial"/>
              </a:rPr>
            </a:br>
            <a:r>
              <a:rPr lang="ru-RU" sz="2500" b="1" dirty="0" smtClean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  <a:sym typeface="Arial"/>
              </a:rPr>
              <a:t>9 детей обучаются в школе</a:t>
            </a:r>
            <a:br>
              <a:rPr lang="ru-RU" sz="2500" b="1" dirty="0" smtClean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  <a:sym typeface="Arial"/>
              </a:rPr>
            </a:br>
            <a:r>
              <a:rPr lang="ru-RU" sz="2500" b="1" dirty="0" smtClean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  <a:sym typeface="Arial"/>
              </a:rPr>
              <a:t>3 ребенка пошли в школу в этом учебном году</a:t>
            </a:r>
            <a:endParaRPr lang="ru-RU" sz="2500" b="1" dirty="0">
              <a:gradFill flip="none" rotWithShape="1">
                <a:gsLst>
                  <a:gs pos="0">
                    <a:srgbClr val="00B0F0"/>
                  </a:gs>
                  <a:gs pos="91000">
                    <a:srgbClr val="00B050"/>
                  </a:gs>
                </a:gsLst>
                <a:lin ang="0" scaled="1"/>
                <a:tileRect/>
              </a:grad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2F9690-B539-46D7-848E-A3D385BC7C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57510" y="-33755"/>
            <a:ext cx="870561" cy="751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855" y="278363"/>
            <a:ext cx="4725956" cy="6301274"/>
          </a:xfrm>
          <a:prstGeom prst="rect">
            <a:avLst/>
          </a:prstGeom>
          <a:ln w="666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5444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5675" flipH="1" flipV="1">
            <a:off x="-5342380" y="5395595"/>
            <a:ext cx="11691695" cy="7883211"/>
          </a:xfrm>
          <a:prstGeom prst="rect">
            <a:avLst/>
          </a:prstGeom>
          <a:solidFill>
            <a:schemeClr val="lt1">
              <a:alpha val="0"/>
            </a:schemeClr>
          </a:solidFill>
        </p:spPr>
      </p:pic>
      <p:sp>
        <p:nvSpPr>
          <p:cNvPr id="28" name="Прямоугольник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760514" y="2928934"/>
            <a:ext cx="4998465" cy="100013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500" b="1" dirty="0" smtClean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  <a:sym typeface="Arial"/>
              </a:rPr>
              <a:t>Результативность:</a:t>
            </a:r>
            <a:br>
              <a:rPr lang="ru-RU" sz="2500" b="1" dirty="0" smtClean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  <a:sym typeface="Arial"/>
              </a:rPr>
            </a:br>
            <a:r>
              <a:rPr lang="ru-RU" sz="2500" b="1" dirty="0" smtClean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  <a:sym typeface="Arial"/>
              </a:rPr>
              <a:t/>
            </a:r>
            <a:br>
              <a:rPr lang="ru-RU" sz="2500" b="1" dirty="0" smtClean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  <a:sym typeface="Arial"/>
              </a:rPr>
            </a:b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1) навыки самообслуживания</a:t>
            </a:r>
            <a:b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Arial"/>
              </a:rPr>
            </a:b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2) расширение пищевого репертуара</a:t>
            </a:r>
            <a:b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Arial"/>
              </a:rPr>
            </a:b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3) самостоятельный прием пищи</a:t>
            </a:r>
            <a:b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Arial"/>
              </a:rPr>
            </a:b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4) соблюдение режима и правил детского сада</a:t>
            </a:r>
            <a:b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Arial"/>
              </a:rPr>
            </a:b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5) запуск игровых навыков</a:t>
            </a:r>
            <a:b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Arial"/>
              </a:rPr>
            </a:b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навыки учебного поведения</a:t>
            </a:r>
            <a:b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Arial"/>
              </a:rPr>
            </a:b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6) коммуникация со сверстниками</a:t>
            </a:r>
            <a:b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Arial"/>
              </a:rPr>
            </a:b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7) вовлечение в образовательное пространство ДОУ и города</a:t>
            </a:r>
            <a:endParaRPr lang="ru-RU" sz="2500" b="1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2F9690-B539-46D7-848E-A3D385BC7C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57510" y="-33755"/>
            <a:ext cx="870561" cy="751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09" y="587829"/>
            <a:ext cx="6084985" cy="5682342"/>
          </a:xfrm>
          <a:prstGeom prst="rect">
            <a:avLst/>
          </a:prstGeom>
          <a:ln w="6032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5727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94319" y="5700126"/>
            <a:ext cx="10374150" cy="100013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500" b="1" dirty="0" smtClean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  <a:sym typeface="Arial"/>
              </a:rPr>
              <a:t>Вовлечение в единое образовательное пространство  </a:t>
            </a:r>
            <a:br>
              <a:rPr lang="ru-RU" sz="2500" b="1" dirty="0" smtClean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  <a:sym typeface="Arial"/>
              </a:rPr>
            </a:br>
            <a:endParaRPr lang="ru-RU" sz="2500" b="1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2F9690-B539-46D7-848E-A3D385BC7C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57510" y="-33755"/>
            <a:ext cx="870561" cy="751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394" y="875205"/>
            <a:ext cx="5609481" cy="4207111"/>
          </a:xfrm>
          <a:prstGeom prst="rect">
            <a:avLst/>
          </a:prstGeom>
          <a:ln w="57150">
            <a:solidFill>
              <a:srgbClr val="63AE58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"/>
                    </a14:imgEffect>
                    <a14:imgEffect>
                      <a14:brightnessContrast bright="20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721" y="341854"/>
            <a:ext cx="5296155" cy="5200530"/>
          </a:xfrm>
          <a:prstGeom prst="rect">
            <a:avLst/>
          </a:prstGeom>
          <a:ln w="50800">
            <a:solidFill>
              <a:srgbClr val="63AE58"/>
            </a:solidFill>
          </a:ln>
        </p:spPr>
      </p:pic>
    </p:spTree>
    <p:extLst>
      <p:ext uri="{BB962C8B-B14F-4D97-AF65-F5344CB8AC3E}">
        <p14:creationId xmlns:p14="http://schemas.microsoft.com/office/powerpoint/2010/main" val="423119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689100" y="-238126"/>
            <a:ext cx="13881100" cy="9359433"/>
          </a:xfrm>
          <a:prstGeom prst="rect">
            <a:avLst/>
          </a:prstGeom>
          <a:solidFill>
            <a:schemeClr val="lt1">
              <a:alpha val="0"/>
            </a:schemeClr>
          </a:solidFill>
        </p:spPr>
      </p:pic>
      <p:sp>
        <p:nvSpPr>
          <p:cNvPr id="5" name="Прямоугольник 4"/>
          <p:cNvSpPr/>
          <p:nvPr/>
        </p:nvSpPr>
        <p:spPr>
          <a:xfrm>
            <a:off x="0" y="-22822"/>
            <a:ext cx="12192000" cy="6880822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166172" y="147289"/>
            <a:ext cx="8734399" cy="6599026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56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2F9690-B539-46D7-848E-A3D385BC7C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61281" y="0"/>
            <a:ext cx="2330719" cy="201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вал 7"/>
          <p:cNvSpPr/>
          <p:nvPr/>
        </p:nvSpPr>
        <p:spPr>
          <a:xfrm>
            <a:off x="4317518" y="1852153"/>
            <a:ext cx="2503230" cy="1740351"/>
          </a:xfrm>
          <a:prstGeom prst="ellipse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hhh</a:t>
            </a:r>
            <a:endParaRPr lang="ru-RU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992303" y="0"/>
            <a:ext cx="9082139" cy="42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317518" y="2431358"/>
            <a:ext cx="25032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  <a:sym typeface="Calibri"/>
              </a:rPr>
              <a:t>Инклюзивное образование</a:t>
            </a:r>
          </a:p>
        </p:txBody>
      </p:sp>
      <p:sp>
        <p:nvSpPr>
          <p:cNvPr id="13" name="Овал 12"/>
          <p:cNvSpPr/>
          <p:nvPr/>
        </p:nvSpPr>
        <p:spPr>
          <a:xfrm>
            <a:off x="4603601" y="332619"/>
            <a:ext cx="2288667" cy="1117179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7165331" y="1330543"/>
            <a:ext cx="2288667" cy="1197509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7106831" y="2992157"/>
            <a:ext cx="2503230" cy="1398686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3101664" y="4735693"/>
            <a:ext cx="2431709" cy="118530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1456684" y="3126275"/>
            <a:ext cx="2288667" cy="1131511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1456684" y="864845"/>
            <a:ext cx="2288667" cy="1590839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6172086" y="4448359"/>
            <a:ext cx="2288667" cy="2128904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1742767" y="1018952"/>
            <a:ext cx="16449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Возможность помочь самим себе и людям в своём сообществе</a:t>
            </a:r>
            <a:endParaRPr kumimoji="0" 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4675122" y="138658"/>
            <a:ext cx="214562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Взаимное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уважение</a:t>
            </a: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7321394" y="1429703"/>
            <a:ext cx="19310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Толерантность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1742767" y="3231837"/>
            <a:ext cx="17880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Возможность учиться друг у друга</a:t>
            </a: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3030143" y="4726607"/>
            <a:ext cx="25032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Взаимопомощь</a:t>
            </a: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6386648" y="4668785"/>
            <a:ext cx="185954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возможностей для развития навыков и талантов конкретного человека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7035310" y="2947737"/>
            <a:ext cx="271779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Осознание себя частью общества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Прямая со стрелкой 28"/>
          <p:cNvCxnSpPr>
            <a:stCxn id="8" idx="0"/>
          </p:cNvCxnSpPr>
          <p:nvPr/>
        </p:nvCxnSpPr>
        <p:spPr>
          <a:xfrm rot="5400000" flipH="1" flipV="1">
            <a:off x="5385836" y="1633095"/>
            <a:ext cx="402355" cy="3576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8" idx="7"/>
            <a:endCxn id="14" idx="2"/>
          </p:cNvCxnSpPr>
          <p:nvPr/>
        </p:nvCxnSpPr>
        <p:spPr>
          <a:xfrm rot="5400000" flipH="1" flipV="1">
            <a:off x="6720883" y="1662573"/>
            <a:ext cx="177723" cy="7111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587285" y="3196760"/>
            <a:ext cx="519545" cy="3318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5998258" y="3528630"/>
            <a:ext cx="699815" cy="106805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4603602" y="3546527"/>
            <a:ext cx="481745" cy="11891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3673830" y="3119761"/>
            <a:ext cx="720183" cy="40886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8" idx="1"/>
            <a:endCxn id="18" idx="6"/>
          </p:cNvCxnSpPr>
          <p:nvPr/>
        </p:nvCxnSpPr>
        <p:spPr>
          <a:xfrm rot="16200000" flipV="1">
            <a:off x="3991352" y="1414264"/>
            <a:ext cx="446756" cy="9387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06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262" flipV="1">
            <a:off x="1223532" y="3929466"/>
            <a:ext cx="4371407" cy="29474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466725" y="54031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180975" algn="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endParaRPr lang="ru-RU" sz="20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93700" y="528957"/>
            <a:ext cx="11404600" cy="0"/>
          </a:xfrm>
          <a:prstGeom prst="line">
            <a:avLst/>
          </a:prstGeom>
          <a:ln w="31750" cap="flat" cmpd="sng" algn="ctr">
            <a:solidFill>
              <a:srgbClr val="00B0F0"/>
            </a:solidFill>
            <a:prstDash val="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77874" y="6418856"/>
            <a:ext cx="11404600" cy="0"/>
          </a:xfrm>
          <a:prstGeom prst="line">
            <a:avLst/>
          </a:prstGeom>
          <a:ln w="31750" cap="flat" cmpd="sng" algn="ctr">
            <a:solidFill>
              <a:srgbClr val="00B050"/>
            </a:solidFill>
            <a:prstDash val="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778764" y="1523881"/>
            <a:ext cx="10634471" cy="3571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3500" b="1" dirty="0" smtClean="0">
                <a:solidFill>
                  <a:srgbClr val="63AE58"/>
                </a:solidFill>
                <a:latin typeface="Segoe UI Semibold" panose="020B0702040204020203" pitchFamily="34" charset="0"/>
              </a:rPr>
              <a:t>Все дети должны быть по-детски счастливы!</a:t>
            </a: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3500" b="1" dirty="0" smtClean="0">
              <a:solidFill>
                <a:srgbClr val="63AE58"/>
              </a:solidFill>
              <a:latin typeface="Segoe UI Semibold" panose="020B0702040204020203" pitchFamily="34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3500" b="1" dirty="0" smtClean="0">
                <a:solidFill>
                  <a:srgbClr val="63AE58"/>
                </a:solidFill>
                <a:latin typeface="Segoe UI Semibold" panose="020B0702040204020203" pitchFamily="34" charset="0"/>
              </a:rPr>
              <a:t>Все дети имеют право обучаться, развиваться и воспитываться в коллективе сверстников.</a:t>
            </a: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3500" b="1" dirty="0">
              <a:solidFill>
                <a:srgbClr val="63AE58"/>
              </a:solidFill>
              <a:latin typeface="Segoe UI Semibold" panose="020B0702040204020203" pitchFamily="34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3500" b="1" dirty="0" smtClean="0">
                <a:solidFill>
                  <a:srgbClr val="63AE58"/>
                </a:solidFill>
                <a:latin typeface="Segoe UI Semibold" panose="020B0702040204020203" pitchFamily="34" charset="0"/>
              </a:rPr>
              <a:t>Принцип педагогического оптимизма</a:t>
            </a: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3500" b="1" dirty="0">
              <a:solidFill>
                <a:srgbClr val="63AE58"/>
              </a:solidFill>
              <a:latin typeface="Segoe UI Semibold" panose="020B0702040204020203" pitchFamily="34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3500" b="1" dirty="0">
              <a:gradFill flip="none" rotWithShape="1">
                <a:gsLst>
                  <a:gs pos="0">
                    <a:srgbClr val="00B0F0"/>
                  </a:gs>
                  <a:gs pos="91000">
                    <a:srgbClr val="00B050"/>
                  </a:gs>
                </a:gsLst>
                <a:lin ang="0" scaled="1"/>
                <a:tileRect/>
              </a:gradFill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25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262" flipV="1">
            <a:off x="1223532" y="3929466"/>
            <a:ext cx="4371407" cy="29474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466725" y="54031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180975" algn="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endParaRPr lang="ru-RU" sz="20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93700" y="528957"/>
            <a:ext cx="11404600" cy="0"/>
          </a:xfrm>
          <a:prstGeom prst="line">
            <a:avLst/>
          </a:prstGeom>
          <a:ln w="31750" cap="flat" cmpd="sng" algn="ctr">
            <a:solidFill>
              <a:srgbClr val="00B0F0"/>
            </a:solidFill>
            <a:prstDash val="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77874" y="6418856"/>
            <a:ext cx="11404600" cy="0"/>
          </a:xfrm>
          <a:prstGeom prst="line">
            <a:avLst/>
          </a:prstGeom>
          <a:ln w="31750" cap="flat" cmpd="sng" algn="ctr">
            <a:solidFill>
              <a:srgbClr val="00B050"/>
            </a:solidFill>
            <a:prstDash val="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778764" y="1523880"/>
            <a:ext cx="10634471" cy="4684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3500" b="1" dirty="0" smtClean="0">
                <a:solidFill>
                  <a:srgbClr val="63AE58"/>
                </a:solidFill>
                <a:latin typeface="Segoe UI Semibold" panose="020B0702040204020203" pitchFamily="34" charset="0"/>
              </a:rPr>
              <a:t>Модели обучения детей с ОВЗ:</a:t>
            </a:r>
          </a:p>
          <a:p>
            <a:pPr marL="457200" lvl="0" indent="-457200" algn="ctr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3500" b="1" dirty="0" smtClean="0">
                <a:solidFill>
                  <a:srgbClr val="63AE58"/>
                </a:solidFill>
                <a:latin typeface="Segoe UI Semibold" panose="020B0702040204020203" pitchFamily="34" charset="0"/>
              </a:rPr>
              <a:t>медицинская</a:t>
            </a:r>
          </a:p>
          <a:p>
            <a:pPr marL="457200" lvl="0" indent="-457200" algn="ctr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3500" b="1" dirty="0" smtClean="0">
                <a:solidFill>
                  <a:srgbClr val="63AE58"/>
                </a:solidFill>
                <a:latin typeface="Segoe UI Semibold" panose="020B0702040204020203" pitchFamily="34" charset="0"/>
              </a:rPr>
              <a:t>модель нормализации</a:t>
            </a:r>
          </a:p>
          <a:p>
            <a:pPr marL="457200" lvl="0" indent="-457200" algn="ctr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3500" b="1" dirty="0">
                <a:solidFill>
                  <a:srgbClr val="63AE58"/>
                </a:solidFill>
                <a:latin typeface="Segoe UI Semibold" panose="020B0702040204020203" pitchFamily="34" charset="0"/>
              </a:rPr>
              <a:t>м</a:t>
            </a:r>
            <a:r>
              <a:rPr lang="ru-RU" sz="3500" b="1" dirty="0" smtClean="0">
                <a:solidFill>
                  <a:srgbClr val="63AE58"/>
                </a:solidFill>
                <a:latin typeface="Segoe UI Semibold" panose="020B0702040204020203" pitchFamily="34" charset="0"/>
              </a:rPr>
              <a:t>одель включения  </a:t>
            </a:r>
          </a:p>
          <a:p>
            <a:pPr marL="457200" lvl="0" indent="-457200" algn="ctr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3500" b="1" dirty="0" smtClean="0">
              <a:solidFill>
                <a:srgbClr val="63AE58"/>
              </a:solidFill>
              <a:latin typeface="Segoe UI Semibold" panose="020B0702040204020203" pitchFamily="34" charset="0"/>
            </a:endParaRPr>
          </a:p>
          <a:p>
            <a:pPr marL="457200" lvl="0" indent="-457200" algn="ctr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3500" b="1" dirty="0" smtClean="0">
              <a:solidFill>
                <a:srgbClr val="63AE58"/>
              </a:solidFill>
              <a:latin typeface="Segoe UI Semibold" panose="020B0702040204020203" pitchFamily="34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3500" b="1" dirty="0">
              <a:solidFill>
                <a:srgbClr val="63AE58"/>
              </a:solidFill>
              <a:latin typeface="Segoe UI Semibold" panose="020B0702040204020203" pitchFamily="34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3500" b="1" dirty="0">
              <a:gradFill flip="none" rotWithShape="1">
                <a:gsLst>
                  <a:gs pos="0">
                    <a:srgbClr val="00B0F0"/>
                  </a:gs>
                  <a:gs pos="91000">
                    <a:srgbClr val="00B050"/>
                  </a:gs>
                </a:gsLst>
                <a:lin ang="0" scaled="1"/>
                <a:tileRect/>
              </a:gradFill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262" flipV="1">
            <a:off x="8964846" y="4944537"/>
            <a:ext cx="2901505" cy="1956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466725" y="54031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180975" algn="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endParaRPr lang="ru-RU" sz="20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93700" y="528957"/>
            <a:ext cx="11404600" cy="0"/>
          </a:xfrm>
          <a:prstGeom prst="line">
            <a:avLst/>
          </a:prstGeom>
          <a:ln w="31750" cap="flat" cmpd="sng" algn="ctr">
            <a:solidFill>
              <a:srgbClr val="00B0F0"/>
            </a:solidFill>
            <a:prstDash val="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77874" y="6418856"/>
            <a:ext cx="11404600" cy="0"/>
          </a:xfrm>
          <a:prstGeom prst="line">
            <a:avLst/>
          </a:prstGeom>
          <a:ln w="31750" cap="flat" cmpd="sng" algn="ctr">
            <a:solidFill>
              <a:srgbClr val="00B050"/>
            </a:solidFill>
            <a:prstDash val="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778764" y="1523880"/>
            <a:ext cx="10634471" cy="4684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3500" b="1" dirty="0" smtClean="0">
                <a:solidFill>
                  <a:srgbClr val="63AE58"/>
                </a:solidFill>
                <a:latin typeface="Segoe UI Semibold" panose="020B0702040204020203" pitchFamily="34" charset="0"/>
              </a:rPr>
              <a:t> </a:t>
            </a:r>
          </a:p>
          <a:p>
            <a:pPr marL="457200" lvl="0" indent="-457200" algn="ctr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3500" b="1" dirty="0" smtClean="0">
              <a:solidFill>
                <a:srgbClr val="63AE58"/>
              </a:solidFill>
              <a:latin typeface="Segoe UI Semibold" panose="020B0702040204020203" pitchFamily="34" charset="0"/>
            </a:endParaRPr>
          </a:p>
          <a:p>
            <a:pPr marL="457200" lvl="0" indent="-457200" algn="ctr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3500" b="1" dirty="0" smtClean="0">
              <a:solidFill>
                <a:srgbClr val="63AE58"/>
              </a:solidFill>
              <a:latin typeface="Segoe UI Semibold" panose="020B0702040204020203" pitchFamily="34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3500" b="1" dirty="0">
              <a:solidFill>
                <a:srgbClr val="63AE58"/>
              </a:solidFill>
              <a:latin typeface="Segoe UI Semibold" panose="020B0702040204020203" pitchFamily="34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3500" b="1" dirty="0">
              <a:gradFill flip="none" rotWithShape="1">
                <a:gsLst>
                  <a:gs pos="0">
                    <a:srgbClr val="00B0F0"/>
                  </a:gs>
                  <a:gs pos="91000">
                    <a:srgbClr val="00B050"/>
                  </a:gs>
                </a:gsLst>
                <a:lin ang="0" scaled="1"/>
                <a:tileRect/>
              </a:gradFill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4400" y="653396"/>
            <a:ext cx="1066190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Основные принципы инклюзивной политики ДОУ 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136 г. Липецка: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1.	Увеличение охвата детей, нуждающихся в специальной педагогической помощи.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2.	Создание условий для успешной инклюзии этих детей в среду их нормотипичных сверстников.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3.	Максимальное развитие потенциала каждого ребенка, учитывая его возможности и потребности.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4.	Максимальная социализация особенных детей в рамках ДОУ.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5.	Формирование инклюзивной культуры всех участников образовательного процесса.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6.	Оказание родителям необходимой консультационной помощи в полном объеме.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7.	Обеспечение педагогам ДОУ постоянной квалифицированной методической помощи по теме инклюзивного образования</a:t>
            </a:r>
            <a:r>
              <a:rPr lang="ru-RU" sz="2400" dirty="0">
                <a:solidFill>
                  <a:srgbClr val="63AE58"/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528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262" flipV="1">
            <a:off x="8964846" y="4944537"/>
            <a:ext cx="2901505" cy="1956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466725" y="54031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180975" algn="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endParaRPr lang="ru-RU" sz="20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93700" y="528957"/>
            <a:ext cx="11404600" cy="0"/>
          </a:xfrm>
          <a:prstGeom prst="line">
            <a:avLst/>
          </a:prstGeom>
          <a:ln w="31750" cap="flat" cmpd="sng" algn="ctr">
            <a:solidFill>
              <a:srgbClr val="00B0F0"/>
            </a:solidFill>
            <a:prstDash val="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77874" y="6418856"/>
            <a:ext cx="11404600" cy="0"/>
          </a:xfrm>
          <a:prstGeom prst="line">
            <a:avLst/>
          </a:prstGeom>
          <a:ln w="31750" cap="flat" cmpd="sng" algn="ctr">
            <a:solidFill>
              <a:srgbClr val="00B050"/>
            </a:solidFill>
            <a:prstDash val="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778764" y="1523880"/>
            <a:ext cx="10634471" cy="4684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3500" b="1" dirty="0" smtClean="0">
                <a:solidFill>
                  <a:srgbClr val="63AE58"/>
                </a:solidFill>
                <a:latin typeface="Segoe UI Semibold" panose="020B0702040204020203" pitchFamily="34" charset="0"/>
              </a:rPr>
              <a:t> </a:t>
            </a:r>
          </a:p>
          <a:p>
            <a:pPr marL="457200" lvl="0" indent="-457200" algn="ctr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3500" b="1" dirty="0" smtClean="0">
              <a:solidFill>
                <a:srgbClr val="63AE58"/>
              </a:solidFill>
              <a:latin typeface="Segoe UI Semibold" panose="020B0702040204020203" pitchFamily="34" charset="0"/>
            </a:endParaRPr>
          </a:p>
          <a:p>
            <a:pPr marL="457200" lvl="0" indent="-457200" algn="ctr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3500" b="1" dirty="0" smtClean="0">
              <a:solidFill>
                <a:srgbClr val="63AE58"/>
              </a:solidFill>
              <a:latin typeface="Segoe UI Semibold" panose="020B0702040204020203" pitchFamily="34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3500" b="1" dirty="0">
              <a:solidFill>
                <a:srgbClr val="63AE58"/>
              </a:solidFill>
              <a:latin typeface="Segoe UI Semibold" panose="020B0702040204020203" pitchFamily="34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3500" b="1" dirty="0">
              <a:gradFill flip="none" rotWithShape="1">
                <a:gsLst>
                  <a:gs pos="0">
                    <a:srgbClr val="00B0F0"/>
                  </a:gs>
                  <a:gs pos="91000">
                    <a:srgbClr val="00B050"/>
                  </a:gs>
                </a:gsLst>
                <a:lin ang="0" scaled="1"/>
                <a:tileRect/>
              </a:gradFill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4400" y="653396"/>
            <a:ext cx="110110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6">
                    <a:lumMod val="75000"/>
                  </a:schemeClr>
                </a:solidFill>
              </a:rPr>
              <a:t>Муниципальный проект</a:t>
            </a:r>
          </a:p>
          <a:p>
            <a:pPr algn="ctr"/>
            <a:r>
              <a:rPr lang="ru-RU" sz="3500" b="1" dirty="0" smtClean="0">
                <a:solidFill>
                  <a:schemeClr val="accent6">
                    <a:lumMod val="75000"/>
                  </a:schemeClr>
                </a:solidFill>
              </a:rPr>
              <a:t> «Инклюзивное образование: </a:t>
            </a:r>
          </a:p>
          <a:p>
            <a:pPr algn="ctr"/>
            <a:r>
              <a:rPr lang="ru-RU" sz="3500" b="1" dirty="0" smtClean="0">
                <a:solidFill>
                  <a:schemeClr val="accent6">
                    <a:lumMod val="75000"/>
                  </a:schemeClr>
                </a:solidFill>
              </a:rPr>
              <a:t>толерантность, доступность, качество»</a:t>
            </a:r>
          </a:p>
          <a:p>
            <a:pPr algn="ctr"/>
            <a:endParaRPr lang="ru-RU" sz="35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3500" b="1" dirty="0" smtClean="0">
                <a:solidFill>
                  <a:schemeClr val="accent6">
                    <a:lumMod val="75000"/>
                  </a:schemeClr>
                </a:solidFill>
              </a:rPr>
              <a:t>Проект ДОУ «Рука в руке»</a:t>
            </a:r>
            <a:endParaRPr lang="ru-RU" sz="35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28431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262" flipV="1">
            <a:off x="2614643" y="137800"/>
            <a:ext cx="9528123" cy="642440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354ED06-13DE-4B4C-A59F-0B15AA19906C}"/>
              </a:ext>
            </a:extLst>
          </p:cNvPr>
          <p:cNvSpPr/>
          <p:nvPr/>
        </p:nvSpPr>
        <p:spPr>
          <a:xfrm>
            <a:off x="681643" y="238335"/>
            <a:ext cx="10989426" cy="6381329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56000"/>
                </a:schemeClr>
              </a:solidFill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357912CB-2DA0-43C0-8AFD-3C6354BA4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721165"/>
              </p:ext>
            </p:extLst>
          </p:nvPr>
        </p:nvGraphicFramePr>
        <p:xfrm>
          <a:off x="698269" y="238335"/>
          <a:ext cx="10972800" cy="64490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25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6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2069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cap="none" dirty="0">
                          <a:gradFill flip="none" rotWithShape="1">
                            <a:gsLst>
                              <a:gs pos="0">
                                <a:srgbClr val="00B0F0"/>
                              </a:gs>
                              <a:gs pos="91000">
                                <a:srgbClr val="00B050"/>
                              </a:gs>
                            </a:gsLst>
                            <a:lin ang="0" scaled="1"/>
                            <a:tileRect/>
                          </a:gradFill>
                          <a:latin typeface="Segoe UI Semibold" panose="020B0702040204020203" pitchFamily="34" charset="0"/>
                          <a:ea typeface="+mn-ea"/>
                          <a:cs typeface="+mn-cs"/>
                          <a:sym typeface="Arial"/>
                        </a:rPr>
                        <a:t>ЗАДАЧИ ГОСУДАРСТВЕННОЙ ПОЛИТИКИ В СФЕРЕ ОБРАЗОВАНИЯ, НА РЕШЕНИЕ КОТОРЫХ НАПРАВЛЕН ПРОЕКТ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cap="none" dirty="0">
                          <a:gradFill flip="none" rotWithShape="1">
                            <a:gsLst>
                              <a:gs pos="0">
                                <a:srgbClr val="00B0F0"/>
                              </a:gs>
                              <a:gs pos="91000">
                                <a:srgbClr val="00B050"/>
                              </a:gs>
                            </a:gsLst>
                            <a:lin ang="0" scaled="1"/>
                            <a:tileRect/>
                          </a:gradFill>
                          <a:latin typeface="Segoe UI Semibold" panose="020B0702040204020203" pitchFamily="34" charset="0"/>
                          <a:ea typeface="+mn-ea"/>
                          <a:cs typeface="+mn-cs"/>
                          <a:sym typeface="Arial"/>
                        </a:rPr>
                        <a:t>ЗАДАЧИ ПРОЕКТА, НАПРАВЛЕННЫЕ НА РЕШЕНИЕ ЗАДАЧ ГОСУДАРСТВЕННОЙ ПОЛИТИКИ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4975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cs typeface="Arial"/>
                          <a:sym typeface="Arial"/>
                        </a:rPr>
                        <a:t>«Инклюзивное образование – обеспечение равного доступа к образованию для всех обучающихся с учётом разнообразия особых образовательных потребностей и индивидуальных возможностей» </a:t>
                      </a:r>
                    </a:p>
                    <a:p>
                      <a:pPr algn="ctr"/>
                      <a:r>
                        <a:rPr lang="ru-RU" sz="16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cs typeface="Arial"/>
                          <a:sym typeface="Arial"/>
                        </a:rPr>
                        <a:t>(ст.3, п.27 ФЗ-273 «Об образовании в Российской Федерации»)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cs typeface="Arial"/>
                          <a:sym typeface="Arial"/>
                        </a:rPr>
                        <a:t>Обеспечение равного доступа к образованию для всех обучающихся с учётом разнообразия особых образовательных потребностей и индивидуальных возможностей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694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cs typeface="Arial"/>
                          <a:sym typeface="Arial"/>
                        </a:rPr>
                        <a:t>«Каждый имеет право на образование» (ст.43 Конституции РФ)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cs typeface="Arial"/>
                          <a:sym typeface="Arial"/>
                        </a:rPr>
                        <a:t>Обеспечение полноценного образования детям с ОВЗ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9655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cs typeface="Arial"/>
                          <a:sym typeface="Arial"/>
                        </a:rPr>
                        <a:t>«Государство поддерживает получение инвалидами образования и гарантирует создание инвалидам необходимых условий для его получения» (ст.19 ФЗ-181 «О социальной защите инвалидов в Российской Федерации»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cs typeface="Arial"/>
                          <a:sym typeface="Arial"/>
                        </a:rPr>
                        <a:t>Обеспечение гарантии создания необходимых условий для детей с ОВЗ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0936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cs typeface="Arial"/>
                          <a:sym typeface="Arial"/>
                        </a:rPr>
                        <a:t>«Образование обучающихся с ограниченными возможностями здоровья может быть организовано как совместно с другими обучающимися, так и в отдельных организациях, осуществляющих образовательную деятельность» (ст.79, ч.4 ФЗ-273 «Об образовании в Российской Федерации»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cap="none" dirty="0">
                          <a:solidFill>
                            <a:srgbClr val="4C5C45"/>
                          </a:solidFill>
                          <a:latin typeface="Segoe UI Light" panose="020B0502040204020203" pitchFamily="34" charset="0"/>
                          <a:cs typeface="Arial"/>
                          <a:sym typeface="Arial"/>
                        </a:rPr>
                        <a:t>Обеспечение на базе ДОУ дифференцированного обучения и воспитания детей с ОВЗ, исходя из потребностей и психологических особенностей ребёнка: компенсирующая группа с возможностью интеграции детей в комбинированную, общеобразовательную группу (инклюзивное образование)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01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262" flipV="1">
            <a:off x="3473922" y="-117657"/>
            <a:ext cx="8732677" cy="588807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2FA9357-832C-4429-9CAE-0F6D7F28699A}"/>
              </a:ext>
            </a:extLst>
          </p:cNvPr>
          <p:cNvSpPr/>
          <p:nvPr/>
        </p:nvSpPr>
        <p:spPr>
          <a:xfrm>
            <a:off x="1349433" y="2713637"/>
            <a:ext cx="9493135" cy="3857246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56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6E8042D-8988-413A-ACD8-8186F29DECE0}"/>
              </a:ext>
            </a:extLst>
          </p:cNvPr>
          <p:cNvSpPr/>
          <p:nvPr/>
        </p:nvSpPr>
        <p:spPr>
          <a:xfrm>
            <a:off x="5104015" y="281334"/>
            <a:ext cx="7664335" cy="1277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</a:rPr>
              <a:t>Модели реализации</a:t>
            </a: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28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</a:rPr>
              <a:t>инклюзивного образования </a:t>
            </a: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28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</a:rPr>
              <a:t>в ДОУ № 136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8C2D22-D680-4D1C-A867-8FD569F555A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005" y="37260"/>
            <a:ext cx="2828704" cy="2563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0D8FEA-722D-4AF7-807E-44C7BF905F72}"/>
              </a:ext>
            </a:extLst>
          </p:cNvPr>
          <p:cNvSpPr/>
          <p:nvPr/>
        </p:nvSpPr>
        <p:spPr>
          <a:xfrm>
            <a:off x="1790642" y="2939120"/>
            <a:ext cx="861071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  <a:tabLst>
                <a:tab pos="457200" algn="l"/>
              </a:tabLst>
            </a:pPr>
            <a:r>
              <a:rPr lang="ru-RU" sz="2400" b="1" dirty="0">
                <a:solidFill>
                  <a:srgbClr val="00B0E4"/>
                </a:solidFill>
                <a:latin typeface="Segoe UI Semibold" panose="020B0702040204020203" pitchFamily="34" charset="0"/>
                <a:ea typeface="+mn-ea"/>
                <a:cs typeface="+mn-cs"/>
              </a:rPr>
              <a:t>Полная инклюзия </a:t>
            </a:r>
            <a:r>
              <a:rPr lang="ru-RU" sz="2400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- дети с ОВЗ посещают детский сад наряду со здоровыми сверстниками и обучаются по индивидуальному образовательному маршруту в группе общеразвивающей направленности.</a:t>
            </a:r>
          </a:p>
          <a:p>
            <a:pPr lvl="0" indent="180975" algn="just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  <a:tabLst>
                <a:tab pos="457200" algn="l"/>
              </a:tabLs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2400" b="1" dirty="0">
                <a:solidFill>
                  <a:srgbClr val="00B0E4"/>
                </a:solidFill>
                <a:latin typeface="Segoe UI Semibold" panose="020B0702040204020203" pitchFamily="34" charset="0"/>
                <a:ea typeface="+mn-ea"/>
                <a:cs typeface="+mn-cs"/>
              </a:rPr>
              <a:t>2.Частичная инклюзия </a:t>
            </a:r>
            <a:r>
              <a:rPr lang="ru-RU" sz="2400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- дети с ОВЗ частично включаются в общеразвивающую группу детского сада в сопровождении тьютора, педагога-психолога или учителя-дефектолога, обучаются в группе компенсирующей направленности.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144255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689100" y="-238126"/>
            <a:ext cx="13881100" cy="9359433"/>
          </a:xfrm>
          <a:prstGeom prst="rect">
            <a:avLst/>
          </a:prstGeom>
          <a:solidFill>
            <a:schemeClr val="lt1">
              <a:alpha val="0"/>
            </a:schemeClr>
          </a:solidFill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C0D4F20-0AF5-409D-A537-50D0D242F51F}"/>
              </a:ext>
            </a:extLst>
          </p:cNvPr>
          <p:cNvSpPr/>
          <p:nvPr/>
        </p:nvSpPr>
        <p:spPr>
          <a:xfrm>
            <a:off x="256466" y="1224429"/>
            <a:ext cx="11679068" cy="5488715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56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-22822"/>
            <a:ext cx="12192000" cy="6880822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8BA8BA6-14D3-4077-A91F-CFCA95F05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466" y="994716"/>
            <a:ext cx="11679068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algn="just" fontAlgn="base">
              <a:spcBef>
                <a:spcPct val="0"/>
              </a:spcBef>
              <a:spcAft>
                <a:spcPct val="0"/>
              </a:spcAft>
              <a:buClrTx/>
              <a:buFont typeface="Arial"/>
              <a:buNone/>
              <a:tabLst>
                <a:tab pos="457200" algn="l"/>
              </a:tabLst>
            </a:pPr>
            <a:r>
              <a:rPr lang="ru-RU" sz="1800" b="1" dirty="0">
                <a:solidFill>
                  <a:srgbClr val="00B0E4"/>
                </a:solidFill>
                <a:latin typeface="Segoe UI Semibold" panose="020B0702040204020203" pitchFamily="34" charset="0"/>
                <a:ea typeface="+mn-ea"/>
                <a:cs typeface="+mn-cs"/>
              </a:rPr>
              <a:t>1. Изучение потребности в образовательных услугах ДОУ детей</a:t>
            </a:r>
            <a:r>
              <a:rPr lang="ru-RU" sz="2400" b="1" dirty="0">
                <a:solidFill>
                  <a:srgbClr val="00B0E4"/>
                </a:solidFill>
                <a:latin typeface="Segoe UI Semibold" panose="020B0702040204020203" pitchFamily="34" charset="0"/>
                <a:ea typeface="+mn-ea"/>
                <a:cs typeface="+mn-cs"/>
              </a:rPr>
              <a:t> </a:t>
            </a:r>
            <a:r>
              <a:rPr lang="ru-RU" sz="1800" b="1" dirty="0">
                <a:solidFill>
                  <a:srgbClr val="00B0E4"/>
                </a:solidFill>
                <a:latin typeface="Segoe UI Semibold" panose="020B0702040204020203" pitchFamily="34" charset="0"/>
                <a:ea typeface="+mn-ea"/>
                <a:cs typeface="+mn-cs"/>
              </a:rPr>
              <a:t>с ОВЗ: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выявить количество детей с ОВЗ, нуждающихся в создании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специальных образовательных условий.</a:t>
            </a:r>
          </a:p>
          <a:p>
            <a:pPr indent="180975" algn="just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1800" b="1" dirty="0">
                <a:solidFill>
                  <a:srgbClr val="00B0E4"/>
                </a:solidFill>
                <a:latin typeface="Segoe UI Semibold" panose="020B0702040204020203" pitchFamily="34" charset="0"/>
                <a:ea typeface="+mn-ea"/>
                <a:cs typeface="+mn-cs"/>
              </a:rPr>
              <a:t>2.  Анализ условий: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материально-технических;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кадровых;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финансово-экономических;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методических.</a:t>
            </a:r>
          </a:p>
          <a:p>
            <a:pPr indent="180975" algn="just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1800" b="1" dirty="0">
                <a:solidFill>
                  <a:srgbClr val="00B0E4"/>
                </a:solidFill>
                <a:latin typeface="Segoe UI Semibold" panose="020B0702040204020203" pitchFamily="34" charset="0"/>
                <a:ea typeface="+mn-ea"/>
                <a:cs typeface="+mn-cs"/>
              </a:rPr>
              <a:t>3. Приведение нормативно-правовой базы ДОУ в соответствие с законодательством РФ: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разработка положения о компенсирующих группах;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корректировка должностных обязанностей персонала;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разработка формы договора с родителями (законными представителями);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разработка модели взаимодействия с детьми и родителями (законными представителями).</a:t>
            </a:r>
          </a:p>
          <a:p>
            <a:pPr indent="180975" algn="just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1800" b="1" dirty="0">
                <a:solidFill>
                  <a:srgbClr val="00B0E4"/>
                </a:solidFill>
                <a:latin typeface="Segoe UI Semibold" panose="020B0702040204020203" pitchFamily="34" charset="0"/>
                <a:ea typeface="+mn-ea"/>
                <a:cs typeface="+mn-cs"/>
              </a:rPr>
              <a:t>4. Разработка программно-методического обеспечения:</a:t>
            </a:r>
          </a:p>
          <a:p>
            <a:pPr lvl="0" indent="180975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разработка адаптированной основной образовательной программы для детей с тяжёлыми нарушениями речи, задержкой психического развития, детей с РАС;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формирование пакета диагностических методик;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разработка формы индивидуального образовательного маршрута;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составление индивидуальных специальных образовательных программ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sz="1800" b="1" dirty="0">
                <a:solidFill>
                  <a:srgbClr val="00B0E4"/>
                </a:solidFill>
                <a:latin typeface="Segoe UI Semibold" panose="020B0702040204020203" pitchFamily="34" charset="0"/>
                <a:ea typeface="+mn-ea"/>
                <a:cs typeface="+mn-cs"/>
              </a:rPr>
              <a:t>5. Формирование групп детей с разными образовательными возможностями: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заключение договора с родителями (законными представителями);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согласование с родителями (законными представителями) направлений деятельности, содержания и форм сотрудничества;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lang="ru-RU" b="1" dirty="0">
                <a:gradFill flip="none" rotWithShape="1">
                  <a:gsLst>
                    <a:gs pos="9000">
                      <a:srgbClr val="63AE58">
                        <a:shade val="30000"/>
                        <a:satMod val="115000"/>
                      </a:srgbClr>
                    </a:gs>
                    <a:gs pos="100000">
                      <a:srgbClr val="63AE58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Segoe UI Semibold" panose="020B0702040204020203" pitchFamily="34" charset="0"/>
                <a:ea typeface="+mn-ea"/>
                <a:cs typeface="+mn-cs"/>
              </a:rPr>
              <a:t>проведение родительских собраний.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1600" i="0" strike="noStrike" cap="none" normalizeH="0" dirty="0">
              <a:ln>
                <a:noFill/>
              </a:ln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1600" i="0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2B9C05-E064-4941-B66A-713BFFACED01}"/>
              </a:ext>
            </a:extLst>
          </p:cNvPr>
          <p:cNvSpPr/>
          <p:nvPr/>
        </p:nvSpPr>
        <p:spPr>
          <a:xfrm>
            <a:off x="-95781" y="144856"/>
            <a:ext cx="5705012" cy="1277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</a:rPr>
              <a:t>Этапы реализации проекта </a:t>
            </a:r>
          </a:p>
          <a:p>
            <a:pPr indent="180975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>
                <a:gradFill flip="none" rotWithShape="1">
                  <a:gsLst>
                    <a:gs pos="0">
                      <a:srgbClr val="00B0F0"/>
                    </a:gs>
                    <a:gs pos="91000">
                      <a:srgbClr val="00B050"/>
                    </a:gs>
                  </a:gsLst>
                  <a:lin ang="0" scaled="1"/>
                  <a:tileRect/>
                </a:gradFill>
              </a:rPr>
              <a:t>«Рука в руке»</a:t>
            </a: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2400" b="1" dirty="0">
              <a:gradFill flip="none" rotWithShape="1">
                <a:gsLst>
                  <a:gs pos="9000">
                    <a:srgbClr val="63AE58">
                      <a:shade val="30000"/>
                      <a:satMod val="115000"/>
                    </a:srgbClr>
                  </a:gs>
                  <a:gs pos="100000">
                    <a:srgbClr val="63AE58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atin typeface="Segoe UI Semibold" panose="020B07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28F040-CC69-46DD-8C90-F5F00837E1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2941" y="144856"/>
            <a:ext cx="2996444" cy="2585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9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1004</Words>
  <Application>Microsoft Office PowerPoint</Application>
  <PresentationFormat>Широкоэкранный</PresentationFormat>
  <Paragraphs>246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Georgia</vt:lpstr>
      <vt:lpstr>Segoe UI Light</vt:lpstr>
      <vt:lpstr>Segoe UI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Четыре года работы:  21 ребенок 9 детей обучаются в школе 3 ребенка пошли в школу в этом учебном году</vt:lpstr>
      <vt:lpstr>Результативность:  1) навыки самообслуживания 2) расширение пищевого репертуара 3) самостоятельный прием пищи 4) соблюдение режима и правил детского сада 5) запуск игровых навыков навыки учебного поведения 6) коммуникация со сверстниками 7) вовлечение в образовательное пространство ДОУ и города</vt:lpstr>
      <vt:lpstr>Вовлечение в единое образовательное пространство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79102</cp:lastModifiedBy>
  <cp:revision>109</cp:revision>
  <dcterms:modified xsi:type="dcterms:W3CDTF">2022-09-04T21:04:41Z</dcterms:modified>
</cp:coreProperties>
</file>