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81" r:id="rId4"/>
    <p:sldId id="282" r:id="rId5"/>
    <p:sldId id="273" r:id="rId6"/>
    <p:sldId id="276" r:id="rId7"/>
    <p:sldId id="277" r:id="rId8"/>
    <p:sldId id="258" r:id="rId9"/>
    <p:sldId id="274" r:id="rId10"/>
    <p:sldId id="275" r:id="rId11"/>
    <p:sldId id="284" r:id="rId12"/>
    <p:sldId id="27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3AC00"/>
    <a:srgbClr val="385400"/>
    <a:srgbClr val="5C8A00"/>
    <a:srgbClr val="88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85435" autoAdjust="0"/>
  </p:normalViewPr>
  <p:slideViewPr>
    <p:cSldViewPr>
      <p:cViewPr>
        <p:scale>
          <a:sx n="80" d="100"/>
          <a:sy n="80" d="100"/>
        </p:scale>
        <p:origin x="-1550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C7F01-579D-4734-A4A5-81FCE94CFF1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4CB8ED-0C0D-4FF1-9901-4318897DDA9B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algn="just"/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Смысловой</a:t>
          </a:r>
          <a:r>
            <a:rPr lang="ru-RU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потому что основная задача – накопление и осмысленное упорядочивание индивидуального аффективного опыта ребенка, такого, который сможет стать опорой для развития активных и дифференцированных отношений с окружением </a:t>
          </a:r>
        </a:p>
      </dgm:t>
    </dgm:pt>
    <dgm:pt modelId="{990BCB80-739B-4948-8C93-070FABD983DD}" type="parTrans" cxnId="{52E0A04D-33C2-402B-9412-C2ABEEF47095}">
      <dgm:prSet/>
      <dgm:spPr/>
      <dgm:t>
        <a:bodyPr/>
        <a:lstStyle/>
        <a:p>
          <a:endParaRPr lang="ru-RU"/>
        </a:p>
      </dgm:t>
    </dgm:pt>
    <dgm:pt modelId="{D3AFDF8D-6773-4C1E-ACDE-8427A9AB02EA}" type="sibTrans" cxnId="{52E0A04D-33C2-402B-9412-C2ABEEF47095}">
      <dgm:prSet/>
      <dgm:spPr/>
      <dgm:t>
        <a:bodyPr/>
        <a:lstStyle/>
        <a:p>
          <a:endParaRPr lang="ru-RU"/>
        </a:p>
      </dgm:t>
    </dgm:pt>
    <dgm:pt modelId="{B2607299-1355-4EC2-B238-0FBF3506AA40}">
      <dgm:prSet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algn="just">
            <a:spcAft>
              <a:spcPts val="0"/>
            </a:spcAft>
          </a:pPr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Эмоциональный</a:t>
          </a:r>
          <a:r>
            <a:rPr lang="ru-RU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потому что при этом основное средство помощи ребенку – это совместное проживание и эмоциональное осмысление происходящего</a:t>
          </a:r>
          <a:endParaRPr lang="ru-RU" dirty="0">
            <a:solidFill>
              <a:schemeClr val="accent2">
                <a:lumMod val="50000"/>
              </a:schemeClr>
            </a:solidFill>
            <a:latin typeface="Cambria" pitchFamily="18" charset="0"/>
            <a:ea typeface="Cambria" pitchFamily="18" charset="0"/>
            <a:cs typeface="Times New Roman" pitchFamily="18" charset="0"/>
          </a:endParaRPr>
        </a:p>
      </dgm:t>
    </dgm:pt>
    <dgm:pt modelId="{4747CD79-0CD4-4713-942B-19157123247D}" type="parTrans" cxnId="{A19DE012-F4A8-46C9-BF18-C899715D8CC9}">
      <dgm:prSet/>
      <dgm:spPr/>
      <dgm:t>
        <a:bodyPr/>
        <a:lstStyle/>
        <a:p>
          <a:endParaRPr lang="ru-RU"/>
        </a:p>
      </dgm:t>
    </dgm:pt>
    <dgm:pt modelId="{9F418F24-DA84-4747-8ED8-FC8E6E989A7B}" type="sibTrans" cxnId="{A19DE012-F4A8-46C9-BF18-C899715D8CC9}">
      <dgm:prSet/>
      <dgm:spPr/>
      <dgm:t>
        <a:bodyPr/>
        <a:lstStyle/>
        <a:p>
          <a:endParaRPr lang="ru-RU"/>
        </a:p>
      </dgm:t>
    </dgm:pt>
    <dgm:pt modelId="{52E3043A-D5D8-4B28-B48E-1C9CCB4BE4C5}" type="pres">
      <dgm:prSet presAssocID="{377C7F01-579D-4734-A4A5-81FCE94CFF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C5FF97-43E5-4C1C-8F3B-E03D2A7EE4E9}" type="pres">
      <dgm:prSet presAssocID="{B2607299-1355-4EC2-B238-0FBF3506AA40}" presName="node" presStyleLbl="node1" presStyleIdx="0" presStyleCnt="2" custScaleY="125759" custLinFactNeighborX="-1164" custLinFactNeighborY="-23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59277-4275-4D3B-B6E3-16911EA53739}" type="pres">
      <dgm:prSet presAssocID="{9F418F24-DA84-4747-8ED8-FC8E6E989A7B}" presName="sibTrans" presStyleCnt="0"/>
      <dgm:spPr/>
    </dgm:pt>
    <dgm:pt modelId="{DA37E441-E6D3-4478-A19D-56CB62FF9B0E}" type="pres">
      <dgm:prSet presAssocID="{DD4CB8ED-0C0D-4FF1-9901-4318897DDA9B}" presName="node" presStyleLbl="node1" presStyleIdx="1" presStyleCnt="2" custScaleX="110280" custScaleY="125888" custLinFactNeighborX="-910" custLinFactNeighborY="-19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24C59E-F608-426B-B7BD-1309379FC292}" type="presOf" srcId="{B2607299-1355-4EC2-B238-0FBF3506AA40}" destId="{BDC5FF97-43E5-4C1C-8F3B-E03D2A7EE4E9}" srcOrd="0" destOrd="0" presId="urn:microsoft.com/office/officeart/2005/8/layout/default#1"/>
    <dgm:cxn modelId="{52E0A04D-33C2-402B-9412-C2ABEEF47095}" srcId="{377C7F01-579D-4734-A4A5-81FCE94CFF14}" destId="{DD4CB8ED-0C0D-4FF1-9901-4318897DDA9B}" srcOrd="1" destOrd="0" parTransId="{990BCB80-739B-4948-8C93-070FABD983DD}" sibTransId="{D3AFDF8D-6773-4C1E-ACDE-8427A9AB02EA}"/>
    <dgm:cxn modelId="{83483B9B-C4B4-43CE-8255-80E4B1F01670}" type="presOf" srcId="{DD4CB8ED-0C0D-4FF1-9901-4318897DDA9B}" destId="{DA37E441-E6D3-4478-A19D-56CB62FF9B0E}" srcOrd="0" destOrd="0" presId="urn:microsoft.com/office/officeart/2005/8/layout/default#1"/>
    <dgm:cxn modelId="{A19DE012-F4A8-46C9-BF18-C899715D8CC9}" srcId="{377C7F01-579D-4734-A4A5-81FCE94CFF14}" destId="{B2607299-1355-4EC2-B238-0FBF3506AA40}" srcOrd="0" destOrd="0" parTransId="{4747CD79-0CD4-4713-942B-19157123247D}" sibTransId="{9F418F24-DA84-4747-8ED8-FC8E6E989A7B}"/>
    <dgm:cxn modelId="{1D72257B-0025-4599-9391-310120B996EB}" type="presOf" srcId="{377C7F01-579D-4734-A4A5-81FCE94CFF14}" destId="{52E3043A-D5D8-4B28-B48E-1C9CCB4BE4C5}" srcOrd="0" destOrd="0" presId="urn:microsoft.com/office/officeart/2005/8/layout/default#1"/>
    <dgm:cxn modelId="{4FEB0BFE-3D22-423E-9859-966AEF08BF2A}" type="presParOf" srcId="{52E3043A-D5D8-4B28-B48E-1C9CCB4BE4C5}" destId="{BDC5FF97-43E5-4C1C-8F3B-E03D2A7EE4E9}" srcOrd="0" destOrd="0" presId="urn:microsoft.com/office/officeart/2005/8/layout/default#1"/>
    <dgm:cxn modelId="{835DA77C-DC25-4963-963B-E220CF760109}" type="presParOf" srcId="{52E3043A-D5D8-4B28-B48E-1C9CCB4BE4C5}" destId="{2DD59277-4275-4D3B-B6E3-16911EA53739}" srcOrd="1" destOrd="0" presId="urn:microsoft.com/office/officeart/2005/8/layout/default#1"/>
    <dgm:cxn modelId="{A371F448-E16D-40A4-AF31-00650B111CD5}" type="presParOf" srcId="{52E3043A-D5D8-4B28-B48E-1C9CCB4BE4C5}" destId="{DA37E441-E6D3-4478-A19D-56CB62FF9B0E}" srcOrd="2" destOrd="0" presId="urn:microsoft.com/office/officeart/2005/8/layout/default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D5EECA-FEFE-424B-AA19-B7CDC074B71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8F16DA-3BF5-4F71-AD68-7A461AC988E2}">
      <dgm:prSet phldrT="[Текст]" custT="1"/>
      <dgm:spPr/>
      <dgm:t>
        <a:bodyPr/>
        <a:lstStyle/>
        <a:p>
          <a:r>
            <a:rPr lang="ru-RU" sz="2800" dirty="0" smtClean="0">
              <a:latin typeface="Cambria" pitchFamily="18" charset="0"/>
              <a:ea typeface="Cambria" pitchFamily="18" charset="0"/>
            </a:rPr>
            <a:t>ПЕРВЫЙ ЭТАП</a:t>
          </a:r>
          <a:endParaRPr lang="ru-RU" sz="2800" dirty="0">
            <a:latin typeface="Cambria" pitchFamily="18" charset="0"/>
            <a:ea typeface="Cambria" pitchFamily="18" charset="0"/>
          </a:endParaRPr>
        </a:p>
      </dgm:t>
    </dgm:pt>
    <dgm:pt modelId="{1AE82CE3-C90B-4FEC-A979-CFC458EAE08C}" type="parTrans" cxnId="{ACF4B1E4-520D-4CAD-A07C-D97E1A286D6B}">
      <dgm:prSet/>
      <dgm:spPr/>
      <dgm:t>
        <a:bodyPr/>
        <a:lstStyle/>
        <a:p>
          <a:endParaRPr lang="ru-RU"/>
        </a:p>
      </dgm:t>
    </dgm:pt>
    <dgm:pt modelId="{F2CA1AB7-ABDA-44F5-922A-E398AD453C2D}" type="sibTrans" cxnId="{ACF4B1E4-520D-4CAD-A07C-D97E1A286D6B}">
      <dgm:prSet/>
      <dgm:spPr/>
      <dgm:t>
        <a:bodyPr/>
        <a:lstStyle/>
        <a:p>
          <a:endParaRPr lang="ru-RU"/>
        </a:p>
      </dgm:t>
    </dgm:pt>
    <dgm:pt modelId="{87B27AF8-427E-4536-910B-9D3B0030F0A2}">
      <dgm:prSet phldrT="[Текст]" custT="1"/>
      <dgm:spPr/>
      <dgm:t>
        <a:bodyPr/>
        <a:lstStyle/>
        <a:p>
          <a:r>
            <a:rPr lang="ru-RU" sz="2800" dirty="0" smtClean="0">
              <a:latin typeface="Cambria" pitchFamily="18" charset="0"/>
              <a:ea typeface="Cambria" pitchFamily="18" charset="0"/>
            </a:rPr>
            <a:t>ВТОРОЙ ЭТАП</a:t>
          </a:r>
          <a:endParaRPr lang="ru-RU" sz="2800" dirty="0">
            <a:latin typeface="Cambria" pitchFamily="18" charset="0"/>
            <a:ea typeface="Cambria" pitchFamily="18" charset="0"/>
          </a:endParaRPr>
        </a:p>
      </dgm:t>
    </dgm:pt>
    <dgm:pt modelId="{6454CD3A-25E9-4951-83B5-5CA85AC213DC}" type="parTrans" cxnId="{0C481BB4-2457-47CD-89FC-88BAF676EAA0}">
      <dgm:prSet/>
      <dgm:spPr/>
      <dgm:t>
        <a:bodyPr/>
        <a:lstStyle/>
        <a:p>
          <a:endParaRPr lang="ru-RU"/>
        </a:p>
      </dgm:t>
    </dgm:pt>
    <dgm:pt modelId="{CAE87BB4-5074-4A25-A697-867D37803654}" type="sibTrans" cxnId="{0C481BB4-2457-47CD-89FC-88BAF676EAA0}">
      <dgm:prSet/>
      <dgm:spPr/>
      <dgm:t>
        <a:bodyPr/>
        <a:lstStyle/>
        <a:p>
          <a:endParaRPr lang="ru-RU"/>
        </a:p>
      </dgm:t>
    </dgm:pt>
    <dgm:pt modelId="{FCA37317-7D96-47F1-831F-84990CC6496D}">
      <dgm:prSet phldrT="[Текст]" custT="1"/>
      <dgm:spPr/>
      <dgm:t>
        <a:bodyPr/>
        <a:lstStyle/>
        <a:p>
          <a:r>
            <a:rPr lang="ru-RU" sz="2800" dirty="0" smtClean="0">
              <a:latin typeface="Cambria" pitchFamily="18" charset="0"/>
              <a:ea typeface="Cambria" pitchFamily="18" charset="0"/>
            </a:rPr>
            <a:t>ТРЕТИЙ ЭТАП</a:t>
          </a:r>
          <a:endParaRPr lang="ru-RU" sz="2800" dirty="0">
            <a:latin typeface="Cambria" pitchFamily="18" charset="0"/>
            <a:ea typeface="Cambria" pitchFamily="18" charset="0"/>
          </a:endParaRPr>
        </a:p>
      </dgm:t>
    </dgm:pt>
    <dgm:pt modelId="{DB643370-AC16-4ADE-A49E-3AB9995F8475}" type="parTrans" cxnId="{7C6B7FD0-FEC4-4799-B880-23D1CE38BE13}">
      <dgm:prSet/>
      <dgm:spPr/>
      <dgm:t>
        <a:bodyPr/>
        <a:lstStyle/>
        <a:p>
          <a:endParaRPr lang="ru-RU"/>
        </a:p>
      </dgm:t>
    </dgm:pt>
    <dgm:pt modelId="{A099E197-B36F-4B36-8E92-2A5F65AB58F2}" type="sibTrans" cxnId="{7C6B7FD0-FEC4-4799-B880-23D1CE38BE13}">
      <dgm:prSet/>
      <dgm:spPr/>
      <dgm:t>
        <a:bodyPr/>
        <a:lstStyle/>
        <a:p>
          <a:endParaRPr lang="ru-RU"/>
        </a:p>
      </dgm:t>
    </dgm:pt>
    <dgm:pt modelId="{D6F39864-5147-4A81-861D-BEA03DF707A2}">
      <dgm:prSet/>
      <dgm:spPr/>
      <dgm:t>
        <a:bodyPr/>
        <a:lstStyle/>
        <a:p>
          <a:r>
            <a:rPr lang="ru-RU" b="1" dirty="0" smtClean="0">
              <a:latin typeface="Cambria" pitchFamily="18" charset="0"/>
              <a:ea typeface="Cambria" pitchFamily="18" charset="0"/>
            </a:rPr>
            <a:t>«Игры в малой группе»</a:t>
          </a:r>
          <a:r>
            <a:rPr lang="ru-RU" dirty="0" smtClean="0">
              <a:latin typeface="Cambria" pitchFamily="18" charset="0"/>
              <a:ea typeface="Cambria" pitchFamily="18" charset="0"/>
            </a:rPr>
            <a:t> </a:t>
          </a:r>
          <a:endParaRPr lang="ru-RU" dirty="0">
            <a:latin typeface="Cambria" pitchFamily="18" charset="0"/>
            <a:ea typeface="Cambria" pitchFamily="18" charset="0"/>
          </a:endParaRPr>
        </a:p>
      </dgm:t>
    </dgm:pt>
    <dgm:pt modelId="{06055223-8A88-4324-AEC7-B60FA90A921E}" type="parTrans" cxnId="{77ABE060-BDAE-4D76-AA2E-569759973DF4}">
      <dgm:prSet/>
      <dgm:spPr/>
      <dgm:t>
        <a:bodyPr/>
        <a:lstStyle/>
        <a:p>
          <a:endParaRPr lang="ru-RU"/>
        </a:p>
      </dgm:t>
    </dgm:pt>
    <dgm:pt modelId="{BEF52202-48D7-4762-A326-CF01629F8FAD}" type="sibTrans" cxnId="{77ABE060-BDAE-4D76-AA2E-569759973DF4}">
      <dgm:prSet/>
      <dgm:spPr/>
      <dgm:t>
        <a:bodyPr/>
        <a:lstStyle/>
        <a:p>
          <a:endParaRPr lang="ru-RU"/>
        </a:p>
      </dgm:t>
    </dgm:pt>
    <dgm:pt modelId="{36CC4634-5BB2-41B5-80B1-52E61CF2D85A}">
      <dgm:prSet/>
      <dgm:spPr/>
      <dgm:t>
        <a:bodyPr/>
        <a:lstStyle/>
        <a:p>
          <a:r>
            <a:rPr lang="ru-RU" b="1" dirty="0" smtClean="0">
              <a:latin typeface="Cambria" pitchFamily="18" charset="0"/>
              <a:ea typeface="Cambria" pitchFamily="18" charset="0"/>
            </a:rPr>
            <a:t>«Игра со взрослым»</a:t>
          </a:r>
          <a:r>
            <a:rPr lang="ru-RU" dirty="0" smtClean="0">
              <a:latin typeface="Cambria" pitchFamily="18" charset="0"/>
              <a:ea typeface="Cambria" pitchFamily="18" charset="0"/>
            </a:rPr>
            <a:t> </a:t>
          </a:r>
          <a:endParaRPr lang="ru-RU" dirty="0">
            <a:latin typeface="Cambria" pitchFamily="18" charset="0"/>
            <a:ea typeface="Cambria" pitchFamily="18" charset="0"/>
          </a:endParaRPr>
        </a:p>
      </dgm:t>
    </dgm:pt>
    <dgm:pt modelId="{49F83EB9-8F9D-4AE1-8C72-3E46EB550FAF}" type="parTrans" cxnId="{25A2754D-54A6-4DE5-AE58-2237F2337E9A}">
      <dgm:prSet/>
      <dgm:spPr/>
      <dgm:t>
        <a:bodyPr/>
        <a:lstStyle/>
        <a:p>
          <a:endParaRPr lang="ru-RU"/>
        </a:p>
      </dgm:t>
    </dgm:pt>
    <dgm:pt modelId="{840A618A-2EBD-42A6-B263-D680F89BEE41}" type="sibTrans" cxnId="{25A2754D-54A6-4DE5-AE58-2237F2337E9A}">
      <dgm:prSet/>
      <dgm:spPr/>
      <dgm:t>
        <a:bodyPr/>
        <a:lstStyle/>
        <a:p>
          <a:endParaRPr lang="ru-RU"/>
        </a:p>
      </dgm:t>
    </dgm:pt>
    <dgm:pt modelId="{0C81D6DE-3294-4A07-B6BA-80671D973C71}">
      <dgm:prSet/>
      <dgm:spPr/>
      <dgm:t>
        <a:bodyPr/>
        <a:lstStyle/>
        <a:p>
          <a:r>
            <a:rPr lang="ru-RU" b="1" dirty="0" smtClean="0">
              <a:latin typeface="Cambria" pitchFamily="18" charset="0"/>
              <a:ea typeface="Cambria" pitchFamily="18" charset="0"/>
            </a:rPr>
            <a:t>«Игры в кругу со сверстниками в большой группе</a:t>
          </a:r>
          <a:r>
            <a:rPr lang="ru-RU" b="1" dirty="0" smtClean="0"/>
            <a:t>» </a:t>
          </a:r>
          <a:endParaRPr lang="ru-RU" dirty="0"/>
        </a:p>
      </dgm:t>
    </dgm:pt>
    <dgm:pt modelId="{F6723687-AB54-43EC-89D1-56EEBFB2E6D7}" type="parTrans" cxnId="{92584481-B1FF-4A07-9510-7CEB92022C60}">
      <dgm:prSet/>
      <dgm:spPr/>
      <dgm:t>
        <a:bodyPr/>
        <a:lstStyle/>
        <a:p>
          <a:endParaRPr lang="ru-RU"/>
        </a:p>
      </dgm:t>
    </dgm:pt>
    <dgm:pt modelId="{4ACA1E9D-9D09-4D1B-9D4B-7877BD724556}" type="sibTrans" cxnId="{92584481-B1FF-4A07-9510-7CEB92022C60}">
      <dgm:prSet/>
      <dgm:spPr/>
      <dgm:t>
        <a:bodyPr/>
        <a:lstStyle/>
        <a:p>
          <a:endParaRPr lang="ru-RU"/>
        </a:p>
      </dgm:t>
    </dgm:pt>
    <dgm:pt modelId="{EAB98C8A-8FE1-46B5-AD73-1FAA80E4155C}" type="pres">
      <dgm:prSet presAssocID="{89D5EECA-FEFE-424B-AA19-B7CDC074B7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3367D3-A554-4A02-A19F-17081F0F7512}" type="pres">
      <dgm:prSet presAssocID="{FCA37317-7D96-47F1-831F-84990CC6496D}" presName="boxAndChildren" presStyleCnt="0"/>
      <dgm:spPr/>
    </dgm:pt>
    <dgm:pt modelId="{E0575EB5-4BDC-4E22-81D6-965B04558707}" type="pres">
      <dgm:prSet presAssocID="{FCA37317-7D96-47F1-831F-84990CC6496D}" presName="parentTextBox" presStyleLbl="node1" presStyleIdx="0" presStyleCnt="3"/>
      <dgm:spPr/>
      <dgm:t>
        <a:bodyPr/>
        <a:lstStyle/>
        <a:p>
          <a:endParaRPr lang="ru-RU"/>
        </a:p>
      </dgm:t>
    </dgm:pt>
    <dgm:pt modelId="{FD5723CA-CCE5-4910-BAFD-014528333B18}" type="pres">
      <dgm:prSet presAssocID="{FCA37317-7D96-47F1-831F-84990CC6496D}" presName="entireBox" presStyleLbl="node1" presStyleIdx="0" presStyleCnt="3"/>
      <dgm:spPr/>
      <dgm:t>
        <a:bodyPr/>
        <a:lstStyle/>
        <a:p>
          <a:endParaRPr lang="ru-RU"/>
        </a:p>
      </dgm:t>
    </dgm:pt>
    <dgm:pt modelId="{DD824317-CBF1-436C-A06B-2DFDADDFB1CF}" type="pres">
      <dgm:prSet presAssocID="{FCA37317-7D96-47F1-831F-84990CC6496D}" presName="descendantBox" presStyleCnt="0"/>
      <dgm:spPr/>
    </dgm:pt>
    <dgm:pt modelId="{A8F01F70-0D87-4B29-8B0F-1EC2AD8FC783}" type="pres">
      <dgm:prSet presAssocID="{0C81D6DE-3294-4A07-B6BA-80671D973C71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E3555-1C64-4F66-BF7E-5D9740E2F51D}" type="pres">
      <dgm:prSet presAssocID="{CAE87BB4-5074-4A25-A697-867D37803654}" presName="sp" presStyleCnt="0"/>
      <dgm:spPr/>
    </dgm:pt>
    <dgm:pt modelId="{B67130E6-E389-4440-9AF5-929A5D9D24C4}" type="pres">
      <dgm:prSet presAssocID="{87B27AF8-427E-4536-910B-9D3B0030F0A2}" presName="arrowAndChildren" presStyleCnt="0"/>
      <dgm:spPr/>
    </dgm:pt>
    <dgm:pt modelId="{707679C4-5D1B-4EB5-A877-4D3F7774B61D}" type="pres">
      <dgm:prSet presAssocID="{87B27AF8-427E-4536-910B-9D3B0030F0A2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4A1D345D-EDB4-4CE3-B7F5-55E5B3FF7666}" type="pres">
      <dgm:prSet presAssocID="{87B27AF8-427E-4536-910B-9D3B0030F0A2}" presName="arrow" presStyleLbl="node1" presStyleIdx="1" presStyleCnt="3"/>
      <dgm:spPr/>
      <dgm:t>
        <a:bodyPr/>
        <a:lstStyle/>
        <a:p>
          <a:endParaRPr lang="ru-RU"/>
        </a:p>
      </dgm:t>
    </dgm:pt>
    <dgm:pt modelId="{2AB090C7-D4C9-49A3-B15F-5D915F70EB70}" type="pres">
      <dgm:prSet presAssocID="{87B27AF8-427E-4536-910B-9D3B0030F0A2}" presName="descendantArrow" presStyleCnt="0"/>
      <dgm:spPr/>
    </dgm:pt>
    <dgm:pt modelId="{56E11CAA-D127-43C8-99C9-9354DB826CC6}" type="pres">
      <dgm:prSet presAssocID="{D6F39864-5147-4A81-861D-BEA03DF707A2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30B6E-33B1-467E-BB57-2202622AF843}" type="pres">
      <dgm:prSet presAssocID="{F2CA1AB7-ABDA-44F5-922A-E398AD453C2D}" presName="sp" presStyleCnt="0"/>
      <dgm:spPr/>
    </dgm:pt>
    <dgm:pt modelId="{0ADF4741-95EB-4F4D-B313-005B8D17357C}" type="pres">
      <dgm:prSet presAssocID="{F68F16DA-3BF5-4F71-AD68-7A461AC988E2}" presName="arrowAndChildren" presStyleCnt="0"/>
      <dgm:spPr/>
    </dgm:pt>
    <dgm:pt modelId="{1A086561-0295-48DF-AC80-CD8AFAE2E986}" type="pres">
      <dgm:prSet presAssocID="{F68F16DA-3BF5-4F71-AD68-7A461AC988E2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E41CFFFB-BC97-4572-93B1-2F2E642578C4}" type="pres">
      <dgm:prSet presAssocID="{F68F16DA-3BF5-4F71-AD68-7A461AC988E2}" presName="arrow" presStyleLbl="node1" presStyleIdx="2" presStyleCnt="3" custLinFactNeighborY="-7499"/>
      <dgm:spPr/>
      <dgm:t>
        <a:bodyPr/>
        <a:lstStyle/>
        <a:p>
          <a:endParaRPr lang="ru-RU"/>
        </a:p>
      </dgm:t>
    </dgm:pt>
    <dgm:pt modelId="{A3F831DD-2A34-4E98-9D99-16E78075E999}" type="pres">
      <dgm:prSet presAssocID="{F68F16DA-3BF5-4F71-AD68-7A461AC988E2}" presName="descendantArrow" presStyleCnt="0"/>
      <dgm:spPr/>
    </dgm:pt>
    <dgm:pt modelId="{883CD9C0-90B6-4554-9AA1-EA8894BC7F9F}" type="pres">
      <dgm:prSet presAssocID="{36CC4634-5BB2-41B5-80B1-52E61CF2D85A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39B511-0E5A-44C8-87AB-4CB5B4D58EFE}" type="presOf" srcId="{D6F39864-5147-4A81-861D-BEA03DF707A2}" destId="{56E11CAA-D127-43C8-99C9-9354DB826CC6}" srcOrd="0" destOrd="0" presId="urn:microsoft.com/office/officeart/2005/8/layout/process4"/>
    <dgm:cxn modelId="{5CCEADEB-5F13-4D71-886F-B139A1B344C8}" type="presOf" srcId="{87B27AF8-427E-4536-910B-9D3B0030F0A2}" destId="{4A1D345D-EDB4-4CE3-B7F5-55E5B3FF7666}" srcOrd="1" destOrd="0" presId="urn:microsoft.com/office/officeart/2005/8/layout/process4"/>
    <dgm:cxn modelId="{0C481BB4-2457-47CD-89FC-88BAF676EAA0}" srcId="{89D5EECA-FEFE-424B-AA19-B7CDC074B712}" destId="{87B27AF8-427E-4536-910B-9D3B0030F0A2}" srcOrd="1" destOrd="0" parTransId="{6454CD3A-25E9-4951-83B5-5CA85AC213DC}" sibTransId="{CAE87BB4-5074-4A25-A697-867D37803654}"/>
    <dgm:cxn modelId="{92584481-B1FF-4A07-9510-7CEB92022C60}" srcId="{FCA37317-7D96-47F1-831F-84990CC6496D}" destId="{0C81D6DE-3294-4A07-B6BA-80671D973C71}" srcOrd="0" destOrd="0" parTransId="{F6723687-AB54-43EC-89D1-56EEBFB2E6D7}" sibTransId="{4ACA1E9D-9D09-4D1B-9D4B-7877BD724556}"/>
    <dgm:cxn modelId="{CE526187-4152-4DE0-9676-EE6BC62EF8CF}" type="presOf" srcId="{89D5EECA-FEFE-424B-AA19-B7CDC074B712}" destId="{EAB98C8A-8FE1-46B5-AD73-1FAA80E4155C}" srcOrd="0" destOrd="0" presId="urn:microsoft.com/office/officeart/2005/8/layout/process4"/>
    <dgm:cxn modelId="{71DCEC06-83D7-4A23-B92A-0769FC487629}" type="presOf" srcId="{FCA37317-7D96-47F1-831F-84990CC6496D}" destId="{FD5723CA-CCE5-4910-BAFD-014528333B18}" srcOrd="1" destOrd="0" presId="urn:microsoft.com/office/officeart/2005/8/layout/process4"/>
    <dgm:cxn modelId="{7C6B7FD0-FEC4-4799-B880-23D1CE38BE13}" srcId="{89D5EECA-FEFE-424B-AA19-B7CDC074B712}" destId="{FCA37317-7D96-47F1-831F-84990CC6496D}" srcOrd="2" destOrd="0" parTransId="{DB643370-AC16-4ADE-A49E-3AB9995F8475}" sibTransId="{A099E197-B36F-4B36-8E92-2A5F65AB58F2}"/>
    <dgm:cxn modelId="{DB150099-A60D-4A61-ADD3-027C6DAFAB16}" type="presOf" srcId="{0C81D6DE-3294-4A07-B6BA-80671D973C71}" destId="{A8F01F70-0D87-4B29-8B0F-1EC2AD8FC783}" srcOrd="0" destOrd="0" presId="urn:microsoft.com/office/officeart/2005/8/layout/process4"/>
    <dgm:cxn modelId="{B8AF211E-061F-4814-87FF-B9360CB6F054}" type="presOf" srcId="{87B27AF8-427E-4536-910B-9D3B0030F0A2}" destId="{707679C4-5D1B-4EB5-A877-4D3F7774B61D}" srcOrd="0" destOrd="0" presId="urn:microsoft.com/office/officeart/2005/8/layout/process4"/>
    <dgm:cxn modelId="{EB6EF0C9-03A7-42EA-BD02-FC0FDAD36D8D}" type="presOf" srcId="{FCA37317-7D96-47F1-831F-84990CC6496D}" destId="{E0575EB5-4BDC-4E22-81D6-965B04558707}" srcOrd="0" destOrd="0" presId="urn:microsoft.com/office/officeart/2005/8/layout/process4"/>
    <dgm:cxn modelId="{77ABE060-BDAE-4D76-AA2E-569759973DF4}" srcId="{87B27AF8-427E-4536-910B-9D3B0030F0A2}" destId="{D6F39864-5147-4A81-861D-BEA03DF707A2}" srcOrd="0" destOrd="0" parTransId="{06055223-8A88-4324-AEC7-B60FA90A921E}" sibTransId="{BEF52202-48D7-4762-A326-CF01629F8FAD}"/>
    <dgm:cxn modelId="{6261E240-C99E-4566-9F8E-F6269E76A69A}" type="presOf" srcId="{36CC4634-5BB2-41B5-80B1-52E61CF2D85A}" destId="{883CD9C0-90B6-4554-9AA1-EA8894BC7F9F}" srcOrd="0" destOrd="0" presId="urn:microsoft.com/office/officeart/2005/8/layout/process4"/>
    <dgm:cxn modelId="{A582D17F-F6EC-4AF1-B880-90D523E151D1}" type="presOf" srcId="{F68F16DA-3BF5-4F71-AD68-7A461AC988E2}" destId="{E41CFFFB-BC97-4572-93B1-2F2E642578C4}" srcOrd="1" destOrd="0" presId="urn:microsoft.com/office/officeart/2005/8/layout/process4"/>
    <dgm:cxn modelId="{241EC2A8-1D67-4481-91EF-2E229C1AB2F3}" type="presOf" srcId="{F68F16DA-3BF5-4F71-AD68-7A461AC988E2}" destId="{1A086561-0295-48DF-AC80-CD8AFAE2E986}" srcOrd="0" destOrd="0" presId="urn:microsoft.com/office/officeart/2005/8/layout/process4"/>
    <dgm:cxn modelId="{ACF4B1E4-520D-4CAD-A07C-D97E1A286D6B}" srcId="{89D5EECA-FEFE-424B-AA19-B7CDC074B712}" destId="{F68F16DA-3BF5-4F71-AD68-7A461AC988E2}" srcOrd="0" destOrd="0" parTransId="{1AE82CE3-C90B-4FEC-A979-CFC458EAE08C}" sibTransId="{F2CA1AB7-ABDA-44F5-922A-E398AD453C2D}"/>
    <dgm:cxn modelId="{25A2754D-54A6-4DE5-AE58-2237F2337E9A}" srcId="{F68F16DA-3BF5-4F71-AD68-7A461AC988E2}" destId="{36CC4634-5BB2-41B5-80B1-52E61CF2D85A}" srcOrd="0" destOrd="0" parTransId="{49F83EB9-8F9D-4AE1-8C72-3E46EB550FAF}" sibTransId="{840A618A-2EBD-42A6-B263-D680F89BEE41}"/>
    <dgm:cxn modelId="{FC35F7B9-5B91-40B2-9F11-4AC468B9871B}" type="presParOf" srcId="{EAB98C8A-8FE1-46B5-AD73-1FAA80E4155C}" destId="{673367D3-A554-4A02-A19F-17081F0F7512}" srcOrd="0" destOrd="0" presId="urn:microsoft.com/office/officeart/2005/8/layout/process4"/>
    <dgm:cxn modelId="{FE510A7C-CD33-41C4-A8E8-C2D360CC740D}" type="presParOf" srcId="{673367D3-A554-4A02-A19F-17081F0F7512}" destId="{E0575EB5-4BDC-4E22-81D6-965B04558707}" srcOrd="0" destOrd="0" presId="urn:microsoft.com/office/officeart/2005/8/layout/process4"/>
    <dgm:cxn modelId="{E9E39E7D-3817-41AF-8BCB-7D44F4F0FC44}" type="presParOf" srcId="{673367D3-A554-4A02-A19F-17081F0F7512}" destId="{FD5723CA-CCE5-4910-BAFD-014528333B18}" srcOrd="1" destOrd="0" presId="urn:microsoft.com/office/officeart/2005/8/layout/process4"/>
    <dgm:cxn modelId="{34A386D2-4091-4A8E-80AC-CBA340109DC0}" type="presParOf" srcId="{673367D3-A554-4A02-A19F-17081F0F7512}" destId="{DD824317-CBF1-436C-A06B-2DFDADDFB1CF}" srcOrd="2" destOrd="0" presId="urn:microsoft.com/office/officeart/2005/8/layout/process4"/>
    <dgm:cxn modelId="{05B350A3-2115-4A28-872D-D61CCEDC93A4}" type="presParOf" srcId="{DD824317-CBF1-436C-A06B-2DFDADDFB1CF}" destId="{A8F01F70-0D87-4B29-8B0F-1EC2AD8FC783}" srcOrd="0" destOrd="0" presId="urn:microsoft.com/office/officeart/2005/8/layout/process4"/>
    <dgm:cxn modelId="{B34CE900-0757-48CE-AD2E-3ECFE3ECC502}" type="presParOf" srcId="{EAB98C8A-8FE1-46B5-AD73-1FAA80E4155C}" destId="{459E3555-1C64-4F66-BF7E-5D9740E2F51D}" srcOrd="1" destOrd="0" presId="urn:microsoft.com/office/officeart/2005/8/layout/process4"/>
    <dgm:cxn modelId="{CBB46871-F7C6-4BBD-8236-4EC3B6509B05}" type="presParOf" srcId="{EAB98C8A-8FE1-46B5-AD73-1FAA80E4155C}" destId="{B67130E6-E389-4440-9AF5-929A5D9D24C4}" srcOrd="2" destOrd="0" presId="urn:microsoft.com/office/officeart/2005/8/layout/process4"/>
    <dgm:cxn modelId="{15CB05A9-8FEE-4957-9E79-0E7BC64DFA5F}" type="presParOf" srcId="{B67130E6-E389-4440-9AF5-929A5D9D24C4}" destId="{707679C4-5D1B-4EB5-A877-4D3F7774B61D}" srcOrd="0" destOrd="0" presId="urn:microsoft.com/office/officeart/2005/8/layout/process4"/>
    <dgm:cxn modelId="{EA02F5D1-695E-46B0-9726-E8B8193CC2A3}" type="presParOf" srcId="{B67130E6-E389-4440-9AF5-929A5D9D24C4}" destId="{4A1D345D-EDB4-4CE3-B7F5-55E5B3FF7666}" srcOrd="1" destOrd="0" presId="urn:microsoft.com/office/officeart/2005/8/layout/process4"/>
    <dgm:cxn modelId="{09085F8D-3D20-4FE0-8AC9-33C98366B525}" type="presParOf" srcId="{B67130E6-E389-4440-9AF5-929A5D9D24C4}" destId="{2AB090C7-D4C9-49A3-B15F-5D915F70EB70}" srcOrd="2" destOrd="0" presId="urn:microsoft.com/office/officeart/2005/8/layout/process4"/>
    <dgm:cxn modelId="{D8E2D9A0-0403-4357-97FE-EEBD7C816C4D}" type="presParOf" srcId="{2AB090C7-D4C9-49A3-B15F-5D915F70EB70}" destId="{56E11CAA-D127-43C8-99C9-9354DB826CC6}" srcOrd="0" destOrd="0" presId="urn:microsoft.com/office/officeart/2005/8/layout/process4"/>
    <dgm:cxn modelId="{9DBC2453-CDDC-4531-AE9C-DF0CEEC442A7}" type="presParOf" srcId="{EAB98C8A-8FE1-46B5-AD73-1FAA80E4155C}" destId="{38330B6E-33B1-467E-BB57-2202622AF843}" srcOrd="3" destOrd="0" presId="urn:microsoft.com/office/officeart/2005/8/layout/process4"/>
    <dgm:cxn modelId="{81FD8531-59BD-404F-BED9-43098AE1F1A2}" type="presParOf" srcId="{EAB98C8A-8FE1-46B5-AD73-1FAA80E4155C}" destId="{0ADF4741-95EB-4F4D-B313-005B8D17357C}" srcOrd="4" destOrd="0" presId="urn:microsoft.com/office/officeart/2005/8/layout/process4"/>
    <dgm:cxn modelId="{2C3C8834-91E7-4849-B6FE-C85FF9203C8A}" type="presParOf" srcId="{0ADF4741-95EB-4F4D-B313-005B8D17357C}" destId="{1A086561-0295-48DF-AC80-CD8AFAE2E986}" srcOrd="0" destOrd="0" presId="urn:microsoft.com/office/officeart/2005/8/layout/process4"/>
    <dgm:cxn modelId="{D1192DBF-6BDE-45E7-8405-578F2A9A8906}" type="presParOf" srcId="{0ADF4741-95EB-4F4D-B313-005B8D17357C}" destId="{E41CFFFB-BC97-4572-93B1-2F2E642578C4}" srcOrd="1" destOrd="0" presId="urn:microsoft.com/office/officeart/2005/8/layout/process4"/>
    <dgm:cxn modelId="{38C25B07-BCA5-42C3-8EFC-EEA6A41EF869}" type="presParOf" srcId="{0ADF4741-95EB-4F4D-B313-005B8D17357C}" destId="{A3F831DD-2A34-4E98-9D99-16E78075E999}" srcOrd="2" destOrd="0" presId="urn:microsoft.com/office/officeart/2005/8/layout/process4"/>
    <dgm:cxn modelId="{9842DE88-4F26-49F8-B613-9635EB3F4BDD}" type="presParOf" srcId="{A3F831DD-2A34-4E98-9D99-16E78075E999}" destId="{883CD9C0-90B6-4554-9AA1-EA8894BC7F9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3BCAC4-11F1-44CD-B370-FFAC4CC79F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98CC5B-0550-4C59-80F3-02C91FDA4502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Cambria" pitchFamily="18" charset="0"/>
              <a:ea typeface="Cambria" pitchFamily="18" charset="0"/>
            </a:rPr>
            <a:t>формированию образа себя через игровое взаимодействие с детьми и взрослыми</a:t>
          </a:r>
          <a:endParaRPr lang="ru-RU" sz="2000" dirty="0">
            <a:latin typeface="Cambria" pitchFamily="18" charset="0"/>
            <a:ea typeface="Cambria" pitchFamily="18" charset="0"/>
          </a:endParaRPr>
        </a:p>
      </dgm:t>
    </dgm:pt>
    <dgm:pt modelId="{D4C1B1CF-8DA5-4DCA-900A-2726D17A3AD1}" type="parTrans" cxnId="{EF8F61B9-0DA1-4F55-B6EC-BE969AA8CA5E}">
      <dgm:prSet/>
      <dgm:spPr/>
      <dgm:t>
        <a:bodyPr/>
        <a:lstStyle/>
        <a:p>
          <a:endParaRPr lang="ru-RU" sz="1900"/>
        </a:p>
      </dgm:t>
    </dgm:pt>
    <dgm:pt modelId="{3F76FB9A-EB65-4399-80A6-785F12F50334}" type="sibTrans" cxnId="{EF8F61B9-0DA1-4F55-B6EC-BE969AA8CA5E}">
      <dgm:prSet/>
      <dgm:spPr/>
      <dgm:t>
        <a:bodyPr/>
        <a:lstStyle/>
        <a:p>
          <a:endParaRPr lang="ru-RU" sz="1900"/>
        </a:p>
      </dgm:t>
    </dgm:pt>
    <dgm:pt modelId="{2EE1230F-33FD-4B67-AF2D-C46A5BAE28AC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Cambria" pitchFamily="18" charset="0"/>
              <a:ea typeface="Cambria" pitchFamily="18" charset="0"/>
            </a:rPr>
            <a:t>способствует развитию игровой деятельности через простые ритмические, сенсорные игры со взрослым и со сверстниками</a:t>
          </a:r>
          <a:endParaRPr lang="ru-RU" sz="2000" dirty="0">
            <a:latin typeface="Cambria" pitchFamily="18" charset="0"/>
            <a:ea typeface="Cambria" pitchFamily="18" charset="0"/>
          </a:endParaRPr>
        </a:p>
      </dgm:t>
    </dgm:pt>
    <dgm:pt modelId="{FE001E51-D92D-4587-8F08-BD659DD25EE6}" type="parTrans" cxnId="{147C8CF7-85FC-417F-BE33-0A032ACB56A2}">
      <dgm:prSet/>
      <dgm:spPr/>
      <dgm:t>
        <a:bodyPr/>
        <a:lstStyle/>
        <a:p>
          <a:endParaRPr lang="ru-RU" sz="1900"/>
        </a:p>
      </dgm:t>
    </dgm:pt>
    <dgm:pt modelId="{F5D6A2BC-7DCD-4EA3-8DD6-3B488E5B03ED}" type="sibTrans" cxnId="{147C8CF7-85FC-417F-BE33-0A032ACB56A2}">
      <dgm:prSet/>
      <dgm:spPr/>
      <dgm:t>
        <a:bodyPr/>
        <a:lstStyle/>
        <a:p>
          <a:endParaRPr lang="ru-RU" sz="1900"/>
        </a:p>
      </dgm:t>
    </dgm:pt>
    <dgm:pt modelId="{9A84416D-7743-4D72-9A2C-33CF481F0347}">
      <dgm:prSet custT="1"/>
      <dgm:spPr>
        <a:solidFill>
          <a:srgbClr val="0070C0"/>
        </a:solidFill>
      </dgm:spPr>
      <dgm:t>
        <a:bodyPr/>
        <a:lstStyle/>
        <a:p>
          <a:r>
            <a:rPr lang="ru-RU" sz="2000" dirty="0" smtClean="0">
              <a:latin typeface="Cambria" pitchFamily="18" charset="0"/>
              <a:ea typeface="Cambria" pitchFamily="18" charset="0"/>
            </a:rPr>
            <a:t>создает условия  для формирования у ребенка мотивации к взаимодействию и общению</a:t>
          </a:r>
          <a:endParaRPr lang="ru-RU" sz="2000" dirty="0">
            <a:latin typeface="Cambria" pitchFamily="18" charset="0"/>
            <a:ea typeface="Cambria" pitchFamily="18" charset="0"/>
          </a:endParaRPr>
        </a:p>
      </dgm:t>
    </dgm:pt>
    <dgm:pt modelId="{3ADAFD28-B145-45F4-B950-BD576F6BD056}" type="parTrans" cxnId="{30429AF8-C26F-4F42-B833-BA88917746F0}">
      <dgm:prSet/>
      <dgm:spPr/>
      <dgm:t>
        <a:bodyPr/>
        <a:lstStyle/>
        <a:p>
          <a:endParaRPr lang="ru-RU" sz="1900"/>
        </a:p>
      </dgm:t>
    </dgm:pt>
    <dgm:pt modelId="{287EB576-A061-4B55-9BDF-F03BC43D65F9}" type="sibTrans" cxnId="{30429AF8-C26F-4F42-B833-BA88917746F0}">
      <dgm:prSet/>
      <dgm:spPr/>
      <dgm:t>
        <a:bodyPr/>
        <a:lstStyle/>
        <a:p>
          <a:endParaRPr lang="ru-RU" sz="1900"/>
        </a:p>
      </dgm:t>
    </dgm:pt>
    <dgm:pt modelId="{3E482473-7419-4691-9945-47284D228D99}">
      <dgm:prSet phldrT="[Текст]" custT="1"/>
      <dgm:spPr>
        <a:solidFill>
          <a:srgbClr val="73AC00"/>
        </a:solidFill>
      </dgm:spPr>
      <dgm:t>
        <a:bodyPr/>
        <a:lstStyle/>
        <a:p>
          <a:r>
            <a:rPr lang="ru-RU" sz="2000" dirty="0" smtClean="0">
              <a:latin typeface="Cambria" pitchFamily="18" charset="0"/>
              <a:ea typeface="Cambria" pitchFamily="18" charset="0"/>
            </a:rPr>
            <a:t>развитию игровой деятельности рядом с другими детьми с собственным набором игровых материалов</a:t>
          </a:r>
          <a:endParaRPr lang="ru-RU" sz="2000" dirty="0">
            <a:latin typeface="Cambria" pitchFamily="18" charset="0"/>
            <a:ea typeface="Cambria" pitchFamily="18" charset="0"/>
          </a:endParaRPr>
        </a:p>
      </dgm:t>
    </dgm:pt>
    <dgm:pt modelId="{0EB5A5D1-D19D-4FB6-B153-68A7ECBEA469}" type="parTrans" cxnId="{D3FB80FF-779A-4814-B144-3FBD1B28FF5C}">
      <dgm:prSet/>
      <dgm:spPr/>
      <dgm:t>
        <a:bodyPr/>
        <a:lstStyle/>
        <a:p>
          <a:endParaRPr lang="ru-RU"/>
        </a:p>
      </dgm:t>
    </dgm:pt>
    <dgm:pt modelId="{2E866975-A83D-437B-9127-71970EF7F3E5}" type="sibTrans" cxnId="{D3FB80FF-779A-4814-B144-3FBD1B28FF5C}">
      <dgm:prSet/>
      <dgm:spPr/>
      <dgm:t>
        <a:bodyPr/>
        <a:lstStyle/>
        <a:p>
          <a:endParaRPr lang="ru-RU"/>
        </a:p>
      </dgm:t>
    </dgm:pt>
    <dgm:pt modelId="{95D8E9EB-B463-4631-B7FD-7728F62D8217}" type="pres">
      <dgm:prSet presAssocID="{DA3BCAC4-11F1-44CD-B370-FFAC4CC79F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59E1B1-A318-4344-95E3-072A51F241C1}" type="pres">
      <dgm:prSet presAssocID="{EA98CC5B-0550-4C59-80F3-02C91FDA4502}" presName="parentText" presStyleLbl="node1" presStyleIdx="0" presStyleCnt="4" custLinFactNeighborY="467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F5FD7-8CA2-4B83-84A0-89E2DD217581}" type="pres">
      <dgm:prSet presAssocID="{3F76FB9A-EB65-4399-80A6-785F12F50334}" presName="spacer" presStyleCnt="0"/>
      <dgm:spPr/>
    </dgm:pt>
    <dgm:pt modelId="{8B75A0F1-410B-40D9-839F-D23439DBFDCE}" type="pres">
      <dgm:prSet presAssocID="{3E482473-7419-4691-9945-47284D228D9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9F3F3-C66C-4633-8678-867A9BE82EE0}" type="pres">
      <dgm:prSet presAssocID="{2E866975-A83D-437B-9127-71970EF7F3E5}" presName="spacer" presStyleCnt="0"/>
      <dgm:spPr/>
    </dgm:pt>
    <dgm:pt modelId="{F037140E-BD18-4E30-BA12-42F44F1607A8}" type="pres">
      <dgm:prSet presAssocID="{2EE1230F-33FD-4B67-AF2D-C46A5BAE28A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5B66D-4B50-4B56-B993-E35C5FC79CCB}" type="pres">
      <dgm:prSet presAssocID="{F5D6A2BC-7DCD-4EA3-8DD6-3B488E5B03ED}" presName="spacer" presStyleCnt="0"/>
      <dgm:spPr/>
    </dgm:pt>
    <dgm:pt modelId="{DEF78DF6-47A7-4B19-AB8E-65CB9A46017D}" type="pres">
      <dgm:prSet presAssocID="{9A84416D-7743-4D72-9A2C-33CF481F034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7C8CF7-85FC-417F-BE33-0A032ACB56A2}" srcId="{DA3BCAC4-11F1-44CD-B370-FFAC4CC79FD6}" destId="{2EE1230F-33FD-4B67-AF2D-C46A5BAE28AC}" srcOrd="2" destOrd="0" parTransId="{FE001E51-D92D-4587-8F08-BD659DD25EE6}" sibTransId="{F5D6A2BC-7DCD-4EA3-8DD6-3B488E5B03ED}"/>
    <dgm:cxn modelId="{30429AF8-C26F-4F42-B833-BA88917746F0}" srcId="{DA3BCAC4-11F1-44CD-B370-FFAC4CC79FD6}" destId="{9A84416D-7743-4D72-9A2C-33CF481F0347}" srcOrd="3" destOrd="0" parTransId="{3ADAFD28-B145-45F4-B950-BD576F6BD056}" sibTransId="{287EB576-A061-4B55-9BDF-F03BC43D65F9}"/>
    <dgm:cxn modelId="{12A5E636-1043-4244-86BC-13640C891EE4}" type="presOf" srcId="{EA98CC5B-0550-4C59-80F3-02C91FDA4502}" destId="{AD59E1B1-A318-4344-95E3-072A51F241C1}" srcOrd="0" destOrd="0" presId="urn:microsoft.com/office/officeart/2005/8/layout/vList2"/>
    <dgm:cxn modelId="{EF8F61B9-0DA1-4F55-B6EC-BE969AA8CA5E}" srcId="{DA3BCAC4-11F1-44CD-B370-FFAC4CC79FD6}" destId="{EA98CC5B-0550-4C59-80F3-02C91FDA4502}" srcOrd="0" destOrd="0" parTransId="{D4C1B1CF-8DA5-4DCA-900A-2726D17A3AD1}" sibTransId="{3F76FB9A-EB65-4399-80A6-785F12F50334}"/>
    <dgm:cxn modelId="{1A91BF47-7C0C-4C83-A4E7-E7F9F29EDFB4}" type="presOf" srcId="{9A84416D-7743-4D72-9A2C-33CF481F0347}" destId="{DEF78DF6-47A7-4B19-AB8E-65CB9A46017D}" srcOrd="0" destOrd="0" presId="urn:microsoft.com/office/officeart/2005/8/layout/vList2"/>
    <dgm:cxn modelId="{0D237A80-9E19-4D61-9563-2B62918CDD16}" type="presOf" srcId="{2EE1230F-33FD-4B67-AF2D-C46A5BAE28AC}" destId="{F037140E-BD18-4E30-BA12-42F44F1607A8}" srcOrd="0" destOrd="0" presId="urn:microsoft.com/office/officeart/2005/8/layout/vList2"/>
    <dgm:cxn modelId="{DAA66289-2A5E-46C6-B1B9-45DAD3731377}" type="presOf" srcId="{DA3BCAC4-11F1-44CD-B370-FFAC4CC79FD6}" destId="{95D8E9EB-B463-4631-B7FD-7728F62D8217}" srcOrd="0" destOrd="0" presId="urn:microsoft.com/office/officeart/2005/8/layout/vList2"/>
    <dgm:cxn modelId="{D3FB80FF-779A-4814-B144-3FBD1B28FF5C}" srcId="{DA3BCAC4-11F1-44CD-B370-FFAC4CC79FD6}" destId="{3E482473-7419-4691-9945-47284D228D99}" srcOrd="1" destOrd="0" parTransId="{0EB5A5D1-D19D-4FB6-B153-68A7ECBEA469}" sibTransId="{2E866975-A83D-437B-9127-71970EF7F3E5}"/>
    <dgm:cxn modelId="{44F222FB-952D-4A2E-8105-F3C9DE4FC8B5}" type="presOf" srcId="{3E482473-7419-4691-9945-47284D228D99}" destId="{8B75A0F1-410B-40D9-839F-D23439DBFDCE}" srcOrd="0" destOrd="0" presId="urn:microsoft.com/office/officeart/2005/8/layout/vList2"/>
    <dgm:cxn modelId="{5F513307-F0A9-40B0-A570-79F09F9C6AE8}" type="presParOf" srcId="{95D8E9EB-B463-4631-B7FD-7728F62D8217}" destId="{AD59E1B1-A318-4344-95E3-072A51F241C1}" srcOrd="0" destOrd="0" presId="urn:microsoft.com/office/officeart/2005/8/layout/vList2"/>
    <dgm:cxn modelId="{BA088297-5734-49F9-AC68-2898CA188F80}" type="presParOf" srcId="{95D8E9EB-B463-4631-B7FD-7728F62D8217}" destId="{991F5FD7-8CA2-4B83-84A0-89E2DD217581}" srcOrd="1" destOrd="0" presId="urn:microsoft.com/office/officeart/2005/8/layout/vList2"/>
    <dgm:cxn modelId="{143CA819-05AC-4B44-AA3F-4E88B460B013}" type="presParOf" srcId="{95D8E9EB-B463-4631-B7FD-7728F62D8217}" destId="{8B75A0F1-410B-40D9-839F-D23439DBFDCE}" srcOrd="2" destOrd="0" presId="urn:microsoft.com/office/officeart/2005/8/layout/vList2"/>
    <dgm:cxn modelId="{9CD03438-8616-4CD0-A8C3-B0656549E75C}" type="presParOf" srcId="{95D8E9EB-B463-4631-B7FD-7728F62D8217}" destId="{DD39F3F3-C66C-4633-8678-867A9BE82EE0}" srcOrd="3" destOrd="0" presId="urn:microsoft.com/office/officeart/2005/8/layout/vList2"/>
    <dgm:cxn modelId="{93DA4275-5A60-4C47-8746-7CA742D7CDA7}" type="presParOf" srcId="{95D8E9EB-B463-4631-B7FD-7728F62D8217}" destId="{F037140E-BD18-4E30-BA12-42F44F1607A8}" srcOrd="4" destOrd="0" presId="urn:microsoft.com/office/officeart/2005/8/layout/vList2"/>
    <dgm:cxn modelId="{4D72A7F8-8D26-4873-867C-9E8384516675}" type="presParOf" srcId="{95D8E9EB-B463-4631-B7FD-7728F62D8217}" destId="{BEF5B66D-4B50-4B56-B993-E35C5FC79CCB}" srcOrd="5" destOrd="0" presId="urn:microsoft.com/office/officeart/2005/8/layout/vList2"/>
    <dgm:cxn modelId="{781754A6-C500-4033-913B-1B444C455173}" type="presParOf" srcId="{95D8E9EB-B463-4631-B7FD-7728F62D8217}" destId="{DEF78DF6-47A7-4B19-AB8E-65CB9A46017D}" srcOrd="6" destOrd="0" presId="urn:microsoft.com/office/officeart/2005/8/layout/vList2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C5FF97-43E5-4C1C-8F3B-E03D2A7EE4E9}">
      <dsp:nvSpPr>
        <dsp:cNvPr id="0" name=""/>
        <dsp:cNvSpPr/>
      </dsp:nvSpPr>
      <dsp:spPr>
        <a:xfrm>
          <a:off x="0" y="0"/>
          <a:ext cx="3886990" cy="2932944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Эмоциональный</a:t>
          </a:r>
          <a:r>
            <a:rPr lang="ru-RU" sz="2200" kern="12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потому что при этом основное средство помощи ребенку – это совместное проживание и эмоциональное осмысление происходящего</a:t>
          </a:r>
          <a:endParaRPr lang="ru-RU" sz="2200" kern="1200" dirty="0">
            <a:solidFill>
              <a:schemeClr val="accent2">
                <a:lumMod val="50000"/>
              </a:schemeClr>
            </a:solidFill>
            <a:latin typeface="Cambria" pitchFamily="18" charset="0"/>
            <a:ea typeface="Cambria" pitchFamily="18" charset="0"/>
            <a:cs typeface="Times New Roman" pitchFamily="18" charset="0"/>
          </a:endParaRPr>
        </a:p>
      </dsp:txBody>
      <dsp:txXfrm>
        <a:off x="0" y="0"/>
        <a:ext cx="3886990" cy="2932944"/>
      </dsp:txXfrm>
    </dsp:sp>
    <dsp:sp modelId="{DA37E441-E6D3-4478-A19D-56CB62FF9B0E}">
      <dsp:nvSpPr>
        <dsp:cNvPr id="0" name=""/>
        <dsp:cNvSpPr/>
      </dsp:nvSpPr>
      <dsp:spPr>
        <a:xfrm>
          <a:off x="4243662" y="0"/>
          <a:ext cx="4286573" cy="2935952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Смысловой</a:t>
          </a:r>
          <a:r>
            <a:rPr lang="ru-RU" sz="2200" kern="12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потому что основная задача – накопление и осмысленное упорядочивание индивидуального аффективного опыта ребенка, такого, который сможет стать опорой для развития активных и дифференцированных отношений с окружением </a:t>
          </a:r>
        </a:p>
      </dsp:txBody>
      <dsp:txXfrm>
        <a:off x="4243662" y="0"/>
        <a:ext cx="4286573" cy="29359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5723CA-CCE5-4910-BAFD-014528333B18}">
      <dsp:nvSpPr>
        <dsp:cNvPr id="0" name=""/>
        <dsp:cNvSpPr/>
      </dsp:nvSpPr>
      <dsp:spPr>
        <a:xfrm>
          <a:off x="0" y="3360662"/>
          <a:ext cx="5616624" cy="11030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ambria" pitchFamily="18" charset="0"/>
              <a:ea typeface="Cambria" pitchFamily="18" charset="0"/>
            </a:rPr>
            <a:t>ТРЕТИЙ ЭТАП</a:t>
          </a:r>
          <a:endParaRPr lang="ru-RU" sz="2800" kern="1200" dirty="0">
            <a:latin typeface="Cambria" pitchFamily="18" charset="0"/>
            <a:ea typeface="Cambria" pitchFamily="18" charset="0"/>
          </a:endParaRPr>
        </a:p>
      </dsp:txBody>
      <dsp:txXfrm>
        <a:off x="0" y="3360662"/>
        <a:ext cx="5616624" cy="595643"/>
      </dsp:txXfrm>
    </dsp:sp>
    <dsp:sp modelId="{A8F01F70-0D87-4B29-8B0F-1EC2AD8FC783}">
      <dsp:nvSpPr>
        <dsp:cNvPr id="0" name=""/>
        <dsp:cNvSpPr/>
      </dsp:nvSpPr>
      <dsp:spPr>
        <a:xfrm>
          <a:off x="0" y="3934245"/>
          <a:ext cx="5616624" cy="507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itchFamily="18" charset="0"/>
              <a:ea typeface="Cambria" pitchFamily="18" charset="0"/>
            </a:rPr>
            <a:t>«Игры в кругу со сверстниками в большой группе</a:t>
          </a:r>
          <a:r>
            <a:rPr lang="ru-RU" sz="1700" b="1" kern="1200" dirty="0" smtClean="0"/>
            <a:t>» </a:t>
          </a:r>
          <a:endParaRPr lang="ru-RU" sz="1700" kern="1200" dirty="0"/>
        </a:p>
      </dsp:txBody>
      <dsp:txXfrm>
        <a:off x="0" y="3934245"/>
        <a:ext cx="5616624" cy="507400"/>
      </dsp:txXfrm>
    </dsp:sp>
    <dsp:sp modelId="{4A1D345D-EDB4-4CE3-B7F5-55E5B3FF7666}">
      <dsp:nvSpPr>
        <dsp:cNvPr id="0" name=""/>
        <dsp:cNvSpPr/>
      </dsp:nvSpPr>
      <dsp:spPr>
        <a:xfrm rot="10800000">
          <a:off x="0" y="1680725"/>
          <a:ext cx="5616624" cy="1696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ambria" pitchFamily="18" charset="0"/>
              <a:ea typeface="Cambria" pitchFamily="18" charset="0"/>
            </a:rPr>
            <a:t>ВТОРОЙ ЭТАП</a:t>
          </a:r>
          <a:endParaRPr lang="ru-RU" sz="2800" kern="1200" dirty="0">
            <a:latin typeface="Cambria" pitchFamily="18" charset="0"/>
            <a:ea typeface="Cambria" pitchFamily="18" charset="0"/>
          </a:endParaRPr>
        </a:p>
      </dsp:txBody>
      <dsp:txXfrm>
        <a:off x="0" y="1680725"/>
        <a:ext cx="5616624" cy="595465"/>
      </dsp:txXfrm>
    </dsp:sp>
    <dsp:sp modelId="{56E11CAA-D127-43C8-99C9-9354DB826CC6}">
      <dsp:nvSpPr>
        <dsp:cNvPr id="0" name=""/>
        <dsp:cNvSpPr/>
      </dsp:nvSpPr>
      <dsp:spPr>
        <a:xfrm>
          <a:off x="0" y="2276191"/>
          <a:ext cx="5616624" cy="5072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itchFamily="18" charset="0"/>
              <a:ea typeface="Cambria" pitchFamily="18" charset="0"/>
            </a:rPr>
            <a:t>«Игры в малой группе»</a:t>
          </a:r>
          <a:r>
            <a:rPr lang="ru-RU" sz="1700" kern="1200" dirty="0" smtClean="0">
              <a:latin typeface="Cambria" pitchFamily="18" charset="0"/>
              <a:ea typeface="Cambria" pitchFamily="18" charset="0"/>
            </a:rPr>
            <a:t> </a:t>
          </a:r>
          <a:endParaRPr lang="ru-RU" sz="1700" kern="1200" dirty="0">
            <a:latin typeface="Cambria" pitchFamily="18" charset="0"/>
            <a:ea typeface="Cambria" pitchFamily="18" charset="0"/>
          </a:endParaRPr>
        </a:p>
      </dsp:txBody>
      <dsp:txXfrm>
        <a:off x="0" y="2276191"/>
        <a:ext cx="5616624" cy="507248"/>
      </dsp:txXfrm>
    </dsp:sp>
    <dsp:sp modelId="{E41CFFFB-BC97-4572-93B1-2F2E642578C4}">
      <dsp:nvSpPr>
        <dsp:cNvPr id="0" name=""/>
        <dsp:cNvSpPr/>
      </dsp:nvSpPr>
      <dsp:spPr>
        <a:xfrm rot="10800000">
          <a:off x="0" y="0"/>
          <a:ext cx="5616624" cy="1696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ambria" pitchFamily="18" charset="0"/>
              <a:ea typeface="Cambria" pitchFamily="18" charset="0"/>
            </a:rPr>
            <a:t>ПЕРВЫЙ ЭТАП</a:t>
          </a:r>
          <a:endParaRPr lang="ru-RU" sz="2800" kern="1200" dirty="0">
            <a:latin typeface="Cambria" pitchFamily="18" charset="0"/>
            <a:ea typeface="Cambria" pitchFamily="18" charset="0"/>
          </a:endParaRPr>
        </a:p>
      </dsp:txBody>
      <dsp:txXfrm>
        <a:off x="0" y="0"/>
        <a:ext cx="5616624" cy="595465"/>
      </dsp:txXfrm>
    </dsp:sp>
    <dsp:sp modelId="{883CD9C0-90B6-4554-9AA1-EA8894BC7F9F}">
      <dsp:nvSpPr>
        <dsp:cNvPr id="0" name=""/>
        <dsp:cNvSpPr/>
      </dsp:nvSpPr>
      <dsp:spPr>
        <a:xfrm>
          <a:off x="0" y="596254"/>
          <a:ext cx="5616624" cy="5072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ambria" pitchFamily="18" charset="0"/>
              <a:ea typeface="Cambria" pitchFamily="18" charset="0"/>
            </a:rPr>
            <a:t>«Игра со взрослым»</a:t>
          </a:r>
          <a:r>
            <a:rPr lang="ru-RU" sz="1700" kern="1200" dirty="0" smtClean="0">
              <a:latin typeface="Cambria" pitchFamily="18" charset="0"/>
              <a:ea typeface="Cambria" pitchFamily="18" charset="0"/>
            </a:rPr>
            <a:t> </a:t>
          </a:r>
          <a:endParaRPr lang="ru-RU" sz="1700" kern="1200" dirty="0">
            <a:latin typeface="Cambria" pitchFamily="18" charset="0"/>
            <a:ea typeface="Cambria" pitchFamily="18" charset="0"/>
          </a:endParaRPr>
        </a:p>
      </dsp:txBody>
      <dsp:txXfrm>
        <a:off x="0" y="596254"/>
        <a:ext cx="5616624" cy="50724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59E1B1-A318-4344-95E3-072A51F241C1}">
      <dsp:nvSpPr>
        <dsp:cNvPr id="0" name=""/>
        <dsp:cNvSpPr/>
      </dsp:nvSpPr>
      <dsp:spPr>
        <a:xfrm>
          <a:off x="0" y="8899"/>
          <a:ext cx="5616624" cy="1284673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itchFamily="18" charset="0"/>
              <a:ea typeface="Cambria" pitchFamily="18" charset="0"/>
            </a:rPr>
            <a:t>формированию образа себя через игровое взаимодействие с детьми и взрослыми</a:t>
          </a:r>
          <a:endParaRPr lang="ru-RU" sz="2000" kern="1200" dirty="0">
            <a:latin typeface="Cambria" pitchFamily="18" charset="0"/>
            <a:ea typeface="Cambria" pitchFamily="18" charset="0"/>
          </a:endParaRPr>
        </a:p>
      </dsp:txBody>
      <dsp:txXfrm>
        <a:off x="0" y="8899"/>
        <a:ext cx="5616624" cy="1284673"/>
      </dsp:txXfrm>
    </dsp:sp>
    <dsp:sp modelId="{8B75A0F1-410B-40D9-839F-D23439DBFDCE}">
      <dsp:nvSpPr>
        <dsp:cNvPr id="0" name=""/>
        <dsp:cNvSpPr/>
      </dsp:nvSpPr>
      <dsp:spPr>
        <a:xfrm>
          <a:off x="0" y="1300814"/>
          <a:ext cx="5616624" cy="1284673"/>
        </a:xfrm>
        <a:prstGeom prst="roundRect">
          <a:avLst/>
        </a:prstGeom>
        <a:solidFill>
          <a:srgbClr val="73A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itchFamily="18" charset="0"/>
              <a:ea typeface="Cambria" pitchFamily="18" charset="0"/>
            </a:rPr>
            <a:t>развитию игровой деятельности рядом с другими детьми с собственным набором игровых материалов</a:t>
          </a:r>
          <a:endParaRPr lang="ru-RU" sz="2000" kern="1200" dirty="0">
            <a:latin typeface="Cambria" pitchFamily="18" charset="0"/>
            <a:ea typeface="Cambria" pitchFamily="18" charset="0"/>
          </a:endParaRPr>
        </a:p>
      </dsp:txBody>
      <dsp:txXfrm>
        <a:off x="0" y="1300814"/>
        <a:ext cx="5616624" cy="1284673"/>
      </dsp:txXfrm>
    </dsp:sp>
    <dsp:sp modelId="{F037140E-BD18-4E30-BA12-42F44F1607A8}">
      <dsp:nvSpPr>
        <dsp:cNvPr id="0" name=""/>
        <dsp:cNvSpPr/>
      </dsp:nvSpPr>
      <dsp:spPr>
        <a:xfrm>
          <a:off x="0" y="2599087"/>
          <a:ext cx="5616624" cy="1284673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itchFamily="18" charset="0"/>
              <a:ea typeface="Cambria" pitchFamily="18" charset="0"/>
            </a:rPr>
            <a:t>способствует развитию игровой деятельности через простые ритмические, сенсорные игры со взрослым и со сверстниками</a:t>
          </a:r>
          <a:endParaRPr lang="ru-RU" sz="2000" kern="1200" dirty="0">
            <a:latin typeface="Cambria" pitchFamily="18" charset="0"/>
            <a:ea typeface="Cambria" pitchFamily="18" charset="0"/>
          </a:endParaRPr>
        </a:p>
      </dsp:txBody>
      <dsp:txXfrm>
        <a:off x="0" y="2599087"/>
        <a:ext cx="5616624" cy="1284673"/>
      </dsp:txXfrm>
    </dsp:sp>
    <dsp:sp modelId="{DEF78DF6-47A7-4B19-AB8E-65CB9A46017D}">
      <dsp:nvSpPr>
        <dsp:cNvPr id="0" name=""/>
        <dsp:cNvSpPr/>
      </dsp:nvSpPr>
      <dsp:spPr>
        <a:xfrm>
          <a:off x="0" y="3897359"/>
          <a:ext cx="5616624" cy="1284673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itchFamily="18" charset="0"/>
              <a:ea typeface="Cambria" pitchFamily="18" charset="0"/>
            </a:rPr>
            <a:t>создает условия  для формирования у ребенка мотивации к взаимодействию и общению</a:t>
          </a:r>
          <a:endParaRPr lang="ru-RU" sz="2000" kern="1200" dirty="0">
            <a:latin typeface="Cambria" pitchFamily="18" charset="0"/>
            <a:ea typeface="Cambria" pitchFamily="18" charset="0"/>
          </a:endParaRPr>
        </a:p>
      </dsp:txBody>
      <dsp:txXfrm>
        <a:off x="0" y="3897359"/>
        <a:ext cx="5616624" cy="1284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E2870-5C5A-4AAC-AACA-025670158F47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65DB0-9A38-4F2E-816D-62329ABCF6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855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Данный слайд доработаем завтра утром в садике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65DB0-9A38-4F2E-816D-62329ABCF6B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264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меня дома</a:t>
            </a:r>
            <a:r>
              <a:rPr lang="ru-RU" baseline="0" dirty="0" smtClean="0"/>
              <a:t> не позволяет техника, но надо видео вставить прямо в презентацию, чтобы была картинка, как будто фото. Место для него выделила.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65DB0-9A38-4F2E-816D-62329ABCF6B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939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65DB0-9A38-4F2E-816D-62329ABCF6B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65DB0-9A38-4F2E-816D-62329ABCF6B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65DB0-9A38-4F2E-816D-62329ABCF6B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 меня дома не позволяет техника, но надо видео вставить прямо в презентацию, чтобы была картинка, как будто фото. Место для него выделила.</a:t>
            </a:r>
          </a:p>
          <a:p>
            <a:r>
              <a:rPr lang="ru-RU" dirty="0" smtClean="0"/>
              <a:t>Может видео 2 оставить на данном слайде,</a:t>
            </a:r>
            <a:r>
              <a:rPr lang="ru-RU" baseline="0" dirty="0" smtClean="0"/>
              <a:t> а 3 на другой слайд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65DB0-9A38-4F2E-816D-62329ABCF6B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 descr="https://www.clker.com/cliparts/9/M/r/S/W/A/sun-light-h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6522924">
            <a:off x="4055812" y="95717"/>
            <a:ext cx="7757093" cy="761488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pic>
        <p:nvPicPr>
          <p:cNvPr id="18" name="Picture 2" descr="https://ya-webdesign.com/images/lighthouse-illustration-png-17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3" y="3527026"/>
            <a:ext cx="923259" cy="1656184"/>
          </a:xfrm>
          <a:prstGeom prst="rect">
            <a:avLst/>
          </a:prstGeom>
          <a:noFill/>
        </p:spPr>
      </p:pic>
      <p:pic>
        <p:nvPicPr>
          <p:cNvPr id="19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0" name="TextBox 19"/>
          <p:cNvSpPr txBox="1"/>
          <p:nvPr userDrawn="1"/>
        </p:nvSpPr>
        <p:spPr>
          <a:xfrm>
            <a:off x="2042727" y="320644"/>
            <a:ext cx="7009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Муниципальное автономное дошкольное </a:t>
            </a:r>
          </a:p>
          <a:p>
            <a:pPr algn="ctr"/>
            <a:r>
              <a:rPr lang="ru-RU" sz="2400" dirty="0" smtClean="0"/>
              <a:t>образовательное учреждение детский сад </a:t>
            </a:r>
          </a:p>
          <a:p>
            <a:pPr algn="ctr"/>
            <a:r>
              <a:rPr lang="ru-RU" sz="2400" dirty="0" smtClean="0"/>
              <a:t>«МАЯЧОК»</a:t>
            </a:r>
            <a:r>
              <a:rPr lang="ru-RU" sz="2400" baseline="0" dirty="0" smtClean="0"/>
              <a:t> </a:t>
            </a:r>
            <a:r>
              <a:rPr lang="ru-RU" sz="2400" dirty="0" smtClean="0"/>
              <a:t>комбинированного вида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7090778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2694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grpSp>
        <p:nvGrpSpPr>
          <p:cNvPr id="11" name="Группа 10"/>
          <p:cNvGrpSpPr/>
          <p:nvPr userDrawn="1"/>
        </p:nvGrpSpPr>
        <p:grpSpPr>
          <a:xfrm flipH="1">
            <a:off x="-3204864" y="1608526"/>
            <a:ext cx="7614880" cy="7757093"/>
            <a:chOff x="4551413" y="1608526"/>
            <a:chExt cx="7614880" cy="7757093"/>
          </a:xfrm>
        </p:grpSpPr>
        <p:pic>
          <p:nvPicPr>
            <p:cNvPr id="12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3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flipH="1">
            <a:off x="-3204864" y="1608526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>
                <a:solidFill>
                  <a:srgbClr val="385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>
                <a:solidFill>
                  <a:srgbClr val="385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24743" y="604584"/>
            <a:ext cx="8464566" cy="537120"/>
            <a:chOff x="251520" y="299592"/>
            <a:chExt cx="8464566" cy="53712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51520" y="836712"/>
              <a:ext cx="8464566" cy="0"/>
            </a:xfrm>
            <a:prstGeom prst="line">
              <a:avLst/>
            </a:prstGeom>
            <a:ln w="25400">
              <a:solidFill>
                <a:srgbClr val="38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Нашивка 17"/>
            <p:cNvSpPr/>
            <p:nvPr/>
          </p:nvSpPr>
          <p:spPr>
            <a:xfrm>
              <a:off x="251520" y="307829"/>
              <a:ext cx="504056" cy="432048"/>
            </a:xfrm>
            <a:prstGeom prst="chevron">
              <a:avLst/>
            </a:prstGeom>
            <a:solidFill>
              <a:srgbClr val="385400"/>
            </a:solidFill>
            <a:ln>
              <a:solidFill>
                <a:srgbClr val="385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/>
            <p:cNvSpPr/>
            <p:nvPr/>
          </p:nvSpPr>
          <p:spPr>
            <a:xfrm>
              <a:off x="755576" y="307829"/>
              <a:ext cx="504056" cy="432048"/>
            </a:xfrm>
            <a:prstGeom prst="chevron">
              <a:avLst/>
            </a:prstGeom>
            <a:solidFill>
              <a:srgbClr val="5C8A00"/>
            </a:solidFill>
            <a:ln>
              <a:solidFill>
                <a:srgbClr val="5C8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Нашивка 19"/>
            <p:cNvSpPr/>
            <p:nvPr/>
          </p:nvSpPr>
          <p:spPr>
            <a:xfrm>
              <a:off x="1259632" y="299592"/>
              <a:ext cx="504056" cy="432048"/>
            </a:xfrm>
            <a:prstGeom prst="chevron">
              <a:avLst/>
            </a:prstGeom>
            <a:solidFill>
              <a:srgbClr val="88CC00"/>
            </a:solidFill>
            <a:ln>
              <a:solidFill>
                <a:srgbClr val="88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907704" y="112694"/>
            <a:ext cx="5330436" cy="103942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854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12694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="" xmlns:p14="http://schemas.microsoft.com/office/powerpoint/2010/main" val="378530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 flipH="1">
            <a:off x="-3185286" y="1608526"/>
            <a:ext cx="7614880" cy="7757093"/>
            <a:chOff x="4551413" y="1608526"/>
            <a:chExt cx="7614880" cy="7757093"/>
          </a:xfrm>
        </p:grpSpPr>
        <p:pic>
          <p:nvPicPr>
            <p:cNvPr id="7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8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7098200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12694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flipH="1">
            <a:off x="-3204864" y="1608526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 flipH="1">
            <a:off x="524743" y="604584"/>
            <a:ext cx="8464566" cy="537120"/>
            <a:chOff x="251520" y="299592"/>
            <a:chExt cx="8464566" cy="53712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55576" y="836712"/>
              <a:ext cx="7960510" cy="0"/>
            </a:xfrm>
            <a:prstGeom prst="line">
              <a:avLst/>
            </a:prstGeom>
            <a:ln w="25400">
              <a:solidFill>
                <a:srgbClr val="38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Нашивка 13"/>
            <p:cNvSpPr/>
            <p:nvPr/>
          </p:nvSpPr>
          <p:spPr>
            <a:xfrm>
              <a:off x="251520" y="307829"/>
              <a:ext cx="504056" cy="432048"/>
            </a:xfrm>
            <a:prstGeom prst="chevron">
              <a:avLst/>
            </a:prstGeom>
            <a:solidFill>
              <a:srgbClr val="385400"/>
            </a:solidFill>
            <a:ln>
              <a:solidFill>
                <a:srgbClr val="385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/>
            <p:cNvSpPr/>
            <p:nvPr/>
          </p:nvSpPr>
          <p:spPr>
            <a:xfrm>
              <a:off x="755576" y="307829"/>
              <a:ext cx="504056" cy="432048"/>
            </a:xfrm>
            <a:prstGeom prst="chevron">
              <a:avLst/>
            </a:prstGeom>
            <a:solidFill>
              <a:srgbClr val="5C8A00"/>
            </a:solidFill>
            <a:ln>
              <a:solidFill>
                <a:srgbClr val="5C8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/>
            <p:cNvSpPr/>
            <p:nvPr/>
          </p:nvSpPr>
          <p:spPr>
            <a:xfrm>
              <a:off x="1259632" y="299592"/>
              <a:ext cx="504056" cy="432048"/>
            </a:xfrm>
            <a:prstGeom prst="chevron">
              <a:avLst/>
            </a:prstGeom>
            <a:solidFill>
              <a:srgbClr val="88CC00"/>
            </a:solidFill>
            <a:ln>
              <a:solidFill>
                <a:srgbClr val="88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" y="101600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63688" y="127398"/>
            <a:ext cx="5965481" cy="103942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854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68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flipH="1">
            <a:off x="-3204864" y="1608526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12694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93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4788023" y="1628800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26" y="101600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269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3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26" y="101600"/>
            <a:ext cx="1482363" cy="140411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grpSp>
        <p:nvGrpSpPr>
          <p:cNvPr id="14" name="Группа 13"/>
          <p:cNvGrpSpPr/>
          <p:nvPr userDrawn="1"/>
        </p:nvGrpSpPr>
        <p:grpSpPr>
          <a:xfrm>
            <a:off x="4788024" y="1675683"/>
            <a:ext cx="7614880" cy="7757093"/>
            <a:chOff x="4551413" y="1608526"/>
            <a:chExt cx="7614880" cy="7757093"/>
          </a:xfrm>
        </p:grpSpPr>
        <p:pic>
          <p:nvPicPr>
            <p:cNvPr id="15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6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00100" y="721183"/>
            <a:ext cx="7543800" cy="4231817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           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4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26" y="101600"/>
            <a:ext cx="1460269" cy="138318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00100" y="721183"/>
            <a:ext cx="7543800" cy="4231817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           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rgbClr val="88CC00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1">
                <a:solidFill>
                  <a:srgbClr val="3854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4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26" y="101600"/>
            <a:ext cx="1460269" cy="138318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="" xmlns:p14="http://schemas.microsoft.com/office/powerpoint/2010/main" val="324293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788" y="408372"/>
            <a:ext cx="7098011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26" y="101600"/>
            <a:ext cx="1482363" cy="140411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26" y="408372"/>
            <a:ext cx="6644073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1052736"/>
            <a:ext cx="1672235" cy="517569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1484784"/>
            <a:ext cx="1485531" cy="4699624"/>
          </a:xfrm>
        </p:spPr>
        <p:txBody>
          <a:bodyPr vert="eaVert">
            <a:normAutofit/>
          </a:bodyPr>
          <a:lstStyle>
            <a:lvl1pPr>
              <a:defRPr sz="3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87129" y="90222"/>
            <a:ext cx="1482363" cy="153518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654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408372"/>
            <a:ext cx="6912767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="" xmlns:p14="http://schemas.microsoft.com/office/powerpoint/2010/main" val="2990008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flipH="1">
            <a:off x="-3204864" y="1608526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 flipH="1">
            <a:off x="524743" y="604584"/>
            <a:ext cx="8464566" cy="537120"/>
            <a:chOff x="251520" y="299592"/>
            <a:chExt cx="8464566" cy="53712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755576" y="836712"/>
              <a:ext cx="7960510" cy="0"/>
            </a:xfrm>
            <a:prstGeom prst="line">
              <a:avLst/>
            </a:prstGeom>
            <a:ln w="25400">
              <a:solidFill>
                <a:srgbClr val="38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Нашивка 13"/>
            <p:cNvSpPr/>
            <p:nvPr/>
          </p:nvSpPr>
          <p:spPr>
            <a:xfrm>
              <a:off x="251520" y="307829"/>
              <a:ext cx="504056" cy="432048"/>
            </a:xfrm>
            <a:prstGeom prst="chevron">
              <a:avLst/>
            </a:prstGeom>
            <a:solidFill>
              <a:srgbClr val="385400"/>
            </a:solidFill>
            <a:ln>
              <a:solidFill>
                <a:srgbClr val="385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/>
            <p:cNvSpPr/>
            <p:nvPr/>
          </p:nvSpPr>
          <p:spPr>
            <a:xfrm>
              <a:off x="755576" y="307829"/>
              <a:ext cx="504056" cy="432048"/>
            </a:xfrm>
            <a:prstGeom prst="chevron">
              <a:avLst/>
            </a:prstGeom>
            <a:solidFill>
              <a:srgbClr val="5C8A00"/>
            </a:solidFill>
            <a:ln>
              <a:solidFill>
                <a:srgbClr val="5C8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/>
            <p:cNvSpPr/>
            <p:nvPr/>
          </p:nvSpPr>
          <p:spPr>
            <a:xfrm>
              <a:off x="1259632" y="299592"/>
              <a:ext cx="504056" cy="432048"/>
            </a:xfrm>
            <a:prstGeom prst="chevron">
              <a:avLst/>
            </a:prstGeom>
            <a:solidFill>
              <a:srgbClr val="88CC00"/>
            </a:solidFill>
            <a:ln>
              <a:solidFill>
                <a:srgbClr val="88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" y="101600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63688" y="127398"/>
            <a:ext cx="5965481" cy="1039427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3854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grpSp>
        <p:nvGrpSpPr>
          <p:cNvPr id="18" name="Группа 17"/>
          <p:cNvGrpSpPr/>
          <p:nvPr userDrawn="1"/>
        </p:nvGrpSpPr>
        <p:grpSpPr>
          <a:xfrm>
            <a:off x="4776603" y="1608526"/>
            <a:ext cx="7614880" cy="7757093"/>
            <a:chOff x="4551413" y="1608526"/>
            <a:chExt cx="7614880" cy="7757093"/>
          </a:xfrm>
        </p:grpSpPr>
        <p:pic>
          <p:nvPicPr>
            <p:cNvPr id="1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2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042727" y="320644"/>
            <a:ext cx="7009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Муниципальное автономное дошкольное </a:t>
            </a:r>
          </a:p>
          <a:p>
            <a:pPr algn="ctr"/>
            <a:r>
              <a:rPr lang="ru-RU" sz="2400" dirty="0" smtClean="0"/>
              <a:t>образовательное учреждение детский сад </a:t>
            </a:r>
          </a:p>
          <a:p>
            <a:pPr algn="ctr"/>
            <a:r>
              <a:rPr lang="ru-RU" sz="2400" dirty="0" smtClean="0"/>
              <a:t>«МАЯЧОК»</a:t>
            </a:r>
            <a:r>
              <a:rPr lang="ru-RU" sz="2400" baseline="0" dirty="0" smtClean="0"/>
              <a:t> </a:t>
            </a:r>
            <a:r>
              <a:rPr lang="ru-RU" sz="2400" dirty="0" smtClean="0"/>
              <a:t>комбинированного вида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rgbClr val="88CC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grpSp>
        <p:nvGrpSpPr>
          <p:cNvPr id="18" name="Группа 17"/>
          <p:cNvGrpSpPr/>
          <p:nvPr userDrawn="1"/>
        </p:nvGrpSpPr>
        <p:grpSpPr>
          <a:xfrm>
            <a:off x="4776603" y="1608526"/>
            <a:ext cx="7614880" cy="7757093"/>
            <a:chOff x="4551413" y="1608526"/>
            <a:chExt cx="7614880" cy="7757093"/>
          </a:xfrm>
        </p:grpSpPr>
        <p:pic>
          <p:nvPicPr>
            <p:cNvPr id="1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2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rgbClr val="3854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042727" y="320644"/>
            <a:ext cx="7009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85400"/>
                </a:solidFill>
              </a:rPr>
              <a:t>Муниципальное автономное дошкольное </a:t>
            </a:r>
          </a:p>
          <a:p>
            <a:pPr algn="ctr"/>
            <a:r>
              <a:rPr lang="ru-RU" sz="2400" dirty="0" smtClean="0">
                <a:solidFill>
                  <a:srgbClr val="385400"/>
                </a:solidFill>
              </a:rPr>
              <a:t>образовательное учреждение детский сад </a:t>
            </a:r>
          </a:p>
          <a:p>
            <a:pPr algn="ctr"/>
            <a:r>
              <a:rPr lang="ru-RU" sz="2400" dirty="0" smtClean="0">
                <a:solidFill>
                  <a:srgbClr val="385400"/>
                </a:solidFill>
              </a:rPr>
              <a:t>«МАЯЧОК»</a:t>
            </a:r>
            <a:r>
              <a:rPr lang="ru-RU" sz="2400" baseline="0" dirty="0" smtClean="0">
                <a:solidFill>
                  <a:srgbClr val="385400"/>
                </a:solidFill>
              </a:rPr>
              <a:t> </a:t>
            </a:r>
            <a:r>
              <a:rPr lang="ru-RU" sz="2400" dirty="0" smtClean="0">
                <a:solidFill>
                  <a:srgbClr val="385400"/>
                </a:solidFill>
              </a:rPr>
              <a:t>комбинированного вида</a:t>
            </a:r>
            <a:endParaRPr lang="ru-RU" sz="2400" dirty="0">
              <a:solidFill>
                <a:srgbClr val="3854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55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408372"/>
            <a:ext cx="6851104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4932039" y="1608526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1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6632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flipH="1">
            <a:off x="-3204864" y="1608526"/>
            <a:ext cx="7614880" cy="7757093"/>
            <a:chOff x="4551413" y="1608526"/>
            <a:chExt cx="7614880" cy="7757093"/>
          </a:xfrm>
        </p:grpSpPr>
        <p:pic>
          <p:nvPicPr>
            <p:cNvPr id="9" name="Picture 6" descr="https://www.clker.com/cliparts/9/M/r/S/W/A/sun-light-hi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38000" contrast="-5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6522924">
              <a:off x="4480306" y="1679633"/>
              <a:ext cx="7757093" cy="7614880"/>
            </a:xfrm>
            <a:prstGeom prst="rect">
              <a:avLst/>
            </a:prstGeom>
            <a:noFill/>
          </p:spPr>
        </p:pic>
        <p:pic>
          <p:nvPicPr>
            <p:cNvPr id="10" name="Picture 2" descr="https://ya-webdesign.com/images/lighthouse-illustration-png-17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4250"/>
                      </a14:imgEffect>
                      <a14:imgEffect>
                        <a14:saturation sat="400000"/>
                      </a14:imgEffect>
                      <a14:imgEffect>
                        <a14:brightnessContrast bright="35000" contrast="-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972" y="5201816"/>
              <a:ext cx="923259" cy="1656184"/>
            </a:xfrm>
            <a:prstGeom prst="rect">
              <a:avLst/>
            </a:prstGeom>
            <a:noFill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24743" y="604584"/>
            <a:ext cx="8464566" cy="537120"/>
            <a:chOff x="251520" y="299592"/>
            <a:chExt cx="8464566" cy="53712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51520" y="836712"/>
              <a:ext cx="8464566" cy="0"/>
            </a:xfrm>
            <a:prstGeom prst="line">
              <a:avLst/>
            </a:prstGeom>
            <a:ln w="25400">
              <a:solidFill>
                <a:srgbClr val="385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Нашивка 17"/>
            <p:cNvSpPr/>
            <p:nvPr/>
          </p:nvSpPr>
          <p:spPr>
            <a:xfrm>
              <a:off x="251520" y="307829"/>
              <a:ext cx="504056" cy="432048"/>
            </a:xfrm>
            <a:prstGeom prst="chevron">
              <a:avLst/>
            </a:prstGeom>
            <a:solidFill>
              <a:srgbClr val="385400"/>
            </a:solidFill>
            <a:ln>
              <a:solidFill>
                <a:srgbClr val="385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/>
            <p:cNvSpPr/>
            <p:nvPr/>
          </p:nvSpPr>
          <p:spPr>
            <a:xfrm>
              <a:off x="755576" y="307829"/>
              <a:ext cx="504056" cy="432048"/>
            </a:xfrm>
            <a:prstGeom prst="chevron">
              <a:avLst/>
            </a:prstGeom>
            <a:solidFill>
              <a:srgbClr val="5C8A00"/>
            </a:solidFill>
            <a:ln>
              <a:solidFill>
                <a:srgbClr val="5C8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Нашивка 19"/>
            <p:cNvSpPr/>
            <p:nvPr/>
          </p:nvSpPr>
          <p:spPr>
            <a:xfrm>
              <a:off x="1259632" y="299592"/>
              <a:ext cx="504056" cy="432048"/>
            </a:xfrm>
            <a:prstGeom prst="chevron">
              <a:avLst/>
            </a:prstGeom>
            <a:solidFill>
              <a:srgbClr val="88CC00"/>
            </a:solidFill>
            <a:ln>
              <a:solidFill>
                <a:srgbClr val="88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907704" y="112694"/>
            <a:ext cx="5330436" cy="103942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854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7" name="Picture 2" descr="http://mayachok205nt.ucoz.ru/_si/2/69829220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12694"/>
            <a:ext cx="1791207" cy="16966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>
                <a:solidFill>
                  <a:srgbClr val="3854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>
                <a:solidFill>
                  <a:srgbClr val="3854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869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72" r:id="rId4"/>
    <p:sldLayoutId id="2147483667" r:id="rId5"/>
    <p:sldLayoutId id="2147483663" r:id="rId6"/>
    <p:sldLayoutId id="2147483677" r:id="rId7"/>
    <p:sldLayoutId id="2147483664" r:id="rId8"/>
    <p:sldLayoutId id="2147483679" r:id="rId9"/>
    <p:sldLayoutId id="2147483665" r:id="rId10"/>
    <p:sldLayoutId id="2147483674" r:id="rId11"/>
    <p:sldLayoutId id="2147483666" r:id="rId12"/>
    <p:sldLayoutId id="2147483675" r:id="rId13"/>
    <p:sldLayoutId id="2147483678" r:id="rId14"/>
    <p:sldLayoutId id="2147483673" r:id="rId15"/>
    <p:sldLayoutId id="2147483668" r:id="rId16"/>
    <p:sldLayoutId id="2147483669" r:id="rId17"/>
    <p:sldLayoutId id="2147483676" r:id="rId18"/>
    <p:sldLayoutId id="2147483670" r:id="rId19"/>
    <p:sldLayoutId id="214748367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3500" b="1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ystem\Desktop\&#1074;&#1080;&#1076;&#1077;&#1086;%202%20(online-video-cutter.com).mp4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package" Target="../embeddings/_________Microsoft_Office_Word1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System\Desktop\&#1074;&#1099;&#1089;&#1090;&#1091;&#1087;&#1083;&#1077;&#1085;&#1080;&#1077;%20&#1089;&#1077;&#1085;&#1090;&#1103;&#1073;&#1088;&#1100;%202022\&#1074;&#1080;&#1076;&#1077;&#1086;%201.mp4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653136"/>
            <a:ext cx="6768752" cy="576064"/>
          </a:xfrm>
        </p:spPr>
        <p:txBody>
          <a:bodyPr>
            <a:normAutofit fontScale="92500" lnSpcReduction="10000"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spc="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Шуклина</a:t>
            </a:r>
            <a:r>
              <a:rPr lang="ru-RU" b="1" spc="0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Татьяна </a:t>
            </a:r>
            <a:r>
              <a:rPr lang="ru-RU" b="1" spc="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Валерьевна,</a:t>
            </a:r>
            <a:endParaRPr lang="ru-RU" b="1" spc="0" dirty="0">
              <a:solidFill>
                <a:schemeClr val="bg1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cap="none" spc="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педагог-психолог, детский сад № 205 </a:t>
            </a:r>
            <a:r>
              <a:rPr lang="ru-RU" b="1" cap="none" spc="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МАДОУ </a:t>
            </a:r>
            <a:r>
              <a:rPr lang="ru-RU" b="1" cap="none" spc="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«МАЯЧОК</a:t>
            </a:r>
            <a:r>
              <a:rPr lang="ru-RU" b="1" cap="none" spc="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» </a:t>
            </a:r>
            <a:endParaRPr lang="ru-RU" b="1" spc="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55576" y="3405334"/>
            <a:ext cx="6408712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Коррекция нарушений социального взаимодействия у детей с расстройствами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аутистического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 спектра через игровую терапию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31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  <a:t>Критерии оценки достижения результатов игрового сеанса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dirty="0" smtClean="0">
                <a:latin typeface="Cambria" pitchFamily="18" charset="0"/>
                <a:ea typeface="Cambria" pitchFamily="18" charset="0"/>
              </a:rPr>
              <a:t>на этапе вовлечения ребенка с РАС </a:t>
            </a:r>
            <a:br>
              <a:rPr lang="ru-RU" sz="2800" dirty="0" smtClean="0">
                <a:latin typeface="Cambria" pitchFamily="18" charset="0"/>
                <a:ea typeface="Cambria" pitchFamily="18" charset="0"/>
              </a:rPr>
            </a:br>
            <a:r>
              <a:rPr lang="ru-RU" sz="2800" dirty="0" smtClean="0">
                <a:latin typeface="Cambria" pitchFamily="18" charset="0"/>
                <a:ea typeface="Cambria" pitchFamily="18" charset="0"/>
              </a:rPr>
              <a:t>в малую группу</a:t>
            </a:r>
            <a:endParaRPr lang="ru-RU" sz="28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115616" y="2276873"/>
            <a:ext cx="3600400" cy="266429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63253874"/>
              </p:ext>
            </p:extLst>
          </p:nvPr>
        </p:nvGraphicFramePr>
        <p:xfrm>
          <a:off x="251519" y="1772815"/>
          <a:ext cx="8640961" cy="486583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84447"/>
                <a:gridCol w="5542722"/>
                <a:gridCol w="430937"/>
                <a:gridCol w="430937"/>
                <a:gridCol w="430937"/>
                <a:gridCol w="1220981"/>
              </a:tblGrid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Cambria" pitchFamily="18" charset="0"/>
                          <a:ea typeface="Cambria" pitchFamily="18" charset="0"/>
                        </a:rPr>
                        <a:t>№ </a:t>
                      </a:r>
                      <a:r>
                        <a:rPr lang="ru-RU" sz="1200" b="1" dirty="0" err="1" smtClean="0">
                          <a:latin typeface="Cambria" pitchFamily="18" charset="0"/>
                          <a:ea typeface="Cambria" pitchFamily="18" charset="0"/>
                        </a:rPr>
                        <a:t>п</a:t>
                      </a:r>
                      <a:r>
                        <a:rPr lang="ru-RU" sz="1200" b="1" dirty="0" smtClean="0">
                          <a:latin typeface="Cambria" pitchFamily="18" charset="0"/>
                          <a:ea typeface="Cambria" pitchFamily="18" charset="0"/>
                        </a:rPr>
                        <a:t>/</a:t>
                      </a:r>
                      <a:r>
                        <a:rPr lang="ru-RU" sz="1200" b="1" dirty="0" err="1" smtClean="0">
                          <a:latin typeface="Cambria" pitchFamily="18" charset="0"/>
                          <a:ea typeface="Cambria" pitchFamily="18" charset="0"/>
                        </a:rPr>
                        <a:t>п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 anchor="ctr"/>
                </a:tc>
                <a:tc>
                  <a:txBody>
                    <a:bodyPr/>
                    <a:lstStyle/>
                    <a:p>
                      <a:pPr marL="450215" indent="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itchFamily="18" charset="0"/>
                          <a:ea typeface="Cambria" pitchFamily="18" charset="0"/>
                        </a:rPr>
                        <a:t>Деятельность ребенка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  <a:ea typeface="Cambria" pitchFamily="18" charset="0"/>
                        </a:rPr>
                        <a:t>«0»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  <a:ea typeface="Cambria" pitchFamily="18" charset="0"/>
                        </a:rPr>
                        <a:t>«1»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itchFamily="18" charset="0"/>
                          <a:ea typeface="Cambria" pitchFamily="18" charset="0"/>
                        </a:rPr>
                        <a:t>«2»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mbria" pitchFamily="18" charset="0"/>
                          <a:ea typeface="Cambria" pitchFamily="18" charset="0"/>
                        </a:rPr>
                        <a:t>комментарии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 anchor="ctr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1.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Протягивает руки, берет за </a:t>
                      </a:r>
                      <a:r>
                        <a:rPr lang="ru-RU" sz="1550" dirty="0" smtClean="0">
                          <a:latin typeface="Cambria" pitchFamily="18" charset="0"/>
                          <a:ea typeface="Cambria" pitchFamily="18" charset="0"/>
                        </a:rPr>
                        <a:t>руку взрослого</a:t>
                      </a: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, 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2.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Протягивает руки, берет за руку другого ребенка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3.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Улыбается при взаимодействии со взрослым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4.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Улыбается при взаимодействии  с другим ребенком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5.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Смотрит в сторону называемого человека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6.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Реагирует на свое имя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45867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7.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Играет рядом с другим ребенком с собственным набором игровых материалов (параллельная игра).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45867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8.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Играет в кругу с </a:t>
                      </a:r>
                      <a:r>
                        <a:rPr lang="ru-RU" sz="1550" dirty="0" smtClean="0">
                          <a:latin typeface="Cambria" pitchFamily="18" charset="0"/>
                          <a:ea typeface="Cambria" pitchFamily="18" charset="0"/>
                        </a:rPr>
                        <a:t>другими детьми </a:t>
                      </a: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в сенсорные, ритмические игры 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9.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Подражает действиям взрослых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10.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Подражает действиям сверстников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11.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По просьбе выполняет ранее заученные действия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2718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12.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Соблюдает принятые правила поведения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45867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13.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Воспринимает фронтальную инструкцию, данную на слух или зрительно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  <a:tr h="45843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" pitchFamily="18" charset="0"/>
                          <a:ea typeface="Cambria" pitchFamily="18" charset="0"/>
                        </a:rPr>
                        <a:t>14.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550" dirty="0">
                          <a:latin typeface="Cambria" pitchFamily="18" charset="0"/>
                          <a:ea typeface="Cambria" pitchFamily="18" charset="0"/>
                        </a:rPr>
                        <a:t>Вступает в игровое взаимодействие с другим ребенком</a:t>
                      </a:r>
                      <a:endParaRPr lang="ru-RU" sz="155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  <a:tc>
                  <a:txBody>
                    <a:bodyPr/>
                    <a:lstStyle/>
                    <a:p>
                      <a:pPr marL="450215" indent="450215" algn="just"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3630" marR="536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569134"/>
            <a:ext cx="7218156" cy="1039427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III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этап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Игры в кругу со сверстниками 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(большая группа)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683" y="2001614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Цель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- обогащение аффективного опыта ребенка переживанием общего удовольствия в непосредственной эмоциональной игре со сверстниками.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068960"/>
            <a:ext cx="59216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Основные задачи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: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развитие выносливости в эмоциональном контакте и сокращение игровой дистанции;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обогащение опытом и развитие навыков непосредственной игры со сверстниками;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развитие эмоциональной отзывчивости, инициативы и творчества в игре со сверстниками;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заботливого отношения к другим детям, установки ребенка на собственную социальную значимость, самостоятельность и успешность. </a:t>
            </a:r>
          </a:p>
        </p:txBody>
      </p:sp>
      <p:pic>
        <p:nvPicPr>
          <p:cNvPr id="8" name="видео 2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 b="17459"/>
          <a:stretch>
            <a:fillRect/>
          </a:stretch>
        </p:blipFill>
        <p:spPr>
          <a:xfrm>
            <a:off x="6300192" y="2780928"/>
            <a:ext cx="2519784" cy="3780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91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5" y="635699"/>
            <a:ext cx="6768751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85400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РЕЗУЛЬТАТЫ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764398666"/>
              </p:ext>
            </p:extLst>
          </p:nvPr>
        </p:nvGraphicFramePr>
        <p:xfrm>
          <a:off x="251520" y="1484784"/>
          <a:ext cx="561662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us.123rf.com/450wm/lenm/lenm1011/lenm101100019/8129524-a-small-group-of-kids-re-constructing-a-jigsaw-puzzle.jpg?ver=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70000">
                        <a14:foregroundMark x1="15556" y1="34835" x2="22444" y2="37838"/>
                        <a14:foregroundMark x1="50000" y1="30330" x2="54889" y2="32733"/>
                        <a14:foregroundMark x1="17556" y1="85886" x2="25778" y2="91291"/>
                        <a14:foregroundMark x1="14444" y1="76276" x2="20222" y2="73574"/>
                        <a14:foregroundMark x1="43778" y1="59760" x2="58444" y2="60060"/>
                        <a14:foregroundMark x1="22222" y1="31532" x2="15778" y2="43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348"/>
          <a:stretch/>
        </p:blipFill>
        <p:spPr bwMode="auto">
          <a:xfrm>
            <a:off x="6012160" y="2276872"/>
            <a:ext cx="2952328" cy="3136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6644073" cy="64436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Нарушения развития</a:t>
            </a:r>
            <a:br>
              <a:rPr lang="ru-RU" sz="3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endParaRPr lang="ru-RU" dirty="0">
              <a:solidFill>
                <a:srgbClr val="3854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 descr="https://thumbs.dreamstime.com/b/corel-142209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948" b="98168" l="0" r="96875">
                        <a14:foregroundMark x1="21750" y1="76571" x2="39375" y2="91099"/>
                        <a14:foregroundMark x1="16625" y1="61126" x2="30750" y2="56414"/>
                        <a14:foregroundMark x1="18500" y1="70550" x2="24000" y2="68848"/>
                        <a14:foregroundMark x1="31625" y1="68194" x2="41250" y2="64529"/>
                        <a14:foregroundMark x1="47750" y1="71597" x2="52250" y2="74346"/>
                        <a14:foregroundMark x1="59250" y1="72251" x2="54125" y2="72644"/>
                        <a14:foregroundMark x1="67625" y1="69241" x2="81500" y2="64529"/>
                        <a14:foregroundMark x1="88500" y1="61780" x2="93000" y2="61126"/>
                        <a14:foregroundMark x1="85250" y1="60864" x2="82375" y2="60864"/>
                        <a14:foregroundMark x1="60625" y1="67932" x2="64125" y2="66885"/>
                        <a14:foregroundMark x1="26250" y1="65183" x2="28750" y2="65576"/>
                        <a14:foregroundMark x1="7250" y1="68194" x2="14375" y2="67932"/>
                        <a14:foregroundMark x1="8250" y1="62173" x2="10125" y2="63482"/>
                        <a14:foregroundMark x1="13625" y1="90445" x2="22000" y2="91754"/>
                        <a14:foregroundMark x1="15625" y1="78927" x2="20125" y2="78927"/>
                        <a14:foregroundMark x1="16875" y1="75654" x2="26250" y2="82330"/>
                        <a14:foregroundMark x1="13375" y1="86780" x2="46750" y2="77618"/>
                        <a14:foregroundMark x1="15625" y1="70942" x2="25250" y2="69634"/>
                        <a14:foregroundMark x1="15000" y1="71597" x2="12375" y2="67277"/>
                        <a14:foregroundMark x1="50875" y1="73298" x2="60250" y2="72251"/>
                        <a14:foregroundMark x1="66375" y1="68586" x2="72750" y2="66492"/>
                        <a14:foregroundMark x1="73750" y1="65576" x2="82125" y2="64921"/>
                        <a14:foregroundMark x1="87500" y1="63482" x2="93625" y2="60209"/>
                        <a14:foregroundMark x1="87500" y1="61780" x2="84375" y2="60471"/>
                        <a14:foregroundMark x1="39750" y1="63482" x2="43500" y2="67539"/>
                        <a14:foregroundMark x1="43875" y1="67539" x2="56750" y2="64529"/>
                        <a14:foregroundMark x1="43875" y1="68586" x2="45500" y2="5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31660"/>
            <a:ext cx="5472608" cy="5226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179512" y="4251778"/>
            <a:ext cx="3510582" cy="1584176"/>
          </a:xfrm>
          <a:prstGeom prst="wedgeEllipseCallout">
            <a:avLst>
              <a:gd name="adj1" fmla="val 63611"/>
              <a:gd name="adj2" fmla="val -48634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социальная</a:t>
            </a:r>
            <a:r>
              <a:rPr lang="ru-RU" sz="2400" b="1" dirty="0" smtClean="0"/>
              <a:t> коммуникация</a:t>
            </a:r>
            <a:endParaRPr lang="ru-RU" sz="2400" b="1" dirty="0"/>
          </a:p>
        </p:txBody>
      </p:sp>
      <p:sp>
        <p:nvSpPr>
          <p:cNvPr id="6" name="Овальная выноска 5"/>
          <p:cNvSpPr/>
          <p:nvPr/>
        </p:nvSpPr>
        <p:spPr>
          <a:xfrm flipH="1">
            <a:off x="5724128" y="1628800"/>
            <a:ext cx="3240360" cy="1800200"/>
          </a:xfrm>
          <a:prstGeom prst="wedgeEllipseCallout">
            <a:avLst>
              <a:gd name="adj1" fmla="val 45821"/>
              <a:gd name="adj2" fmla="val 601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социальная гибкость</a:t>
            </a:r>
            <a:endParaRPr lang="ru-RU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flipH="1">
            <a:off x="294679" y="1811973"/>
            <a:ext cx="3960440" cy="1584176"/>
          </a:xfrm>
          <a:prstGeom prst="wedgeEllipseCallout">
            <a:avLst>
              <a:gd name="adj1" fmla="val -59717"/>
              <a:gd name="adj2" fmla="val 5216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социальное взаимодействие</a:t>
            </a:r>
            <a:endParaRPr lang="ru-RU" sz="2400" b="1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7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835696" y="692696"/>
            <a:ext cx="7056784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1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Эмоционально-смысловой</a:t>
            </a:r>
            <a:r>
              <a:rPr lang="ru-RU" sz="3200" dirty="0" smtClean="0">
                <a:solidFill>
                  <a:srgbClr val="385400"/>
                </a:solidFill>
                <a:cs typeface="Times New Roman" pitchFamily="18" charset="0"/>
              </a:rPr>
              <a:t> </a:t>
            </a:r>
          </a:p>
          <a:p>
            <a: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подход</a:t>
            </a:r>
            <a:r>
              <a:rPr lang="ru-RU" sz="3600" dirty="0" smtClean="0">
                <a:solidFill>
                  <a:srgbClr val="385400"/>
                </a:solidFill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385400"/>
                </a:solidFill>
                <a:cs typeface="Times New Roman" pitchFamily="18" charset="0"/>
              </a:rPr>
            </a:br>
            <a:endParaRPr lang="ru-RU" sz="3600" dirty="0">
              <a:solidFill>
                <a:srgbClr val="385400"/>
              </a:solidFill>
            </a:endParaRPr>
          </a:p>
        </p:txBody>
      </p:sp>
      <p:graphicFrame>
        <p:nvGraphicFramePr>
          <p:cNvPr id="13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54043486"/>
              </p:ext>
            </p:extLst>
          </p:nvPr>
        </p:nvGraphicFramePr>
        <p:xfrm>
          <a:off x="395536" y="1772816"/>
          <a:ext cx="856895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73714082"/>
              </p:ext>
            </p:extLst>
          </p:nvPr>
        </p:nvGraphicFramePr>
        <p:xfrm>
          <a:off x="2943225" y="4697412"/>
          <a:ext cx="3257550" cy="2160588"/>
        </p:xfrm>
        <a:graphic>
          <a:graphicData uri="http://schemas.openxmlformats.org/presentationml/2006/ole">
            <p:oleObj spid="_x0000_s5128" name="Документ" r:id="rId9" imgW="5962163" imgH="4112073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5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23420" y="3727212"/>
            <a:ext cx="398755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979712" y="692696"/>
            <a:ext cx="5946223" cy="644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Этапы:</a:t>
            </a:r>
            <a:endParaRPr kumimoji="0" lang="ru-RU" sz="3200" b="1" i="0" u="none" strike="noStrike" kern="1200" cap="all" spc="0" normalizeH="0" baseline="0" noProof="0" dirty="0" smtClean="0">
              <a:ln>
                <a:noFill/>
              </a:ln>
              <a:solidFill>
                <a:srgbClr val="3854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27650" name="AutoShape 2" descr="https://www.knigi-janzen.de/images/goods/big/06235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6" name="AutoShape 8" descr="https://www.knigi-janzen.de/images/goods/big/06235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3" name="Схема 22"/>
          <p:cNvGraphicFramePr/>
          <p:nvPr/>
        </p:nvGraphicFramePr>
        <p:xfrm>
          <a:off x="1907704" y="1844824"/>
          <a:ext cx="56166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207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 этап</a:t>
            </a:r>
            <a:br>
              <a:rPr lang="ru-RU" sz="3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Игра со взрослым</a:t>
            </a:r>
            <a:endParaRPr lang="ru-RU" dirty="0">
              <a:solidFill>
                <a:srgbClr val="3854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 descr="C:\Users\Lenovo\Downloads\Screenshot_20200824_092946_com.huawei.himovie.overseas.jpg"/>
          <p:cNvPicPr>
            <a:picLocks noChangeAspect="1" noChangeArrowheads="1"/>
          </p:cNvPicPr>
          <p:nvPr/>
        </p:nvPicPr>
        <p:blipFill>
          <a:blip r:embed="rId2" cstate="print"/>
          <a:srcRect t="13187" b="22527"/>
          <a:stretch>
            <a:fillRect/>
          </a:stretch>
        </p:blipFill>
        <p:spPr bwMode="auto">
          <a:xfrm>
            <a:off x="467544" y="3861048"/>
            <a:ext cx="2024184" cy="281940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861048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Lenovo\Downloads\Screenshot_20200824_092619_com.huawei.himovie.overseas.jpg"/>
          <p:cNvPicPr>
            <a:picLocks noChangeAspect="1" noChangeArrowheads="1"/>
          </p:cNvPicPr>
          <p:nvPr/>
        </p:nvPicPr>
        <p:blipFill>
          <a:blip r:embed="rId4" cstate="print"/>
          <a:srcRect t="13675" r="13841" b="26094"/>
          <a:stretch>
            <a:fillRect/>
          </a:stretch>
        </p:blipFill>
        <p:spPr bwMode="auto">
          <a:xfrm>
            <a:off x="6588224" y="3861048"/>
            <a:ext cx="1981201" cy="2819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700808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Цель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– вовлечение ребенка в совместно разделенное переживание игрового события со взрослым.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20486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Задачи: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установление контакта (в том числе зрительного, тактильного, эмоционального) и вовлечение в совместное игровое событие;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анализ и выработка навыков непосредственного игрового взаимодействия;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побуждение к откликам в игре (двигательным, речевым, эмоциональным);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знакомство с играми, которые часто используются на втором этапе. </a:t>
            </a:r>
          </a:p>
        </p:txBody>
      </p:sp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видео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 t="29744" b="21154"/>
          <a:stretch>
            <a:fillRect/>
          </a:stretch>
        </p:blipFill>
        <p:spPr>
          <a:xfrm>
            <a:off x="395536" y="1772816"/>
            <a:ext cx="4320480" cy="21214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6912767" cy="1039427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II этап</a:t>
            </a:r>
            <a:b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Игры в малой группе</a:t>
            </a:r>
            <a:b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</a:br>
            <a:endParaRPr lang="ru-RU" sz="3200" dirty="0">
              <a:solidFill>
                <a:srgbClr val="3854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33056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Основные задачи: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повышение психического тонуса и развитие выносливости в эмоциональном контакте;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обогащение опытом совместного переживания впечатлений от сенсорных свойств предметов и действий с ними;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развитие непроизвольного, произвольного и оперативного подражания;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700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276872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– вовлечение ребенка в совместно разделенное переживание игрового события со взрослым и сверстниками.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517232"/>
            <a:ext cx="8617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знакомство с правилами совместной игры, выработка навыков игрового взаимодействия, одновременной и поочередной игры;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ценностного отношения к совместной игре со взрослым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сверстниками.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344816" cy="86038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385400"/>
                </a:solidFill>
              </a:rPr>
              <a:t/>
            </a:r>
            <a:br>
              <a:rPr lang="ru-RU" sz="2000" dirty="0" smtClean="0">
                <a:solidFill>
                  <a:srgbClr val="385400"/>
                </a:solidFill>
              </a:rPr>
            </a:br>
            <a:r>
              <a:rPr lang="ru-RU" sz="2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  <a:t>Игровой сеанс «В поисках сокровищ </a:t>
            </a:r>
            <a: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sz="32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</a:br>
            <a:endParaRPr lang="ru-RU" sz="3200" dirty="0">
              <a:solidFill>
                <a:srgbClr val="3854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 descr="C:\Users\Lenovo\Desktop\Шуклина, ДС 205_Mo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8327426" cy="4680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620688"/>
            <a:ext cx="7128792" cy="647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1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600" dirty="0" smtClean="0">
                <a:latin typeface="Cambria" pitchFamily="18" charset="0"/>
                <a:ea typeface="Cambria" pitchFamily="18" charset="0"/>
              </a:rPr>
              <a:t>«Ритуал «Приветствие»</a:t>
            </a:r>
            <a:endParaRPr lang="ru-RU" sz="2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Lenovo\Desktop\Шуклина, ДС 205_Moment.jpg"/>
          <p:cNvPicPr>
            <a:picLocks noChangeAspect="1" noChangeArrowheads="1"/>
          </p:cNvPicPr>
          <p:nvPr/>
        </p:nvPicPr>
        <p:blipFill>
          <a:blip r:embed="rId2" cstate="print"/>
          <a:srcRect l="13681" t="3169" r="13282"/>
          <a:stretch>
            <a:fillRect/>
          </a:stretch>
        </p:blipFill>
        <p:spPr bwMode="auto">
          <a:xfrm>
            <a:off x="971600" y="1628800"/>
            <a:ext cx="2952328" cy="2199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7143" r="12165"/>
          <a:stretch>
            <a:fillRect/>
          </a:stretch>
        </p:blipFill>
        <p:spPr bwMode="auto">
          <a:xfrm>
            <a:off x="899592" y="4221088"/>
            <a:ext cx="3108718" cy="218106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Picture 1" descr="C:\Users\Lenovo\Desktop\Шуклина, ДС 205_Moment.jpg"/>
          <p:cNvPicPr>
            <a:picLocks noChangeAspect="1" noChangeArrowheads="1"/>
          </p:cNvPicPr>
          <p:nvPr/>
        </p:nvPicPr>
        <p:blipFill>
          <a:blip r:embed="rId4" cstate="print"/>
          <a:srcRect l="8431" r="16628"/>
          <a:stretch>
            <a:fillRect/>
          </a:stretch>
        </p:blipFill>
        <p:spPr bwMode="auto">
          <a:xfrm>
            <a:off x="4788024" y="1628800"/>
            <a:ext cx="2844801" cy="21866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 l="8875" r="19685"/>
          <a:stretch>
            <a:fillRect/>
          </a:stretch>
        </p:blipFill>
        <p:spPr bwMode="auto">
          <a:xfrm>
            <a:off x="4788024" y="4221088"/>
            <a:ext cx="2895719" cy="223224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55576" y="6381328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игра «Песочная страна»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024" y="6381328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игра «Озеро»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3861048"/>
            <a:ext cx="284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игра «Веревочка»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3789040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игра «Парус»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7504" y="260648"/>
            <a:ext cx="7560840" cy="860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1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385400"/>
                </a:solidFill>
              </a:rPr>
              <a:t/>
            </a:r>
            <a:br>
              <a:rPr lang="ru-RU" sz="2000" dirty="0" smtClean="0">
                <a:solidFill>
                  <a:srgbClr val="385400"/>
                </a:solidFill>
              </a:rPr>
            </a:br>
            <a:r>
              <a:rPr lang="ru-RU" sz="2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  <a:t>Игровой сеанс «В поисках сокровищ»</a:t>
            </a:r>
            <a:br>
              <a:rPr lang="ru-RU" sz="2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</a:br>
            <a:endParaRPr lang="ru-RU" sz="2600" dirty="0">
              <a:solidFill>
                <a:srgbClr val="3854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51520" y="692696"/>
            <a:ext cx="7128792" cy="647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1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600" dirty="0" smtClean="0">
                <a:latin typeface="Cambria" pitchFamily="18" charset="0"/>
                <a:ea typeface="Cambria" pitchFamily="18" charset="0"/>
              </a:rPr>
              <a:t>ОСНОВНАЯ ЧАСТЬ ИГРОВОГО СЕАНСА</a:t>
            </a:r>
            <a:endParaRPr lang="ru-RU" sz="2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esktop\Шуклина, ДС 205_Mo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4267200" cy="2398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3" descr="C:\Users\Lenovo\Desktop\Шуклина, ДС 205_Mo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60"/>
            <a:ext cx="4202748" cy="24265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4365104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одведение итогов игрового сеанса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5517232"/>
            <a:ext cx="4202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ритуал «Прощание» 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560840" cy="86038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385400"/>
                </a:solidFill>
              </a:rPr>
              <a:t/>
            </a:r>
            <a:br>
              <a:rPr lang="ru-RU" sz="2000" dirty="0" smtClean="0">
                <a:solidFill>
                  <a:srgbClr val="385400"/>
                </a:solidFill>
              </a:rPr>
            </a:br>
            <a:r>
              <a:rPr lang="ru-RU" sz="2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  <a:t>Игровой сеанс «В поисках сокровищ»</a:t>
            </a:r>
            <a:br>
              <a:rPr lang="ru-RU" sz="2600" dirty="0" smtClean="0">
                <a:solidFill>
                  <a:srgbClr val="385400"/>
                </a:solidFill>
                <a:latin typeface="Cambria" pitchFamily="18" charset="0"/>
                <a:ea typeface="Cambria" pitchFamily="18" charset="0"/>
              </a:rPr>
            </a:br>
            <a:endParaRPr lang="ru-RU" sz="2600" dirty="0">
              <a:solidFill>
                <a:srgbClr val="3854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764704"/>
            <a:ext cx="7128792" cy="647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1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600" dirty="0" smtClean="0">
                <a:latin typeface="Cambria" pitchFamily="18" charset="0"/>
                <a:ea typeface="Cambria" pitchFamily="18" charset="0"/>
              </a:rPr>
              <a:t>ИТОГОВЫЙ ЭТАП</a:t>
            </a:r>
            <a:endParaRPr lang="ru-RU" sz="2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5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РЦ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МРЦ</Template>
  <TotalTime>678</TotalTime>
  <Words>632</Words>
  <Application>Microsoft Office PowerPoint</Application>
  <PresentationFormat>Экран (4:3)</PresentationFormat>
  <Paragraphs>102</Paragraphs>
  <Slides>12</Slides>
  <Notes>6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МРЦ</vt:lpstr>
      <vt:lpstr>Документ</vt:lpstr>
      <vt:lpstr>Слайд 1</vt:lpstr>
      <vt:lpstr>Нарушения развития </vt:lpstr>
      <vt:lpstr>Слайд 3</vt:lpstr>
      <vt:lpstr>Слайд 4</vt:lpstr>
      <vt:lpstr>I этап Игра со взрослым</vt:lpstr>
      <vt:lpstr>II этап Игры в малой группе </vt:lpstr>
      <vt:lpstr> Игровой сеанс «В поисках сокровищ  </vt:lpstr>
      <vt:lpstr>Слайд 8</vt:lpstr>
      <vt:lpstr> Игровой сеанс «В поисках сокровищ» </vt:lpstr>
      <vt:lpstr>Критерии оценки достижения результатов игрового сеанса  на этапе вовлечения ребенка с РАС  в малую группу</vt:lpstr>
      <vt:lpstr>III этап Игры в кругу со сверстниками  (большая группа) </vt:lpstr>
      <vt:lpstr>РЕЗУЛЬТАТЫ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ДС 205 СТ</cp:lastModifiedBy>
  <cp:revision>35</cp:revision>
  <dcterms:created xsi:type="dcterms:W3CDTF">2020-12-17T06:28:53Z</dcterms:created>
  <dcterms:modified xsi:type="dcterms:W3CDTF">2022-09-05T12:09:35Z</dcterms:modified>
</cp:coreProperties>
</file>