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5" r:id="rId1"/>
  </p:sldMasterIdLst>
  <p:sldIdLst>
    <p:sldId id="259" r:id="rId2"/>
    <p:sldId id="285" r:id="rId3"/>
    <p:sldId id="284" r:id="rId4"/>
    <p:sldId id="280" r:id="rId5"/>
    <p:sldId id="281" r:id="rId6"/>
    <p:sldId id="282" r:id="rId7"/>
    <p:sldId id="283" r:id="rId8"/>
    <p:sldId id="279" r:id="rId9"/>
    <p:sldId id="258" r:id="rId10"/>
    <p:sldId id="263" r:id="rId11"/>
    <p:sldId id="264" r:id="rId12"/>
    <p:sldId id="266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0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B8380-EA89-4F2E-9574-22B9DF621BB5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</dgm:pt>
    <dgm:pt modelId="{BEB52E9F-778A-4A8B-858A-AEDB0644ABB3}">
      <dgm:prSet phldrT="[Текст]" custT="1"/>
      <dgm:spPr>
        <a:xfrm>
          <a:off x="7718" y="1225718"/>
          <a:ext cx="2307003" cy="196816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 этап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Организационно-подготовительный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февраль, 2020 -  декабрь, 2020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создание условий для реализации инновационной модели</a:t>
          </a:r>
        </a:p>
      </dgm:t>
    </dgm:pt>
    <dgm:pt modelId="{1F712D6A-E441-4A58-9B10-316F7ECE7149}" type="parTrans" cxnId="{DBEBFC55-A141-473B-910C-58B033B20EE3}">
      <dgm:prSet/>
      <dgm:spPr/>
      <dgm:t>
        <a:bodyPr/>
        <a:lstStyle/>
        <a:p>
          <a:endParaRPr lang="ru-RU"/>
        </a:p>
      </dgm:t>
    </dgm:pt>
    <dgm:pt modelId="{709B130A-9113-4E8F-94CD-C43BE56E9D89}" type="sibTrans" cxnId="{DBEBFC55-A141-473B-910C-58B033B20EE3}">
      <dgm:prSet/>
      <dgm:spPr>
        <a:xfrm>
          <a:off x="2545422" y="1923731"/>
          <a:ext cx="489084" cy="572136"/>
        </a:xfrm>
        <a:solidFill>
          <a:srgbClr val="F8931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>
            <a:solidFill>
              <a:srgbClr val="FF0000"/>
            </a:solidFill>
            <a:latin typeface="Calibri"/>
            <a:ea typeface="+mn-ea"/>
            <a:cs typeface="+mn-cs"/>
          </a:endParaRPr>
        </a:p>
      </dgm:t>
    </dgm:pt>
    <dgm:pt modelId="{E3DE77C1-0C4D-47CC-8C0F-90FC89130905}">
      <dgm:prSet phldrT="[Текст]" custT="1"/>
      <dgm:spPr>
        <a:xfrm>
          <a:off x="3237523" y="1225718"/>
          <a:ext cx="2307003" cy="196816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 этап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Основной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январь, 2021 - май, 2022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организация работы по преобразованию существующей образовательной системы по направлению "детский сад-мастерская", переход учреждения в проектный режим работы</a:t>
          </a:r>
        </a:p>
      </dgm:t>
    </dgm:pt>
    <dgm:pt modelId="{D5165652-17E4-4E3A-ABA9-1C5C30457845}" type="parTrans" cxnId="{4ADFCBB1-0F4C-46F1-9CA8-B4BCF359D347}">
      <dgm:prSet/>
      <dgm:spPr/>
      <dgm:t>
        <a:bodyPr/>
        <a:lstStyle/>
        <a:p>
          <a:endParaRPr lang="ru-RU"/>
        </a:p>
      </dgm:t>
    </dgm:pt>
    <dgm:pt modelId="{7840625D-6472-482A-A629-B503C5832910}" type="sibTrans" cxnId="{4ADFCBB1-0F4C-46F1-9CA8-B4BCF359D347}">
      <dgm:prSet/>
      <dgm:spPr>
        <a:xfrm>
          <a:off x="5775227" y="1923731"/>
          <a:ext cx="489084" cy="572136"/>
        </a:xfrm>
        <a:solidFill>
          <a:srgbClr val="F8931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6EAA6DC-F0F9-491E-BB6D-B74C06ACF7C9}">
      <dgm:prSet phldrT="[Текст]" custT="1"/>
      <dgm:spPr>
        <a:xfrm>
          <a:off x="6467328" y="1225718"/>
          <a:ext cx="2307003" cy="196816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 этап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Аналитико-информационный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июнь , 2022-декабрь , 2023</a:t>
          </a:r>
        </a:p>
        <a:p>
          <a:r>
            <a:rPr lang="ru-RU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осуществление мониторинга реализации инновационной модели, аналитическая оценка качественных и количественных изменений, транслирование передового опыта работы</a:t>
          </a:r>
        </a:p>
      </dgm:t>
    </dgm:pt>
    <dgm:pt modelId="{9463DD35-8A48-41CE-B5D4-37B779384406}" type="parTrans" cxnId="{BAF079A1-24A5-4F1C-A14F-6D4E9D47C7E5}">
      <dgm:prSet/>
      <dgm:spPr/>
      <dgm:t>
        <a:bodyPr/>
        <a:lstStyle/>
        <a:p>
          <a:endParaRPr lang="ru-RU"/>
        </a:p>
      </dgm:t>
    </dgm:pt>
    <dgm:pt modelId="{2D79340A-90E2-481F-812C-6B11E85AFCDC}" type="sibTrans" cxnId="{BAF079A1-24A5-4F1C-A14F-6D4E9D47C7E5}">
      <dgm:prSet/>
      <dgm:spPr/>
      <dgm:t>
        <a:bodyPr/>
        <a:lstStyle/>
        <a:p>
          <a:endParaRPr lang="ru-RU"/>
        </a:p>
      </dgm:t>
    </dgm:pt>
    <dgm:pt modelId="{0275D18B-F7B6-4426-B0CB-0254948F0CC1}" type="pres">
      <dgm:prSet presAssocID="{B08B8380-EA89-4F2E-9574-22B9DF621BB5}" presName="Name0" presStyleCnt="0">
        <dgm:presLayoutVars>
          <dgm:dir/>
          <dgm:resizeHandles val="exact"/>
        </dgm:presLayoutVars>
      </dgm:prSet>
      <dgm:spPr/>
    </dgm:pt>
    <dgm:pt modelId="{F01AFB78-F1D5-4600-A7D4-9AB9063F854F}" type="pres">
      <dgm:prSet presAssocID="{BEB52E9F-778A-4A8B-858A-AEDB0644ABB3}" presName="node" presStyleLbl="node1" presStyleIdx="0" presStyleCnt="3" custScaleY="15107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6306D2FC-699C-4A39-A5CC-46DE5A581CEF}" type="pres">
      <dgm:prSet presAssocID="{709B130A-9113-4E8F-94CD-C43BE56E9D89}" presName="sibTrans" presStyleLbl="sibTrans2D1" presStyleIdx="0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EEAD2220-DA04-4902-B4A5-2AE8068AC2F0}" type="pres">
      <dgm:prSet presAssocID="{709B130A-9113-4E8F-94CD-C43BE56E9D89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6C859A8-C253-46C5-874D-2C05A335EF6A}" type="pres">
      <dgm:prSet presAssocID="{E3DE77C1-0C4D-47CC-8C0F-90FC89130905}" presName="node" presStyleLbl="node1" presStyleIdx="1" presStyleCnt="3" custScaleY="14580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9191413F-AB3C-406F-8E97-8C9C9009A38C}" type="pres">
      <dgm:prSet presAssocID="{7840625D-6472-482A-A629-B503C5832910}" presName="sibTrans" presStyleLbl="sibTrans2D1" presStyleIdx="1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5ED1154F-CF97-4C57-97F7-B53365D95435}" type="pres">
      <dgm:prSet presAssocID="{7840625D-6472-482A-A629-B503C5832910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11D1F18F-67C7-4BD6-A37E-1D9F96EA3B88}" type="pres">
      <dgm:prSet presAssocID="{36EAA6DC-F0F9-491E-BB6D-B74C06ACF7C9}" presName="node" presStyleLbl="node1" presStyleIdx="2" presStyleCnt="3" custScaleY="14580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</dgm:ptLst>
  <dgm:cxnLst>
    <dgm:cxn modelId="{CA1E316E-F46E-4775-BB42-A1C21E368F4F}" type="presOf" srcId="{B08B8380-EA89-4F2E-9574-22B9DF621BB5}" destId="{0275D18B-F7B6-4426-B0CB-0254948F0CC1}" srcOrd="0" destOrd="0" presId="urn:microsoft.com/office/officeart/2005/8/layout/process1"/>
    <dgm:cxn modelId="{BAF079A1-24A5-4F1C-A14F-6D4E9D47C7E5}" srcId="{B08B8380-EA89-4F2E-9574-22B9DF621BB5}" destId="{36EAA6DC-F0F9-491E-BB6D-B74C06ACF7C9}" srcOrd="2" destOrd="0" parTransId="{9463DD35-8A48-41CE-B5D4-37B779384406}" sibTransId="{2D79340A-90E2-481F-812C-6B11E85AFCDC}"/>
    <dgm:cxn modelId="{F74923BA-D0AD-464B-AEDF-6F08CF0C8A02}" type="presOf" srcId="{709B130A-9113-4E8F-94CD-C43BE56E9D89}" destId="{6306D2FC-699C-4A39-A5CC-46DE5A581CEF}" srcOrd="0" destOrd="0" presId="urn:microsoft.com/office/officeart/2005/8/layout/process1"/>
    <dgm:cxn modelId="{BE9941CA-65B8-483F-9407-E3FF47FD3B5D}" type="presOf" srcId="{36EAA6DC-F0F9-491E-BB6D-B74C06ACF7C9}" destId="{11D1F18F-67C7-4BD6-A37E-1D9F96EA3B88}" srcOrd="0" destOrd="0" presId="urn:microsoft.com/office/officeart/2005/8/layout/process1"/>
    <dgm:cxn modelId="{4ADFCBB1-0F4C-46F1-9CA8-B4BCF359D347}" srcId="{B08B8380-EA89-4F2E-9574-22B9DF621BB5}" destId="{E3DE77C1-0C4D-47CC-8C0F-90FC89130905}" srcOrd="1" destOrd="0" parTransId="{D5165652-17E4-4E3A-ABA9-1C5C30457845}" sibTransId="{7840625D-6472-482A-A629-B503C5832910}"/>
    <dgm:cxn modelId="{D476FE04-68F8-471D-979C-C72A7DB77AF2}" type="presOf" srcId="{E3DE77C1-0C4D-47CC-8C0F-90FC89130905}" destId="{B6C859A8-C253-46C5-874D-2C05A335EF6A}" srcOrd="0" destOrd="0" presId="urn:microsoft.com/office/officeart/2005/8/layout/process1"/>
    <dgm:cxn modelId="{3A180AAF-3743-4253-9E6E-F3C41252E93F}" type="presOf" srcId="{7840625D-6472-482A-A629-B503C5832910}" destId="{5ED1154F-CF97-4C57-97F7-B53365D95435}" srcOrd="1" destOrd="0" presId="urn:microsoft.com/office/officeart/2005/8/layout/process1"/>
    <dgm:cxn modelId="{721FA419-F964-46E9-B85E-7B3CD0738965}" type="presOf" srcId="{709B130A-9113-4E8F-94CD-C43BE56E9D89}" destId="{EEAD2220-DA04-4902-B4A5-2AE8068AC2F0}" srcOrd="1" destOrd="0" presId="urn:microsoft.com/office/officeart/2005/8/layout/process1"/>
    <dgm:cxn modelId="{F04614F6-6385-4A9B-981E-F2073166BCC7}" type="presOf" srcId="{BEB52E9F-778A-4A8B-858A-AEDB0644ABB3}" destId="{F01AFB78-F1D5-4600-A7D4-9AB9063F854F}" srcOrd="0" destOrd="0" presId="urn:microsoft.com/office/officeart/2005/8/layout/process1"/>
    <dgm:cxn modelId="{DBEBFC55-A141-473B-910C-58B033B20EE3}" srcId="{B08B8380-EA89-4F2E-9574-22B9DF621BB5}" destId="{BEB52E9F-778A-4A8B-858A-AEDB0644ABB3}" srcOrd="0" destOrd="0" parTransId="{1F712D6A-E441-4A58-9B10-316F7ECE7149}" sibTransId="{709B130A-9113-4E8F-94CD-C43BE56E9D89}"/>
    <dgm:cxn modelId="{023F05E5-8731-4DC5-A766-1A65DC6E1108}" type="presOf" srcId="{7840625D-6472-482A-A629-B503C5832910}" destId="{9191413F-AB3C-406F-8E97-8C9C9009A38C}" srcOrd="0" destOrd="0" presId="urn:microsoft.com/office/officeart/2005/8/layout/process1"/>
    <dgm:cxn modelId="{43FD769B-55C1-4902-9622-48D85FEBF524}" type="presParOf" srcId="{0275D18B-F7B6-4426-B0CB-0254948F0CC1}" destId="{F01AFB78-F1D5-4600-A7D4-9AB9063F854F}" srcOrd="0" destOrd="0" presId="urn:microsoft.com/office/officeart/2005/8/layout/process1"/>
    <dgm:cxn modelId="{4F3FE41C-1608-421F-8F6D-A9B1D23FA423}" type="presParOf" srcId="{0275D18B-F7B6-4426-B0CB-0254948F0CC1}" destId="{6306D2FC-699C-4A39-A5CC-46DE5A581CEF}" srcOrd="1" destOrd="0" presId="urn:microsoft.com/office/officeart/2005/8/layout/process1"/>
    <dgm:cxn modelId="{D2F691C3-326B-42CA-9F4F-741993F03AF2}" type="presParOf" srcId="{6306D2FC-699C-4A39-A5CC-46DE5A581CEF}" destId="{EEAD2220-DA04-4902-B4A5-2AE8068AC2F0}" srcOrd="0" destOrd="0" presId="urn:microsoft.com/office/officeart/2005/8/layout/process1"/>
    <dgm:cxn modelId="{2680524A-A283-4DAA-BE5B-0742519C6C94}" type="presParOf" srcId="{0275D18B-F7B6-4426-B0CB-0254948F0CC1}" destId="{B6C859A8-C253-46C5-874D-2C05A335EF6A}" srcOrd="2" destOrd="0" presId="urn:microsoft.com/office/officeart/2005/8/layout/process1"/>
    <dgm:cxn modelId="{A1357D1D-C462-441A-BCE4-128825091444}" type="presParOf" srcId="{0275D18B-F7B6-4426-B0CB-0254948F0CC1}" destId="{9191413F-AB3C-406F-8E97-8C9C9009A38C}" srcOrd="3" destOrd="0" presId="urn:microsoft.com/office/officeart/2005/8/layout/process1"/>
    <dgm:cxn modelId="{41550FF7-2613-491E-91F5-36D1522B5AAF}" type="presParOf" srcId="{9191413F-AB3C-406F-8E97-8C9C9009A38C}" destId="{5ED1154F-CF97-4C57-97F7-B53365D95435}" srcOrd="0" destOrd="0" presId="urn:microsoft.com/office/officeart/2005/8/layout/process1"/>
    <dgm:cxn modelId="{9806E48B-3C92-4184-A155-03677D796357}" type="presParOf" srcId="{0275D18B-F7B6-4426-B0CB-0254948F0CC1}" destId="{11D1F18F-67C7-4BD6-A37E-1D9F96EA3B8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AFB78-F1D5-4600-A7D4-9AB9063F854F}">
      <dsp:nvSpPr>
        <dsp:cNvPr id="0" name=""/>
        <dsp:cNvSpPr/>
      </dsp:nvSpPr>
      <dsp:spPr>
        <a:xfrm>
          <a:off x="7730" y="0"/>
          <a:ext cx="2310506" cy="4419600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 этап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Организационно-подготовительный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февраль, 2020 -  декабрь, 2020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создание условий для реализации инновационной модели</a:t>
          </a:r>
        </a:p>
      </dsp:txBody>
      <dsp:txXfrm>
        <a:off x="75402" y="67672"/>
        <a:ext cx="2175162" cy="4284256"/>
      </dsp:txXfrm>
    </dsp:sp>
    <dsp:sp modelId="{6306D2FC-699C-4A39-A5CC-46DE5A581CEF}">
      <dsp:nvSpPr>
        <dsp:cNvPr id="0" name=""/>
        <dsp:cNvSpPr/>
      </dsp:nvSpPr>
      <dsp:spPr>
        <a:xfrm>
          <a:off x="2549287" y="1923297"/>
          <a:ext cx="489827" cy="573005"/>
        </a:xfrm>
        <a:prstGeom prst="rightArrow">
          <a:avLst>
            <a:gd name="adj1" fmla="val 60000"/>
            <a:gd name="adj2" fmla="val 50000"/>
          </a:avLst>
        </a:prstGeom>
        <a:solidFill>
          <a:srgbClr val="F8931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>
            <a:solidFill>
              <a:srgbClr val="FF0000"/>
            </a:solidFill>
            <a:latin typeface="Calibri"/>
            <a:ea typeface="+mn-ea"/>
            <a:cs typeface="+mn-cs"/>
          </a:endParaRPr>
        </a:p>
      </dsp:txBody>
      <dsp:txXfrm>
        <a:off x="2549287" y="2037898"/>
        <a:ext cx="342879" cy="343803"/>
      </dsp:txXfrm>
    </dsp:sp>
    <dsp:sp modelId="{B6C859A8-C253-46C5-874D-2C05A335EF6A}">
      <dsp:nvSpPr>
        <dsp:cNvPr id="0" name=""/>
        <dsp:cNvSpPr/>
      </dsp:nvSpPr>
      <dsp:spPr>
        <a:xfrm>
          <a:off x="3242439" y="77086"/>
          <a:ext cx="2310506" cy="4265426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 этап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Основной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январь, 2021 - май, 2022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организация работы по преобразованию существующей образовательной системы по направлению "детский сад-мастерская", переход учреждения в проектный режим работы</a:t>
          </a:r>
        </a:p>
      </dsp:txBody>
      <dsp:txXfrm>
        <a:off x="3310111" y="144758"/>
        <a:ext cx="2175162" cy="4130082"/>
      </dsp:txXfrm>
    </dsp:sp>
    <dsp:sp modelId="{9191413F-AB3C-406F-8E97-8C9C9009A38C}">
      <dsp:nvSpPr>
        <dsp:cNvPr id="0" name=""/>
        <dsp:cNvSpPr/>
      </dsp:nvSpPr>
      <dsp:spPr>
        <a:xfrm>
          <a:off x="5783996" y="1923297"/>
          <a:ext cx="489827" cy="573005"/>
        </a:xfrm>
        <a:prstGeom prst="rightArrow">
          <a:avLst>
            <a:gd name="adj1" fmla="val 60000"/>
            <a:gd name="adj2" fmla="val 50000"/>
          </a:avLst>
        </a:prstGeom>
        <a:solidFill>
          <a:srgbClr val="F8931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783996" y="2037898"/>
        <a:ext cx="342879" cy="343803"/>
      </dsp:txXfrm>
    </dsp:sp>
    <dsp:sp modelId="{11D1F18F-67C7-4BD6-A37E-1D9F96EA3B88}">
      <dsp:nvSpPr>
        <dsp:cNvPr id="0" name=""/>
        <dsp:cNvSpPr/>
      </dsp:nvSpPr>
      <dsp:spPr>
        <a:xfrm>
          <a:off x="6477148" y="77086"/>
          <a:ext cx="2310506" cy="4265426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8931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 этап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Аналитико-информационный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июнь , 2022-декабрь , 2023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Цель: осуществление мониторинга реализации инновационной модели, аналитическая оценка качественных и количественных изменений, транслирование передового опыта работы</a:t>
          </a:r>
        </a:p>
      </dsp:txBody>
      <dsp:txXfrm>
        <a:off x="6544820" y="144758"/>
        <a:ext cx="2175162" cy="4130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16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360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7977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247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66810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0466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1619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404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841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186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212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2453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5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711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34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192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35C55-A68E-4E3B-8C17-2B97C6E6FB2F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C104AC-A90C-4956-8164-96BE4496CE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032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47" r:id="rId12"/>
    <p:sldLayoutId id="2147484648" r:id="rId13"/>
    <p:sldLayoutId id="2147484649" r:id="rId14"/>
    <p:sldLayoutId id="2147484650" r:id="rId15"/>
    <p:sldLayoutId id="21474846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2A6482-78C1-486A-89E9-C5CAE62A4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720" y="3429000"/>
            <a:ext cx="2169160" cy="1060768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Детский сад - мастерская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66388FAF-268E-453F-820E-79BE0055B1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66799" y="295927"/>
            <a:ext cx="10154239" cy="579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CB89062-24FA-46B3-81DB-604F5DBD3891}"/>
              </a:ext>
            </a:extLst>
          </p:cNvPr>
          <p:cNvSpPr/>
          <p:nvPr/>
        </p:nvSpPr>
        <p:spPr>
          <a:xfrm>
            <a:off x="2010948" y="2049145"/>
            <a:ext cx="8759271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«Детский сад – мастерская» </a:t>
            </a:r>
          </a:p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как образовательная площадка </a:t>
            </a:r>
          </a:p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развития коммуникативности, </a:t>
            </a:r>
          </a:p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интеллекта, </a:t>
            </a:r>
          </a:p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креативного мышления </a:t>
            </a:r>
          </a:p>
          <a:p>
            <a:pPr algn="ctr"/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 ее апробация</a:t>
            </a:r>
          </a:p>
          <a:p>
            <a:pPr algn="ctr"/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ru-RU" sz="2800" b="1" dirty="0"/>
              <a:t> 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41D1FC0-6585-4034-BC0C-6D0B5C87C0B2}"/>
              </a:ext>
            </a:extLst>
          </p:cNvPr>
          <p:cNvSpPr txBox="1"/>
          <p:nvPr/>
        </p:nvSpPr>
        <p:spPr>
          <a:xfrm>
            <a:off x="970961" y="6094088"/>
            <a:ext cx="11066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, «Детский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 г.Краснокамск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2020-2023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040778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4639511" y="335895"/>
            <a:ext cx="2912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Задачи: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311401" y="1310640"/>
            <a:ext cx="100772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1.Организовать деятельность филиала краевой инновационной лаборатории по теме: «Проектирование инновационной модели «Детский сад - Мастерская» как образовательная площадка развития коммуникативности, интеллекта, креативного мышления и ее апробация».</a:t>
            </a:r>
          </a:p>
          <a:p>
            <a:endParaRPr lang="ru-RU" b="1" dirty="0"/>
          </a:p>
          <a:p>
            <a:r>
              <a:rPr lang="ru-RU" b="1" dirty="0"/>
              <a:t>2.Разработать инновационный программно-проектный комплексный подход, включающий такие структурные компоненты как методология, эвристическая дидактика и практика, и его описание.</a:t>
            </a:r>
          </a:p>
          <a:p>
            <a:endParaRPr lang="ru-RU" b="1" dirty="0"/>
          </a:p>
          <a:p>
            <a:r>
              <a:rPr lang="ru-RU" b="1" dirty="0"/>
              <a:t>3.Спроектировать модель ««Детский сад - Мастерская» как образовательная площадка развития коммуникативности, интеллекта, креативного мышления и ее апробация».</a:t>
            </a:r>
          </a:p>
          <a:p>
            <a:endParaRPr lang="ru-RU" b="1" dirty="0"/>
          </a:p>
          <a:p>
            <a:r>
              <a:rPr lang="ru-RU" b="1" dirty="0"/>
              <a:t>4. Разработать содержание образовательной деятельности по реализации основных компонентов модели.</a:t>
            </a:r>
          </a:p>
          <a:p>
            <a:endParaRPr lang="ru-RU" b="1" dirty="0"/>
          </a:p>
          <a:p>
            <a:r>
              <a:rPr lang="ru-RU" b="1" dirty="0"/>
              <a:t>5.Разработать и апробировать модель взаимодействия педагогов, специалистов, родителей на основе программно-проектного подхода.</a:t>
            </a: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29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4769146" y="301070"/>
            <a:ext cx="2912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Задачи: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311401" y="1341735"/>
            <a:ext cx="1007725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6.Разработать программу диагностического инструментария и мониторинга по проблеме проекта.</a:t>
            </a:r>
          </a:p>
          <a:p>
            <a:endParaRPr lang="ru-RU" b="1" dirty="0"/>
          </a:p>
          <a:p>
            <a:r>
              <a:rPr lang="ru-RU" b="1" dirty="0"/>
              <a:t>7. Разработать нормативно – правовую базу проекта.</a:t>
            </a:r>
          </a:p>
          <a:p>
            <a:endParaRPr lang="ru-RU" b="1" dirty="0"/>
          </a:p>
          <a:p>
            <a:r>
              <a:rPr lang="ru-RU" b="1" dirty="0"/>
              <a:t>8.Повысить качество образования воспитанников через создание в ДОУ цифровой образовательной среды, направленной на развитие коммуникативности, интеллекта, креативного мышления личности дошкольников.</a:t>
            </a:r>
          </a:p>
          <a:p>
            <a:endParaRPr lang="ru-RU" b="1" dirty="0"/>
          </a:p>
          <a:p>
            <a:r>
              <a:rPr lang="ru-RU" b="1" dirty="0"/>
              <a:t>9.Сформировать профессиональную компетенцию педагогов по использованию инновационной модели развития личности дошкольника. </a:t>
            </a:r>
          </a:p>
          <a:p>
            <a:endParaRPr lang="ru-RU" b="1" dirty="0"/>
          </a:p>
          <a:p>
            <a:r>
              <a:rPr lang="ru-RU" b="1" dirty="0"/>
              <a:t>10.Разработать и апробировать авторские инновационные образовательные программы.</a:t>
            </a:r>
          </a:p>
          <a:p>
            <a:endParaRPr lang="ru-RU" b="1" dirty="0"/>
          </a:p>
          <a:p>
            <a:r>
              <a:rPr lang="ru-RU" b="1" dirty="0"/>
              <a:t>11.Разработать и апробировать авторские инновационные образовательные проекты.</a:t>
            </a: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2761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383017" y="671175"/>
            <a:ext cx="942597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Направления реализации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7C3FE25-D9DA-4C97-8843-0183F81E99F1}"/>
              </a:ext>
            </a:extLst>
          </p:cNvPr>
          <p:cNvSpPr txBox="1"/>
          <p:nvPr/>
        </p:nvSpPr>
        <p:spPr>
          <a:xfrm>
            <a:off x="1107468" y="2499360"/>
            <a:ext cx="104851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/>
              <a:t>Создание нормативно-правовой базы.</a:t>
            </a:r>
          </a:p>
          <a:p>
            <a:pPr marL="342900" indent="-342900">
              <a:buAutoNum type="arabicPeriod"/>
            </a:pPr>
            <a:endParaRPr lang="ru-RU" b="1" dirty="0"/>
          </a:p>
          <a:p>
            <a:r>
              <a:rPr lang="ru-RU" b="1" dirty="0"/>
              <a:t>2. Повышение квалификации педагогов, ИКТ- компетентности.</a:t>
            </a:r>
          </a:p>
          <a:p>
            <a:endParaRPr lang="ru-RU" b="1" dirty="0"/>
          </a:p>
          <a:p>
            <a:r>
              <a:rPr lang="ru-RU" b="1" dirty="0"/>
              <a:t>3. Разработка и реализация авторских инновационных образовательных программ.</a:t>
            </a:r>
          </a:p>
          <a:p>
            <a:endParaRPr lang="ru-RU" b="1" dirty="0"/>
          </a:p>
          <a:p>
            <a:r>
              <a:rPr lang="ru-RU" b="1" dirty="0"/>
              <a:t>4. Организация образовательного пространства.</a:t>
            </a:r>
          </a:p>
          <a:p>
            <a:endParaRPr lang="ru-RU" b="1" dirty="0"/>
          </a:p>
          <a:p>
            <a:r>
              <a:rPr lang="ru-RU" b="1" dirty="0"/>
              <a:t>5. Методологическое сопровождение.</a:t>
            </a:r>
          </a:p>
          <a:p>
            <a:endParaRPr lang="ru-RU" b="1" dirty="0"/>
          </a:p>
          <a:p>
            <a:r>
              <a:rPr lang="ru-RU" b="1" dirty="0"/>
              <a:t>6. Взаимодействие с социумом.</a:t>
            </a:r>
          </a:p>
          <a:p>
            <a:endParaRPr lang="ru-RU" b="1" dirty="0"/>
          </a:p>
          <a:p>
            <a:r>
              <a:rPr lang="ru-RU" b="1" dirty="0"/>
              <a:t>7. Мониторинг деятельности.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3759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560944" y="329704"/>
            <a:ext cx="90701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Ожидаемые результаты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реализации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7ED6389-6008-4296-B783-80C8667C5F7D}"/>
              </a:ext>
            </a:extLst>
          </p:cNvPr>
          <p:cNvSpPr txBox="1"/>
          <p:nvPr/>
        </p:nvSpPr>
        <p:spPr>
          <a:xfrm>
            <a:off x="1257261" y="2217281"/>
            <a:ext cx="104343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1.Организована деятельность филиала краевой инновационной лаборатории по теме проекта. </a:t>
            </a:r>
          </a:p>
          <a:p>
            <a:endParaRPr lang="ru-RU" b="1" dirty="0"/>
          </a:p>
          <a:p>
            <a:r>
              <a:rPr lang="ru-RU" b="1" dirty="0"/>
              <a:t>2.Разработан инновационный программно-проектный комплексный подход, включающий такие структурные компоненты как методология, эвристическая дидактика и практика.</a:t>
            </a:r>
          </a:p>
          <a:p>
            <a:endParaRPr lang="ru-RU" b="1" dirty="0"/>
          </a:p>
          <a:p>
            <a:r>
              <a:rPr lang="ru-RU" b="1" dirty="0"/>
              <a:t>3.Спроектирована модель проекта «Детский сад - Мастерская» как образовательная площадка развития коммуникативности, интеллекта, креативного мышления.</a:t>
            </a:r>
          </a:p>
          <a:p>
            <a:endParaRPr lang="ru-RU" b="1" dirty="0"/>
          </a:p>
          <a:p>
            <a:r>
              <a:rPr lang="ru-RU" b="1" dirty="0"/>
              <a:t>4. Разработано содержание образовательной деятельности по реализации основных компонентов модели.</a:t>
            </a:r>
          </a:p>
          <a:p>
            <a:endParaRPr lang="ru-RU" b="1" dirty="0"/>
          </a:p>
          <a:p>
            <a:r>
              <a:rPr lang="ru-RU" b="1" dirty="0"/>
              <a:t>5. Разработана и апробирована модель взаимодействия педагогов, специалистов, родителей на основе программно-проектного подхода.</a:t>
            </a:r>
          </a:p>
        </p:txBody>
      </p:sp>
    </p:spTree>
    <p:extLst>
      <p:ext uri="{BB962C8B-B14F-4D97-AF65-F5344CB8AC3E}">
        <p14:creationId xmlns:p14="http://schemas.microsoft.com/office/powerpoint/2010/main" xmlns="" val="2046875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560944" y="0"/>
            <a:ext cx="90701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Ожидаемые результаты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реализации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7C3FE25-D9DA-4C97-8843-0183F81E99F1}"/>
              </a:ext>
            </a:extLst>
          </p:cNvPr>
          <p:cNvSpPr txBox="1"/>
          <p:nvPr/>
        </p:nvSpPr>
        <p:spPr>
          <a:xfrm>
            <a:off x="609600" y="1754326"/>
            <a:ext cx="109829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6. Разработана программа диагностического инструментария и мониторинга по проблеме проекта.</a:t>
            </a:r>
          </a:p>
          <a:p>
            <a:endParaRPr lang="ru-RU" b="1" dirty="0"/>
          </a:p>
          <a:p>
            <a:r>
              <a:rPr lang="ru-RU" b="1" dirty="0"/>
              <a:t>7. Разработана нормативно – правовая база проекта.</a:t>
            </a:r>
          </a:p>
          <a:p>
            <a:endParaRPr lang="ru-RU" b="1" dirty="0"/>
          </a:p>
          <a:p>
            <a:r>
              <a:rPr lang="ru-RU" b="1" dirty="0"/>
              <a:t>8. Повысится качество образования воспитанников через создание в ДОУ цифровой образовательной среды, направленной на формирование познавательного развития личности дошкольников.</a:t>
            </a:r>
          </a:p>
          <a:p>
            <a:endParaRPr lang="ru-RU" b="1" dirty="0"/>
          </a:p>
          <a:p>
            <a:r>
              <a:rPr lang="ru-RU" b="1" dirty="0"/>
              <a:t>9. Будут разработаны авторские инновационные образовательные программы.</a:t>
            </a:r>
          </a:p>
          <a:p>
            <a:endParaRPr lang="ru-RU" b="1" dirty="0"/>
          </a:p>
          <a:p>
            <a:r>
              <a:rPr lang="ru-RU" b="1" dirty="0"/>
              <a:t>10. Будут разработаны и апробированы авторские инновационные образовательные проекты.</a:t>
            </a:r>
          </a:p>
          <a:p>
            <a:endParaRPr lang="ru-RU" b="1" dirty="0"/>
          </a:p>
          <a:p>
            <a:r>
              <a:rPr lang="ru-RU" b="1" dirty="0"/>
              <a:t>11. Повысится уровень психолого-педагогической компетентности родителей, их активность, ответственность к своим обязанностям по отношению к детям и образовательному процессу в ДОУ.</a:t>
            </a:r>
          </a:p>
          <a:p>
            <a:r>
              <a:rPr lang="ru-RU" b="1" dirty="0"/>
              <a:t>12. Повысится качество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xmlns="" val="3007813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2319965" y="278289"/>
            <a:ext cx="75520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Основные этапы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реализации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xmlns="" id="{69F7D019-FB3E-4873-B378-6D11C128E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774035542"/>
              </p:ext>
            </p:extLst>
          </p:nvPr>
        </p:nvGraphicFramePr>
        <p:xfrm>
          <a:off x="1698305" y="2246254"/>
          <a:ext cx="8795385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01669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83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592221" y="671175"/>
            <a:ext cx="90075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Ресурсное обеспечение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7C3FE25-D9DA-4C97-8843-0183F81E99F1}"/>
              </a:ext>
            </a:extLst>
          </p:cNvPr>
          <p:cNvSpPr txBox="1"/>
          <p:nvPr/>
        </p:nvSpPr>
        <p:spPr>
          <a:xfrm>
            <a:off x="1231861" y="2425501"/>
            <a:ext cx="104851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1. Кадровые условия.</a:t>
            </a:r>
          </a:p>
          <a:p>
            <a:endParaRPr lang="ru-RU" sz="2000" b="1" dirty="0"/>
          </a:p>
          <a:p>
            <a:r>
              <a:rPr lang="ru-RU" sz="2000" b="1" dirty="0"/>
              <a:t>2. Научно-методические условия.</a:t>
            </a:r>
          </a:p>
          <a:p>
            <a:endParaRPr lang="ru-RU" sz="2000" b="1" dirty="0"/>
          </a:p>
          <a:p>
            <a:r>
              <a:rPr lang="ru-RU" sz="2000" b="1" dirty="0"/>
              <a:t>3. Материально-технические условия.</a:t>
            </a:r>
          </a:p>
          <a:p>
            <a:r>
              <a:rPr lang="ru-RU" sz="2000" b="1" dirty="0"/>
              <a:t> </a:t>
            </a:r>
          </a:p>
          <a:p>
            <a:r>
              <a:rPr lang="ru-RU" sz="2000" b="1" dirty="0"/>
              <a:t>4. Финансовые.</a:t>
            </a:r>
          </a:p>
          <a:p>
            <a:r>
              <a:rPr lang="ru-RU" sz="2000" b="1" dirty="0"/>
              <a:t> </a:t>
            </a:r>
          </a:p>
          <a:p>
            <a:r>
              <a:rPr lang="ru-RU" sz="2000" b="1" dirty="0"/>
              <a:t>5. Мотивационные условия.</a:t>
            </a:r>
          </a:p>
        </p:txBody>
      </p:sp>
    </p:spTree>
    <p:extLst>
      <p:ext uri="{BB962C8B-B14F-4D97-AF65-F5344CB8AC3E}">
        <p14:creationId xmlns:p14="http://schemas.microsoft.com/office/powerpoint/2010/main" xmlns="" val="72168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3245722" y="671175"/>
            <a:ext cx="5700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Прогноз рисков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C1BDDAFA-25A3-4B7F-9640-7B7037607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540238"/>
              </p:ext>
            </p:extLst>
          </p:nvPr>
        </p:nvGraphicFramePr>
        <p:xfrm>
          <a:off x="1341120" y="1657515"/>
          <a:ext cx="9875520" cy="4815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15340">
                  <a:extLst>
                    <a:ext uri="{9D8B030D-6E8A-4147-A177-3AD203B41FA5}">
                      <a16:colId xmlns:a16="http://schemas.microsoft.com/office/drawing/2014/main" xmlns="" val="3892719116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xmlns="" val="3343687232"/>
                    </a:ext>
                  </a:extLst>
                </a:gridCol>
                <a:gridCol w="5140643">
                  <a:extLst>
                    <a:ext uri="{9D8B030D-6E8A-4147-A177-3AD203B41FA5}">
                      <a16:colId xmlns:a16="http://schemas.microsoft.com/office/drawing/2014/main" xmlns="" val="822736313"/>
                    </a:ext>
                  </a:extLst>
                </a:gridCol>
              </a:tblGrid>
              <a:tr h="62956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Возможные риски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Пути выхода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8911275"/>
                  </a:ext>
                </a:extLst>
              </a:tr>
              <a:tr h="168402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9271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Недостаточность финансового обеспечения для приобретения современного оборудования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16002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Участие в социальных и культурных проектах.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7658451"/>
                  </a:ext>
                </a:extLst>
              </a:tr>
              <a:tr h="125112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9271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Изменения в педагогическом составе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3030" marR="16002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Вовлечение в инновационную деятельность новых педагогов, их мотивация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0306386"/>
                  </a:ext>
                </a:extLst>
              </a:tr>
              <a:tr h="125112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9271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Низкий уровень готовности к сотрудничеству педагогов гимназии, родителей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3030" marR="16002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Мотивация педагогов, родителей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12091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08578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2360862" y="671175"/>
            <a:ext cx="7470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Оценка результатов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9173AE-4F0F-4E15-B4DA-A01D45207B2C}"/>
              </a:ext>
            </a:extLst>
          </p:cNvPr>
          <p:cNvSpPr txBox="1"/>
          <p:nvPr/>
        </p:nvSpPr>
        <p:spPr>
          <a:xfrm>
            <a:off x="1391920" y="2255520"/>
            <a:ext cx="99364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1. Формирующее оценивание, которое позволит проследить динамику формирования профессиональных компетенций, а также знаний, умений и навыков, приобретенных педагогами в процессе работы над проектом.</a:t>
            </a:r>
          </a:p>
          <a:p>
            <a:endParaRPr lang="ru-RU" sz="2000" b="1" dirty="0"/>
          </a:p>
          <a:p>
            <a:r>
              <a:rPr lang="ru-RU" sz="2000" b="1" dirty="0"/>
              <a:t>2. Итоговая оценка после завершения работы над проектом по объектам мониторинга</a:t>
            </a:r>
            <a:r>
              <a:rPr lang="ru-RU" sz="2000" b="1" i="1" dirty="0"/>
              <a:t>:</a:t>
            </a:r>
            <a:r>
              <a:rPr lang="ru-RU" sz="2000" b="1" dirty="0"/>
              <a:t> соблюдение законодательства РФ в области образования детей; состояние организационно-педагогических условий успешной работы ДОУ; показатели сохранности физиологического, психологического и социального здоровья детей; качество и эффективность образовательного процесса ДОУ, выполнение программ, рост профессионального мастерства, т.д.</a:t>
            </a:r>
          </a:p>
        </p:txBody>
      </p:sp>
    </p:spTree>
    <p:extLst>
      <p:ext uri="{BB962C8B-B14F-4D97-AF65-F5344CB8AC3E}">
        <p14:creationId xmlns:p14="http://schemas.microsoft.com/office/powerpoint/2010/main" xmlns="" val="3363725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599944" y="389742"/>
            <a:ext cx="109921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Ожидаемые результаты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инновационной деятельности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9173AE-4F0F-4E15-B4DA-A01D45207B2C}"/>
              </a:ext>
            </a:extLst>
          </p:cNvPr>
          <p:cNvSpPr txBox="1"/>
          <p:nvPr/>
        </p:nvSpPr>
        <p:spPr>
          <a:xfrm>
            <a:off x="1391920" y="2255520"/>
            <a:ext cx="9936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Высокий уровень познавательного развития дошкольников (результаты мониторинга);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Внедрение авторских инновационных образовательных программ и проектов, авторского дидактического и игрового комплекса, направленных на развитие естественно-научных представлений дошкольников, техническое моделирование и конструирование детей (аналитические справки педагогов, участие в краевых семинарах по инновационной деятельности);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Оснащенность и качество развивающей предметно-пространственной среды в ДОУ, владение и использование в образовательном процессе интерактивного программного комплекса (интерактивные доски, мультимедийное оборудование, LEGO-конструктора, ТИКО-конструктора) большинством педагогов;</a:t>
            </a:r>
          </a:p>
        </p:txBody>
      </p:sp>
    </p:spTree>
    <p:extLst>
      <p:ext uri="{BB962C8B-B14F-4D97-AF65-F5344CB8AC3E}">
        <p14:creationId xmlns:p14="http://schemas.microsoft.com/office/powerpoint/2010/main" xmlns="" val="4204145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597925" y="2032615"/>
            <a:ext cx="97529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Срок </a:t>
            </a:r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реализации проекта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2020-2023 </a:t>
            </a:r>
            <a:r>
              <a:rPr lang="ru-RU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г.г</a:t>
            </a:r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750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599944" y="355163"/>
            <a:ext cx="109921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Ожидаемые результаты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инновационной деятельности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9173AE-4F0F-4E15-B4DA-A01D45207B2C}"/>
              </a:ext>
            </a:extLst>
          </p:cNvPr>
          <p:cNvSpPr txBox="1"/>
          <p:nvPr/>
        </p:nvSpPr>
        <p:spPr>
          <a:xfrm>
            <a:off x="1391920" y="2255520"/>
            <a:ext cx="99364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Умение педагогов создавать собственные электронные, дидактические и развивающие материалы (создание банка методических разработок по интеллектуальному, социально-коммуникативному, речевому, познавательному развитию детей в условиях ДОУ);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Рост профессиональной компетентности и повышение уровня профессионального мастерства педагогов в направлении интеллектуального, социально-коммуникативного, речевого, познавательного развития дошкольников;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Кадровая обеспеченность, соответствующая современным требованиям (мониторинг образовательной деятельности, анкетирование родителей по выявлению степени удовлетворенности деятельностью ДОУ);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155703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599944" y="203815"/>
            <a:ext cx="109921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Ожидаемые результаты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инновационной деятельности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9173AE-4F0F-4E15-B4DA-A01D45207B2C}"/>
              </a:ext>
            </a:extLst>
          </p:cNvPr>
          <p:cNvSpPr txBox="1"/>
          <p:nvPr/>
        </p:nvSpPr>
        <p:spPr>
          <a:xfrm>
            <a:off x="1391920" y="2255520"/>
            <a:ext cx="9936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Переход на инновационную модель методической работы, включение в инновационный процесс не менее 70% педагогического коллектива;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Развитие сетевых моделей взаимодействия, обеспечивающих доступность обучения педагогических кадров и обмена опытом, распространение и обобщение инновационного педагогического опыта;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Разработка внутреннего мониторинга и контроля в ДОУ, отражающих качество и оценку его результатов;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Повышение позитивного имиджа ДОУ, ориентированного на устойчивое развитие, повышение конкурентоспособности;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Рост количества родителей, повышающих уровень педагогической грамотности. Вовлечение семьи в образовательный процесс, высокий уровень удовлетворенности качеством образовательных услуг ДОУ.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727684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2A6482-78C1-486A-89E9-C5CAE62A4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720" y="3429000"/>
            <a:ext cx="2169160" cy="1060768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Детский сад - мастерская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66388FAF-268E-453F-820E-79BE0055B1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66799" y="295927"/>
            <a:ext cx="10154239" cy="579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CB89062-24FA-46B3-81DB-604F5DBD3891}"/>
              </a:ext>
            </a:extLst>
          </p:cNvPr>
          <p:cNvSpPr/>
          <p:nvPr/>
        </p:nvSpPr>
        <p:spPr>
          <a:xfrm>
            <a:off x="1980468" y="3005277"/>
            <a:ext cx="875927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Спасибо </a:t>
            </a:r>
          </a:p>
          <a:p>
            <a:pPr algn="ctr"/>
            <a:r>
              <a:rPr lang="ru-RU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за внимание!</a:t>
            </a:r>
          </a:p>
          <a:p>
            <a:pPr algn="ctr"/>
            <a:r>
              <a:rPr lang="ru-RU" sz="2800" b="1" dirty="0"/>
              <a:t> 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41D1FC0-6585-4034-BC0C-6D0B5C87C0B2}"/>
              </a:ext>
            </a:extLst>
          </p:cNvPr>
          <p:cNvSpPr txBox="1"/>
          <p:nvPr/>
        </p:nvSpPr>
        <p:spPr>
          <a:xfrm>
            <a:off x="970961" y="6094088"/>
            <a:ext cx="11066098" cy="786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МАОУ «Гимназия №5» г. Краснокамск -структурные подразделения - «Детский сад №12», «Детский сад №39», «Детский сад №41», «Детский сад №44»,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2020-2023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119029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2568441" y="335895"/>
            <a:ext cx="7055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Участники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435794" y="1570950"/>
            <a:ext cx="100772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/>
          </a:p>
          <a:p>
            <a:endParaRPr lang="ru-RU" b="1" dirty="0"/>
          </a:p>
          <a:p>
            <a:r>
              <a:rPr lang="ru-RU" b="1" dirty="0"/>
              <a:t>Руководители проекта: </a:t>
            </a:r>
          </a:p>
          <a:p>
            <a:r>
              <a:rPr lang="ru-RU" b="1" dirty="0"/>
              <a:t>- Трухин Юрий Михайлович, директор.</a:t>
            </a:r>
          </a:p>
          <a:p>
            <a:r>
              <a:rPr lang="ru-RU" b="1" dirty="0"/>
              <a:t>- Бакирова Екатерина Анатольевна, заместитель директора.</a:t>
            </a:r>
          </a:p>
          <a:p>
            <a:endParaRPr lang="ru-RU" b="1" dirty="0"/>
          </a:p>
          <a:p>
            <a:r>
              <a:rPr lang="ru-RU" b="1" u="sng" dirty="0"/>
              <a:t>Команда: педагоги структурных подразделений МАОУ «Гимназия № 5». </a:t>
            </a:r>
          </a:p>
          <a:p>
            <a:endParaRPr lang="ru-RU" b="1" dirty="0"/>
          </a:p>
          <a:p>
            <a:r>
              <a:rPr lang="ru-RU" b="1" dirty="0"/>
              <a:t>Партнеры по сетевому и дистанционному взаимодействию:</a:t>
            </a:r>
          </a:p>
          <a:p>
            <a:r>
              <a:rPr lang="ru-RU" b="1" dirty="0"/>
              <a:t>- ассоциация участников научных и инновационных образовательных учреждений Пермского края «Эврика - Пермь»;</a:t>
            </a:r>
          </a:p>
          <a:p>
            <a:r>
              <a:rPr lang="ru-RU" b="1" dirty="0"/>
              <a:t>- Гимназия № 5;</a:t>
            </a:r>
          </a:p>
          <a:p>
            <a:r>
              <a:rPr lang="ru-RU" b="1" dirty="0"/>
              <a:t>- МБОУ ДПО «ЦИТО»; </a:t>
            </a:r>
          </a:p>
          <a:p>
            <a:r>
              <a:rPr lang="ru-RU" b="1" dirty="0"/>
              <a:t>- Краснокамская фабрика деревянной игрушки.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814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2265470" y="335895"/>
            <a:ext cx="76610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Причины разработки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проекта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435794" y="2692400"/>
            <a:ext cx="100772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/>
              <a:t>Организационно-методическая.</a:t>
            </a:r>
          </a:p>
          <a:p>
            <a:pPr marL="342900" indent="-342900">
              <a:buAutoNum type="arabicPeriod"/>
            </a:pPr>
            <a:endParaRPr lang="ru-RU" b="1" dirty="0">
              <a:effectLst/>
            </a:endParaRPr>
          </a:p>
          <a:p>
            <a:pPr marL="342900" indent="-342900">
              <a:buAutoNum type="arabicPeriod"/>
            </a:pPr>
            <a:r>
              <a:rPr lang="ru-RU" b="1" dirty="0"/>
              <a:t>Информационная.</a:t>
            </a:r>
          </a:p>
          <a:p>
            <a:pPr marL="342900" indent="-342900">
              <a:buAutoNum type="arabicPeriod"/>
            </a:pPr>
            <a:endParaRPr lang="ru-RU" b="1" dirty="0">
              <a:effectLst/>
            </a:endParaRPr>
          </a:p>
          <a:p>
            <a:pPr marL="342900" indent="-342900">
              <a:buAutoNum type="arabicPeriod"/>
            </a:pPr>
            <a:r>
              <a:rPr lang="ru-RU" b="1" dirty="0"/>
              <a:t>Социально-психологическая.</a:t>
            </a:r>
          </a:p>
          <a:p>
            <a:pPr marL="342900" indent="-342900">
              <a:buAutoNum type="arabicPeriod"/>
            </a:pPr>
            <a:endParaRPr lang="ru-RU" b="1" dirty="0">
              <a:effectLst/>
            </a:endParaRPr>
          </a:p>
          <a:p>
            <a:pPr algn="just"/>
            <a:r>
              <a:rPr lang="ru-RU" b="1" dirty="0"/>
              <a:t>	Инновационность проекта будет заключатся в создании условий для развития коммуникативности, интеллекта, креативного мышления у дошкольника на основе проектирования инновационной модели «Детский сад - Мастерская» как образовательная площадка.</a:t>
            </a:r>
          </a:p>
          <a:p>
            <a:pPr marL="342900" indent="-342900">
              <a:buAutoNum type="arabicPeriod"/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66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514183" y="107077"/>
            <a:ext cx="1116363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Недостатки в деятельности </a:t>
            </a:r>
          </a:p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участников образовательного </a:t>
            </a:r>
          </a:p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процесса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435794" y="2692400"/>
            <a:ext cx="100772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Недостаточный уровень сформированности отдельных целевых ориентиров у выпускников на этапе завершения дошкольного обучения (познавательное и сенсорное развитие);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Недостаточная оснащенность развивающей предметно-пространственной среды в ДОУ по познавательному развитию дошкольников;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Несовершенство программы диагностического инструментария и мониторинга по познавательному развитию;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Недостаточный уровень сформированности профессиональной компетенции педагогов по реализации направления познавательного развития дошкольников.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4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923759" y="107077"/>
            <a:ext cx="103444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Основные проектные линии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педагогов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311401" y="2316480"/>
            <a:ext cx="100772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/>
              <a:t>Проектирование управленческого тематического ОНЛАЙ-курса как поддержка повышения квалификации воспитателей, построенного на серии </a:t>
            </a:r>
            <a:r>
              <a:rPr lang="ru-RU" b="1" dirty="0" err="1"/>
              <a:t>видеозанятий</a:t>
            </a:r>
            <a:r>
              <a:rPr lang="ru-RU" b="1" dirty="0"/>
              <a:t>, видеороликов, </a:t>
            </a:r>
            <a:r>
              <a:rPr lang="ru-RU" b="1" dirty="0" err="1"/>
              <a:t>видеотренажеров</a:t>
            </a:r>
            <a:r>
              <a:rPr lang="ru-RU" b="1" dirty="0"/>
              <a:t>, ознакомительных и обучающих вебинаров.</a:t>
            </a:r>
          </a:p>
          <a:p>
            <a:pPr marL="342900" indent="-342900">
              <a:buAutoNum type="arabicPeriod"/>
            </a:pPr>
            <a:endParaRPr lang="ru-RU" b="1" dirty="0"/>
          </a:p>
          <a:p>
            <a:r>
              <a:rPr lang="ru-RU" b="1" dirty="0"/>
              <a:t>2. Цифровые лаборатории и технологии детского экспериментирования.</a:t>
            </a:r>
          </a:p>
          <a:p>
            <a:endParaRPr lang="ru-RU" b="1" dirty="0"/>
          </a:p>
          <a:p>
            <a:r>
              <a:rPr lang="ru-RU" b="1" dirty="0"/>
              <a:t>3. Детский инжиниринг (</a:t>
            </a:r>
            <a:r>
              <a:rPr lang="ru-RU" b="1" dirty="0" err="1"/>
              <a:t>легоробото</a:t>
            </a:r>
            <a:r>
              <a:rPr lang="ru-RU" b="1" dirty="0"/>
              <a:t> центры, кабинеты, уголки; студии открытий и изобретений, конструкторское и патентное бюро, детские лаборатории, парки, детские технические академии и т.п.).</a:t>
            </a:r>
          </a:p>
          <a:p>
            <a:endParaRPr lang="ru-RU" b="1" dirty="0"/>
          </a:p>
          <a:p>
            <a:r>
              <a:rPr lang="ru-RU" b="1" dirty="0"/>
              <a:t>4. Музейная педагогика (практики, пробы, музей 3D, виртуальные музеи и т.п.).</a:t>
            </a:r>
          </a:p>
          <a:p>
            <a:endParaRPr lang="ru-RU" b="1" dirty="0"/>
          </a:p>
          <a:p>
            <a:r>
              <a:rPr lang="ru-RU" b="1" dirty="0"/>
              <a:t>5. Дистанционное образование детей и взрослых.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280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923759" y="107077"/>
            <a:ext cx="103444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Основные проектные линии </a:t>
            </a:r>
          </a:p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педагогов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6225635" y="2032615"/>
            <a:ext cx="2487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dirty="0"/>
              <a:t> </a:t>
            </a:r>
            <a:endParaRPr lang="ru-RU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17996DA-00CB-443A-9438-2790EBA396F5}"/>
              </a:ext>
            </a:extLst>
          </p:cNvPr>
          <p:cNvSpPr txBox="1"/>
          <p:nvPr/>
        </p:nvSpPr>
        <p:spPr>
          <a:xfrm>
            <a:off x="1311401" y="2316480"/>
            <a:ext cx="1007725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6. Детские языковые центры.</a:t>
            </a:r>
          </a:p>
          <a:p>
            <a:endParaRPr lang="ru-RU" b="1" dirty="0"/>
          </a:p>
          <a:p>
            <a:r>
              <a:rPr lang="ru-RU" b="1" dirty="0"/>
              <a:t>7. Оздоровительные, </a:t>
            </a:r>
            <a:r>
              <a:rPr lang="ru-RU" b="1" dirty="0" err="1"/>
              <a:t>здоровьесберегающие</a:t>
            </a:r>
            <a:r>
              <a:rPr lang="ru-RU" b="1" dirty="0"/>
              <a:t> центры (фитнес-центр, йога-детская, гимнастика и т.п.).</a:t>
            </a:r>
          </a:p>
          <a:p>
            <a:endParaRPr lang="ru-RU" b="1" dirty="0"/>
          </a:p>
          <a:p>
            <a:r>
              <a:rPr lang="ru-RU" b="1" dirty="0"/>
              <a:t>8. Театральная педагогика (мини-студии различной направленности.).</a:t>
            </a:r>
          </a:p>
          <a:p>
            <a:endParaRPr lang="ru-RU" b="1" dirty="0"/>
          </a:p>
          <a:p>
            <a:r>
              <a:rPr lang="ru-RU" b="1" dirty="0"/>
              <a:t>9. Игровые центры-тренажеры.</a:t>
            </a:r>
          </a:p>
          <a:p>
            <a:endParaRPr lang="ru-RU" b="1" dirty="0"/>
          </a:p>
          <a:p>
            <a:r>
              <a:rPr lang="ru-RU" b="1" dirty="0"/>
              <a:t>10.Трениговые коррекционные центры (сенсорные комнаты и т.д.).</a:t>
            </a:r>
          </a:p>
          <a:p>
            <a:endParaRPr lang="ru-RU" b="1" dirty="0"/>
          </a:p>
          <a:p>
            <a:r>
              <a:rPr lang="ru-RU" b="1" dirty="0"/>
              <a:t>11. Художественные, хореографические, изостудии-центры и т.п).</a:t>
            </a:r>
          </a:p>
          <a:p>
            <a:endParaRPr lang="ru-RU" b="1" dirty="0"/>
          </a:p>
          <a:p>
            <a:r>
              <a:rPr lang="ru-RU" b="1" dirty="0"/>
              <a:t>12. Цифровое образование родителей.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816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920FE400-29F1-4788-87C0-01EE2B161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9531465"/>
              </p:ext>
            </p:extLst>
          </p:nvPr>
        </p:nvGraphicFramePr>
        <p:xfrm>
          <a:off x="0" y="1"/>
          <a:ext cx="12191998" cy="6917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5539">
                  <a:extLst>
                    <a:ext uri="{9D8B030D-6E8A-4147-A177-3AD203B41FA5}">
                      <a16:colId xmlns:a16="http://schemas.microsoft.com/office/drawing/2014/main" xmlns="" val="651841374"/>
                    </a:ext>
                  </a:extLst>
                </a:gridCol>
                <a:gridCol w="775546">
                  <a:extLst>
                    <a:ext uri="{9D8B030D-6E8A-4147-A177-3AD203B41FA5}">
                      <a16:colId xmlns:a16="http://schemas.microsoft.com/office/drawing/2014/main" xmlns="" val="1353845566"/>
                    </a:ext>
                  </a:extLst>
                </a:gridCol>
                <a:gridCol w="3195539">
                  <a:extLst>
                    <a:ext uri="{9D8B030D-6E8A-4147-A177-3AD203B41FA5}">
                      <a16:colId xmlns:a16="http://schemas.microsoft.com/office/drawing/2014/main" xmlns="" val="559145726"/>
                    </a:ext>
                  </a:extLst>
                </a:gridCol>
                <a:gridCol w="2512687">
                  <a:extLst>
                    <a:ext uri="{9D8B030D-6E8A-4147-A177-3AD203B41FA5}">
                      <a16:colId xmlns:a16="http://schemas.microsoft.com/office/drawing/2014/main" xmlns="" val="3042735452"/>
                    </a:ext>
                  </a:extLst>
                </a:gridCol>
                <a:gridCol w="2512687">
                  <a:extLst>
                    <a:ext uri="{9D8B030D-6E8A-4147-A177-3AD203B41FA5}">
                      <a16:colId xmlns:a16="http://schemas.microsoft.com/office/drawing/2014/main" xmlns="" val="4015361669"/>
                    </a:ext>
                  </a:extLst>
                </a:gridCol>
              </a:tblGrid>
              <a:tr h="30972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Структура модели «Детский сад - мастерская»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0491019"/>
                  </a:ext>
                </a:extLst>
              </a:tr>
              <a:tr h="128469">
                <a:tc rowSpan="4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Направления реализации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127528"/>
                  </a:ext>
                </a:extLst>
              </a:tr>
              <a:tr h="30994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Я – личность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9252535"/>
                  </a:ext>
                </a:extLst>
              </a:tr>
              <a:tr h="312127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1398969"/>
                  </a:ext>
                </a:extLst>
              </a:tr>
              <a:tr h="398073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Развитие коммуникативных способностей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Развитие интеллекта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Развитие креативного мышления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412089903"/>
                  </a:ext>
                </a:extLst>
              </a:tr>
              <a:tr h="775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Создание нормативно-правовой базы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03225" algn="l"/>
                        </a:tabLst>
                      </a:pPr>
                      <a:r>
                        <a:rPr lang="ru-RU" sz="900" dirty="0">
                          <a:effectLst/>
                        </a:rPr>
                        <a:t>Положение о деятельности ДОУ, как филиала краевой инновационной лаборатории по теме: «Проектирование инновационной модели «Детский сад - Мастерская» как образовательная площадка развития коммуникативности, интеллекта, креативного мышления и ее апробация», Положение о системе мониторинга познавательного развития в ДОУ; Положение о творческой группе педагогов – участников деятельности филиала краевой инновационной лаборатории.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7113899"/>
                  </a:ext>
                </a:extLst>
              </a:tr>
              <a:tr h="333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Повышение профессиональной компетенции педагогов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Разработка и реализация инновационных образовательных проектов и программ, повышение ИКТ-компетентности педагогов, организация мастер-классов, семинаров, консультаций, реализация проектно-исследовательской деятельности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8646200"/>
                  </a:ext>
                </a:extLst>
              </a:tr>
              <a:tr h="2549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Реализация  и сопровождение инновационных проектов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Развитие коммуникативных навыков у дошкольников на основе комплексного использования вербальных и невербальных методов общения.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Студия театрального мастерства как образовательная площадка развития коммуникативных качеств детей.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Проектирование авторского игрового комплекса «SMART» как средства речевого развития дошкольника.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Разработка авторского игрового комплекса на основе использования камушек «</a:t>
                      </a:r>
                      <a:r>
                        <a:rPr lang="ru-RU" sz="900" dirty="0" err="1">
                          <a:effectLst/>
                        </a:rPr>
                        <a:t>Марблс</a:t>
                      </a:r>
                      <a:r>
                        <a:rPr lang="ru-RU" sz="900" dirty="0">
                          <a:effectLst/>
                        </a:rPr>
                        <a:t>» в коррекционной работе с детьми с общим недоразвитием речи.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Развитие интеллектуальной активности и научно-технического творчества через реализацию </a:t>
                      </a:r>
                      <a:r>
                        <a:rPr lang="en-US" sz="900" dirty="0">
                          <a:effectLst/>
                        </a:rPr>
                        <a:t>STEM</a:t>
                      </a:r>
                      <a:r>
                        <a:rPr lang="ru-RU" sz="900" dirty="0">
                          <a:effectLst/>
                        </a:rPr>
                        <a:t>-проектов.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Проектирование лого-математической деятельности посредством проблемно-игровой технологии».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Разработка игр-экспериментов на основе использования цифровой лаборатории </a:t>
                      </a:r>
                      <a:r>
                        <a:rPr lang="ru-RU" sz="900" dirty="0" err="1">
                          <a:effectLst/>
                        </a:rPr>
                        <a:t>Наураша</a:t>
                      </a:r>
                      <a:r>
                        <a:rPr lang="ru-RU" sz="900" dirty="0">
                          <a:effectLst/>
                        </a:rPr>
                        <a:t> для познавательного развития детей среднего дошкольного возраста.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Цифровая </a:t>
                      </a:r>
                      <a:r>
                        <a:rPr lang="ru-RU" sz="900" dirty="0" err="1">
                          <a:effectLst/>
                        </a:rPr>
                        <a:t>мультстудия</a:t>
                      </a:r>
                      <a:r>
                        <a:rPr lang="ru-RU" sz="900" dirty="0">
                          <a:effectLst/>
                        </a:rPr>
                        <a:t> как творческая образовательная среда развития детского воображения.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Развитие </a:t>
                      </a:r>
                      <a:r>
                        <a:rPr lang="ru-RU" sz="900" dirty="0" err="1">
                          <a:effectLst/>
                        </a:rPr>
                        <a:t>радиантного</a:t>
                      </a:r>
                      <a:r>
                        <a:rPr lang="ru-RU" sz="900" dirty="0">
                          <a:effectLst/>
                        </a:rPr>
                        <a:t> мышления с помощью интеллект-карт и цифровых технологий  в работе с детьми ОВЗ.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Разработка образовательного комплекса квест-игр в познавательном развитии старших дошкольников и его апробация.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Развитие эмоционально-личностной сферы дошкольников, на основе интегративного метода песочной и сказкотерапии.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032337445"/>
                  </a:ext>
                </a:extLst>
              </a:tr>
              <a:tr h="510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Реализация  авторских программ дополнительного образования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«</a:t>
                      </a:r>
                      <a:r>
                        <a:rPr lang="ru-RU" sz="900" dirty="0" err="1">
                          <a:effectLst/>
                        </a:rPr>
                        <a:t>Говорушки</a:t>
                      </a:r>
                      <a:r>
                        <a:rPr lang="ru-RU" sz="900" dirty="0">
                          <a:effectLst/>
                        </a:rPr>
                        <a:t>» (театральная студия)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«Умнички»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«Детская цифровая </a:t>
                      </a:r>
                      <a:r>
                        <a:rPr lang="ru-RU" sz="900" dirty="0" err="1">
                          <a:effectLst/>
                        </a:rPr>
                        <a:t>мультстудия</a:t>
                      </a:r>
                      <a:r>
                        <a:rPr lang="ru-RU" sz="900" dirty="0">
                          <a:effectLst/>
                        </a:rPr>
                        <a:t>»,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«Мастерок»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900" dirty="0">
                          <a:effectLst/>
                        </a:rPr>
                        <a:t>«</a:t>
                      </a:r>
                      <a:r>
                        <a:rPr lang="ru-RU" sz="900" dirty="0" err="1">
                          <a:effectLst/>
                        </a:rPr>
                        <a:t>Роботикс</a:t>
                      </a:r>
                      <a:r>
                        <a:rPr lang="ru-RU" sz="900" dirty="0">
                          <a:effectLst/>
                        </a:rPr>
                        <a:t>: дошколёнок»,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Symbol" panose="05050102010706020507" pitchFamily="18" charset="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881009065"/>
                  </a:ext>
                </a:extLst>
              </a:tr>
              <a:tr h="255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Методологическое сопровождение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Организация образовательных событий (семинаров, научно-практических конференций, сопровождение детских проектов, проектирование и апробация цифровых образовательных программ для детей и родителей.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9763933"/>
                  </a:ext>
                </a:extLst>
              </a:tr>
              <a:tr h="1616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Организация среды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Организация предметно-пространственной среды. Разработка и реализация учебно-дидактического комплекса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2965001"/>
                  </a:ext>
                </a:extLst>
              </a:tr>
              <a:tr h="284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Взаимодействие с социумом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Взаимодействие с Театральной школой г. Краснокамска, Библиотекой семейного чтения и досуга микрорайона Звёздный, Краснокамской фабрикой деревянной игрушки, с ЦИТО, с гимназией №5.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2251085"/>
                  </a:ext>
                </a:extLst>
              </a:tr>
              <a:tr h="431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Мониторинг деятельности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Мониторинг познавательного развития дошкольников, экспертиза инновационных проектов и авторских программ, мониторинг деятельности педагогов, соцопрос родителей.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5386145"/>
                  </a:ext>
                </a:extLst>
              </a:tr>
            </a:tbl>
          </a:graphicData>
        </a:graphic>
      </p:graphicFrame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xmlns="" id="{97B90F04-004A-4575-B220-AC489D3C69C8}"/>
              </a:ext>
            </a:extLst>
          </p:cNvPr>
          <p:cNvSpPr/>
          <p:nvPr/>
        </p:nvSpPr>
        <p:spPr>
          <a:xfrm>
            <a:off x="3204844" y="1754506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xmlns="" id="{13A39884-3989-412F-842E-77AD1613E755}"/>
              </a:ext>
            </a:extLst>
          </p:cNvPr>
          <p:cNvSpPr/>
          <p:nvPr/>
        </p:nvSpPr>
        <p:spPr>
          <a:xfrm>
            <a:off x="8211185" y="730409"/>
            <a:ext cx="233363" cy="312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E45AF08B-E08B-4C0B-8891-9E779E1B2F25}"/>
              </a:ext>
            </a:extLst>
          </p:cNvPr>
          <p:cNvSpPr/>
          <p:nvPr/>
        </p:nvSpPr>
        <p:spPr>
          <a:xfrm rot="5400000">
            <a:off x="13560425" y="2763838"/>
            <a:ext cx="307975" cy="222250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xmlns="" id="{5162BE10-9C2E-46F0-8C25-68C65BE0A69D}"/>
              </a:ext>
            </a:extLst>
          </p:cNvPr>
          <p:cNvSpPr/>
          <p:nvPr/>
        </p:nvSpPr>
        <p:spPr>
          <a:xfrm>
            <a:off x="2389188" y="679768"/>
            <a:ext cx="312737" cy="587375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xmlns="" id="{C3EA5E0F-DAB7-4B5F-AA25-EB5083097D53}"/>
              </a:ext>
            </a:extLst>
          </p:cNvPr>
          <p:cNvSpPr/>
          <p:nvPr/>
        </p:nvSpPr>
        <p:spPr>
          <a:xfrm>
            <a:off x="3204844" y="2319374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xmlns="" id="{0DDC8257-5E33-4567-A51B-39998D4EAC0D}"/>
              </a:ext>
            </a:extLst>
          </p:cNvPr>
          <p:cNvSpPr/>
          <p:nvPr/>
        </p:nvSpPr>
        <p:spPr>
          <a:xfrm>
            <a:off x="3204843" y="3509011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xmlns="" id="{BB897B81-FA13-496D-9BB6-05628CFE9D16}"/>
              </a:ext>
            </a:extLst>
          </p:cNvPr>
          <p:cNvSpPr/>
          <p:nvPr/>
        </p:nvSpPr>
        <p:spPr>
          <a:xfrm>
            <a:off x="3204842" y="5231730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xmlns="" id="{A4150903-2EF5-46BD-BE8C-FDD96AA9ADB4}"/>
              </a:ext>
            </a:extLst>
          </p:cNvPr>
          <p:cNvSpPr/>
          <p:nvPr/>
        </p:nvSpPr>
        <p:spPr>
          <a:xfrm>
            <a:off x="3204841" y="5665574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xmlns="" id="{D35F8BA0-14D4-428C-82C1-D56301A7F2E8}"/>
              </a:ext>
            </a:extLst>
          </p:cNvPr>
          <p:cNvSpPr/>
          <p:nvPr/>
        </p:nvSpPr>
        <p:spPr>
          <a:xfrm>
            <a:off x="3204841" y="6099778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xmlns="" id="{9B1B3237-A8F6-454D-96A3-86814F0B6E0A}"/>
              </a:ext>
            </a:extLst>
          </p:cNvPr>
          <p:cNvSpPr/>
          <p:nvPr/>
        </p:nvSpPr>
        <p:spPr>
          <a:xfrm>
            <a:off x="3204841" y="6475996"/>
            <a:ext cx="754063" cy="263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0" name="Стрелка: вниз 19">
            <a:extLst>
              <a:ext uri="{FF2B5EF4-FFF2-40B4-BE49-F238E27FC236}">
                <a16:creationId xmlns:a16="http://schemas.microsoft.com/office/drawing/2014/main" xmlns="" id="{48E036B3-9AD8-4A78-B8DB-6462D5079C75}"/>
              </a:ext>
            </a:extLst>
          </p:cNvPr>
          <p:cNvSpPr/>
          <p:nvPr/>
        </p:nvSpPr>
        <p:spPr>
          <a:xfrm>
            <a:off x="5106510" y="730409"/>
            <a:ext cx="233363" cy="312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1" name="Стрелка: вниз 20">
            <a:extLst>
              <a:ext uri="{FF2B5EF4-FFF2-40B4-BE49-F238E27FC236}">
                <a16:creationId xmlns:a16="http://schemas.microsoft.com/office/drawing/2014/main" xmlns="" id="{D6C6FFFF-BD61-4873-B9B5-09B97713BCBD}"/>
              </a:ext>
            </a:extLst>
          </p:cNvPr>
          <p:cNvSpPr/>
          <p:nvPr/>
        </p:nvSpPr>
        <p:spPr>
          <a:xfrm>
            <a:off x="9932351" y="730409"/>
            <a:ext cx="233363" cy="312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560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D18C26B-E881-474F-9FFE-9DBA35B1D65A}"/>
              </a:ext>
            </a:extLst>
          </p:cNvPr>
          <p:cNvSpPr/>
          <p:nvPr/>
        </p:nvSpPr>
        <p:spPr>
          <a:xfrm>
            <a:off x="1279621" y="671175"/>
            <a:ext cx="9632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Цель реализации проекта: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F5DA6A6-E6C6-4E15-8B58-B77B0BF4A813}"/>
              </a:ext>
            </a:extLst>
          </p:cNvPr>
          <p:cNvSpPr/>
          <p:nvPr/>
        </p:nvSpPr>
        <p:spPr>
          <a:xfrm>
            <a:off x="568638" y="2032615"/>
            <a:ext cx="11562781" cy="44290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/>
              <a:t> </a:t>
            </a:r>
            <a:r>
              <a:rPr lang="ru-RU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</a:t>
            </a: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оздание условий для развития коммуникативности, </a:t>
            </a:r>
          </a:p>
          <a:p>
            <a:pPr algn="ctr">
              <a:lnSpc>
                <a:spcPct val="150000"/>
              </a:lnSpc>
            </a:pP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интеллекта, креативного мышления посредством </a:t>
            </a:r>
          </a:p>
          <a:p>
            <a:pPr algn="ctr">
              <a:lnSpc>
                <a:spcPct val="150000"/>
              </a:lnSpc>
            </a:pP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проектирования инновационной модели </a:t>
            </a:r>
          </a:p>
          <a:p>
            <a:pPr algn="ctr">
              <a:lnSpc>
                <a:spcPct val="150000"/>
              </a:lnSpc>
            </a:pP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«Детский сад – мастерская»</a:t>
            </a:r>
          </a:p>
          <a:p>
            <a:pPr algn="ctr">
              <a:lnSpc>
                <a:spcPct val="150000"/>
              </a:lnSpc>
            </a:pP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как образовательная </a:t>
            </a:r>
          </a:p>
          <a:p>
            <a:pPr algn="ctr">
              <a:lnSpc>
                <a:spcPct val="150000"/>
              </a:lnSpc>
            </a:pPr>
            <a:r>
              <a:rPr lang="ru-RU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площадка </a:t>
            </a:r>
          </a:p>
        </p:txBody>
      </p:sp>
    </p:spTree>
    <p:extLst>
      <p:ext uri="{BB962C8B-B14F-4D97-AF65-F5344CB8AC3E}">
        <p14:creationId xmlns:p14="http://schemas.microsoft.com/office/powerpoint/2010/main" xmlns="" val="34124999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284</TotalTime>
  <Words>1645</Words>
  <Application>Microsoft Office PowerPoint</Application>
  <PresentationFormat>Произвольный</PresentationFormat>
  <Paragraphs>276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Легкий дым</vt:lpstr>
      <vt:lpstr>Детский сад - мастерская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Детский сад - мастерская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Acer</cp:lastModifiedBy>
  <cp:revision>31</cp:revision>
  <dcterms:created xsi:type="dcterms:W3CDTF">2020-05-05T05:13:56Z</dcterms:created>
  <dcterms:modified xsi:type="dcterms:W3CDTF">2020-06-18T07:59:45Z</dcterms:modified>
</cp:coreProperties>
</file>