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2" r:id="rId6"/>
    <p:sldId id="263" r:id="rId7"/>
    <p:sldId id="259" r:id="rId8"/>
    <p:sldId id="260" r:id="rId9"/>
    <p:sldId id="261" r:id="rId10"/>
    <p:sldId id="265" r:id="rId11"/>
    <p:sldId id="266" r:id="rId12"/>
    <p:sldId id="267" r:id="rId13"/>
    <p:sldId id="268" r:id="rId14"/>
    <p:sldId id="281" r:id="rId15"/>
    <p:sldId id="269" r:id="rId16"/>
    <p:sldId id="282" r:id="rId17"/>
    <p:sldId id="270" r:id="rId18"/>
    <p:sldId id="271" r:id="rId19"/>
    <p:sldId id="272" r:id="rId20"/>
    <p:sldId id="273" r:id="rId21"/>
    <p:sldId id="274" r:id="rId22"/>
    <p:sldId id="283" r:id="rId23"/>
    <p:sldId id="275" r:id="rId24"/>
    <p:sldId id="276" r:id="rId25"/>
    <p:sldId id="277" r:id="rId26"/>
    <p:sldId id="297" r:id="rId27"/>
    <p:sldId id="278" r:id="rId28"/>
    <p:sldId id="291" r:id="rId29"/>
    <p:sldId id="279" r:id="rId30"/>
    <p:sldId id="287" r:id="rId31"/>
    <p:sldId id="289" r:id="rId32"/>
    <p:sldId id="286" r:id="rId33"/>
    <p:sldId id="288" r:id="rId34"/>
    <p:sldId id="290" r:id="rId35"/>
    <p:sldId id="292" r:id="rId36"/>
    <p:sldId id="294" r:id="rId37"/>
    <p:sldId id="295" r:id="rId38"/>
    <p:sldId id="293" r:id="rId39"/>
    <p:sldId id="296" r:id="rId40"/>
    <p:sldId id="298" r:id="rId41"/>
    <p:sldId id="299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9F9-4095-4E44-AE3C-CF4778F6F5CC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A3-6BEE-4D2A-B34F-B2AAA8E1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9F9-4095-4E44-AE3C-CF4778F6F5CC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A3-6BEE-4D2A-B34F-B2AAA8E1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9F9-4095-4E44-AE3C-CF4778F6F5CC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A3-6BEE-4D2A-B34F-B2AAA8E1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9F9-4095-4E44-AE3C-CF4778F6F5CC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A3-6BEE-4D2A-B34F-B2AAA8E1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9F9-4095-4E44-AE3C-CF4778F6F5CC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A3-6BEE-4D2A-B34F-B2AAA8E1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9F9-4095-4E44-AE3C-CF4778F6F5CC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A3-6BEE-4D2A-B34F-B2AAA8E1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9F9-4095-4E44-AE3C-CF4778F6F5CC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A3-6BEE-4D2A-B34F-B2AAA8E1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9F9-4095-4E44-AE3C-CF4778F6F5CC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A3-6BEE-4D2A-B34F-B2AAA8E1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9F9-4095-4E44-AE3C-CF4778F6F5CC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A3-6BEE-4D2A-B34F-B2AAA8E1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9F9-4095-4E44-AE3C-CF4778F6F5CC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A3-6BEE-4D2A-B34F-B2AAA8E1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B99F9-4095-4E44-AE3C-CF4778F6F5CC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E56A3-6BEE-4D2A-B34F-B2AAA8E1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B99F9-4095-4E44-AE3C-CF4778F6F5CC}" type="datetimeFigureOut">
              <a:rPr lang="ru-RU" smtClean="0"/>
              <a:pPr/>
              <a:t>20.03.2022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E56A3-6BEE-4D2A-B34F-B2AAA8E106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57299"/>
            <a:ext cx="7772400" cy="224315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«Роль родителей в нейропсихологической коррекции детских проблем»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886200"/>
            <a:ext cx="857256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Учителя начальных классов 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МАОУ «Школа №2» г.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Губаха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И.В. </a:t>
            </a:r>
            <a:r>
              <a:rPr lang="ru-RU" dirty="0" err="1" smtClean="0">
                <a:solidFill>
                  <a:schemeClr val="tx2">
                    <a:lumMod val="50000"/>
                  </a:schemeClr>
                </a:solidFill>
              </a:rPr>
              <a:t>Микова</a:t>
            </a:r>
            <a:endParaRPr lang="ru-RU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Ю.Д. Чепкова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Главное условие – </a:t>
            </a:r>
            <a:r>
              <a:rPr lang="ru-RU" dirty="0" smtClean="0"/>
              <a:t>сотрудничество </a:t>
            </a:r>
            <a:r>
              <a:rPr lang="ru-RU" dirty="0" smtClean="0"/>
              <a:t>родителей и учителя</a:t>
            </a:r>
            <a:endParaRPr lang="ru-RU" dirty="0"/>
          </a:p>
        </p:txBody>
      </p:sp>
      <p:pic>
        <p:nvPicPr>
          <p:cNvPr id="4098" name="Picture 2" descr="Родитель VS Учите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571612"/>
            <a:ext cx="6786610" cy="50220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7books.ru/wp-content/uploads/2020/07/Reshaem-shkolnye-problemy.-Sovety-neyropsikhologa183594-600x89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92253"/>
            <a:ext cx="3786214" cy="532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cv3.litres.ru/pub/c/elektronnaya-kniga/cover_max1500/29804033-aleksandr-sozonchuk-rol-roditeley-v-neyropsihologicheskoy-korrekcii-detsk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357298"/>
            <a:ext cx="4182400" cy="5427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On-line </a:t>
            </a:r>
            <a:r>
              <a:rPr lang="ru-RU" dirty="0" smtClean="0"/>
              <a:t>родительское собрание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im0-tub-ru.yandex.net/i?id=045bb494be70e4fc20d21acc6d20ed33-l&amp;ref=rim&amp;n=13&amp;w=1080&amp;h=1080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142984"/>
            <a:ext cx="5940425" cy="5399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045bb494be70e4fc20d21acc6d20ed33-l&amp;ref=rim&amp;n=13&amp;w=1080&amp;h=1080"/>
          <p:cNvPicPr/>
          <p:nvPr/>
        </p:nvPicPr>
        <p:blipFill>
          <a:blip r:embed="rId2"/>
          <a:srcRect l="49146" t="26287" r="46044" b="67097"/>
          <a:stretch>
            <a:fillRect/>
          </a:stretch>
        </p:blipFill>
        <p:spPr bwMode="auto">
          <a:xfrm>
            <a:off x="2857488" y="1571612"/>
            <a:ext cx="285752" cy="3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Режим дня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.znanio.ru/d5af0e/cf/90/2d82ad850fd3ef8861efde1df98f74489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8072494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220318_1405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974" t="13807" r="6592" b="3403"/>
          <a:stretch>
            <a:fillRect/>
          </a:stretch>
        </p:blipFill>
        <p:spPr>
          <a:xfrm rot="5400000">
            <a:off x="2506791" y="1006600"/>
            <a:ext cx="4273295" cy="3000396"/>
          </a:xfrm>
        </p:spPr>
      </p:pic>
      <p:pic>
        <p:nvPicPr>
          <p:cNvPr id="5" name="Рисунок 4" descr="20220318_140534.jpg"/>
          <p:cNvPicPr>
            <a:picLocks noChangeAspect="1"/>
          </p:cNvPicPr>
          <p:nvPr/>
        </p:nvPicPr>
        <p:blipFill>
          <a:blip r:embed="rId3" cstate="print"/>
          <a:srcRect l="3222" t="5529" r="1975" b="4936"/>
          <a:stretch>
            <a:fillRect/>
          </a:stretch>
        </p:blipFill>
        <p:spPr>
          <a:xfrm rot="10800000">
            <a:off x="4929190" y="4214818"/>
            <a:ext cx="3731587" cy="2643182"/>
          </a:xfrm>
          <a:prstGeom prst="rect">
            <a:avLst/>
          </a:prstGeom>
        </p:spPr>
      </p:pic>
      <p:pic>
        <p:nvPicPr>
          <p:cNvPr id="7" name="Рисунок 6" descr="20220318_140559.jpg"/>
          <p:cNvPicPr>
            <a:picLocks noChangeAspect="1"/>
          </p:cNvPicPr>
          <p:nvPr/>
        </p:nvPicPr>
        <p:blipFill>
          <a:blip r:embed="rId4" cstate="print"/>
          <a:srcRect l="2119" t="6778" r="4658" b="2825"/>
          <a:stretch>
            <a:fillRect/>
          </a:stretch>
        </p:blipFill>
        <p:spPr>
          <a:xfrm rot="5400000">
            <a:off x="-549202" y="692055"/>
            <a:ext cx="4027330" cy="2928926"/>
          </a:xfrm>
          <a:prstGeom prst="rect">
            <a:avLst/>
          </a:prstGeom>
        </p:spPr>
      </p:pic>
      <p:pic>
        <p:nvPicPr>
          <p:cNvPr id="8" name="Рисунок 7" descr="20220318_140616.jpg"/>
          <p:cNvPicPr>
            <a:picLocks noChangeAspect="1"/>
          </p:cNvPicPr>
          <p:nvPr/>
        </p:nvPicPr>
        <p:blipFill>
          <a:blip r:embed="rId5" cstate="print"/>
          <a:srcRect l="2631" t="4819" r="3614" b="6361"/>
          <a:stretch>
            <a:fillRect/>
          </a:stretch>
        </p:blipFill>
        <p:spPr>
          <a:xfrm rot="5400000">
            <a:off x="5790421" y="710381"/>
            <a:ext cx="3921107" cy="2786050"/>
          </a:xfrm>
          <a:prstGeom prst="rect">
            <a:avLst/>
          </a:prstGeom>
        </p:spPr>
      </p:pic>
      <p:pic>
        <p:nvPicPr>
          <p:cNvPr id="6" name="Рисунок 5" descr="20220318_140544.jpg"/>
          <p:cNvPicPr>
            <a:picLocks noChangeAspect="1"/>
          </p:cNvPicPr>
          <p:nvPr/>
        </p:nvPicPr>
        <p:blipFill>
          <a:blip r:embed="rId6" cstate="print"/>
          <a:srcRect l="4782" r="10731" b="6376"/>
          <a:stretch>
            <a:fillRect/>
          </a:stretch>
        </p:blipFill>
        <p:spPr>
          <a:xfrm rot="10800000">
            <a:off x="0" y="4143379"/>
            <a:ext cx="3786214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Сбалансированное 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s25009.edu35.ru/attachments/article/526/%D0%A0%D0%B5%D0%BA%D0%BE%D0%BC%D0%B5%D0%BD%D0%B4%D0%B0%D1%86%D0%B8%D0%B8%20%D0%BA%20%D0%BF%D0%B8%D1%82%D0%B0%D0%BD%D0%B8%D1%8E%20%D1%88%D0%BA%D0%BE%D0%BB%D1%8C%D0%BD%D0%B8%D0%BA%D0%BE%D0%B2.jpg"/>
          <p:cNvPicPr/>
          <p:nvPr/>
        </p:nvPicPr>
        <p:blipFill>
          <a:blip r:embed="rId2"/>
          <a:srcRect t="22762"/>
          <a:stretch>
            <a:fillRect/>
          </a:stretch>
        </p:blipFill>
        <p:spPr bwMode="auto">
          <a:xfrm>
            <a:off x="285720" y="1357298"/>
            <a:ext cx="8429684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Сбалансированное питание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i.ytimg.com/vi/ZQlkNWNm9xc/maxresdefault.jpg"/>
          <p:cNvPicPr/>
          <p:nvPr/>
        </p:nvPicPr>
        <p:blipFill>
          <a:blip r:embed="rId2"/>
          <a:srcRect l="7910" r="7910"/>
          <a:stretch>
            <a:fillRect/>
          </a:stretch>
        </p:blipFill>
        <p:spPr bwMode="auto">
          <a:xfrm>
            <a:off x="714348" y="1214422"/>
            <a:ext cx="792961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3. Сон</a:t>
            </a:r>
            <a:endParaRPr lang="ru-RU" dirty="0"/>
          </a:p>
        </p:txBody>
      </p:sp>
      <p:pic>
        <p:nvPicPr>
          <p:cNvPr id="4" name="Рисунок 3" descr="https://ds02.infourok.ru/uploads/ex/0569/0003fd08-e148b525/img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643866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4. Физическая активность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6" name="Picture 6" descr="https://horoshevskiy-deti.ru/wp-content/uploads/2017/08/vybor-sport-sec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371784" cy="55951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5. Свежий воздух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4.infourok.ru/uploads/ex/0427/00116946-d5fe508f/img6.jpg"/>
          <p:cNvPicPr/>
          <p:nvPr/>
        </p:nvPicPr>
        <p:blipFill>
          <a:blip r:embed="rId2"/>
          <a:srcRect l="14559" t="44340" r="20482"/>
          <a:stretch>
            <a:fillRect/>
          </a:stretch>
        </p:blipFill>
        <p:spPr bwMode="auto">
          <a:xfrm>
            <a:off x="857224" y="1214422"/>
            <a:ext cx="742955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avatars.mds.yandex.net/get-zen_doc/1360848/pub_5c62d0f4ac183600ad37c88b_5c62d11331b13100b17dabc4/scale_1200"/>
          <p:cNvPicPr/>
          <p:nvPr/>
        </p:nvPicPr>
        <p:blipFill>
          <a:blip r:embed="rId2"/>
          <a:srcRect b="14618"/>
          <a:stretch>
            <a:fillRect/>
          </a:stretch>
        </p:blipFill>
        <p:spPr bwMode="auto">
          <a:xfrm>
            <a:off x="0" y="71438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6. Компьютерные игры и телевизор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ds02.infourok.ru/uploads/ex/0442/0007a561-ffd6c97e/hello_html_7f336ea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764386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Домашние упражнения</a:t>
            </a:r>
            <a:endParaRPr lang="ru-RU" dirty="0"/>
          </a:p>
        </p:txBody>
      </p:sp>
      <p:pic>
        <p:nvPicPr>
          <p:cNvPr id="6" name="Содержимое 5" descr="kinez-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57818" y="1428736"/>
            <a:ext cx="3561706" cy="2300197"/>
          </a:xfrm>
        </p:spPr>
      </p:pic>
      <p:pic>
        <p:nvPicPr>
          <p:cNvPr id="9218" name="Picture 2" descr="Образовательная кинезиология – путь к успеху в школе. - Сайт muzika22!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85926"/>
            <a:ext cx="5143534" cy="3857652"/>
          </a:xfrm>
          <a:prstGeom prst="rect">
            <a:avLst/>
          </a:prstGeom>
          <a:noFill/>
        </p:spPr>
      </p:pic>
      <p:sp>
        <p:nvSpPr>
          <p:cNvPr id="9220" name="AutoShape 4" descr="Кинезиологические упражнения для дошколь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4942" y="3714752"/>
            <a:ext cx="3714776" cy="2605888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7. Домашние упражнения</a:t>
            </a:r>
            <a:endParaRPr lang="ru-RU" dirty="0"/>
          </a:p>
        </p:txBody>
      </p:sp>
      <p:sp>
        <p:nvSpPr>
          <p:cNvPr id="9220" name="AutoShape 4" descr="Кинезиологические упражнения для дошколь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62" name="Picture 2" descr="Арт - терапия занятие для 5 класса"/>
          <p:cNvPicPr>
            <a:picLocks noChangeAspect="1" noChangeArrowheads="1"/>
          </p:cNvPicPr>
          <p:nvPr/>
        </p:nvPicPr>
        <p:blipFill>
          <a:blip r:embed="rId2"/>
          <a:srcRect t="14286" r="1786" b="7142"/>
          <a:stretch>
            <a:fillRect/>
          </a:stretch>
        </p:blipFill>
        <p:spPr bwMode="auto">
          <a:xfrm>
            <a:off x="571472" y="1357298"/>
            <a:ext cx="8072494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8. Единство требований в семье</a:t>
            </a:r>
            <a:endParaRPr lang="ru-RU" dirty="0"/>
          </a:p>
        </p:txBody>
      </p:sp>
      <p:pic>
        <p:nvPicPr>
          <p:cNvPr id="8196" name="Picture 4" descr="Какие ошибки родителей приводят к перегрузке ребенка | Вести образован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14487"/>
            <a:ext cx="7810520" cy="42176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9. Последовательность и целесообразность требований</a:t>
            </a:r>
            <a:endParaRPr lang="ru-RU" dirty="0"/>
          </a:p>
        </p:txBody>
      </p:sp>
      <p:pic>
        <p:nvPicPr>
          <p:cNvPr id="7170" name="Picture 2" descr="Если родители сделали жизнь ребенка невыносимо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7215238" cy="4856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10. Помощь и поддержка</a:t>
            </a:r>
            <a:endParaRPr lang="ru-RU" dirty="0"/>
          </a:p>
        </p:txBody>
      </p:sp>
      <p:pic>
        <p:nvPicPr>
          <p:cNvPr id="4" name="Picture 2" descr="Десять признаков «нормальных» родителей – Развитие ребенк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14422"/>
            <a:ext cx="7215238" cy="53364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02\Desktop\img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700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cf2.ppt-online.org/files2/slide/b/bMKaTuj5dvQZlU2YrJxIHDtVSFBN0w4c1fqCmX/slide-16.jpg"/>
          <p:cNvPicPr/>
          <p:nvPr/>
        </p:nvPicPr>
        <p:blipFill>
          <a:blip r:embed="rId2"/>
          <a:srcRect l="9113" t="4489" r="4302" b="13067"/>
          <a:stretch>
            <a:fillRect/>
          </a:stretch>
        </p:blipFill>
        <p:spPr bwMode="auto">
          <a:xfrm>
            <a:off x="571472" y="500066"/>
            <a:ext cx="8286776" cy="557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h/h5f9z7jnC0aGHsWQtlgYcLmMSy2ZABdJquiX16/slide-15.jpg"/>
          <p:cNvPicPr/>
          <p:nvPr/>
        </p:nvPicPr>
        <p:blipFill>
          <a:blip r:embed="rId2"/>
          <a:srcRect l="10170" t="4167" r="4237" b="18750"/>
          <a:stretch>
            <a:fillRect/>
          </a:stretch>
        </p:blipFill>
        <p:spPr bwMode="auto">
          <a:xfrm>
            <a:off x="642910" y="285728"/>
            <a:ext cx="785818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h/h5f9z7jnC0aGHsWQtlgYcLmMSy2ZABdJquiX16/slide-7.jpg"/>
          <p:cNvPicPr/>
          <p:nvPr/>
        </p:nvPicPr>
        <p:blipFill>
          <a:blip r:embed="rId2"/>
          <a:srcRect l="9374" t="4166" r="3906" b="5208"/>
          <a:stretch>
            <a:fillRect/>
          </a:stretch>
        </p:blipFill>
        <p:spPr bwMode="auto">
          <a:xfrm>
            <a:off x="642910" y="285728"/>
            <a:ext cx="7929618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Притча</a:t>
            </a:r>
            <a:endParaRPr lang="ru-RU" dirty="0"/>
          </a:p>
        </p:txBody>
      </p:sp>
      <p:pic>
        <p:nvPicPr>
          <p:cNvPr id="5" name="Содержимое 4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rcRect r="50888"/>
          <a:stretch>
            <a:fillRect/>
          </a:stretch>
        </p:blipFill>
        <p:spPr>
          <a:xfrm>
            <a:off x="1928794" y="1285860"/>
            <a:ext cx="4643470" cy="5318342"/>
          </a:xfrm>
        </p:spPr>
      </p:pic>
      <p:sp>
        <p:nvSpPr>
          <p:cNvPr id="5122" name="AutoShape 2" descr="https://st3.depositphotos.com/1001599/19044/v/600/depositphotos_190446672-stock-illustration-caucasian-white-woodcutter-working-wit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h/h5f9z7jnC0aGHsWQtlgYcLmMSy2ZABdJquiX16/slide-5.jpg"/>
          <p:cNvPicPr/>
          <p:nvPr/>
        </p:nvPicPr>
        <p:blipFill>
          <a:blip r:embed="rId2"/>
          <a:srcRect l="9112" t="5038" r="4302" b="11461"/>
          <a:stretch>
            <a:fillRect/>
          </a:stretch>
        </p:blipFill>
        <p:spPr bwMode="auto">
          <a:xfrm>
            <a:off x="142844" y="214290"/>
            <a:ext cx="8858280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02\Downloads\01e610655e8d46593c04f55b4f5930cd.jpeg"/>
          <p:cNvPicPr/>
          <p:nvPr/>
        </p:nvPicPr>
        <p:blipFill>
          <a:blip r:embed="rId2"/>
          <a:srcRect l="9112" t="5137" r="4302" b="5137"/>
          <a:stretch>
            <a:fillRect/>
          </a:stretch>
        </p:blipFill>
        <p:spPr bwMode="auto">
          <a:xfrm>
            <a:off x="500034" y="285728"/>
            <a:ext cx="814393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b/bMKaTuj5dvQZlU2YrJxIHDtVSFBN0w4c1fqCmX/slide-27.jpg"/>
          <p:cNvPicPr/>
          <p:nvPr/>
        </p:nvPicPr>
        <p:blipFill>
          <a:blip r:embed="rId2"/>
          <a:srcRect l="9112" t="5038" r="4302" b="5038"/>
          <a:stretch>
            <a:fillRect/>
          </a:stretch>
        </p:blipFill>
        <p:spPr bwMode="auto">
          <a:xfrm>
            <a:off x="500034" y="214290"/>
            <a:ext cx="814393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fs.znanio.ru/d5af0e/22/00/7e641f135a49c08f37385a343c49e59619.jpg"/>
          <p:cNvPicPr/>
          <p:nvPr/>
        </p:nvPicPr>
        <p:blipFill>
          <a:blip r:embed="rId2"/>
          <a:srcRect l="9112" t="5190" r="4302" b="5190"/>
          <a:stretch>
            <a:fillRect/>
          </a:stretch>
        </p:blipFill>
        <p:spPr bwMode="auto">
          <a:xfrm>
            <a:off x="500034" y="214290"/>
            <a:ext cx="814393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02\Downloads\slide-13.jpg"/>
          <p:cNvPicPr/>
          <p:nvPr/>
        </p:nvPicPr>
        <p:blipFill>
          <a:blip r:embed="rId2"/>
          <a:srcRect l="9621" t="4815" r="3794" b="5295"/>
          <a:stretch>
            <a:fillRect/>
          </a:stretch>
        </p:blipFill>
        <p:spPr bwMode="auto">
          <a:xfrm>
            <a:off x="500034" y="285728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b/bMKaTuj5dvQZlU2YrJxIHDtVSFBN0w4c1fqCmX/slide-25.jpg"/>
          <p:cNvPicPr/>
          <p:nvPr/>
        </p:nvPicPr>
        <p:blipFill>
          <a:blip r:embed="rId2"/>
          <a:srcRect l="9112" t="5038" r="4302" b="5038"/>
          <a:stretch>
            <a:fillRect/>
          </a:stretch>
        </p:blipFill>
        <p:spPr bwMode="auto">
          <a:xfrm>
            <a:off x="500034" y="285728"/>
            <a:ext cx="8143932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b/bMKaTuj5dvQZlU2YrJxIHDtVSFBN0w4c1fqCmX/slide-26.jpg"/>
          <p:cNvPicPr/>
          <p:nvPr/>
        </p:nvPicPr>
        <p:blipFill>
          <a:blip r:embed="rId2"/>
          <a:srcRect l="9112" t="5038" r="4302" b="5038"/>
          <a:stretch>
            <a:fillRect/>
          </a:stretch>
        </p:blipFill>
        <p:spPr bwMode="auto">
          <a:xfrm>
            <a:off x="500034" y="285728"/>
            <a:ext cx="8143932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https://cf2.ppt-online.org/files2/slide/b/bMKaTuj5dvQZlU2YrJxIHDtVSFBN0w4c1fqCmX/slide-10.jpg"/>
          <p:cNvPicPr>
            <a:picLocks noChangeAspect="1" noChangeArrowheads="1"/>
          </p:cNvPicPr>
          <p:nvPr/>
        </p:nvPicPr>
        <p:blipFill>
          <a:blip r:embed="rId2"/>
          <a:srcRect l="8988" t="4000" r="4125" b="5333"/>
          <a:stretch>
            <a:fillRect/>
          </a:stretch>
        </p:blipFill>
        <p:spPr bwMode="auto">
          <a:xfrm>
            <a:off x="500034" y="285728"/>
            <a:ext cx="8143932" cy="6365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s://cf2.ppt-online.org/files2/slide/h/h5f9z7jnC0aGHsWQtlgYcLmMSy2ZABdJquiX16/slide-18.jpg"/>
          <p:cNvPicPr/>
          <p:nvPr/>
        </p:nvPicPr>
        <p:blipFill>
          <a:blip r:embed="rId2"/>
          <a:srcRect l="9113" t="5038" r="4302" b="6643"/>
          <a:stretch>
            <a:fillRect/>
          </a:stretch>
        </p:blipFill>
        <p:spPr bwMode="auto">
          <a:xfrm>
            <a:off x="500034" y="214290"/>
            <a:ext cx="814393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f2.ppt-online.org/files2/slide/h/h5f9z7jnC0aGHsWQtlgYcLmMSy2ZABdJquiX16/slide-17.jpg"/>
          <p:cNvPicPr>
            <a:picLocks noChangeAspect="1" noChangeArrowheads="1"/>
          </p:cNvPicPr>
          <p:nvPr/>
        </p:nvPicPr>
        <p:blipFill>
          <a:blip r:embed="rId2"/>
          <a:srcRect l="9363" t="5000" r="3563" b="12500"/>
          <a:stretch>
            <a:fillRect/>
          </a:stretch>
        </p:blipFill>
        <p:spPr bwMode="auto">
          <a:xfrm>
            <a:off x="428596" y="214290"/>
            <a:ext cx="8455661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500198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3600" dirty="0"/>
              <a:t>Диагностика готовности к обучению в школе</a:t>
            </a:r>
            <a:br>
              <a:rPr lang="ru-RU" sz="3600" dirty="0"/>
            </a:br>
            <a:r>
              <a:rPr lang="ru-RU" sz="3600" dirty="0"/>
              <a:t>(начало учебного года</a:t>
            </a:r>
            <a:r>
              <a:rPr lang="ru-RU" sz="3600" dirty="0" smtClean="0"/>
              <a:t>)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721" y="1395989"/>
          <a:ext cx="8643999" cy="538750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714775"/>
                <a:gridCol w="2071702"/>
                <a:gridCol w="1357322"/>
                <a:gridCol w="1500200"/>
              </a:tblGrid>
              <a:tr h="2755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Методики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Параметры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cs typeface="Times New Roman" pitchFamily="18" charset="0"/>
                        </a:rPr>
                        <a:t>Критерии</a:t>
                      </a:r>
                      <a:endParaRPr lang="ru-RU" sz="1800" b="1">
                        <a:solidFill>
                          <a:srgbClr val="4F81BD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Результат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0670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5066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Методика; умение ориентироваться в окружающем мире, запас знаний, отношение к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школе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Отношение к школе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Положительное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19 человек (63 %)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0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Безразличное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8 человек (27 %)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4476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Негативное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человека (10 %)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06702"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 pitchFamily="18" charset="0"/>
                          <a:cs typeface="Times New Roman" pitchFamily="18" charset="0"/>
                        </a:rPr>
                        <a:t>Запоминание 10 слов / по А.Л. </a:t>
                      </a:r>
                      <a:r>
                        <a:rPr lang="ru-RU" sz="1600" kern="0" dirty="0" err="1">
                          <a:latin typeface="Times New Roman" pitchFamily="18" charset="0"/>
                          <a:cs typeface="Times New Roman" pitchFamily="18" charset="0"/>
                        </a:rPr>
                        <a:t>Лурия</a:t>
                      </a:r>
                      <a:r>
                        <a:rPr lang="ru-RU" sz="1600" kern="0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endParaRPr lang="ru-RU" sz="1600" b="1" kern="0" dirty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 pitchFamily="18" charset="0"/>
                          <a:cs typeface="Times New Roman" pitchFamily="18" charset="0"/>
                        </a:rPr>
                        <a:t>Объем слуховой памяти</a:t>
                      </a:r>
                      <a:endParaRPr lang="ru-RU" sz="1600" b="1" kern="0" dirty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Высокий 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11 человек (37 %)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0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11 человек (37 %)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0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 человек (26 %)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solidFill>
                      <a:srgbClr val="CC0000">
                        <a:alpha val="45098"/>
                      </a:srgbClr>
                    </a:solidFill>
                  </a:tcPr>
                </a:tc>
              </a:tr>
              <a:tr h="20670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Запоминание картинок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 row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 pitchFamily="18" charset="0"/>
                          <a:cs typeface="Times New Roman" pitchFamily="18" charset="0"/>
                        </a:rPr>
                        <a:t>Объем зрительной памяти</a:t>
                      </a:r>
                      <a:endParaRPr lang="ru-RU" sz="1600" b="1" kern="0" dirty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Высокий 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 человек (33 %)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0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13 человек (44 %)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0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050" kern="0">
                          <a:latin typeface="Times New Roman" pitchFamily="18" charset="0"/>
                          <a:cs typeface="Times New Roman" pitchFamily="18" charset="0"/>
                        </a:rPr>
                        <a:t>Низкий </a:t>
                      </a:r>
                      <a:endParaRPr lang="ru-RU" sz="1050" b="1" kern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 человек (23 %)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solidFill>
                      <a:srgbClr val="CC0000">
                        <a:alpha val="50196"/>
                      </a:srgbClr>
                    </a:solidFill>
                  </a:tcPr>
                </a:tc>
              </a:tr>
              <a:tr h="20670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5066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Методика «Составь квадрат», «четвертый лишний»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latin typeface="Times New Roman" pitchFamily="18" charset="0"/>
                          <a:cs typeface="Times New Roman" pitchFamily="18" charset="0"/>
                        </a:rPr>
                        <a:t>Невербальное мышление</a:t>
                      </a:r>
                      <a:endParaRPr lang="ru-RU" sz="1600" b="1" kern="0" dirty="0">
                        <a:solidFill>
                          <a:srgbClr val="365F9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Высокий 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12 человек (39 %)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0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13 человек (44 %)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378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5 человек (17 %)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0670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50665" algn="l"/>
                        </a:tabLs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Методика «последовательные картинки», аналогии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Вербальное  мышление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14 человек (46 %)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0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14 человек (46 %)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334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2 человека (8 %)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0670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50665" algn="l"/>
                        </a:tabLst>
                      </a:pPr>
                      <a:r>
                        <a:rPr lang="ru-RU" sz="1600">
                          <a:latin typeface="Times New Roman" pitchFamily="18" charset="0"/>
                          <a:cs typeface="Times New Roman" pitchFamily="18" charset="0"/>
                        </a:rPr>
                        <a:t>Последовательные картинки, «звуковые прятки» /Н.И.Гуткина/, данные логопеда</a:t>
                      </a:r>
                      <a:endParaRPr lang="ru-RU" sz="12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сформированность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 фонематического слуха.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Высокий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10 человек (33 %)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0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Средний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13 человек (44 %)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378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 человек (23 %)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solidFill>
                      <a:srgbClr val="CC0000">
                        <a:alpha val="45098"/>
                      </a:srgbClr>
                    </a:solidFill>
                  </a:tcPr>
                </a:tc>
              </a:tr>
              <a:tr h="206702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4050665" algn="l"/>
                        </a:tabLs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Методика «домик» /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Н.И.Гуткиной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/, Тест </a:t>
                      </a:r>
                      <a:r>
                        <a:rPr lang="ru-RU" sz="1600" dirty="0" err="1">
                          <a:latin typeface="Times New Roman" pitchFamily="18" charset="0"/>
                          <a:cs typeface="Times New Roman" pitchFamily="18" charset="0"/>
                        </a:rPr>
                        <a:t>Керна-Йерасека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Развитие мелкой моторики руки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Высокий 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 человек (33 %)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2067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Средний </a:t>
                      </a:r>
                      <a:endParaRPr lang="ru-RU" sz="105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 человек (41 %)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</a:tr>
              <a:tr h="3675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Низкий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 человек (26 %)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9169" marR="39169" marT="0" marB="0">
                    <a:solidFill>
                      <a:srgbClr val="CC0000">
                        <a:alpha val="50196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https://catherineasquithgallery.com/uploads/posts/2021-02/1612482455_65-p-spasibo-za-vnimanie-na-serom-fone-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3"/>
            <a:ext cx="9144000" cy="6859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Список использованной литературы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85860"/>
            <a:ext cx="8543956" cy="5411807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</a:t>
            </a:r>
            <a:r>
              <a:rPr lang="ru-RU" dirty="0" err="1" smtClean="0"/>
              <a:t>Ахутина</a:t>
            </a:r>
            <a:r>
              <a:rPr lang="ru-RU" dirty="0" smtClean="0"/>
              <a:t> Т.В., Пылаева Н.М. Преодоление трудностей учения: нейропсихологический подход. - П., </a:t>
            </a:r>
            <a:r>
              <a:rPr lang="ru-RU" dirty="0" smtClean="0"/>
              <a:t>2020.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. </a:t>
            </a:r>
            <a:r>
              <a:rPr lang="ru-RU" dirty="0" err="1" smtClean="0"/>
              <a:t>Лурия</a:t>
            </a:r>
            <a:r>
              <a:rPr lang="ru-RU" dirty="0" smtClean="0"/>
              <a:t> А. Р., Цветкова Л. С. Нейропсихология и проблемы обучения в общеобразовательной школе. – М.: </a:t>
            </a:r>
            <a:r>
              <a:rPr lang="ru-RU" dirty="0" err="1" smtClean="0"/>
              <a:t>Изд</a:t>
            </a:r>
            <a:r>
              <a:rPr lang="ru-RU" dirty="0" smtClean="0"/>
              <a:t>–во «Институт практической психологии», 1996.</a:t>
            </a:r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/>
              <a:t>Соболева А.Е., Емельянова Е.Н.. Пишу без ошибок. Русский язык с </a:t>
            </a:r>
            <a:r>
              <a:rPr lang="ru-RU" dirty="0" err="1" smtClean="0"/>
              <a:t>нейропсихологом</a:t>
            </a:r>
            <a:r>
              <a:rPr lang="ru-RU" dirty="0" smtClean="0"/>
              <a:t>. – М.: ПИТЕР. </a:t>
            </a:r>
            <a:r>
              <a:rPr lang="ru-RU" dirty="0" smtClean="0"/>
              <a:t>2018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smtClean="0"/>
              <a:t>Сиротюк А.Л. Коррекция развития интеллекта </a:t>
            </a:r>
            <a:r>
              <a:rPr lang="ru-RU" dirty="0" smtClean="0"/>
              <a:t>младших школьников. </a:t>
            </a:r>
            <a:r>
              <a:rPr lang="ru-RU" dirty="0" smtClean="0"/>
              <a:t>— М: ТЦ Сфера, </a:t>
            </a:r>
            <a:r>
              <a:rPr lang="ru-RU" dirty="0" smtClean="0"/>
              <a:t>2017. </a:t>
            </a:r>
            <a:r>
              <a:rPr lang="ru-RU" dirty="0" smtClean="0"/>
              <a:t>- 48 с.</a:t>
            </a:r>
          </a:p>
          <a:p>
            <a:pPr>
              <a:buNone/>
            </a:pPr>
            <a:r>
              <a:rPr lang="ru-RU" dirty="0" smtClean="0"/>
              <a:t>5. </a:t>
            </a:r>
            <a:r>
              <a:rPr lang="ru-RU" dirty="0" smtClean="0"/>
              <a:t>Сиротюк А.Л. Нейропсихологическое и психофизиологическое сопровождение обучения. – М.: ТЦ Сфера, </a:t>
            </a:r>
            <a:r>
              <a:rPr lang="ru-RU" dirty="0" smtClean="0"/>
              <a:t>2013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err="1" smtClean="0"/>
              <a:t>Цвынтарный</a:t>
            </a:r>
            <a:r>
              <a:rPr lang="ru-RU" dirty="0" smtClean="0"/>
              <a:t> В.В. Играем пальчиками и развиваем речь .СПб</a:t>
            </a:r>
            <a:r>
              <a:rPr lang="ru-RU" dirty="0" smtClean="0"/>
              <a:t>.,2009.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</a:t>
            </a:r>
            <a:r>
              <a:rPr lang="ru-RU" dirty="0" smtClean="0"/>
              <a:t>. </a:t>
            </a:r>
            <a:r>
              <a:rPr lang="ru-RU" dirty="0" err="1" smtClean="0"/>
              <a:t>Шанина</a:t>
            </a:r>
            <a:r>
              <a:rPr lang="ru-RU" dirty="0" smtClean="0"/>
              <a:t> Г.Е. Упражнения специального </a:t>
            </a:r>
            <a:r>
              <a:rPr lang="ru-RU" dirty="0" err="1" smtClean="0"/>
              <a:t>кинезиологического</a:t>
            </a:r>
            <a:r>
              <a:rPr lang="ru-RU" dirty="0" smtClean="0"/>
              <a:t> комплекса для восстановления межполушарного взаимодействия у детей и подростков: Учебное пособие. М</a:t>
            </a:r>
            <a:r>
              <a:rPr lang="ru-RU" dirty="0" smtClean="0"/>
              <a:t>.,2018.</a:t>
            </a:r>
          </a:p>
          <a:p>
            <a:pPr>
              <a:buNone/>
            </a:pPr>
            <a:r>
              <a:rPr lang="ru-RU" dirty="0" smtClean="0"/>
              <a:t>8. Интернет-ресурсы.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214290"/>
            <a:ext cx="9144000" cy="42624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Нейропсихология - </a:t>
            </a:r>
            <a:r>
              <a:rPr lang="ru-RU" sz="3200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междисциплинарное </a:t>
            </a:r>
          </a:p>
          <a:p>
            <a:pPr algn="ctr" eaLnBrk="1" hangingPunct="1">
              <a:defRPr/>
            </a:pPr>
            <a:r>
              <a:rPr lang="ru-RU" sz="3200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научное направление, лежащее на стыке  психологии и </a:t>
            </a:r>
            <a:r>
              <a:rPr lang="ru-RU" sz="3200" dirty="0" err="1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нейронауки</a:t>
            </a:r>
            <a:r>
              <a:rPr lang="ru-RU" sz="3200" dirty="0" smtClean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изучающая </a:t>
            </a: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взаимосвязь психических процессов </a:t>
            </a:r>
          </a:p>
          <a:p>
            <a:pPr algn="ctr" eaLnBrk="1" hangingPunct="1">
              <a:defRPr/>
            </a:pPr>
            <a:r>
              <a:rPr lang="ru-RU" altLang="ru-RU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(память, внимание, речь, мышление, и т.д.) </a:t>
            </a:r>
          </a:p>
          <a:p>
            <a:pPr algn="ctr" eaLnBrk="1" hangingPunct="1">
              <a:defRPr/>
            </a:pP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работой головного мозга, </a:t>
            </a:r>
          </a:p>
          <a:p>
            <a:pPr algn="ctr" eaLnBrk="1" hangingPunct="1">
              <a:defRPr/>
            </a:pPr>
            <a:r>
              <a:rPr lang="ru-RU" altLang="ru-RU" sz="35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 отделов, </a:t>
            </a:r>
          </a:p>
          <a:p>
            <a:pPr algn="ctr" eaLnBrk="1" hangingPunct="1">
              <a:defRPr/>
            </a:pPr>
            <a:r>
              <a:rPr lang="ru-RU" altLang="ru-RU" sz="35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правого и левого полушария</a:t>
            </a:r>
            <a:endParaRPr lang="ru-RU" altLang="ru-RU" sz="25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5" descr="H:\нейропсихология\B4W4lxCIw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4572008"/>
            <a:ext cx="7061606" cy="1676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3071802" y="3000372"/>
            <a:ext cx="5400675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Головной мозг человека состоит из </a:t>
            </a:r>
            <a:r>
              <a:rPr lang="ru-RU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трех основных блоков</a:t>
            </a:r>
            <a:r>
              <a:rPr lang="ru-RU" sz="3200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каждый из которых формируется на разных возрастных этапах развития</a:t>
            </a:r>
            <a:r>
              <a:rPr lang="ru-RU" sz="2800" dirty="0">
                <a:solidFill>
                  <a:schemeClr val="accent4">
                    <a:lumMod val="10000"/>
                  </a:schemeClr>
                </a:solidFill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35200" y="857232"/>
            <a:ext cx="6908800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500" b="1" dirty="0">
                <a:solidFill>
                  <a:schemeClr val="accent4">
                    <a:lumMod val="10000"/>
                  </a:schemeClr>
                </a:solidFill>
              </a:rPr>
              <a:t>   </a:t>
            </a:r>
            <a:r>
              <a:rPr lang="ru-RU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Основоположник отечественной                  нейропсихологии – </a:t>
            </a:r>
          </a:p>
          <a:p>
            <a:pPr algn="ctr" eaLnBrk="1" hangingPunct="1">
              <a:defRPr/>
            </a:pPr>
            <a:r>
              <a:rPr lang="ru-RU" sz="3200" b="1" dirty="0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Александр Романович </a:t>
            </a:r>
            <a:r>
              <a:rPr lang="ru-RU" sz="3200" b="1" dirty="0" err="1">
                <a:solidFill>
                  <a:schemeClr val="accent4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Лурия</a:t>
            </a:r>
            <a:endParaRPr lang="ru-RU" sz="3200" b="1" dirty="0">
              <a:solidFill>
                <a:schemeClr val="accent4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4" name="Picture 7" descr="C:\Users\Teacher.SHOOL\Desktop\нейропсихология\alexander-luria-9eeb9bf3-be1a-4708-a685-01001aafcb9-resize-750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92150"/>
            <a:ext cx="191135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Упражнения для активизации участков мозга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s://www.maam.ru/upload/blogs/detsad-1174420-1518347949.jpg"/>
          <p:cNvPicPr/>
          <p:nvPr/>
        </p:nvPicPr>
        <p:blipFill>
          <a:blip r:embed="rId2"/>
          <a:srcRect r="13755"/>
          <a:stretch>
            <a:fillRect/>
          </a:stretch>
        </p:blipFill>
        <p:spPr bwMode="auto">
          <a:xfrm>
            <a:off x="4786314" y="1571612"/>
            <a:ext cx="4143404" cy="3313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ww.maam.ru/upload/blogs/detsad-1174420-1518347926.jpg"/>
          <p:cNvPicPr/>
          <p:nvPr/>
        </p:nvPicPr>
        <p:blipFill>
          <a:blip r:embed="rId3"/>
          <a:srcRect r="10568"/>
          <a:stretch>
            <a:fillRect/>
          </a:stretch>
        </p:blipFill>
        <p:spPr bwMode="auto">
          <a:xfrm>
            <a:off x="285720" y="1643050"/>
            <a:ext cx="4000528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02\Desktop\banner_img_2.png"/>
          <p:cNvPicPr/>
          <p:nvPr/>
        </p:nvPicPr>
        <p:blipFill>
          <a:blip r:embed="rId4"/>
          <a:srcRect l="38826" r="6541"/>
          <a:stretch>
            <a:fillRect/>
          </a:stretch>
        </p:blipFill>
        <p:spPr bwMode="auto">
          <a:xfrm>
            <a:off x="1500166" y="4071918"/>
            <a:ext cx="400052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cf2.ppt-online.org/files2/slide/b/bMKaTuj5dvQZlU2YrJxIHDtVSFBN0w4c1fqCmX/slide-14.jpg"/>
          <p:cNvPicPr/>
          <p:nvPr/>
        </p:nvPicPr>
        <p:blipFill>
          <a:blip r:embed="rId2"/>
          <a:srcRect l="9112" t="4427" r="4588" b="5038"/>
          <a:stretch>
            <a:fillRect/>
          </a:stretch>
        </p:blipFill>
        <p:spPr bwMode="auto">
          <a:xfrm>
            <a:off x="428596" y="142852"/>
            <a:ext cx="8286808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«Таблица </a:t>
            </a:r>
            <a:r>
              <a:rPr lang="ru-RU" dirty="0" err="1" smtClean="0"/>
              <a:t>Шульте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098" name="Picture 2" descr="Таблицы Шульте | Олимпиадный Центр МатР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364306"/>
            <a:ext cx="6072230" cy="5493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521</Words>
  <Application>Microsoft Office PowerPoint</Application>
  <PresentationFormat>Экран (4:3)</PresentationFormat>
  <Paragraphs>101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«Роль родителей в нейропсихологической коррекции детских проблем»</vt:lpstr>
      <vt:lpstr>Слайд 2</vt:lpstr>
      <vt:lpstr>Притча</vt:lpstr>
      <vt:lpstr>Диагностика готовности к обучению в школе (начало учебного года)</vt:lpstr>
      <vt:lpstr>Слайд 5</vt:lpstr>
      <vt:lpstr>Слайд 6</vt:lpstr>
      <vt:lpstr>Упражнения для активизации участков мозга</vt:lpstr>
      <vt:lpstr>Слайд 8</vt:lpstr>
      <vt:lpstr>«Таблица Шульте»</vt:lpstr>
      <vt:lpstr>Главное условие – сотрудничество родителей и учителя</vt:lpstr>
      <vt:lpstr>Слайд 11</vt:lpstr>
      <vt:lpstr>On-line родительское собрание</vt:lpstr>
      <vt:lpstr>1. Режим дня</vt:lpstr>
      <vt:lpstr>Слайд 14</vt:lpstr>
      <vt:lpstr>2. Сбалансированное питание</vt:lpstr>
      <vt:lpstr>2. Сбалансированное питание</vt:lpstr>
      <vt:lpstr>3. Сон</vt:lpstr>
      <vt:lpstr>4. Физическая активность</vt:lpstr>
      <vt:lpstr>5. Свежий воздух</vt:lpstr>
      <vt:lpstr>6. Компьютерные игры и телевизор</vt:lpstr>
      <vt:lpstr>7. Домашние упражнения</vt:lpstr>
      <vt:lpstr>7. Домашние упражнения</vt:lpstr>
      <vt:lpstr>8. Единство требований в семье</vt:lpstr>
      <vt:lpstr>9. Последовательность и целесообразность требований</vt:lpstr>
      <vt:lpstr>10. Помощь и поддержка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Список использованной литературы: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«Роль родителей в нейропсихологической коррекции детских проблем»</dc:title>
  <dc:creator>Оксана</dc:creator>
  <cp:lastModifiedBy>Пользователь</cp:lastModifiedBy>
  <cp:revision>27</cp:revision>
  <dcterms:created xsi:type="dcterms:W3CDTF">2022-03-18T03:25:52Z</dcterms:created>
  <dcterms:modified xsi:type="dcterms:W3CDTF">2022-03-20T17:22:39Z</dcterms:modified>
</cp:coreProperties>
</file>