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61" r:id="rId5"/>
    <p:sldId id="262" r:id="rId6"/>
    <p:sldId id="264" r:id="rId7"/>
    <p:sldId id="265" r:id="rId8"/>
    <p:sldId id="266" r:id="rId9"/>
    <p:sldId id="267" r:id="rId10"/>
    <p:sldId id="269" r:id="rId11"/>
    <p:sldId id="268" r:id="rId12"/>
    <p:sldId id="270" r:id="rId13"/>
    <p:sldId id="271" r:id="rId14"/>
    <p:sldId id="272" r:id="rId15"/>
    <p:sldId id="273" r:id="rId16"/>
    <p:sldId id="274" r:id="rId17"/>
    <p:sldId id="275" r:id="rId1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99FF"/>
    <a:srgbClr val="6666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4" autoAdjust="0"/>
    <p:restoredTop sz="94660"/>
  </p:normalViewPr>
  <p:slideViewPr>
    <p:cSldViewPr snapToGrid="0">
      <p:cViewPr varScale="1">
        <p:scale>
          <a:sx n="62" d="100"/>
          <a:sy n="62" d="100"/>
        </p:scale>
        <p:origin x="9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D9BC-A98E-4E6D-A810-919253869AAE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A4F3E-96AC-4E98-B0A2-AE66C0D95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525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D9BC-A98E-4E6D-A810-919253869AAE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A4F3E-96AC-4E98-B0A2-AE66C0D95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4222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D9BC-A98E-4E6D-A810-919253869AAE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A4F3E-96AC-4E98-B0A2-AE66C0D95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2254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D9BC-A98E-4E6D-A810-919253869AAE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A4F3E-96AC-4E98-B0A2-AE66C0D95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2806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D9BC-A98E-4E6D-A810-919253869AAE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A4F3E-96AC-4E98-B0A2-AE66C0D95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1559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D9BC-A98E-4E6D-A810-919253869AAE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A4F3E-96AC-4E98-B0A2-AE66C0D95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8365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D9BC-A98E-4E6D-A810-919253869AAE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A4F3E-96AC-4E98-B0A2-AE66C0D95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118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D9BC-A98E-4E6D-A810-919253869AAE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A4F3E-96AC-4E98-B0A2-AE66C0D95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461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D9BC-A98E-4E6D-A810-919253869AAE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A4F3E-96AC-4E98-B0A2-AE66C0D95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216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D9BC-A98E-4E6D-A810-919253869AAE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A4F3E-96AC-4E98-B0A2-AE66C0D95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4437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8DD9BC-A98E-4E6D-A810-919253869AAE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4A4F3E-96AC-4E98-B0A2-AE66C0D95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0713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DD9BC-A98E-4E6D-A810-919253869AAE}" type="datetimeFigureOut">
              <a:rPr lang="ru-RU" smtClean="0"/>
              <a:t>17.11.2020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4A4F3E-96AC-4E98-B0A2-AE66C0D9542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85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g"/><Relationship Id="rId4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4800" i="1" dirty="0" smtClean="0">
                <a:solidFill>
                  <a:srgbClr val="0000FF"/>
                </a:solidFill>
              </a:rPr>
              <a:t>«Что день грядущий мне готовит, </a:t>
            </a:r>
          </a:p>
          <a:p>
            <a:pPr marL="0" indent="0" algn="r">
              <a:buNone/>
            </a:pPr>
            <a:r>
              <a:rPr lang="ru-RU" sz="4800" i="1" dirty="0" smtClean="0">
                <a:solidFill>
                  <a:srgbClr val="0000FF"/>
                </a:solidFill>
              </a:rPr>
              <a:t>Его мой взор напрасно ловит…»</a:t>
            </a:r>
          </a:p>
          <a:p>
            <a:pPr marL="0" indent="0" algn="r">
              <a:buNone/>
            </a:pPr>
            <a:r>
              <a:rPr lang="ru-RU" sz="4000" i="1" dirty="0" smtClean="0">
                <a:solidFill>
                  <a:srgbClr val="0000FF"/>
                </a:solidFill>
              </a:rPr>
              <a:t>А. С. Пушкин</a:t>
            </a:r>
            <a:endParaRPr lang="ru-RU" sz="4000" i="1" dirty="0">
              <a:solidFill>
                <a:srgbClr val="0000FF"/>
              </a:solidFill>
            </a:endParaRPr>
          </a:p>
        </p:txBody>
      </p:sp>
      <p:pic>
        <p:nvPicPr>
          <p:cNvPr id="4" name="Picture 4" descr="https://avatars.mds.yandex.net/get-zen_doc/175604/pub_5b06ead9f03173cc7a3d6355_5b06ec019e29a2b4518dc934/scale_12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2372" y="3845403"/>
            <a:ext cx="2549940" cy="2621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21173"/>
            <a:ext cx="7620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50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upload.wikimedia.org/wikipedia/commons/thumb/c/c9/Microsoft_Office_Teams_%282018%E2%80%93present%29.svg/1024px-Microsoft_Office_Teams_%282018%E2%80%93present%29.sv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4407" y="2906573"/>
            <a:ext cx="1696926" cy="157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29034" y="214106"/>
            <a:ext cx="78876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КОММУНИКАЦИЯ  В ШКОЛЕ </a:t>
            </a:r>
            <a:endParaRPr lang="ru-RU" sz="4800" b="1" dirty="0">
              <a:solidFill>
                <a:srgbClr val="C00000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535887" y="995305"/>
            <a:ext cx="1821051" cy="1665392"/>
          </a:xfrm>
          <a:prstGeom prst="ellipse">
            <a:avLst/>
          </a:prstGeom>
          <a:solidFill>
            <a:srgbClr val="66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Директор</a:t>
            </a:r>
            <a:endParaRPr lang="ru-RU" b="1" dirty="0"/>
          </a:p>
        </p:txBody>
      </p:sp>
      <p:sp>
        <p:nvSpPr>
          <p:cNvPr id="6" name="Овал 5"/>
          <p:cNvSpPr/>
          <p:nvPr/>
        </p:nvSpPr>
        <p:spPr>
          <a:xfrm>
            <a:off x="7121333" y="877295"/>
            <a:ext cx="1808137" cy="1715493"/>
          </a:xfrm>
          <a:prstGeom prst="ellipse">
            <a:avLst/>
          </a:prstGeom>
          <a:solidFill>
            <a:srgbClr val="66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Администрация</a:t>
            </a:r>
            <a:endParaRPr lang="ru-RU" b="1" dirty="0"/>
          </a:p>
        </p:txBody>
      </p:sp>
      <p:sp>
        <p:nvSpPr>
          <p:cNvPr id="7" name="Овал 6"/>
          <p:cNvSpPr/>
          <p:nvPr/>
        </p:nvSpPr>
        <p:spPr>
          <a:xfrm>
            <a:off x="7121333" y="5021796"/>
            <a:ext cx="1709980" cy="1598257"/>
          </a:xfrm>
          <a:prstGeom prst="ellipse">
            <a:avLst/>
          </a:prstGeom>
          <a:solidFill>
            <a:srgbClr val="66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Учителя</a:t>
            </a:r>
            <a:endParaRPr lang="ru-RU" b="1" dirty="0"/>
          </a:p>
        </p:txBody>
      </p:sp>
      <p:sp>
        <p:nvSpPr>
          <p:cNvPr id="8" name="Овал 7"/>
          <p:cNvSpPr/>
          <p:nvPr/>
        </p:nvSpPr>
        <p:spPr>
          <a:xfrm>
            <a:off x="3851465" y="5101617"/>
            <a:ext cx="1688035" cy="1518436"/>
          </a:xfrm>
          <a:prstGeom prst="ellipse">
            <a:avLst/>
          </a:prstGeom>
          <a:solidFill>
            <a:srgbClr val="66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Родители</a:t>
            </a:r>
            <a:endParaRPr lang="ru-RU" b="1" dirty="0"/>
          </a:p>
        </p:txBody>
      </p:sp>
      <p:sp>
        <p:nvSpPr>
          <p:cNvPr id="9" name="Овал 8"/>
          <p:cNvSpPr/>
          <p:nvPr/>
        </p:nvSpPr>
        <p:spPr>
          <a:xfrm>
            <a:off x="2549071" y="3041254"/>
            <a:ext cx="1741089" cy="1732224"/>
          </a:xfrm>
          <a:prstGeom prst="ellipse">
            <a:avLst/>
          </a:prstGeom>
          <a:solidFill>
            <a:srgbClr val="66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Цифровые ресурсы </a:t>
            </a:r>
            <a:endParaRPr lang="ru-RU" b="1" dirty="0"/>
          </a:p>
        </p:txBody>
      </p:sp>
      <p:sp>
        <p:nvSpPr>
          <p:cNvPr id="10" name="Овал 9"/>
          <p:cNvSpPr/>
          <p:nvPr/>
        </p:nvSpPr>
        <p:spPr>
          <a:xfrm>
            <a:off x="8296759" y="2906574"/>
            <a:ext cx="1808136" cy="1741340"/>
          </a:xfrm>
          <a:prstGeom prst="ellipse">
            <a:avLst/>
          </a:prstGeom>
          <a:solidFill>
            <a:srgbClr val="6666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Учащиеся</a:t>
            </a:r>
            <a:endParaRPr lang="ru-RU" b="1" dirty="0"/>
          </a:p>
        </p:txBody>
      </p:sp>
      <p:sp>
        <p:nvSpPr>
          <p:cNvPr id="4" name="Стрелка вправо 3"/>
          <p:cNvSpPr/>
          <p:nvPr/>
        </p:nvSpPr>
        <p:spPr>
          <a:xfrm rot="18689357">
            <a:off x="6810359" y="2276825"/>
            <a:ext cx="621947" cy="775888"/>
          </a:xfrm>
          <a:prstGeom prst="rightArrow">
            <a:avLst/>
          </a:prstGeom>
          <a:solidFill>
            <a:srgbClr val="99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3635394">
            <a:off x="5038982" y="2332568"/>
            <a:ext cx="621947" cy="749471"/>
          </a:xfrm>
          <a:prstGeom prst="rightArrow">
            <a:avLst/>
          </a:prstGeom>
          <a:solidFill>
            <a:srgbClr val="99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право 12"/>
          <p:cNvSpPr/>
          <p:nvPr/>
        </p:nvSpPr>
        <p:spPr>
          <a:xfrm rot="10800000">
            <a:off x="4482024" y="3389557"/>
            <a:ext cx="621947" cy="727689"/>
          </a:xfrm>
          <a:prstGeom prst="rightArrow">
            <a:avLst/>
          </a:prstGeom>
          <a:solidFill>
            <a:srgbClr val="99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трелка вправо 13"/>
          <p:cNvSpPr/>
          <p:nvPr/>
        </p:nvSpPr>
        <p:spPr>
          <a:xfrm rot="6999798">
            <a:off x="5050539" y="4507967"/>
            <a:ext cx="621947" cy="764127"/>
          </a:xfrm>
          <a:prstGeom prst="rightArrow">
            <a:avLst/>
          </a:prstGeom>
          <a:solidFill>
            <a:srgbClr val="99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 rot="3252391">
            <a:off x="6858642" y="4485184"/>
            <a:ext cx="621947" cy="750543"/>
          </a:xfrm>
          <a:prstGeom prst="rightArrow">
            <a:avLst/>
          </a:prstGeom>
          <a:solidFill>
            <a:srgbClr val="99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7398072" y="3327062"/>
            <a:ext cx="621947" cy="921442"/>
          </a:xfrm>
          <a:prstGeom prst="rightArrow">
            <a:avLst/>
          </a:prstGeom>
          <a:solidFill>
            <a:srgbClr val="99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79146"/>
            <a:ext cx="7620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98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864" t="15561" r="26345" b="15329"/>
          <a:stretch/>
        </p:blipFill>
        <p:spPr>
          <a:xfrm>
            <a:off x="960895" y="371961"/>
            <a:ext cx="5982346" cy="3766088"/>
          </a:xfrm>
          <a:prstGeom prst="rect">
            <a:avLst/>
          </a:prstGeom>
        </p:spPr>
      </p:pic>
      <p:pic>
        <p:nvPicPr>
          <p:cNvPr id="3" name="Рисунок 2"/>
          <p:cNvPicPr/>
          <p:nvPr/>
        </p:nvPicPr>
        <p:blipFill rotWithShape="1">
          <a:blip r:embed="rId3"/>
          <a:srcRect l="609" t="16824" r="25605" b="42876"/>
          <a:stretch/>
        </p:blipFill>
        <p:spPr>
          <a:xfrm>
            <a:off x="3952068" y="4423853"/>
            <a:ext cx="7764651" cy="2293749"/>
          </a:xfrm>
          <a:prstGeom prst="rect">
            <a:avLst/>
          </a:prstGeom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79146"/>
            <a:ext cx="7620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58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1018003" cy="1325563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C00000"/>
                </a:solidFill>
              </a:rPr>
              <a:t>Удаленный урок, </a:t>
            </a:r>
            <a:r>
              <a:rPr lang="ru-RU" b="1" dirty="0" err="1" smtClean="0">
                <a:solidFill>
                  <a:srgbClr val="C00000"/>
                </a:solidFill>
              </a:rPr>
              <a:t>пед.советы</a:t>
            </a:r>
            <a:r>
              <a:rPr lang="ru-RU" b="1" dirty="0" smtClean="0">
                <a:solidFill>
                  <a:srgbClr val="C00000"/>
                </a:solidFill>
              </a:rPr>
              <a:t> и родительские собрания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79146"/>
            <a:ext cx="762000" cy="1009650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l="864" t="13242" r="71336" b="74796"/>
          <a:stretch/>
        </p:blipFill>
        <p:spPr>
          <a:xfrm>
            <a:off x="8353586" y="934916"/>
            <a:ext cx="3502616" cy="8524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609600" y="1787323"/>
            <a:ext cx="5486783" cy="30043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5"/>
          <a:stretch>
            <a:fillRect/>
          </a:stretch>
        </p:blipFill>
        <p:spPr>
          <a:xfrm>
            <a:off x="5667509" y="3217631"/>
            <a:ext cx="5940425" cy="3341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514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838200" y="365125"/>
            <a:ext cx="5940425" cy="3341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Объект 6"/>
          <p:cNvPicPr>
            <a:picLocks noGrp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303625" y="2696704"/>
            <a:ext cx="7313647" cy="38212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79146"/>
            <a:ext cx="7620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78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3673" t="6845" r="10353" b="14204"/>
          <a:stretch/>
        </p:blipFill>
        <p:spPr>
          <a:xfrm>
            <a:off x="990600" y="294468"/>
            <a:ext cx="6308438" cy="424653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4425" t="5774" r="10217" b="19170"/>
          <a:stretch/>
        </p:blipFill>
        <p:spPr>
          <a:xfrm>
            <a:off x="5873857" y="2169763"/>
            <a:ext cx="5830194" cy="3766088"/>
          </a:xfrm>
          <a:prstGeom prst="rect">
            <a:avLst/>
          </a:prstGeom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79146"/>
            <a:ext cx="7620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16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23586" t="6313" r="9732" b="14774"/>
          <a:stretch/>
        </p:blipFill>
        <p:spPr>
          <a:xfrm>
            <a:off x="990600" y="387458"/>
            <a:ext cx="5843757" cy="389007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3797" t="6249" r="9898" b="15650"/>
          <a:stretch/>
        </p:blipFill>
        <p:spPr>
          <a:xfrm>
            <a:off x="5703377" y="2510726"/>
            <a:ext cx="6059837" cy="4015106"/>
          </a:xfrm>
          <a:prstGeom prst="rect">
            <a:avLst/>
          </a:prstGeom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79146"/>
            <a:ext cx="7620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541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1908" t="13241" r="32080" b="14865"/>
          <a:stretch/>
        </p:blipFill>
        <p:spPr>
          <a:xfrm>
            <a:off x="6865749" y="170482"/>
            <a:ext cx="4835472" cy="30376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/>
          <p:nvPr/>
        </p:nvPicPr>
        <p:blipFill rotWithShape="1">
          <a:blip r:embed="rId3"/>
          <a:srcRect l="1386" t="15097" r="28693" b="18111"/>
          <a:stretch/>
        </p:blipFill>
        <p:spPr>
          <a:xfrm>
            <a:off x="836908" y="604435"/>
            <a:ext cx="6168326" cy="4122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 rotWithShape="1">
          <a:blip r:embed="rId4"/>
          <a:srcRect l="1386" t="14633" r="34433" b="33418"/>
          <a:stretch/>
        </p:blipFill>
        <p:spPr>
          <a:xfrm>
            <a:off x="5393410" y="2944679"/>
            <a:ext cx="5904854" cy="35646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79146"/>
            <a:ext cx="613393" cy="812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996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1139"/>
            <a:ext cx="10515600" cy="1325563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Дистанционный формат работы </a:t>
            </a:r>
            <a:br>
              <a:rPr lang="ru-RU" b="1" dirty="0" smtClean="0">
                <a:solidFill>
                  <a:srgbClr val="C00000"/>
                </a:solidFill>
              </a:rPr>
            </a:br>
            <a:r>
              <a:rPr lang="ru-RU" b="1" dirty="0" smtClean="0">
                <a:solidFill>
                  <a:srgbClr val="C00000"/>
                </a:solidFill>
              </a:rPr>
              <a:t>(ноябрь-декабрь 2020)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66702"/>
            <a:ext cx="10515600" cy="4610261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Синхронное обучение  (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Microsoft Teams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ZOOM) – 80%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Асинхронное  обучение (ЭПОС. Школа) – 20 %</a:t>
            </a:r>
          </a:p>
          <a:p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ередование 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онлайн формы с самостоятельной работой учащихся, выбирая форму в зависимости от учебного </a:t>
            </a: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материала.</a:t>
            </a:r>
          </a:p>
          <a:p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деятельности на 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достаточно большой период (</a:t>
            </a: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неделя, 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две, распределяя нагрузку и виды деятельности</a:t>
            </a: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Нельзя 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оставлять непонятное на потом. Начало урока на </a:t>
            </a:r>
            <a:r>
              <a:rPr lang="ru-RU" sz="26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дистанте</a:t>
            </a:r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это рефлексия на тему «что получилось, а что –нет».  Это обязательная обратная связь (именно словесная, а не оценки и замечания) во время онлайн-уроков</a:t>
            </a:r>
            <a:r>
              <a:rPr lang="ru-RU" sz="26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задания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работы </a:t>
            </a:r>
          </a:p>
          <a:p>
            <a:endParaRPr lang="ru-RU" dirty="0"/>
          </a:p>
          <a:p>
            <a:pPr marL="0" indent="0">
              <a:buNone/>
            </a:pPr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609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81939" y="3362272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«Создание  цифровой образовательной среды: 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опыт применения сервисов </a:t>
            </a:r>
            <a:r>
              <a:rPr lang="en-US" b="1" dirty="0" smtClean="0">
                <a:solidFill>
                  <a:srgbClr val="FF0000"/>
                </a:solidFill>
              </a:rPr>
              <a:t>Microsoft Teams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solidFill>
                  <a:srgbClr val="002060"/>
                </a:solidFill>
              </a:rPr>
              <a:t>в образовательном процессе МАОУ «Гимназия»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г. Чайковский» 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81247" y="5928101"/>
            <a:ext cx="4974955" cy="480449"/>
          </a:xfrm>
        </p:spPr>
        <p:txBody>
          <a:bodyPr/>
          <a:lstStyle/>
          <a:p>
            <a:pPr algn="r"/>
            <a:r>
              <a:rPr lang="ru-RU" dirty="0" smtClean="0">
                <a:solidFill>
                  <a:srgbClr val="C00000"/>
                </a:solidFill>
              </a:rPr>
              <a:t>Т. А. </a:t>
            </a:r>
            <a:r>
              <a:rPr lang="ru-RU" dirty="0" err="1" smtClean="0">
                <a:solidFill>
                  <a:srgbClr val="C00000"/>
                </a:solidFill>
              </a:rPr>
              <a:t>Зюрина</a:t>
            </a:r>
            <a:r>
              <a:rPr lang="ru-RU" dirty="0" smtClean="0">
                <a:solidFill>
                  <a:srgbClr val="C00000"/>
                </a:solidFill>
              </a:rPr>
              <a:t>, зам. директора по УВР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Picture 2" descr="https://static.mk.ru/upload/entities/2020/07/30/21/articles/facebookPicture/06/dc/75/91/ac4edc3e136560d5e070aeb3d3fc0f7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21" r="3894" b="19786"/>
          <a:stretch/>
        </p:blipFill>
        <p:spPr bwMode="auto">
          <a:xfrm>
            <a:off x="149913" y="4556503"/>
            <a:ext cx="3708014" cy="20302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596" y="242966"/>
            <a:ext cx="1026763" cy="1360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718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6359" y="250350"/>
            <a:ext cx="9612824" cy="1325563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Не можешь изменить ситуацию?</a:t>
            </a:r>
            <a:endParaRPr lang="ru-RU" b="1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0469" t="34113" r="58662" b="47337"/>
          <a:stretch/>
        </p:blipFill>
        <p:spPr>
          <a:xfrm>
            <a:off x="743593" y="1792939"/>
            <a:ext cx="2866594" cy="27519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60522" t="33541" r="25736" b="43271"/>
          <a:stretch/>
        </p:blipFill>
        <p:spPr>
          <a:xfrm>
            <a:off x="8352666" y="1677864"/>
            <a:ext cx="3404115" cy="323102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94967" y="2423784"/>
            <a:ext cx="35956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ДИСТАНТ 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811865" y="5010839"/>
            <a:ext cx="645401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</a:rPr>
              <a:t>Меняй отношение к ней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593" y="250350"/>
            <a:ext cx="7620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326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3336" y="500062"/>
            <a:ext cx="9774264" cy="132556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Должно:					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Нужно: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78969" y="1069383"/>
            <a:ext cx="5740831" cy="5107580"/>
          </a:xfrm>
        </p:spPr>
        <p:txBody>
          <a:bodyPr>
            <a:normAutofit fontScale="92500" lnSpcReduction="10000"/>
          </a:bodyPr>
          <a:lstStyle/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Выполнить программу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обучения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Не потерять ни одного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ученика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Найти необходимые материалы и способ их донесения до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учащихся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Добиться присвоения транслируемых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знаний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Не допустить паники, справиться со стрессом (и у себя, и у детей)</a:t>
            </a:r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069383"/>
            <a:ext cx="5181600" cy="510758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Коррекция программ, тематического планирования, расписания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Мониторинг обеспеченности  техникой, обеспечение техникой нуждающихся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Поиск и освоение новых технологий обучения в условиях </a:t>
            </a:r>
            <a:r>
              <a:rPr lang="ru-RU" dirty="0" err="1" smtClean="0">
                <a:solidFill>
                  <a:srgbClr val="FF0000"/>
                </a:solidFill>
              </a:rPr>
              <a:t>дистанта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Обучение учителей, детей и родителей работе на цифровых платформах;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Ежедневные встречи для снятия вопросов и решения проблем.</a:t>
            </a:r>
            <a:endParaRPr lang="ru-RU" dirty="0">
              <a:solidFill>
                <a:srgbClr val="FF0000"/>
              </a:solidFill>
            </a:endParaRP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102" y="153193"/>
            <a:ext cx="701298" cy="92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980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698" y="140812"/>
            <a:ext cx="10515600" cy="1060719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«Цифровой зоопарк» </a:t>
            </a:r>
            <a:r>
              <a:rPr lang="ru-RU" sz="36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(апрель – июнь 2020)</a:t>
            </a:r>
            <a:endParaRPr lang="ru-RU" sz="36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 rotWithShape="1">
          <a:blip r:embed="rId2"/>
          <a:srcRect l="36086" t="52667" r="26084" b="13473"/>
          <a:stretch/>
        </p:blipFill>
        <p:spPr>
          <a:xfrm>
            <a:off x="4097362" y="1101108"/>
            <a:ext cx="4432516" cy="1875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 rotWithShape="1">
          <a:blip r:embed="rId2"/>
          <a:srcRect l="15391" t="58774" r="62828" b="12469"/>
          <a:stretch/>
        </p:blipFill>
        <p:spPr>
          <a:xfrm>
            <a:off x="5866107" y="3235794"/>
            <a:ext cx="5718875" cy="33364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 rotWithShape="1">
          <a:blip r:embed="rId2"/>
          <a:srcRect l="1996" t="62098" r="84438" b="17493"/>
          <a:stretch/>
        </p:blipFill>
        <p:spPr>
          <a:xfrm>
            <a:off x="1379350" y="3595607"/>
            <a:ext cx="2958238" cy="25882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/>
          <p:nvPr/>
        </p:nvPicPr>
        <p:blipFill rotWithShape="1">
          <a:blip r:embed="rId2"/>
          <a:srcRect l="7598" t="25215" r="67498" b="40401"/>
          <a:stretch/>
        </p:blipFill>
        <p:spPr>
          <a:xfrm>
            <a:off x="624698" y="1221014"/>
            <a:ext cx="3168511" cy="20147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4032" y="1537716"/>
            <a:ext cx="2977395" cy="11749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698" y="142034"/>
            <a:ext cx="723829" cy="95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96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7870" y="365125"/>
            <a:ext cx="10585344" cy="1325563"/>
          </a:xfrm>
        </p:spPr>
        <p:txBody>
          <a:bodyPr/>
          <a:lstStyle/>
          <a:p>
            <a:pPr algn="ctr"/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Office 365</a:t>
            </a:r>
            <a:endParaRPr lang="ru-RU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79146"/>
            <a:ext cx="762000" cy="1009650"/>
          </a:xfrm>
        </p:spPr>
      </p:pic>
      <p:pic>
        <p:nvPicPr>
          <p:cNvPr id="3074" name="Picture 2" descr="https://www.technosfer.com/wp-content/uploads/2018/03/office3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1578" y="3188921"/>
            <a:ext cx="5841636" cy="3285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.ebayimg.com/00/s/NDExWDczMA==/z/P48AAOSwySVaFSZV/$_57.JPG?set_id=880000500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040" y="1575572"/>
            <a:ext cx="5702784" cy="3226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947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5736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Преимущества  </a:t>
            </a:r>
            <a:r>
              <a:rPr lang="en-US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Office 365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410346"/>
            <a:ext cx="10515600" cy="51454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1. </a:t>
            </a: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Единое пространство для  создания, хранения и обмена информацией. Единое пространство для общения;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2. Любой тип информации (документ, видео, картинки, сайты);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3. Закрытый школьный ресурс;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4. Поддержка существующих ресурсов школы;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chemeClr val="accent5">
                    <a:lumMod val="50000"/>
                  </a:schemeClr>
                </a:solidFill>
              </a:rPr>
              <a:t>5. Реализация множества школьных сценариев  как  в рамках процесса обучения, так и в рамках управления школой.</a:t>
            </a:r>
            <a:endParaRPr lang="ru-RU" sz="32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4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79146"/>
            <a:ext cx="7620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128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 rotWithShape="1">
          <a:blip r:embed="rId2"/>
          <a:srcRect l="864" t="12778" r="25041" b="13473"/>
          <a:stretch/>
        </p:blipFill>
        <p:spPr>
          <a:xfrm>
            <a:off x="526941" y="263471"/>
            <a:ext cx="11329261" cy="6199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79146"/>
            <a:ext cx="7620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421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oft-inc.ru/wp-content/uploads/2020/03/microsoft-teams_collaboratio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497" y="276117"/>
            <a:ext cx="11465208" cy="6109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Объект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79146"/>
            <a:ext cx="762000" cy="100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170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364</Words>
  <Application>Microsoft Office PowerPoint</Application>
  <PresentationFormat>Широкоэкранный</PresentationFormat>
  <Paragraphs>46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«Создание  цифровой образовательной среды:  опыт применения сервисов Microsoft Teams  в образовательном процессе МАОУ «Гимназия»  г. Чайковский»  </vt:lpstr>
      <vt:lpstr>   Не можешь изменить ситуацию?</vt:lpstr>
      <vt:lpstr>Должно:     Нужно:  </vt:lpstr>
      <vt:lpstr>«Цифровой зоопарк» (апрель – июнь 2020)</vt:lpstr>
      <vt:lpstr>Office 365</vt:lpstr>
      <vt:lpstr>Преимущества  Office 365</vt:lpstr>
      <vt:lpstr>Презентация PowerPoint</vt:lpstr>
      <vt:lpstr>Презентация PowerPoint</vt:lpstr>
      <vt:lpstr>Презентация PowerPoint</vt:lpstr>
      <vt:lpstr>Презентация PowerPoint</vt:lpstr>
      <vt:lpstr> Удаленный урок, пед.советы и родительские собрания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Дистанционный формат работы  (ноябрь-декабрь 2020)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Atmaeva_EV</dc:creator>
  <cp:lastModifiedBy>Atmaeva_EV</cp:lastModifiedBy>
  <cp:revision>11</cp:revision>
  <dcterms:created xsi:type="dcterms:W3CDTF">2020-11-17T05:56:37Z</dcterms:created>
  <dcterms:modified xsi:type="dcterms:W3CDTF">2020-11-17T07:45:33Z</dcterms:modified>
</cp:coreProperties>
</file>