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79" r:id="rId4"/>
    <p:sldId id="278" r:id="rId5"/>
    <p:sldId id="285" r:id="rId6"/>
    <p:sldId id="284" r:id="rId7"/>
    <p:sldId id="286" r:id="rId8"/>
    <p:sldId id="289" r:id="rId9"/>
    <p:sldId id="287" r:id="rId10"/>
    <p:sldId id="261" r:id="rId11"/>
    <p:sldId id="304" r:id="rId12"/>
    <p:sldId id="306" r:id="rId13"/>
    <p:sldId id="307" r:id="rId14"/>
    <p:sldId id="308" r:id="rId15"/>
    <p:sldId id="288" r:id="rId16"/>
    <p:sldId id="259" r:id="rId17"/>
    <p:sldId id="290" r:id="rId18"/>
    <p:sldId id="260" r:id="rId19"/>
    <p:sldId id="263" r:id="rId20"/>
    <p:sldId id="291" r:id="rId21"/>
    <p:sldId id="309" r:id="rId22"/>
    <p:sldId id="269" r:id="rId23"/>
    <p:sldId id="292" r:id="rId24"/>
    <p:sldId id="293" r:id="rId25"/>
    <p:sldId id="294" r:id="rId26"/>
    <p:sldId id="295" r:id="rId27"/>
    <p:sldId id="296" r:id="rId28"/>
    <p:sldId id="298" r:id="rId29"/>
    <p:sldId id="281" r:id="rId30"/>
    <p:sldId id="264" r:id="rId31"/>
    <p:sldId id="282" r:id="rId32"/>
    <p:sldId id="272" r:id="rId33"/>
    <p:sldId id="299" r:id="rId34"/>
    <p:sldId id="300" r:id="rId35"/>
    <p:sldId id="301" r:id="rId36"/>
    <p:sldId id="302" r:id="rId37"/>
    <p:sldId id="303" r:id="rId38"/>
    <p:sldId id="314" r:id="rId39"/>
    <p:sldId id="312" r:id="rId40"/>
    <p:sldId id="311" r:id="rId41"/>
    <p:sldId id="315" r:id="rId42"/>
    <p:sldId id="316" r:id="rId43"/>
    <p:sldId id="26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FFFF"/>
    <a:srgbClr val="FF0000"/>
    <a:srgbClr val="286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2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04.10.18%20&#1042;&#1077;&#1073;&#1080;&#1085;&#1072;&#1088;%20&#1040;&#1085;&#1072;&#1083;&#1080;&#1079;%20&#1043;&#1048;&#1040;,%20&#1042;&#1055;&#1056;-2018\&#1044;&#1072;&#1085;&#1085;&#1099;&#1077;%202018%20&#1043;&#1048;&#1040;-9\&#1079;&#1072;&#1076;&#1072;&#1085;&#1080;&#1103;%20&#1075;&#1080;&#1072;9\oge_04_task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/>
              <a:t>Выполнение заданий КИМ ЕГЭ-2018 (химия),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Лист1!$G$112</c:f>
              <c:strCache>
                <c:ptCount val="1"/>
                <c:pt idx="0">
                  <c:v>% выполнения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FF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29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30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31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/>
            </c:spPr>
          </c:dPt>
          <c:dPt>
            <c:idx val="34"/>
            <c:invertIfNegative val="0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/>
            </c:spPr>
          </c:dPt>
          <c:cat>
            <c:numRef>
              <c:f>Лист1!$F$113:$F$147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Лист1!$G$113:$G$147</c:f>
              <c:numCache>
                <c:formatCode>0.0</c:formatCode>
                <c:ptCount val="35"/>
                <c:pt idx="0">
                  <c:v>66.7</c:v>
                </c:pt>
                <c:pt idx="1">
                  <c:v>66.900000000000006</c:v>
                </c:pt>
                <c:pt idx="2">
                  <c:v>82.6</c:v>
                </c:pt>
                <c:pt idx="3">
                  <c:v>47.7</c:v>
                </c:pt>
                <c:pt idx="4">
                  <c:v>88.3</c:v>
                </c:pt>
                <c:pt idx="5">
                  <c:v>62.4</c:v>
                </c:pt>
                <c:pt idx="6">
                  <c:v>59.9</c:v>
                </c:pt>
                <c:pt idx="7">
                  <c:v>48.9</c:v>
                </c:pt>
                <c:pt idx="8">
                  <c:v>48.7</c:v>
                </c:pt>
                <c:pt idx="9">
                  <c:v>62.6</c:v>
                </c:pt>
                <c:pt idx="10">
                  <c:v>57.1</c:v>
                </c:pt>
                <c:pt idx="11">
                  <c:v>63.7</c:v>
                </c:pt>
                <c:pt idx="12">
                  <c:v>63.3</c:v>
                </c:pt>
                <c:pt idx="13">
                  <c:v>62.3</c:v>
                </c:pt>
                <c:pt idx="14">
                  <c:v>64.7</c:v>
                </c:pt>
                <c:pt idx="15">
                  <c:v>53.5</c:v>
                </c:pt>
                <c:pt idx="16">
                  <c:v>50.1</c:v>
                </c:pt>
                <c:pt idx="17">
                  <c:v>55.7</c:v>
                </c:pt>
                <c:pt idx="18">
                  <c:v>45.9</c:v>
                </c:pt>
                <c:pt idx="19">
                  <c:v>78.599999999999994</c:v>
                </c:pt>
                <c:pt idx="20">
                  <c:v>88.7</c:v>
                </c:pt>
                <c:pt idx="21">
                  <c:v>88.1</c:v>
                </c:pt>
                <c:pt idx="22">
                  <c:v>64.3</c:v>
                </c:pt>
                <c:pt idx="23">
                  <c:v>65.099999999999994</c:v>
                </c:pt>
                <c:pt idx="24">
                  <c:v>52.2</c:v>
                </c:pt>
                <c:pt idx="25">
                  <c:v>47.4</c:v>
                </c:pt>
                <c:pt idx="26">
                  <c:v>71.099999999999994</c:v>
                </c:pt>
                <c:pt idx="27">
                  <c:v>72.2</c:v>
                </c:pt>
                <c:pt idx="28">
                  <c:v>56.4</c:v>
                </c:pt>
                <c:pt idx="29">
                  <c:v>48.4</c:v>
                </c:pt>
                <c:pt idx="30">
                  <c:v>73.900000000000006</c:v>
                </c:pt>
                <c:pt idx="31">
                  <c:v>27.5</c:v>
                </c:pt>
                <c:pt idx="32">
                  <c:v>45.6</c:v>
                </c:pt>
                <c:pt idx="33">
                  <c:v>24.5</c:v>
                </c:pt>
                <c:pt idx="34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Лист1!$H$112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Лист1!$F$113:$F$147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</c:numCache>
            </c:numRef>
          </c:cat>
          <c:val>
            <c:numRef>
              <c:f>Лист1!$H$113:$H$147</c:f>
              <c:numCache>
                <c:formatCode>General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087970800"/>
        <c:axId val="-1087963184"/>
      </c:barChart>
      <c:catAx>
        <c:axId val="-10879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1087963184"/>
        <c:crosses val="autoZero"/>
        <c:auto val="1"/>
        <c:lblAlgn val="ctr"/>
        <c:lblOffset val="100"/>
        <c:noMultiLvlLbl val="0"/>
      </c:catAx>
      <c:valAx>
        <c:axId val="-108796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-108797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002060"/>
      </a:solidFill>
    </a:ln>
    <a:effectLst/>
  </c:spPr>
  <c:txPr>
    <a:bodyPr/>
    <a:lstStyle/>
    <a:p>
      <a:pPr>
        <a:defRPr>
          <a:solidFill>
            <a:srgbClr val="002060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48E39-DCA6-415A-A0A4-D3C3DE6DC0DA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A917D-8FAF-4E6E-9BB1-55F36D0E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14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7C8B3-10A2-4D96-9AA1-C0CE82E286E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A917D-8FAF-4E6E-9BB1-55F36D0ECC3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8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17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6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151B0-B5D1-43A9-B8A5-A84BFD56DA12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E009-78B7-4059-980E-DC9ECB35B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pr.statgrad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4vpr.ru/o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-vpr.sdamgia.r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hyperlink" Target="https://www.labirint.ru/authors/205126/" TargetMode="External"/><Relationship Id="rId7" Type="http://schemas.openxmlformats.org/officeDocument/2006/relationships/image" Target="../media/image66.jpeg"/><Relationship Id="rId2" Type="http://schemas.openxmlformats.org/officeDocument/2006/relationships/hyperlink" Target="https://www.labirint.ru/authors/192336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birint.ru/genres/2779/" TargetMode="External"/><Relationship Id="rId5" Type="http://schemas.openxmlformats.org/officeDocument/2006/relationships/hyperlink" Target="https://www.labirint.ru/series/44550/" TargetMode="External"/><Relationship Id="rId4" Type="http://schemas.openxmlformats.org/officeDocument/2006/relationships/hyperlink" Target="https://www.labirint.ru/pubhouse/152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339" y="1127991"/>
            <a:ext cx="7149737" cy="4247317"/>
          </a:xfrm>
          <a:prstGeom prst="rect">
            <a:avLst/>
          </a:prstGeom>
          <a:solidFill>
            <a:srgbClr val="286FD8"/>
          </a:solidFill>
          <a:ln w="2857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Анализ мониторингов качества химического образования (</a:t>
            </a:r>
            <a:r>
              <a:rPr lang="ru-RU" sz="5400" b="1" dirty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ВПР, ОГЭ, ЕГЭ</a:t>
            </a:r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в Пермском крае </a:t>
            </a:r>
          </a:p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2018 году </a:t>
            </a:r>
            <a:endParaRPr lang="ru-RU" sz="5400" b="1" dirty="0">
              <a:ln w="19050">
                <a:noFill/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lumMod val="50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143" y="5843154"/>
            <a:ext cx="84401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Клинова М.Н., н. с. отдела СФГОС ИРО </a:t>
            </a:r>
            <a:r>
              <a:rPr lang="ru-RU" sz="3600" b="1" i="1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ПК</a:t>
            </a:r>
            <a:endParaRPr lang="ru-RU" sz="3600" i="1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7209" y="336979"/>
            <a:ext cx="29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Октябрь, 2018</a:t>
            </a:r>
            <a:endParaRPr lang="ru-RU" sz="3600" i="1" dirty="0"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2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184935"/>
            <a:ext cx="8502741" cy="124649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Точный перечень классов и предметов ВПР-2019 в настоящее время еще не утвержден. </a:t>
            </a:r>
            <a:r>
              <a:rPr lang="ru-RU" sz="25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Возможно, по химии будут работы </a:t>
            </a:r>
          </a:p>
          <a:p>
            <a:pPr algn="ctr"/>
            <a:r>
              <a:rPr lang="ru-RU" sz="25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8 и 11 классах (в режиме апробации)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642815"/>
            <a:ext cx="8502741" cy="49168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757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000" y="4083194"/>
            <a:ext cx="1998841" cy="2607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801" y="901647"/>
            <a:ext cx="1879022" cy="2643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93" y="4083195"/>
            <a:ext cx="1799566" cy="2607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560" y="4083193"/>
            <a:ext cx="1884644" cy="2607327"/>
          </a:xfrm>
          <a:prstGeom prst="rect">
            <a:avLst/>
          </a:prstGeom>
        </p:spPr>
      </p:pic>
      <p:pic>
        <p:nvPicPr>
          <p:cNvPr id="8" name="Picture 6" descr="http://azbuka42.ru/images/detailed/150/72639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88" y="896937"/>
            <a:ext cx="1862376" cy="26073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295" y="897233"/>
            <a:ext cx="1858569" cy="2609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924" y="897233"/>
            <a:ext cx="1864986" cy="26096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37988" y="176567"/>
            <a:ext cx="868829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можно использовать при подготовке школьников?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0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70" y="1680754"/>
            <a:ext cx="8638959" cy="4380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68384" y="476842"/>
            <a:ext cx="360942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3"/>
              </a:rPr>
              <a:t>https://vpr.statgrad.org</a:t>
            </a:r>
            <a:r>
              <a:rPr lang="en-US" sz="2800" b="1" dirty="0" smtClean="0">
                <a:hlinkClick r:id="rId3"/>
              </a:rPr>
              <a:t>/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2159724" y="1550126"/>
            <a:ext cx="5233851" cy="89698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14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3" y="896983"/>
            <a:ext cx="7067550" cy="5819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8875" y="213751"/>
            <a:ext cx="3561293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hlinkClick r:id="rId3"/>
              </a:rPr>
              <a:t>https://4vpr.ru/o</a:t>
            </a:r>
            <a:r>
              <a:rPr lang="en-US" sz="2800" b="1" dirty="0" smtClean="0">
                <a:hlinkClick r:id="rId3"/>
              </a:rPr>
              <a:t>/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975363" y="992777"/>
            <a:ext cx="2133600" cy="80989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47063" y="3549942"/>
            <a:ext cx="2473234" cy="8824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Кстати, в этот список вошли и 52 школы Пермского края…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>
            <a:stCxn id="6" idx="1"/>
          </p:cNvCxnSpPr>
          <p:nvPr/>
        </p:nvCxnSpPr>
        <p:spPr>
          <a:xfrm flipH="1">
            <a:off x="2969623" y="3991185"/>
            <a:ext cx="2377440" cy="48502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174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615" y="1150838"/>
            <a:ext cx="6829153" cy="54633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0861" y="335906"/>
            <a:ext cx="4829937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ru-RU" sz="2800" b="1" dirty="0">
                <a:solidFill>
                  <a:schemeClr val="bg1"/>
                </a:solidFill>
                <a:hlinkClick r:id="rId3"/>
              </a:rPr>
              <a:t>://chem-vpr.sdamgia.ru/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Овал 5"/>
          <p:cNvSpPr/>
          <p:nvPr/>
        </p:nvSpPr>
        <p:spPr>
          <a:xfrm>
            <a:off x="1872344" y="1073905"/>
            <a:ext cx="3718560" cy="85068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9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91" y="100842"/>
            <a:ext cx="8403774" cy="2585323"/>
          </a:xfrm>
          <a:prstGeom prst="rect">
            <a:avLst/>
          </a:prstGeom>
          <a:solidFill>
            <a:srgbClr val="286FD8"/>
          </a:solidFill>
          <a:ln w="28575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2018</a:t>
            </a:r>
          </a:p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Основной государственный экзамен по химии, 9 класс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90" y="2771526"/>
            <a:ext cx="6808505" cy="394872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746279" y="3918033"/>
            <a:ext cx="577516" cy="259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61195" y="3622502"/>
            <a:ext cx="19016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Основной этап проходил 07 июня 2018 года</a:t>
            </a:r>
            <a:endParaRPr lang="ru-RU" sz="2800" dirty="0"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759937" y="204418"/>
            <a:ext cx="7652543" cy="5221019"/>
            <a:chOff x="481263" y="404720"/>
            <a:chExt cx="8085221" cy="577515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81263" y="404720"/>
              <a:ext cx="8085221" cy="57751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99226" y="4247344"/>
              <a:ext cx="2160240" cy="10801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845777" y="777623"/>
              <a:ext cx="7347972" cy="14465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Средний балл ОГЭ по химии </a:t>
              </a:r>
            </a:p>
            <a:p>
              <a:pPr algn="ctr"/>
              <a:r>
                <a:rPr lang="ru-RU" sz="4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в 2018 г</a:t>
              </a:r>
              <a:endParaRPr lang="ru-RU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1907470" y="2239500"/>
              <a:ext cx="2529776" cy="71340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>
              <a:off x="4523874" y="2244818"/>
              <a:ext cx="2552017" cy="66990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845777" y="2988991"/>
              <a:ext cx="2815194" cy="7694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первичный</a:t>
              </a:r>
              <a:endParaRPr lang="ru-RU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79304" y="2988991"/>
              <a:ext cx="2414444" cy="7694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тестовый</a:t>
              </a:r>
              <a:endParaRPr lang="ru-RU" sz="4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23763" y="4267989"/>
              <a:ext cx="2160240" cy="10801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33977" y="4346384"/>
              <a:ext cx="1290738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23,1</a:t>
              </a:r>
              <a:endPara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85007" y="4339997"/>
              <a:ext cx="1290738" cy="92333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52,3</a:t>
              </a:r>
              <a:endParaRPr lang="ru-RU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286448" y="4836925"/>
              <a:ext cx="2637315" cy="1420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stealt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26208" y="5535553"/>
              <a:ext cx="216024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В 2017 – 22,8</a:t>
              </a:r>
              <a:endPara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1280" y="5535553"/>
              <a:ext cx="2160240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</a:rPr>
                <a:t>В 2017 – 53,3</a:t>
              </a:r>
              <a:endParaRPr lang="ru-RU" sz="2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2195818" y="3731994"/>
              <a:ext cx="10510" cy="520668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7113940" y="3726676"/>
              <a:ext cx="10510" cy="520668"/>
            </a:xfrm>
            <a:prstGeom prst="straightConnector1">
              <a:avLst/>
            </a:prstGeom>
            <a:ln w="57150">
              <a:solidFill>
                <a:srgbClr val="C00000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96092" y="5537315"/>
            <a:ext cx="8534400" cy="117570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rgbClr val="C00000"/>
                </a:solidFill>
              </a:rPr>
              <a:t>Меньший первичный балл 2017-го г дал более высокий </a:t>
            </a:r>
            <a:r>
              <a:rPr lang="ru-RU" sz="1600" b="1" dirty="0">
                <a:solidFill>
                  <a:srgbClr val="C00000"/>
                </a:solidFill>
              </a:rPr>
              <a:t>тестовый </a:t>
            </a:r>
            <a:r>
              <a:rPr lang="ru-RU" sz="1600" b="1" dirty="0" smtClean="0">
                <a:solidFill>
                  <a:srgbClr val="C00000"/>
                </a:solidFill>
              </a:rPr>
              <a:t>балл (по сравнению с 2018 г). Это связано с тем, что перевод первичных баллов в тестовые проводится через специальную интегральную формулу, шкала перевода зависит от сложности заданий текущего года и их конкретной «выполняемости» в текущем году (комплексный стат. анализ).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189" y="124678"/>
            <a:ext cx="7770920" cy="46037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4801549"/>
            <a:ext cx="7757962" cy="192739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269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796" y="562613"/>
            <a:ext cx="8411567" cy="2308324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 2018 году: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Получили 100 баллов – 108 чел (</a:t>
            </a: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3,3%</a:t>
            </a: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Не преодолели минимальный барьер (получили отметку «2») – 12 чел (</a:t>
            </a: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</a:rPr>
              <a:t>0,4%</a:t>
            </a: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3916"/>
              </p:ext>
            </p:extLst>
          </p:nvPr>
        </p:nvGraphicFramePr>
        <p:xfrm>
          <a:off x="337796" y="3106573"/>
          <a:ext cx="8411567" cy="318921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58324"/>
                <a:gridCol w="2853243"/>
              </a:tblGrid>
              <a:tr h="474753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Часть 1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Баллы 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15698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заданий базового уровня</a:t>
                      </a:r>
                    </a:p>
                    <a:p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 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задания повышенного уровня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ru-RU" sz="2400" b="0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= </a:t>
                      </a:r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баллов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2400" b="0" cap="none" spc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х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 = </a:t>
                      </a:r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баллов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Часть 2</a:t>
                      </a:r>
                      <a:endParaRPr lang="ru-RU" sz="2400" b="1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Баллы 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9476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 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задания высокого уровня сложности с развернутым ответом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3+3+5=</a:t>
                      </a:r>
                      <a:r>
                        <a:rPr lang="ru-RU" sz="2400" b="1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r>
                        <a:rPr lang="ru-RU" sz="2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баллов</a:t>
                      </a:r>
                      <a:endParaRPr lang="ru-RU" sz="2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3757">
                <a:tc>
                  <a:txBody>
                    <a:bodyPr/>
                    <a:lstStyle/>
                    <a:p>
                      <a:r>
                        <a:rPr lang="ru-RU" altLang="ru-RU" sz="2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altLang="ru-RU" sz="2400" b="1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22 </a:t>
                      </a:r>
                      <a:r>
                        <a:rPr lang="ru-RU" altLang="ru-RU" sz="2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задания</a:t>
                      </a:r>
                      <a:endParaRPr lang="ru-RU" sz="24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altLang="ru-RU" sz="2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r>
                        <a:rPr lang="ru-RU" altLang="ru-RU" sz="2400" b="1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34 </a:t>
                      </a:r>
                      <a:r>
                        <a:rPr lang="ru-RU" altLang="ru-RU" sz="2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балла</a:t>
                      </a:r>
                      <a:endParaRPr lang="ru-RU" sz="2400" b="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97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5" y="339942"/>
            <a:ext cx="8521482" cy="49250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0208" y="1674796"/>
            <a:ext cx="5119920" cy="1058779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10128" y="2733576"/>
            <a:ext cx="1403454" cy="75077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13582" y="3484346"/>
            <a:ext cx="998472" cy="701115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2"/>
          <p:cNvSpPr txBox="1"/>
          <p:nvPr/>
        </p:nvSpPr>
        <p:spPr>
          <a:xfrm>
            <a:off x="7027355" y="1074680"/>
            <a:ext cx="1619616" cy="6931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/>
              <a:t>- Норма границ освоения</a:t>
            </a:r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61299" y="1116464"/>
            <a:ext cx="566056" cy="31763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455" y="5564487"/>
            <a:ext cx="8521482" cy="954107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По </a:t>
            </a:r>
            <a:r>
              <a:rPr lang="ru-RU" sz="2800" b="1" u="sng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всем</a:t>
            </a:r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 заданиям работы ОГЭ-2018 средний процент выполнения лежит в границах нормы усвоения </a:t>
            </a:r>
          </a:p>
        </p:txBody>
      </p:sp>
    </p:spTree>
    <p:extLst>
      <p:ext uri="{BB962C8B-B14F-4D97-AF65-F5344CB8AC3E}">
        <p14:creationId xmlns:p14="http://schemas.microsoft.com/office/powerpoint/2010/main" val="1364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56" y="100840"/>
            <a:ext cx="8403774" cy="2585323"/>
          </a:xfrm>
          <a:prstGeom prst="rect">
            <a:avLst/>
          </a:prstGeom>
          <a:solidFill>
            <a:srgbClr val="286FD8"/>
          </a:solidFill>
          <a:ln w="28575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2018</a:t>
            </a:r>
          </a:p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Всероссийская проверочная работа по химии, 11 класс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113" y="2776423"/>
            <a:ext cx="8399417" cy="3970318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Проходила 05 апреля 2018 года;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 </a:t>
            </a:r>
            <a:r>
              <a:rPr lang="ru-RU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Пермском </a:t>
            </a:r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крае – 2223 </a:t>
            </a:r>
            <a:r>
              <a:rPr lang="ru-RU" sz="28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участника;</a:t>
            </a:r>
            <a:endParaRPr lang="ru-RU" sz="28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Результаты НИКО по химии в 2017 (10 кл), проверяемого сертифицированными экспертами, оказались существенно ниже, чем результаты ВПР в 2018 (11 класс), проверяемой учителями на местах;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Около 54% 11-классников с помощью ВПР подтвердили свою «журнальную» отметку по химии, 34% – понизили, 12% – повысили.</a:t>
            </a:r>
            <a:endParaRPr lang="ru-RU" sz="2800" b="1" dirty="0">
              <a:ln w="9525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9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8445" y="321982"/>
            <a:ext cx="4316241" cy="923330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ОГЭ-2019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52" y="1462730"/>
            <a:ext cx="8537137" cy="26376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4635" y="4288906"/>
            <a:ext cx="8537137" cy="2308324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Решение об использовании </a:t>
            </a:r>
            <a:r>
              <a:rPr lang="ru-RU" sz="36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 2019 </a:t>
            </a:r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году </a:t>
            </a:r>
          </a:p>
          <a:p>
            <a:pPr algn="ctr"/>
            <a:r>
              <a:rPr lang="ru-RU" sz="36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 Пермском крае модели № 2 ОГЭ по химии (с реальным экспериментом) на данный момент МОиН ПК </a:t>
            </a:r>
            <a:r>
              <a:rPr lang="ru-RU" sz="3600" b="1" u="sng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не принято</a:t>
            </a:r>
          </a:p>
        </p:txBody>
      </p:sp>
      <p:sp>
        <p:nvSpPr>
          <p:cNvPr id="6" name="TextBox 5"/>
          <p:cNvSpPr txBox="1"/>
          <p:nvPr/>
        </p:nvSpPr>
        <p:spPr>
          <a:xfrm rot="20703031">
            <a:off x="5438275" y="2485388"/>
            <a:ext cx="3118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Текст из спецификации КИМ для проведения в 2019 году ОГЭ по химии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957943" y="2098768"/>
            <a:ext cx="6853646" cy="4354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8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Ð¾Ð±ÑÐ¾ÑÐ¸Ð½, ÐÐ¾Ð»ÑÐ°Ð½Ð¾Ð²Ð° - ÐÐÐ­-2019. Ð¥Ð¸Ð¼Ð¸Ñ. 30 Ð²Ð°ÑÐ¸Ð°Ð½ÑÐ¾Ð². Ð¢Ð¸Ð¿Ð¾Ð²ÑÐµ ÑÐºÐ·Ð°Ð¼ÐµÐ½Ð°ÑÐ¸Ð¾Ð½Ð½ÑÐµ Ð²Ð°ÑÐ¸Ð°Ð½ÑÑ Ð¾Ð±Ð»Ð¾Ð¶ÐºÐ° ÐºÐ½Ð¸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45" y="216881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ÐÐ­ 2019. Ð¥Ð¸Ð¼Ð¸Ñ. ÐÐ¸Ð°Ð³Ð½Ð¾ÑÑÐ¸ÑÐµÑÐºÐ¸Ðµ ÑÐ°Ð±Ð¾ÑÑ. Ð¤ÐÐÐ¡ Ð¾Ð±Ð»Ð¾Ð¶ÐºÐ° ÐºÐ½Ð¸Ð³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930" y="247876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ÐµÐ´Ð²ÐµÐ´ÐµÐ², ÐÐ¾ÑÐ¾ÑÐµÐ½ÐºÐ¾, ÐÐ¾Ð»ÑÐ°Ð½Ð¾Ð²Ð° - ÐÐÐ­ 2019 Ð¥Ð¸Ð¼Ð¸Ñ. Ð¢Ð¸Ð¿Ð¾Ð²ÑÐµ Ð¢ÐµÑÑÐ¾Ð²ÑÐµ ÐÐ°Ð´Ð°Ð½Ð¸Ñ. 32 Ð²Ð°ÑÐ¸Ð°Ð½ÑÐ° Ð¾Ð±Ð»Ð¾Ð¶ÐºÐ° ÐºÐ½Ð¸Ð³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885" y="216881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Ð°ÑÐ¸Ð½Ð° Ð¡Ð½Ð°ÑÑÐ¸Ð½Ð° - Ð¥Ð¸Ð¼Ð¸Ñ. 9 ÐºÐ»Ð°ÑÑ. Ð¢ÑÐµÐ½Ð°Ð¶ÐµÑ Ð´Ð»Ñ Ð¿Ð¾Ð´Ð³Ð¾ÑÐ¾Ð²ÐºÐ¸ Ðº Ð³Ð¾ÑÑÐ´Ð°ÑÑÑÐ²ÐµÐ½Ð½Ð¾Ð¹ Ð¸ÑÐ¾Ð³Ð¾Ð²Ð¾Ð¹ Ð°ÑÑÐµÑÑÐ°ÑÐ¸Ð¸ Ð·Ð° ÐºÑÑÑ Ð¾ÑÐ½Ð¾Ð²Ð½Ð¾Ð¹ ÑÐºÐ¾Ð»Ñ Ð¾Ð±Ð»Ð¾Ð¶ÐºÐ° ÐºÐ½Ð¸Ð³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854" y="3486377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ÐÐ­-2019. Ð¥Ð¸Ð¼Ð¸Ñ. 25 Ð»ÑÑÑÐ¸Ñ Ð²Ð°ÑÐ¸Ð°Ð½ÑÐ¾Ð² Ð¾Ð±Ð»Ð¾Ð¶ÐºÐ° ÐºÐ½Ð¸Ð³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3310" y="3486377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¾ÑÐ¾ÑÐµÐ½ÐºÐ¾, ÐÑÐ¿ÑÐ¾Ð²Ð° - ÐÐÐ­-19. Ð¥Ð¸Ð¼Ð¸Ñ. 10 ÑÑÐµÐ½Ð¸ÑÐ¾Ð²Ð¾ÑÐ½ÑÑ ÑÐºÐ·Ð°Ð¼ÐµÐ½Ð°ÑÐ¸Ð¾Ð½Ð½ÑÑ ÑÐ°Ð±Ð¾Ñ Ð¾Ð±Ð»Ð¾Ð¶ÐºÐ° ÐºÐ½Ð¸Ð³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990" y="201384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Ð¾ÑÐ¾Ð½ÑÐºÐ¸Ð½, Ð¡Ð°Ð¶Ð½ÐµÐ²Ð°, ÐÐµÑÐµÐ¶Ð½Ð°Ñ - ÐÐÐ­-2019. Ð¥Ð¸Ð¼Ð¸Ñ. 9 ÐºÐ»Ð°ÑÑ. Ð¢ÐµÐ¼Ð°ÑÐ¸ÑÐµÑÐºÐ¸Ð¹ ÑÑÐµÐ½Ð¸Ð½Ð³ Ð¾Ð±Ð»Ð¾Ð¶ÐºÐ° ÐºÐ½Ð¸Ð³Ð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082" y="3486377"/>
            <a:ext cx="2095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2691" y="312597"/>
            <a:ext cx="8403774" cy="2585323"/>
          </a:xfrm>
          <a:prstGeom prst="rect">
            <a:avLst/>
          </a:prstGeom>
          <a:solidFill>
            <a:srgbClr val="286FD8"/>
          </a:solidFill>
          <a:ln w="28575"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2018</a:t>
            </a:r>
          </a:p>
          <a:p>
            <a:pPr algn="ctr"/>
            <a:r>
              <a:rPr lang="ru-RU" sz="5400" b="1" dirty="0" smtClean="0">
                <a:ln w="19050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lumMod val="50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Единый государственный экзамен по химии, 11 класс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691" y="3151808"/>
            <a:ext cx="8386351" cy="3323987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Основной этап – 04 июня 2018 года;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 </a:t>
            </a:r>
            <a:r>
              <a:rPr lang="ru-RU" sz="3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Пермском </a:t>
            </a:r>
            <a:r>
              <a:rPr lang="ru-RU" sz="3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крае – 1307 </a:t>
            </a:r>
            <a:r>
              <a:rPr lang="ru-RU" sz="3000" b="1" dirty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участника;</a:t>
            </a:r>
            <a:endParaRPr lang="ru-RU" sz="3000" b="1" dirty="0" smtClean="0">
              <a:ln w="9525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Получили 100 баллов за работу – 12 человек (0,9%; по России – 0,75%);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Не справились с работой – 99 человек (7,6%; по России – 15,9%)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30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Средний тестовый балл – 58,9 (по России – 60)</a:t>
            </a:r>
          </a:p>
        </p:txBody>
      </p:sp>
    </p:spTree>
    <p:extLst>
      <p:ext uri="{BB962C8B-B14F-4D97-AF65-F5344CB8AC3E}">
        <p14:creationId xmlns:p14="http://schemas.microsoft.com/office/powerpoint/2010/main" val="22100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10309"/>
              </p:ext>
            </p:extLst>
          </p:nvPr>
        </p:nvGraphicFramePr>
        <p:xfrm>
          <a:off x="2106234" y="1212534"/>
          <a:ext cx="6760476" cy="551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349"/>
                <a:gridCol w="1631198"/>
                <a:gridCol w="730349"/>
                <a:gridCol w="1492600"/>
                <a:gridCol w="730349"/>
                <a:gridCol w="1445631"/>
              </a:tblGrid>
              <a:tr h="48768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14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16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17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18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19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5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22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4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11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3 б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1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24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2 б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Итого 60 б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6634" y="1824868"/>
            <a:ext cx="312907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6634" y="3379960"/>
            <a:ext cx="312907" cy="369332"/>
          </a:xfrm>
          <a:prstGeom prst="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6634" y="5416849"/>
            <a:ext cx="312907" cy="369332"/>
          </a:xfrm>
          <a:prstGeom prst="rect">
            <a:avLst/>
          </a:prstGeom>
          <a:solidFill>
            <a:srgbClr val="FF66FF"/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287" y="1746487"/>
            <a:ext cx="1438438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базового уровня (21)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244" y="3376635"/>
            <a:ext cx="1453481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повышенного уровня (8)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5285" y="5327170"/>
            <a:ext cx="141344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Задания высокого уровня (6)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9882" y="91680"/>
            <a:ext cx="8606828" cy="1077218"/>
          </a:xfrm>
          <a:prstGeom prst="rect">
            <a:avLst/>
          </a:prstGeom>
          <a:solidFill>
            <a:srgbClr val="286FD8"/>
          </a:solidFill>
          <a:ln w="28575"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Общая характеристика работы 2018 года </a:t>
            </a:r>
          </a:p>
          <a:p>
            <a:pPr algn="ctr"/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(</a:t>
            </a:r>
            <a:r>
              <a:rPr lang="ru-RU" sz="3200" b="1" u="sng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в 2019 изменений не предвидится</a:t>
            </a:r>
            <a:r>
              <a:rPr lang="ru-RU" sz="3200" b="1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1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9" y="1802675"/>
            <a:ext cx="7836836" cy="480713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44137" y="173709"/>
            <a:ext cx="8334103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Нововведение 2018 года - задания с </a:t>
            </a:r>
            <a:r>
              <a:rPr lang="ru-RU" sz="4000" b="1" u="sng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единым контекстом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 (№ </a:t>
            </a:r>
            <a:r>
              <a:rPr lang="ru-RU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30 и 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</a:rPr>
              <a:t>31)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06286" y="3039291"/>
            <a:ext cx="7010400" cy="1123408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44137" y="1219199"/>
            <a:ext cx="801187" cy="2360023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7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6" y="139337"/>
            <a:ext cx="8638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На что обращали внимание эксперты при проверке задания </a:t>
            </a:r>
            <a:r>
              <a:rPr lang="ru-RU" sz="2400" b="1" dirty="0" smtClean="0">
                <a:solidFill>
                  <a:srgbClr val="C00000"/>
                </a:solidFill>
              </a:rPr>
              <a:t>№ 30 </a:t>
            </a:r>
          </a:p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и выставлении баллов</a:t>
            </a:r>
            <a:r>
              <a:rPr lang="ru-RU" sz="2400" b="1" dirty="0">
                <a:solidFill>
                  <a:srgbClr val="188186"/>
                </a:solidFill>
              </a:rPr>
              <a:t>?</a:t>
            </a:r>
            <a:endParaRPr lang="ru-RU" sz="2400" b="1" dirty="0" smtClean="0">
              <a:solidFill>
                <a:srgbClr val="18818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6" y="1682987"/>
            <a:ext cx="8638903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1. Ставится 1 </a:t>
            </a:r>
            <a:r>
              <a:rPr lang="ru-RU" b="1" i="1" dirty="0" smtClean="0">
                <a:solidFill>
                  <a:srgbClr val="002060"/>
                </a:solidFill>
              </a:rPr>
              <a:t>балл, </a:t>
            </a:r>
            <a:r>
              <a:rPr lang="ru-RU" b="1" i="1" dirty="0">
                <a:solidFill>
                  <a:srgbClr val="002060"/>
                </a:solidFill>
              </a:rPr>
              <a:t>если выбраны вещества из списка, и составлено молекулярное уравнение окислительно-восстановительной реакции между ними:</a:t>
            </a:r>
            <a:endParaRPr lang="ru-RU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из приведённого в условии списка веществ выбраны те вещества, между которыми протекает окислительно-восстановительная реакция;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 правильно составлены формулы продуктов этой окислительно-восстановительной реакции;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расставлены все коэффициенты в уравнении (при этом допустимо использование кратных коэффициентов, в том числе и дробных).</a:t>
            </a:r>
          </a:p>
          <a:p>
            <a:pPr algn="just"/>
            <a:r>
              <a:rPr lang="ru-RU" i="1" dirty="0"/>
              <a:t> </a:t>
            </a:r>
            <a:endParaRPr lang="ru-RU" dirty="0"/>
          </a:p>
          <a:p>
            <a:pPr algn="just"/>
            <a:r>
              <a:rPr lang="ru-RU" i="1" dirty="0">
                <a:solidFill>
                  <a:srgbClr val="002060"/>
                </a:solidFill>
              </a:rPr>
              <a:t>Дополнительные рекомендации, которые необходимо учитывать в случае проблемных ситуаций</a:t>
            </a:r>
            <a:r>
              <a:rPr lang="ru-RU" dirty="0">
                <a:solidFill>
                  <a:srgbClr val="002060"/>
                </a:solidFill>
              </a:rPr>
              <a:t>: 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в качестве исходных веществ (окислителя и восстановителя) могут быть использованы только вещества из предложенного списка (вода используется в качестве среды протекания реакций);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реакции разложения сложных веществ не могут быть приняты в качестве верного ответа, так как по условию задания требуется выбрать «вещества, </a:t>
            </a:r>
            <a:r>
              <a:rPr lang="ru-RU" b="1" i="1" dirty="0"/>
              <a:t>между которыми</a:t>
            </a:r>
            <a:r>
              <a:rPr lang="ru-RU" dirty="0" smtClean="0"/>
              <a:t>…»)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256" y="999209"/>
            <a:ext cx="8638903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Если </a:t>
            </a:r>
            <a:r>
              <a:rPr lang="ru-RU" b="1" dirty="0">
                <a:solidFill>
                  <a:srgbClr val="C00000"/>
                </a:solidFill>
              </a:rPr>
              <a:t>в ответе к данному заданию будут приведены уравнения нескольких реакций, то проверяется </a:t>
            </a:r>
            <a:r>
              <a:rPr lang="ru-RU" b="1" u="sng" dirty="0">
                <a:solidFill>
                  <a:srgbClr val="C00000"/>
                </a:solidFill>
              </a:rPr>
              <a:t>только первое</a:t>
            </a:r>
            <a:r>
              <a:rPr lang="ru-RU" b="1" dirty="0">
                <a:solidFill>
                  <a:srgbClr val="C00000"/>
                </a:solidFill>
              </a:rPr>
              <a:t> из </a:t>
            </a:r>
            <a:r>
              <a:rPr lang="ru-RU" b="1" dirty="0" smtClean="0">
                <a:solidFill>
                  <a:srgbClr val="C00000"/>
                </a:solidFill>
              </a:rPr>
              <a:t>них!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4905" y="6409503"/>
            <a:ext cx="171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продолжение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068" y="1175658"/>
            <a:ext cx="8717280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</a:rPr>
              <a:t>2. Ставится 1 балл за составление электронного баланса при условии, если:</a:t>
            </a:r>
            <a:endParaRPr lang="ru-RU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правильно указаны степени окисления элемента-окислителя и элемента-восстановителя, участвующих в процессах окисления и восстановления;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любым </a:t>
            </a:r>
            <a:r>
              <a:rPr lang="ru-RU" dirty="0"/>
              <a:t>способом </a:t>
            </a:r>
            <a:r>
              <a:rPr lang="ru-RU" dirty="0" smtClean="0"/>
              <a:t>показано</a:t>
            </a:r>
            <a:r>
              <a:rPr lang="ru-RU" dirty="0"/>
              <a:t>, что число отданных восстановителем </a:t>
            </a:r>
            <a:r>
              <a:rPr lang="ru-RU" dirty="0" smtClean="0"/>
              <a:t>электронов </a:t>
            </a:r>
            <a:r>
              <a:rPr lang="ru-RU" dirty="0"/>
              <a:t>равно числу электронов, принимаемых окислителем: это могут быть коэффициенты в уравнении реакции; могут быть указаны множители за вертикальной чертой; может присутствовать словесная запись о числе отданных и присоединённых электронов; может быть использован метод полуреакций (электронно-ионный баланс);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указан окислитель и восстановитель. </a:t>
            </a:r>
          </a:p>
          <a:p>
            <a:pPr algn="just"/>
            <a:endParaRPr lang="ru-RU" i="1" dirty="0" smtClean="0">
              <a:solidFill>
                <a:srgbClr val="188186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Дополнительные </a:t>
            </a:r>
            <a:r>
              <a:rPr lang="ru-RU" i="1" dirty="0">
                <a:solidFill>
                  <a:srgbClr val="002060"/>
                </a:solidFill>
              </a:rPr>
              <a:t>рекомендации, которые необходимо учитывать в случае проблемных ситуаций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 степень окисления 0 может не указываться экзаменуемым;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 если степень окисления не указана, то считать её равной 0;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 считать верными записи, подобные </a:t>
            </a:r>
            <a:r>
              <a:rPr lang="ru-RU" dirty="0" smtClean="0"/>
              <a:t>следующим: </a:t>
            </a:r>
            <a:r>
              <a:rPr lang="ru-RU" dirty="0"/>
              <a:t>«</a:t>
            </a:r>
            <a:r>
              <a:rPr lang="en-US" dirty="0"/>
              <a:t>Cl</a:t>
            </a:r>
            <a:r>
              <a:rPr lang="ru-RU" b="1" baseline="30000" dirty="0">
                <a:solidFill>
                  <a:srgbClr val="FF0000"/>
                </a:solidFill>
              </a:rPr>
              <a:t>-1</a:t>
            </a:r>
            <a:r>
              <a:rPr lang="ru-RU" dirty="0"/>
              <a:t>», «</a:t>
            </a:r>
            <a:r>
              <a:rPr lang="en-US" dirty="0"/>
              <a:t>Cl</a:t>
            </a:r>
            <a:r>
              <a:rPr lang="ru-RU" b="1" baseline="30000" dirty="0">
                <a:solidFill>
                  <a:srgbClr val="FF0000"/>
                </a:solidFill>
              </a:rPr>
              <a:t>-</a:t>
            </a:r>
            <a:r>
              <a:rPr lang="ru-RU" dirty="0"/>
              <a:t>», «2</a:t>
            </a:r>
            <a:r>
              <a:rPr lang="en-US" dirty="0"/>
              <a:t>Cr</a:t>
            </a:r>
            <a:r>
              <a:rPr lang="ru-RU" b="1" baseline="30000" dirty="0">
                <a:solidFill>
                  <a:srgbClr val="FF0000"/>
                </a:solidFill>
              </a:rPr>
              <a:t>3+</a:t>
            </a:r>
            <a:r>
              <a:rPr lang="ru-RU" dirty="0"/>
              <a:t>», «</a:t>
            </a:r>
            <a:r>
              <a:rPr lang="en-US" dirty="0"/>
              <a:t>Cr</a:t>
            </a:r>
            <a:r>
              <a:rPr lang="ru-RU" b="1" baseline="30000" dirty="0">
                <a:solidFill>
                  <a:srgbClr val="FF0000"/>
                </a:solidFill>
              </a:rPr>
              <a:t>+6</a:t>
            </a:r>
            <a:r>
              <a:rPr lang="ru-RU" dirty="0"/>
              <a:t>», которые экзаменуемый использовал при указании степени окисления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84571" y="5869572"/>
            <a:ext cx="171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продолжение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6" y="139337"/>
            <a:ext cx="8638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На что обращали внимание эксперты при проверке задания </a:t>
            </a:r>
            <a:r>
              <a:rPr lang="ru-RU" sz="2400" b="1" dirty="0" smtClean="0">
                <a:solidFill>
                  <a:srgbClr val="C00000"/>
                </a:solidFill>
              </a:rPr>
              <a:t>№ 30 </a:t>
            </a:r>
          </a:p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и выставлении баллов</a:t>
            </a:r>
            <a:r>
              <a:rPr lang="ru-RU" sz="2400" b="1" dirty="0">
                <a:solidFill>
                  <a:srgbClr val="188186"/>
                </a:solidFill>
              </a:rPr>
              <a:t>?</a:t>
            </a:r>
            <a:endParaRPr lang="ru-RU" sz="2400" b="1" dirty="0" smtClean="0">
              <a:solidFill>
                <a:srgbClr val="188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131" y="1285048"/>
            <a:ext cx="8638904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считать </a:t>
            </a:r>
            <a:r>
              <a:rPr lang="ru-RU" b="1" dirty="0"/>
              <a:t>неверными</a:t>
            </a:r>
            <a:r>
              <a:rPr lang="ru-RU" dirty="0"/>
              <a:t> записи, подобные следующим «</a:t>
            </a:r>
            <a:r>
              <a:rPr lang="en-US" dirty="0"/>
              <a:t>N</a:t>
            </a:r>
            <a:r>
              <a:rPr lang="ru-RU" b="1" baseline="-25000" dirty="0"/>
              <a:t>2</a:t>
            </a:r>
            <a:r>
              <a:rPr lang="ru-RU" b="1" baseline="30000" dirty="0">
                <a:solidFill>
                  <a:srgbClr val="FF0000"/>
                </a:solidFill>
              </a:rPr>
              <a:t>3–</a:t>
            </a:r>
            <a:r>
              <a:rPr lang="ru-RU" dirty="0"/>
              <a:t>», «</a:t>
            </a:r>
            <a:r>
              <a:rPr lang="en-US" dirty="0"/>
              <a:t>Cr</a:t>
            </a:r>
            <a:r>
              <a:rPr lang="ru-RU" b="1" baseline="-25000" dirty="0"/>
              <a:t>2</a:t>
            </a:r>
            <a:r>
              <a:rPr lang="ru-RU" b="1" baseline="30000" dirty="0">
                <a:solidFill>
                  <a:srgbClr val="FF0000"/>
                </a:solidFill>
              </a:rPr>
              <a:t>6+</a:t>
            </a:r>
            <a:r>
              <a:rPr lang="ru-RU" dirty="0"/>
              <a:t>» (или «</a:t>
            </a:r>
            <a:r>
              <a:rPr lang="en-US" dirty="0"/>
              <a:t>N</a:t>
            </a:r>
            <a:r>
              <a:rPr lang="ru-RU" b="1" baseline="-25000" dirty="0"/>
              <a:t>2</a:t>
            </a:r>
            <a:r>
              <a:rPr lang="ru-RU" b="1" baseline="30000" dirty="0">
                <a:solidFill>
                  <a:srgbClr val="FF0000"/>
                </a:solidFill>
              </a:rPr>
              <a:t>–3</a:t>
            </a:r>
            <a:r>
              <a:rPr lang="ru-RU" dirty="0"/>
              <a:t>» «</a:t>
            </a:r>
            <a:r>
              <a:rPr lang="en-US" dirty="0"/>
              <a:t>Cr</a:t>
            </a:r>
            <a:r>
              <a:rPr lang="ru-RU" b="1" baseline="-25000" dirty="0"/>
              <a:t>2</a:t>
            </a:r>
            <a:r>
              <a:rPr lang="ru-RU" b="1" baseline="30000" dirty="0">
                <a:solidFill>
                  <a:srgbClr val="FF0000"/>
                </a:solidFill>
              </a:rPr>
              <a:t>+6</a:t>
            </a:r>
            <a:r>
              <a:rPr lang="ru-RU" dirty="0"/>
              <a:t>»);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/>
              <a:t>наличие в ответе экзаменуемого </a:t>
            </a:r>
            <a:r>
              <a:rPr lang="ru-RU" i="1" dirty="0"/>
              <a:t>взаимоисключающих суждений</a:t>
            </a:r>
            <a:r>
              <a:rPr lang="ru-RU" dirty="0"/>
              <a:t> или обозначений следует рассматривать как факт </a:t>
            </a:r>
            <a:r>
              <a:rPr lang="ru-RU" dirty="0" err="1"/>
              <a:t>несформированности</a:t>
            </a:r>
            <a:r>
              <a:rPr lang="ru-RU" dirty="0"/>
              <a:t> умения применять данные знания (например, знаки «+» и «–» в записи электронного баланса не соответствуют природе окислителя или восстановителя).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i="1" dirty="0">
                <a:solidFill>
                  <a:srgbClr val="002060"/>
                </a:solidFill>
              </a:rPr>
              <a:t>Экзаменуемый может </a:t>
            </a:r>
            <a:r>
              <a:rPr lang="ru-RU" dirty="0"/>
              <a:t>в качестве окислителя и восстановителя указать элементы в соответствующей строчке электронного баланса, или отдельно выписать формулы/названия веществ; обозначить окислитель и восстановитель даже одной буквой («В» и «О»).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Важно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 случае если выбраны вещества из списка, между которыми </a:t>
            </a:r>
            <a:r>
              <a:rPr lang="ru-RU" b="1" dirty="0"/>
              <a:t>невозможно</a:t>
            </a:r>
            <a:r>
              <a:rPr lang="ru-RU" dirty="0"/>
              <a:t> протекание окислительно-восстановительной реакции, то за молекулярное уравнение ставится 0 баллов и электронный баланс не оценивается – 0 баллов.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Важно</a:t>
            </a:r>
            <a:r>
              <a:rPr lang="ru-RU" b="1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В случае если выбраны вещества, между которыми возможна окислительно-восстановительная реакция, но </a:t>
            </a:r>
            <a:r>
              <a:rPr lang="ru-RU" b="1" dirty="0"/>
              <a:t>допущена(-ы) ошибка(-и) в определении состава продуктов реакции</a:t>
            </a:r>
            <a:r>
              <a:rPr lang="ru-RU" dirty="0"/>
              <a:t> (к примеру, не учтён характер среды раствора), то за первый элемент ответа (уравнение реакции) ставится 0 баллов, а электронный баланс оценивается применительно к составленному экзаменуемым уравнению реакции.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131" y="322217"/>
            <a:ext cx="8638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На что обращали внимание эксперты при проверке задания </a:t>
            </a:r>
            <a:r>
              <a:rPr lang="ru-RU" sz="2400" b="1" dirty="0" smtClean="0">
                <a:solidFill>
                  <a:srgbClr val="C00000"/>
                </a:solidFill>
              </a:rPr>
              <a:t>№ 30 </a:t>
            </a:r>
          </a:p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и выставлении баллов</a:t>
            </a:r>
            <a:r>
              <a:rPr lang="ru-RU" sz="2400" b="1" dirty="0">
                <a:solidFill>
                  <a:srgbClr val="188186"/>
                </a:solidFill>
              </a:rPr>
              <a:t>?</a:t>
            </a:r>
            <a:endParaRPr lang="ru-RU" sz="2400" b="1" dirty="0" smtClean="0">
              <a:solidFill>
                <a:srgbClr val="188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34" y="1715580"/>
            <a:ext cx="8708571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1</a:t>
            </a:r>
            <a:r>
              <a:rPr lang="ru-RU" b="1" i="1" dirty="0">
                <a:solidFill>
                  <a:srgbClr val="002060"/>
                </a:solidFill>
              </a:rPr>
              <a:t>. Ставится 1 </a:t>
            </a:r>
            <a:r>
              <a:rPr lang="ru-RU" b="1" i="1" dirty="0" smtClean="0">
                <a:solidFill>
                  <a:srgbClr val="002060"/>
                </a:solidFill>
              </a:rPr>
              <a:t>балл, </a:t>
            </a:r>
            <a:r>
              <a:rPr lang="ru-RU" b="1" i="1" dirty="0">
                <a:solidFill>
                  <a:srgbClr val="002060"/>
                </a:solidFill>
              </a:rPr>
              <a:t>если выбраны вещества из списка, и составлено молекулярное уравнение реакции ионного обмена между ними:</a:t>
            </a:r>
            <a:endParaRPr lang="ru-RU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из приведённого в условии списка веществ выбраны те вещества, которые могут участвовать в реакции ионного обмена;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расставлены все коэффициенты в молекулярном уравнении реакции</a:t>
            </a:r>
            <a:r>
              <a:rPr lang="ru-RU" dirty="0" smtClean="0"/>
              <a:t>.</a:t>
            </a: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2</a:t>
            </a:r>
            <a:r>
              <a:rPr lang="ru-RU" b="1" i="1" dirty="0">
                <a:solidFill>
                  <a:srgbClr val="002060"/>
                </a:solidFill>
              </a:rPr>
              <a:t>. Ставится 1 </a:t>
            </a:r>
            <a:r>
              <a:rPr lang="ru-RU" b="1" i="1" dirty="0" smtClean="0">
                <a:solidFill>
                  <a:srgbClr val="002060"/>
                </a:solidFill>
              </a:rPr>
              <a:t>балл, </a:t>
            </a:r>
            <a:r>
              <a:rPr lang="ru-RU" b="1" i="1" dirty="0">
                <a:solidFill>
                  <a:srgbClr val="002060"/>
                </a:solidFill>
              </a:rPr>
              <a:t>если записаны полное и сокращённое ионное уравнения:</a:t>
            </a:r>
            <a:endParaRPr lang="ru-RU" dirty="0">
              <a:solidFill>
                <a:srgbClr val="00206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правильно указаны заряды ионов в каждом из ионных уравнений реакций (например, «</a:t>
            </a:r>
            <a:r>
              <a:rPr lang="en-US" dirty="0"/>
              <a:t>Na</a:t>
            </a:r>
            <a:r>
              <a:rPr lang="ru-RU" b="1" baseline="30000" dirty="0"/>
              <a:t>+</a:t>
            </a:r>
            <a:r>
              <a:rPr lang="ru-RU" dirty="0"/>
              <a:t>», или «</a:t>
            </a:r>
            <a:r>
              <a:rPr lang="en-US" dirty="0"/>
              <a:t>SO</a:t>
            </a:r>
            <a:r>
              <a:rPr lang="ru-RU" baseline="-25000" dirty="0"/>
              <a:t>4</a:t>
            </a:r>
            <a:r>
              <a:rPr lang="ru-RU" b="1" baseline="30000" dirty="0"/>
              <a:t>2-</a:t>
            </a:r>
            <a:r>
              <a:rPr lang="ru-RU" dirty="0"/>
              <a:t>»);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 ионном уравнении реакции формулы слабых электролитов, практически нерастворимых веществ и газов записаны в молекулярном виде;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 сокращённом ионном уравнении коэффициенты </a:t>
            </a:r>
            <a:r>
              <a:rPr lang="ru-RU" dirty="0" smtClean="0"/>
              <a:t>указаны минимальными </a:t>
            </a:r>
            <a:r>
              <a:rPr lang="ru-RU" dirty="0"/>
              <a:t>целыми числами</a:t>
            </a:r>
            <a:r>
              <a:rPr lang="ru-RU" dirty="0" smtClean="0"/>
              <a:t>.</a:t>
            </a:r>
          </a:p>
          <a:p>
            <a:r>
              <a:rPr lang="ru-RU" i="1" dirty="0">
                <a:solidFill>
                  <a:srgbClr val="002060"/>
                </a:solidFill>
              </a:rPr>
              <a:t>Дополнительные рекомендации, которые необходимо учитывать в случае проблемных ситуаций</a:t>
            </a:r>
            <a:r>
              <a:rPr lang="ru-RU" dirty="0">
                <a:solidFill>
                  <a:srgbClr val="002060"/>
                </a:solidFill>
              </a:rPr>
              <a:t>: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/>
              <a:t>при составлении как молекулярного, так и ионного уравнения реакции экзаменуемый может </a:t>
            </a:r>
            <a:r>
              <a:rPr lang="ru-RU" u="sng" dirty="0"/>
              <a:t>не использовать</a:t>
            </a:r>
            <a:r>
              <a:rPr lang="ru-RU" dirty="0"/>
              <a:t> обозначения осадка «↓» или газа «↑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66" y="1005968"/>
            <a:ext cx="8638903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Если </a:t>
            </a:r>
            <a:r>
              <a:rPr lang="ru-RU" b="1" dirty="0">
                <a:solidFill>
                  <a:srgbClr val="C00000"/>
                </a:solidFill>
              </a:rPr>
              <a:t>в ответе к данному заданию будут приведены уравнения нескольких реакций, то проверяется </a:t>
            </a:r>
            <a:r>
              <a:rPr lang="ru-RU" b="1" u="sng" dirty="0">
                <a:solidFill>
                  <a:srgbClr val="C00000"/>
                </a:solidFill>
              </a:rPr>
              <a:t>только первое</a:t>
            </a:r>
            <a:r>
              <a:rPr lang="ru-RU" b="1" dirty="0">
                <a:solidFill>
                  <a:srgbClr val="C00000"/>
                </a:solidFill>
              </a:rPr>
              <a:t> из </a:t>
            </a:r>
            <a:r>
              <a:rPr lang="ru-RU" b="1" dirty="0" smtClean="0">
                <a:solidFill>
                  <a:srgbClr val="C00000"/>
                </a:solidFill>
              </a:rPr>
              <a:t>них!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56" y="139337"/>
            <a:ext cx="86389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На что обращали внимание эксперты при проверке задания </a:t>
            </a:r>
            <a:r>
              <a:rPr lang="ru-RU" sz="2400" b="1" dirty="0" smtClean="0">
                <a:solidFill>
                  <a:srgbClr val="C00000"/>
                </a:solidFill>
              </a:rPr>
              <a:t>№ 31 </a:t>
            </a:r>
          </a:p>
          <a:p>
            <a:pPr algn="ctr"/>
            <a:r>
              <a:rPr lang="ru-RU" sz="2400" b="1" dirty="0" smtClean="0">
                <a:solidFill>
                  <a:srgbClr val="188186"/>
                </a:solidFill>
              </a:rPr>
              <a:t>и выставлении баллов</a:t>
            </a:r>
            <a:r>
              <a:rPr lang="ru-RU" sz="2400" b="1" dirty="0">
                <a:solidFill>
                  <a:srgbClr val="188186"/>
                </a:solidFill>
              </a:rPr>
              <a:t>?</a:t>
            </a:r>
            <a:endParaRPr lang="ru-RU" sz="2400" b="1" dirty="0" smtClean="0">
              <a:solidFill>
                <a:srgbClr val="188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83" y="1738853"/>
            <a:ext cx="8299232" cy="426994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2782" y="402759"/>
            <a:ext cx="8299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приведенной работе в каждом задании экспертом был поставлен 1 балл из двух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29119" y="3526971"/>
            <a:ext cx="457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35554" y="3513908"/>
            <a:ext cx="457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266067" y="2880640"/>
            <a:ext cx="13848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Надо было: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</a:rPr>
              <a:t>Cr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+6</a:t>
            </a:r>
            <a:r>
              <a:rPr lang="ru-RU" sz="1600" b="1" dirty="0" smtClean="0">
                <a:solidFill>
                  <a:srgbClr val="C00000"/>
                </a:solidFill>
              </a:rPr>
              <a:t>, 2</a:t>
            </a:r>
            <a:r>
              <a:rPr lang="en-US" sz="1600" b="1" dirty="0" smtClean="0">
                <a:solidFill>
                  <a:srgbClr val="C00000"/>
                </a:solidFill>
              </a:rPr>
              <a:t>Cr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+</a:t>
            </a:r>
            <a:r>
              <a:rPr lang="ru-RU" sz="1600" b="1" baseline="30000" dirty="0" smtClean="0">
                <a:solidFill>
                  <a:srgbClr val="C00000"/>
                </a:solidFill>
              </a:rPr>
              <a:t>3</a:t>
            </a:r>
            <a:endParaRPr lang="ru-RU" sz="1600" b="1" baseline="30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5769" y="5606305"/>
            <a:ext cx="2985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Надо было сократить </a:t>
            </a:r>
            <a:r>
              <a:rPr lang="ru-RU" sz="1600" b="1" dirty="0" err="1" smtClean="0">
                <a:solidFill>
                  <a:srgbClr val="C00000"/>
                </a:solidFill>
              </a:rPr>
              <a:t>коэфф</a:t>
            </a:r>
            <a:r>
              <a:rPr lang="ru-RU" sz="1600" b="1" dirty="0" smtClean="0">
                <a:solidFill>
                  <a:srgbClr val="C00000"/>
                </a:solidFill>
              </a:rPr>
              <a:t>-ты</a:t>
            </a:r>
            <a:endParaRPr lang="ru-RU" sz="1600" b="1" baseline="30000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01062" y="5950351"/>
            <a:ext cx="457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68478" y="5962275"/>
            <a:ext cx="457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63704" y="5962156"/>
            <a:ext cx="457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12398" y="5962275"/>
            <a:ext cx="45774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4" y="134453"/>
            <a:ext cx="7085898" cy="287141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4" y="3076312"/>
            <a:ext cx="7085897" cy="192082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84" y="5067582"/>
            <a:ext cx="7088263" cy="161938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452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69200"/>
              </p:ext>
            </p:extLst>
          </p:nvPr>
        </p:nvGraphicFramePr>
        <p:xfrm>
          <a:off x="125129" y="1343858"/>
          <a:ext cx="8903368" cy="476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500514" y="3413289"/>
            <a:ext cx="8431730" cy="9626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00514" y="4210581"/>
            <a:ext cx="8431730" cy="9626"/>
          </a:xfrm>
          <a:prstGeom prst="line">
            <a:avLst/>
          </a:prstGeom>
          <a:ln w="38100">
            <a:solidFill>
              <a:srgbClr val="00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00514" y="5007873"/>
            <a:ext cx="8431730" cy="9626"/>
          </a:xfrm>
          <a:prstGeom prst="line">
            <a:avLst/>
          </a:prstGeom>
          <a:ln w="38100">
            <a:solidFill>
              <a:srgbClr val="FF66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129" y="195708"/>
            <a:ext cx="8903368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</a:rPr>
              <a:t>---------------</a:t>
            </a:r>
            <a:r>
              <a:rPr lang="ru-RU" sz="2000" b="1" dirty="0" smtClean="0"/>
              <a:t> - нижняя граница освоенности заданий базового уровня сложности</a:t>
            </a:r>
          </a:p>
          <a:p>
            <a:r>
              <a:rPr lang="ru-RU" sz="2000" b="1" dirty="0" smtClean="0">
                <a:solidFill>
                  <a:srgbClr val="00FFFF"/>
                </a:solidFill>
              </a:rPr>
              <a:t>---------------</a:t>
            </a:r>
            <a:r>
              <a:rPr lang="ru-RU" sz="2000" b="1" dirty="0" smtClean="0"/>
              <a:t> </a:t>
            </a:r>
            <a:r>
              <a:rPr lang="ru-RU" sz="2000" b="1" dirty="0"/>
              <a:t>- нижняя граница освоенности заданий </a:t>
            </a:r>
            <a:r>
              <a:rPr lang="ru-RU" sz="2000" b="1" dirty="0" smtClean="0"/>
              <a:t>повышенного уровня сложности</a:t>
            </a:r>
            <a:endParaRPr lang="ru-RU" sz="2000" b="1" dirty="0"/>
          </a:p>
          <a:p>
            <a:r>
              <a:rPr lang="ru-RU" sz="2000" b="1" dirty="0">
                <a:solidFill>
                  <a:srgbClr val="FF66FF"/>
                </a:solidFill>
              </a:rPr>
              <a:t>---------------</a:t>
            </a:r>
            <a:r>
              <a:rPr lang="ru-RU" sz="2000" b="1" dirty="0"/>
              <a:t> - нижняя граница освоенности заданий </a:t>
            </a:r>
            <a:r>
              <a:rPr lang="ru-RU" sz="2000" b="1" dirty="0" smtClean="0"/>
              <a:t>высокого уровня сложности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7188" y="5823770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8285" y="5805165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58156" y="5805164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22486" y="5823770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201527" y="5828611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99231" y="5828611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5504" y="6240850"/>
            <a:ext cx="8903368" cy="36933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Проблемными для выпускников оказались шесть заданий </a:t>
            </a:r>
            <a:r>
              <a:rPr lang="ru-RU" b="1" i="1" u="sng" dirty="0" smtClean="0">
                <a:solidFill>
                  <a:srgbClr val="C00000"/>
                </a:solidFill>
              </a:rPr>
              <a:t>базового уровня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сложности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68" y="147149"/>
            <a:ext cx="5980418" cy="303424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83658"/>
              </p:ext>
            </p:extLst>
          </p:nvPr>
        </p:nvGraphicFramePr>
        <p:xfrm>
          <a:off x="6879786" y="147149"/>
          <a:ext cx="1318661" cy="303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61"/>
              </a:tblGrid>
              <a:tr h="3034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 по ПК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47,7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0488" y="113299"/>
            <a:ext cx="1106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среднем по РФ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13" y="3215242"/>
            <a:ext cx="6384967" cy="23930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951" y="5103224"/>
            <a:ext cx="6014460" cy="16381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65371" y="6180910"/>
            <a:ext cx="278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Менее 35 % выполнения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16" y="844618"/>
            <a:ext cx="7001928" cy="865103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40420"/>
              </p:ext>
            </p:extLst>
          </p:nvPr>
        </p:nvGraphicFramePr>
        <p:xfrm>
          <a:off x="7141944" y="194709"/>
          <a:ext cx="1809549" cy="151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549"/>
              </a:tblGrid>
              <a:tr h="151501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 по ПК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57,1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69278" y="204335"/>
            <a:ext cx="14726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среднем </a:t>
            </a:r>
          </a:p>
          <a:p>
            <a:pPr algn="ctr"/>
            <a:r>
              <a:rPr lang="ru-RU" b="1" dirty="0" smtClean="0"/>
              <a:t>по РФ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6" y="1797725"/>
            <a:ext cx="6724650" cy="33909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703" y="4494249"/>
            <a:ext cx="6103790" cy="224441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400800" y="6180910"/>
            <a:ext cx="235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Выполнение хуже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57" y="835092"/>
            <a:ext cx="6968187" cy="87774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72773"/>
              </p:ext>
            </p:extLst>
          </p:nvPr>
        </p:nvGraphicFramePr>
        <p:xfrm>
          <a:off x="7141944" y="219313"/>
          <a:ext cx="180954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549"/>
              </a:tblGrid>
              <a:tr h="1460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 по ПК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55,7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69278" y="188761"/>
            <a:ext cx="14726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среднем </a:t>
            </a:r>
          </a:p>
          <a:p>
            <a:pPr algn="ctr"/>
            <a:r>
              <a:rPr lang="ru-RU" b="1" dirty="0" smtClean="0"/>
              <a:t>по РФ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45" y="2197983"/>
            <a:ext cx="7888830" cy="405615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783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41" y="764175"/>
            <a:ext cx="6619724" cy="89058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30105"/>
              </p:ext>
            </p:extLst>
          </p:nvPr>
        </p:nvGraphicFramePr>
        <p:xfrm>
          <a:off x="6959065" y="161242"/>
          <a:ext cx="1809549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549"/>
              </a:tblGrid>
              <a:tr h="1460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 по ПК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45,9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45767" y="161242"/>
            <a:ext cx="17132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среднем </a:t>
            </a:r>
          </a:p>
          <a:p>
            <a:pPr algn="ctr"/>
            <a:r>
              <a:rPr lang="ru-RU" b="1" dirty="0" smtClean="0"/>
              <a:t>по РФ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5" y="1907489"/>
            <a:ext cx="7736029" cy="289964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114" y="4484914"/>
            <a:ext cx="6304089" cy="21993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27889" y="5376351"/>
            <a:ext cx="235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Выполнение </a:t>
            </a:r>
            <a:r>
              <a:rPr lang="ru-RU" b="1" dirty="0" smtClean="0">
                <a:solidFill>
                  <a:srgbClr val="C00000"/>
                </a:solidFill>
              </a:rPr>
              <a:t>хуже, многие выбрали ответы 3</a:t>
            </a:r>
            <a:r>
              <a:rPr lang="ru-RU" b="1" u="sng" dirty="0" smtClean="0">
                <a:solidFill>
                  <a:srgbClr val="C00000"/>
                </a:solidFill>
              </a:rPr>
              <a:t>5</a:t>
            </a:r>
            <a:r>
              <a:rPr lang="ru-RU" b="1" dirty="0" smtClean="0">
                <a:solidFill>
                  <a:srgbClr val="C00000"/>
                </a:solidFill>
              </a:rPr>
              <a:t> вместо 34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5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437" y="211756"/>
            <a:ext cx="4765286" cy="646336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745371"/>
              </p:ext>
            </p:extLst>
          </p:nvPr>
        </p:nvGraphicFramePr>
        <p:xfrm>
          <a:off x="6262723" y="219479"/>
          <a:ext cx="1318661" cy="642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61"/>
              </a:tblGrid>
              <a:tr h="64295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 по ПК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47,4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3425" y="211756"/>
            <a:ext cx="1106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среднем по 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94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28" y="3877133"/>
            <a:ext cx="7842438" cy="27206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9" y="245532"/>
            <a:ext cx="7833907" cy="34817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749800" y="2895439"/>
            <a:ext cx="3441701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Многие выпускники не соотнесли получение натрия и электролизер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5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96" y="847881"/>
            <a:ext cx="7030301" cy="118809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13645"/>
              </p:ext>
            </p:extLst>
          </p:nvPr>
        </p:nvGraphicFramePr>
        <p:xfrm>
          <a:off x="7238197" y="234215"/>
          <a:ext cx="1607420" cy="180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420"/>
              </a:tblGrid>
              <a:tr h="18017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среднем </a:t>
                      </a:r>
                    </a:p>
                    <a:p>
                      <a:pPr algn="ctr"/>
                      <a:r>
                        <a:rPr lang="ru-RU" dirty="0" smtClean="0"/>
                        <a:t>по ПК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000" dirty="0" smtClean="0"/>
                        <a:t>56,4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75156" y="234215"/>
            <a:ext cx="14726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среднем </a:t>
            </a:r>
          </a:p>
          <a:p>
            <a:pPr algn="ctr"/>
            <a:r>
              <a:rPr lang="ru-RU" b="1" dirty="0" smtClean="0"/>
              <a:t>по РФ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97" y="2925443"/>
            <a:ext cx="8705098" cy="60360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96" y="3798468"/>
            <a:ext cx="8705098" cy="72383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96" y="4796912"/>
            <a:ext cx="8705098" cy="50081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96" y="6080899"/>
            <a:ext cx="8705098" cy="53371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5196" y="5297728"/>
            <a:ext cx="870509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«Горе от ума»: некоторые обучающиеся не обратили внимание на слово «расплав», расчеты вели по уравнению электролиза раствора!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896" y="2168156"/>
            <a:ext cx="870509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ОЧЕНЬ ЧАСТО: не соблюдение точности записи ответа (чаще ставят больше знаков после запятой, чем требуется по условию)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0" y="185329"/>
            <a:ext cx="8848207" cy="64767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293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ÐÐ¾ÑÐ¾Ð½ÑÐºÐ¸Ð½, ÐÐµÑÐµÐ¶Ð½Ð°Ñ, Ð¡Ð°Ð¶Ð½ÐµÐ²Ð°, Ð¤ÐµÐ²ÑÐ°Ð»ÐµÐ²Ð° - ÐÐÐ­-2019. Ð¥Ð¸Ð¼Ð¸Ñ. 10-11 ÐºÐ»Ð°ÑÑÑ. Ð¢ÐµÐ¼Ð°ÑÐ¸ÑÐµÑÐºÐ¸Ð¹ ÑÑÐµÐ½Ð¸Ð½Ð³. ÐÐ°Ð·Ð¾Ð²ÑÐ¹ Ð¸ Ð¿Ð¾Ð²ÑÑÐµÐ½Ð½ÑÐ¹ ÑÑÐ¾Ð²Ð½Ð¸ ÑÐ»Ð¾Ð¶Ð½Ð¾ÑÑÐ¸ Ð¾Ð±Ð»Ð¾Ð¶ÐºÐ° ÐºÐ½Ð¸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795" y="306436"/>
            <a:ext cx="2095500" cy="32385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ÐÐ­-2019. Ð¥Ð¸Ð¼Ð¸Ñ. Ð¢Ð¸Ð¿Ð¾Ð²ÑÐµ ÑÐºÐ·Ð°Ð¼ÐµÐ½Ð°ÑÐ¸Ð¾Ð½Ð½ÑÐµ Ð²Ð°ÑÐ¸Ð°Ð½ÑÑ. 30 Ð²Ð°ÑÐ¸Ð°Ð½ÑÐ¾Ð² Ð¾Ð±Ð»Ð¾Ð¶ÐºÐ° ÐºÐ½Ð¸Ð³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21" y="306436"/>
            <a:ext cx="2095500" cy="32385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Ð²ÐµÑÐ¸Ð½Ð°, ÐÐµÐ´Ð²ÐµÐ´ÐµÐ², ÐÐ¾Ð»ÑÐ°Ð½Ð¾Ð²Ð° - ÐÐÐ­-2019. Ð¥Ð¸Ð¼Ð¸Ñ. ÐÐ¾ÑÐ¾Ð²Ð¸Ð¼ÑÑ Ðº Ð¸ÑÐ¾Ð³Ð¾Ð²Ð¾Ð¹ Ð°ÑÑÐµÑÑÐ°ÑÐ¸Ð¸ Ð¾Ð±Ð»Ð¾Ð¶ÐºÐ° ÐºÐ½Ð¸Ð³Ð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208" y="306436"/>
            <a:ext cx="2095500" cy="32385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Ð¾ÑÐ¾Ð½ÑÐºÐ¸Ð½, Ð¡Ð°Ð¶Ð½ÐµÐ²Ð°, ÐÐµÑÐµÐ¶Ð½Ð°Ñ - ÐÐÐ­ Ð¥Ð¸Ð¼Ð¸Ñ. 10-11 ÐºÐ»Ð°ÑÑ. ÐÐ°Ð´Ð°Ð½Ð¸Ñ Ð²ÑÑÐ¾ÐºÐ¾Ð³Ð¾ ÑÑÐ¾Ð²Ð½Ñ ÑÐ»Ð¾Ð¶Ð½Ð¾ÑÑÐ¸. Ð£ÑÐµÐ±Ð½Ð¾-Ð¼ÐµÑÐ¾Ð´Ð¸ÑÐµÑÐºÐ¾Ðµ Ð¿Ð¾ÑÐ¾Ð±Ð¸Ðµ Ð¾Ð±Ð»Ð¾Ð¶ÐºÐ° ÐºÐ½Ð¸Ð³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582" y="3367416"/>
            <a:ext cx="2095500" cy="32385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Ð°Ð»Ð¸Ð½Ð° Ð Ð°ÑÑÐ»Ð¾Ð²Ð° - ÐÐÐ­ 2019. Ð¥Ð¸Ð¼Ð¸Ñ Ð² ÑÑÐµÐ¼Ð°Ñ Ð¸ ÑÐ°Ð±Ð»Ð¸ÑÐ°Ñ Ð¾Ð±Ð»Ð¾Ð¶ÐºÐ° ÐºÐ½Ð¸Ð³Ð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408" y="3377638"/>
            <a:ext cx="2095500" cy="32385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®ÑÐ¸Ð¹ ÐÐµÐ´Ð²ÐµÐ´ÐµÐ² - ÐÐÐ­ 2019 Ð¥Ð¸Ð¼Ð¸Ñ. Ð¢Ð¸Ð¿Ð¾Ð²ÑÐµ Ð¢ÐµÑÑÐ¾Ð²ÑÐµ ÐÐ°Ð´Ð°Ð½Ð¸Ñ. 14 Ð²Ð°ÑÐ¸Ð°Ð½ÑÐ¾Ð² Ð¾Ð±Ð»Ð¾Ð¶ÐºÐ° ÐºÐ½Ð¸Ð³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995" y="3377638"/>
            <a:ext cx="2095500" cy="32385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23" y="263721"/>
            <a:ext cx="8666623" cy="549402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37423" y="5895703"/>
            <a:ext cx="86666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10 из 15-и заданий ВПР </a:t>
            </a:r>
            <a:r>
              <a:rPr lang="ru-RU" sz="2000" b="1" dirty="0">
                <a:solidFill>
                  <a:srgbClr val="002060"/>
                </a:solidFill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</a:rPr>
              <a:t>химии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результаты 11-классников Пермского края ниже </a:t>
            </a:r>
            <a:r>
              <a:rPr lang="ru-RU" sz="2000" b="1" dirty="0" smtClean="0">
                <a:solidFill>
                  <a:srgbClr val="002060"/>
                </a:solidFill>
              </a:rPr>
              <a:t>общероссийских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281" y="120912"/>
            <a:ext cx="772969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Автор: </a:t>
            </a:r>
            <a:r>
              <a:rPr lang="ru-RU" dirty="0" err="1">
                <a:solidFill>
                  <a:srgbClr val="2F2F2F"/>
                </a:solidFill>
                <a:hlinkClick r:id="rId2"/>
              </a:rPr>
              <a:t>Крышилович</a:t>
            </a:r>
            <a:r>
              <a:rPr lang="ru-RU" dirty="0">
                <a:solidFill>
                  <a:srgbClr val="2F2F2F"/>
                </a:solidFill>
                <a:hlinkClick r:id="rId2"/>
              </a:rPr>
              <a:t> Елена Владимировна</a:t>
            </a:r>
            <a:r>
              <a:rPr lang="ru-RU" dirty="0">
                <a:solidFill>
                  <a:srgbClr val="000000"/>
                </a:solidFill>
              </a:rPr>
              <a:t>, </a:t>
            </a:r>
            <a:r>
              <a:rPr lang="ru-RU" dirty="0">
                <a:solidFill>
                  <a:srgbClr val="2F2F2F"/>
                </a:solidFill>
                <a:hlinkClick r:id="rId3"/>
              </a:rPr>
              <a:t>Мостовых Валентина Анатольевна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Издательство</a:t>
            </a:r>
            <a:r>
              <a:rPr lang="ru-RU" dirty="0">
                <a:solidFill>
                  <a:srgbClr val="000000"/>
                </a:solidFill>
              </a:rPr>
              <a:t>: </a:t>
            </a:r>
            <a:r>
              <a:rPr lang="ru-RU" dirty="0" err="1">
                <a:solidFill>
                  <a:srgbClr val="2F2F2F"/>
                </a:solidFill>
                <a:hlinkClick r:id="rId4"/>
              </a:rPr>
              <a:t>Эксмо</a:t>
            </a:r>
            <a:r>
              <a:rPr lang="ru-RU" dirty="0">
                <a:solidFill>
                  <a:srgbClr val="2F2F2F"/>
                </a:solidFill>
                <a:hlinkClick r:id="rId4"/>
              </a:rPr>
              <a:t>-Пресс</a:t>
            </a:r>
            <a:r>
              <a:rPr lang="ru-RU" dirty="0">
                <a:solidFill>
                  <a:srgbClr val="000000"/>
                </a:solidFill>
              </a:rPr>
              <a:t>, 2018 г.</a:t>
            </a:r>
          </a:p>
          <a:p>
            <a:r>
              <a:rPr lang="ru-RU" dirty="0">
                <a:solidFill>
                  <a:srgbClr val="000000"/>
                </a:solidFill>
              </a:rPr>
              <a:t>Серия: </a:t>
            </a:r>
            <a:r>
              <a:rPr lang="ru-RU" dirty="0">
                <a:solidFill>
                  <a:srgbClr val="2F2F2F"/>
                </a:solidFill>
                <a:hlinkClick r:id="rId5"/>
              </a:rPr>
              <a:t>ЕГЭ. Алгоритмы выполнения типовых заданий</a:t>
            </a:r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2F2F2F"/>
                </a:solidFill>
                <a:hlinkClick r:id="rId6"/>
              </a:rPr>
              <a:t>Подробнее</a:t>
            </a:r>
            <a:r>
              <a:rPr lang="ru-RU" dirty="0">
                <a:solidFill>
                  <a:srgbClr val="2F2F2F"/>
                </a:solidFill>
                <a:hlinkClick r:id="rId6"/>
              </a:rPr>
              <a:t>: https://www.labirint.ru/books/661610/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Picture 8" descr="ÐÐ»Ð»ÑÑÑÑÐ°ÑÐ¸Ñ 1 Ð¸Ð· 19 Ð´Ð»Ñ ÐÐÐ­. Ð¥Ð¸Ð¼Ð¸Ñ. ÐÐ»Ð³Ð¾ÑÐ¸ÑÐ¼Ñ Ð²ÑÐ¿Ð¾Ð»Ð½ÐµÐ½Ð¸Ñ ÑÐ¸Ð¿Ð¾Ð²ÑÑ Ð·Ð°Ð´Ð°Ð½Ð¸Ð¹ - ÐÑÑÑÐ¸Ð»Ð¾Ð²Ð¸Ñ, ÐÐ¾ÑÑÐ¾Ð²ÑÑ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281" y="1427483"/>
            <a:ext cx="3889218" cy="528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ÐÐ»Ð»ÑÑÑÑÐ°ÑÐ¸Ñ 3 Ð¸Ð· 19 Ð´Ð»Ñ ÐÐÐ­. Ð¥Ð¸Ð¼Ð¸Ñ. ÐÐ»Ð³Ð¾ÑÐ¸ÑÐ¼Ñ Ð²ÑÐ¿Ð¾Ð»Ð½ÐµÐ½Ð¸Ñ ÑÐ¸Ð¿Ð¾Ð²ÑÑ Ð·Ð°Ð´Ð°Ð½Ð¸Ð¹ - ÐÑÑÑÐ¸Ð»Ð¾Ð²Ð¸Ñ, ÐÐ¾ÑÑÐ¾Ð²ÑÑ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992" y="1427483"/>
            <a:ext cx="3598987" cy="528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Ð»Ð»ÑÑÑÑÐ°ÑÐ¸Ñ 6 Ð¸Ð· 19 Ð´Ð»Ñ ÐÐÐ­. Ð¥Ð¸Ð¼Ð¸Ñ. ÐÐ»Ð³Ð¾ÑÐ¸ÑÐ¼Ñ Ð²ÑÐ¿Ð¾Ð»Ð½ÐµÐ½Ð¸Ñ ÑÐ¸Ð¿Ð¾Ð²ÑÑ Ð·Ð°Ð´Ð°Ð½Ð¸Ð¹ - ÐÑÑÑÐ¸Ð»Ð¾Ð²Ð¸Ñ, ÐÐ¾ÑÑÐ¾Ð²ÑÑ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5" y="339637"/>
            <a:ext cx="4139825" cy="6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Ð»Ð»ÑÑÑÑÐ°ÑÐ¸Ñ 7 Ð¸Ð· 19 Ð´Ð»Ñ ÐÐÐ­. Ð¥Ð¸Ð¼Ð¸Ñ. ÐÐ»Ð³Ð¾ÑÐ¸ÑÐ¼Ñ Ð²ÑÐ¿Ð¾Ð»Ð½ÐµÐ½Ð¸Ñ ÑÐ¸Ð¿Ð¾Ð²ÑÑ Ð·Ð°Ð´Ð°Ð½Ð¸Ð¹ - ÐÑÑÑÐ¸Ð»Ð¾Ð²Ð¸Ñ, ÐÐ¾ÑÑÐ¾Ð²ÑÑ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10" y="339637"/>
            <a:ext cx="4192562" cy="615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Ð»Ð»ÑÑÑÑÐ°ÑÐ¸Ñ 8 Ð¸Ð· 19 Ð´Ð»Ñ ÐÐÐ­. Ð¥Ð¸Ð¼Ð¸Ñ. ÐÐ»Ð³Ð¾ÑÐ¸ÑÐ¼Ñ Ð²ÑÐ¿Ð¾Ð»Ð½ÐµÐ½Ð¸Ñ ÑÐ¸Ð¿Ð¾Ð²ÑÑ Ð·Ð°Ð´Ð°Ð½Ð¸Ð¹ - ÐÑÑÑÐ¸Ð»Ð¾Ð²Ð¸Ñ, ÐÐ¾ÑÑÐ¾Ð²ÑÑ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21129"/>
            <a:ext cx="4172585" cy="61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Ð»Ð»ÑÑÑÑÐ°ÑÐ¸Ñ 9 Ð¸Ð· 19 Ð´Ð»Ñ ÐÐÐ­. Ð¥Ð¸Ð¼Ð¸Ñ. ÐÐ»Ð³Ð¾ÑÐ¸ÑÐ¼Ñ Ð²ÑÐ¿Ð¾Ð»Ð½ÐµÐ½Ð¸Ñ ÑÐ¸Ð¿Ð¾Ð²ÑÑ Ð·Ð°Ð´Ð°Ð½Ð¸Ð¹ - ÐÑÑÑÐ¸Ð»Ð¾Ð²Ð¸Ñ, ÐÐ¾ÑÑÐ¾Ð²ÑÑ | ÐÐ°Ð±Ð¸ÑÐ¸Ð½Ñ - ÐºÐ½Ð¸Ð³Ð¸. ÐÑÑÐ¾ÑÐ½Ð¸Ðº: ÐÐ°Ð±Ð¸ÑÐ¸Ð½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321130"/>
            <a:ext cx="4172585" cy="612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96764" y="2178064"/>
            <a:ext cx="7844591" cy="1736646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СПАСИБО, НА ЭТОМ СЕГОДНЯ ПОПРОЩАЕМСЯ!</a:t>
            </a:r>
            <a:endParaRPr lang="ru-RU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3798" y="6198669"/>
            <a:ext cx="2646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marklin72@mail.ru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031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93" y="1501541"/>
            <a:ext cx="8239125" cy="4653840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1249676" y="411707"/>
            <a:ext cx="87956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249676" y="1027837"/>
            <a:ext cx="879566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94559" y="289787"/>
            <a:ext cx="555606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Нижняя </a:t>
            </a:r>
            <a:r>
              <a:rPr lang="ru-RU" sz="1600" dirty="0">
                <a:solidFill>
                  <a:srgbClr val="C00000"/>
                </a:solidFill>
              </a:rPr>
              <a:t>г</a:t>
            </a:r>
            <a:r>
              <a:rPr lang="ru-RU" sz="1600" dirty="0" smtClean="0">
                <a:solidFill>
                  <a:srgbClr val="C00000"/>
                </a:solidFill>
              </a:rPr>
              <a:t>раница нормы усвоения для заданий базового уровня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4559" y="858562"/>
            <a:ext cx="555606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Нижняя граница нормы усвоения для заданий повышенного уровня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31816" y="4083417"/>
            <a:ext cx="4040777" cy="65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943600" y="4089948"/>
            <a:ext cx="105809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8046719" y="4086682"/>
            <a:ext cx="457199" cy="65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064034" y="4640210"/>
            <a:ext cx="879566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71898" y="4640210"/>
            <a:ext cx="1010195" cy="1088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12331" y="5813039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23479" y="5813039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136673" y="5813039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162108" y="5813038"/>
            <a:ext cx="226423" cy="284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96640" y="6336310"/>
            <a:ext cx="51063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 наиболее проблемных задания (3 из них базовые)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>
            <a:stCxn id="18" idx="0"/>
          </p:cNvCxnSpPr>
          <p:nvPr/>
        </p:nvCxnSpPr>
        <p:spPr>
          <a:xfrm flipV="1">
            <a:off x="6149829" y="6097632"/>
            <a:ext cx="2012279" cy="2386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8" idx="0"/>
          </p:cNvCxnSpPr>
          <p:nvPr/>
        </p:nvCxnSpPr>
        <p:spPr>
          <a:xfrm flipV="1">
            <a:off x="6149829" y="6083118"/>
            <a:ext cx="986844" cy="2531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0"/>
          </p:cNvCxnSpPr>
          <p:nvPr/>
        </p:nvCxnSpPr>
        <p:spPr>
          <a:xfrm flipH="1" flipV="1">
            <a:off x="4856927" y="6097632"/>
            <a:ext cx="1292902" cy="2386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0"/>
          </p:cNvCxnSpPr>
          <p:nvPr/>
        </p:nvCxnSpPr>
        <p:spPr>
          <a:xfrm flipV="1">
            <a:off x="6149829" y="6094368"/>
            <a:ext cx="481984" cy="24194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4898565" y="4317279"/>
            <a:ext cx="852938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6884124" y="4315100"/>
            <a:ext cx="852938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87444"/>
              </p:ext>
            </p:extLst>
          </p:nvPr>
        </p:nvGraphicFramePr>
        <p:xfrm>
          <a:off x="252552" y="145365"/>
          <a:ext cx="8604068" cy="112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893"/>
                <a:gridCol w="7754366"/>
                <a:gridCol w="513809"/>
              </a:tblGrid>
              <a:tr h="39218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Проверяемый элемент </a:t>
                      </a:r>
                      <a:r>
                        <a:rPr lang="ru-RU" sz="1200" dirty="0" smtClean="0">
                          <a:effectLst/>
                        </a:rPr>
                        <a:t>содержания / </a:t>
                      </a:r>
                      <a:r>
                        <a:rPr lang="ru-RU" sz="1200" dirty="0">
                          <a:effectLst/>
                        </a:rPr>
                        <a:t>требования к уровню подготовки выпускников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балл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определять валентность и степень окисления химических элементов, тип химической связи в соединениях, заряд иона, характер среды в водных растворах неорганических соединений, окислитель и восстановитель, принадлежность веществ к различным классам органических соединений; составлять уравнения реакций изученных типов (электролитической диссоциации, ионного обмена, окислительно-восстановительных)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52" y="1329991"/>
            <a:ext cx="8604068" cy="263481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52" y="4025727"/>
            <a:ext cx="8604068" cy="271353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231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149942"/>
              </p:ext>
            </p:extLst>
          </p:nvPr>
        </p:nvGraphicFramePr>
        <p:xfrm>
          <a:off x="252552" y="127947"/>
          <a:ext cx="8604068" cy="112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893"/>
                <a:gridCol w="7754366"/>
                <a:gridCol w="513809"/>
              </a:tblGrid>
              <a:tr h="39218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Проверяемый элемент </a:t>
                      </a:r>
                      <a:r>
                        <a:rPr lang="ru-RU" sz="1200" dirty="0" smtClean="0">
                          <a:effectLst/>
                        </a:rPr>
                        <a:t>содержания / </a:t>
                      </a:r>
                      <a:r>
                        <a:rPr lang="ru-RU" sz="1200" dirty="0">
                          <a:effectLst/>
                        </a:rPr>
                        <a:t>требования к уровню подготовки выпускников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балл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объяснять зависимость свойств веществ от их состава и строения; природу химической связи (ионной, ковалентной, металлической), зависимость скорости химической реакции и положения химического равновесия от различных факторов; сущность изученных видов химических реакций: электролитической диссоциации, ионного обмена, окислительно-восстановительных (и составлять их уравнения).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96" y="1666521"/>
            <a:ext cx="7411453" cy="187408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6" y="3733716"/>
            <a:ext cx="8552132" cy="272483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262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98142"/>
              </p:ext>
            </p:extLst>
          </p:nvPr>
        </p:nvGraphicFramePr>
        <p:xfrm>
          <a:off x="252552" y="127947"/>
          <a:ext cx="8604068" cy="1123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893"/>
                <a:gridCol w="7754366"/>
                <a:gridCol w="513809"/>
              </a:tblGrid>
              <a:tr h="39218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Проверяемый элемент </a:t>
                      </a:r>
                      <a:r>
                        <a:rPr lang="ru-RU" sz="1200" dirty="0" smtClean="0">
                          <a:effectLst/>
                        </a:rPr>
                        <a:t>содержания / </a:t>
                      </a:r>
                      <a:r>
                        <a:rPr lang="ru-RU" sz="1200" dirty="0">
                          <a:effectLst/>
                        </a:rPr>
                        <a:t>требования к уровню подготовки выпускников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балл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Уметь объяснять зависимость свойств веществ от их состава и строения; природу химической связи (ионной, ковалентной, металлической), зависимость скорости химической реакции и положения химического равновесия от различных факторов; сущность изученных видов химических реакций: электролитической диссоциации, ионного обмена, окислительно-восстановительных (и составлять их уравнения).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57" y="1280522"/>
            <a:ext cx="7370656" cy="165277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58" y="2962270"/>
            <a:ext cx="7370656" cy="381396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52901" y="5381678"/>
            <a:ext cx="38735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 балл за первое уравнение можно было получить всем, т.к. из пяти предложенных веществ атомы хлора присутствуют только в одном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0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52" y="4013084"/>
            <a:ext cx="8604068" cy="2676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0" y="5275212"/>
            <a:ext cx="5534299" cy="13111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rgbClr val="C00000"/>
                </a:solidFill>
              </a:rPr>
              <a:t>При обучении решению задач на растворы необходимо включать такие, в которых процентная концентрация выражена числом менее 1, массы растворов выражены не только в граммах, но и килограммах.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13826"/>
              </p:ext>
            </p:extLst>
          </p:nvPr>
        </p:nvGraphicFramePr>
        <p:xfrm>
          <a:off x="252552" y="127947"/>
          <a:ext cx="8604068" cy="75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893"/>
                <a:gridCol w="7754366"/>
                <a:gridCol w="513809"/>
              </a:tblGrid>
              <a:tr h="392180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Проверяемый элемент </a:t>
                      </a:r>
                      <a:r>
                        <a:rPr lang="ru-RU" sz="1200" dirty="0" smtClean="0">
                          <a:effectLst/>
                        </a:rPr>
                        <a:t>содержания / </a:t>
                      </a:r>
                      <a:r>
                        <a:rPr lang="ru-RU" sz="1200" dirty="0">
                          <a:effectLst/>
                        </a:rPr>
                        <a:t>требования к уровню подготовки выпускников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балл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Использовать приобретённые знания и умения в практической деятельности и повседневной жизни для приготовления растворов заданной концентрации в быту и на производстве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9" marR="46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52" y="1224266"/>
            <a:ext cx="8604068" cy="256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946579"/>
            <a:ext cx="707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Это задание выполнено значительно хуже аналогичного :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1582</TotalTime>
  <Words>1659</Words>
  <Application>Microsoft Office PowerPoint</Application>
  <PresentationFormat>Экран (4:3)</PresentationFormat>
  <Paragraphs>283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ИРО ПК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Клинова Мария Николаевна</dc:creator>
  <cp:lastModifiedBy>Мария Клинова</cp:lastModifiedBy>
  <cp:revision>170</cp:revision>
  <dcterms:created xsi:type="dcterms:W3CDTF">2018-09-28T11:26:22Z</dcterms:created>
  <dcterms:modified xsi:type="dcterms:W3CDTF">2018-10-14T16:58:20Z</dcterms:modified>
</cp:coreProperties>
</file>