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tags/tag3.xml" ContentType="application/vnd.openxmlformats-officedocument.presentationml.tags+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368" r:id="rId3"/>
    <p:sldId id="370" r:id="rId4"/>
    <p:sldId id="372" r:id="rId5"/>
    <p:sldId id="374" r:id="rId6"/>
    <p:sldId id="376" r:id="rId7"/>
    <p:sldId id="378" r:id="rId8"/>
    <p:sldId id="380" r:id="rId9"/>
    <p:sldId id="382" r:id="rId10"/>
    <p:sldId id="384" r:id="rId11"/>
    <p:sldId id="386" r:id="rId12"/>
    <p:sldId id="388" r:id="rId13"/>
    <p:sldId id="390" r:id="rId14"/>
    <p:sldId id="257" r:id="rId15"/>
    <p:sldId id="354" r:id="rId16"/>
    <p:sldId id="356" r:id="rId17"/>
    <p:sldId id="358" r:id="rId18"/>
    <p:sldId id="348" r:id="rId19"/>
    <p:sldId id="259" r:id="rId20"/>
    <p:sldId id="261" r:id="rId21"/>
    <p:sldId id="263" r:id="rId22"/>
    <p:sldId id="265" r:id="rId23"/>
    <p:sldId id="267" r:id="rId24"/>
    <p:sldId id="269" r:id="rId25"/>
    <p:sldId id="271" r:id="rId26"/>
    <p:sldId id="273" r:id="rId27"/>
    <p:sldId id="275" r:id="rId28"/>
    <p:sldId id="277" r:id="rId29"/>
    <p:sldId id="279" r:id="rId30"/>
    <p:sldId id="281" r:id="rId31"/>
    <p:sldId id="283" r:id="rId32"/>
    <p:sldId id="285" r:id="rId33"/>
    <p:sldId id="287" r:id="rId34"/>
    <p:sldId id="289" r:id="rId35"/>
    <p:sldId id="291" r:id="rId36"/>
    <p:sldId id="293" r:id="rId37"/>
    <p:sldId id="360" r:id="rId38"/>
    <p:sldId id="362" r:id="rId39"/>
    <p:sldId id="364" r:id="rId40"/>
    <p:sldId id="366" r:id="rId41"/>
    <p:sldId id="329" r:id="rId42"/>
    <p:sldId id="330" r:id="rId43"/>
    <p:sldId id="331" r:id="rId44"/>
    <p:sldId id="328" r:id="rId45"/>
    <p:sldId id="297" r:id="rId46"/>
    <p:sldId id="299" r:id="rId47"/>
    <p:sldId id="301" r:id="rId48"/>
    <p:sldId id="303" r:id="rId49"/>
    <p:sldId id="333" r:id="rId50"/>
    <p:sldId id="335" r:id="rId51"/>
    <p:sldId id="337" r:id="rId52"/>
    <p:sldId id="339" r:id="rId53"/>
    <p:sldId id="340" r:id="rId54"/>
    <p:sldId id="341" r:id="rId55"/>
    <p:sldId id="342" r:id="rId56"/>
    <p:sldId id="343" r:id="rId57"/>
    <p:sldId id="305" r:id="rId58"/>
    <p:sldId id="307" r:id="rId59"/>
    <p:sldId id="345" r:id="rId60"/>
    <p:sldId id="309" r:id="rId61"/>
    <p:sldId id="311" r:id="rId62"/>
    <p:sldId id="346" r:id="rId63"/>
    <p:sldId id="313" r:id="rId64"/>
    <p:sldId id="315" r:id="rId65"/>
    <p:sldId id="317" r:id="rId66"/>
    <p:sldId id="319" r:id="rId67"/>
    <p:sldId id="321" r:id="rId68"/>
    <p:sldId id="323" r:id="rId69"/>
    <p:sldId id="350" r:id="rId70"/>
    <p:sldId id="352" r:id="rId71"/>
    <p:sldId id="325" r:id="rId72"/>
    <p:sldId id="392" r:id="rId73"/>
    <p:sldId id="398" r:id="rId74"/>
    <p:sldId id="404" r:id="rId75"/>
    <p:sldId id="406" r:id="rId76"/>
    <p:sldId id="408" r:id="rId77"/>
    <p:sldId id="410" r:id="rId78"/>
    <p:sldId id="412" r:id="rId79"/>
    <p:sldId id="414" r:id="rId80"/>
    <p:sldId id="416" r:id="rId81"/>
    <p:sldId id="418" r:id="rId82"/>
    <p:sldId id="420" r:id="rId83"/>
    <p:sldId id="422" r:id="rId84"/>
    <p:sldId id="424" r:id="rId85"/>
    <p:sldId id="426" r:id="rId86"/>
    <p:sldId id="428" r:id="rId87"/>
    <p:sldId id="394" r:id="rId88"/>
    <p:sldId id="396" r:id="rId89"/>
    <p:sldId id="429" r:id="rId90"/>
    <p:sldId id="430" r:id="rId91"/>
    <p:sldId id="400" r:id="rId92"/>
    <p:sldId id="401" r:id="rId93"/>
    <p:sldId id="402" r:id="rId9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396" y="-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92F20B-4D7F-4584-A712-6875EF8651D8}" type="datetimeFigureOut">
              <a:rPr lang="ru-RU" smtClean="0"/>
              <a:pPr/>
              <a:t>08.11.2019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62E8F1-71F0-4339-8FD7-0670B25C28B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373188" y="1143000"/>
            <a:ext cx="4111625" cy="30845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85802" y="4400551"/>
            <a:ext cx="5486399" cy="36004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44" name="Shape 244"/>
          <p:cNvSpPr txBox="1">
            <a:spLocks noGrp="1"/>
          </p:cNvSpPr>
          <p:nvPr>
            <p:ph type="sldNum" idx="12"/>
          </p:nvPr>
        </p:nvSpPr>
        <p:spPr>
          <a:xfrm>
            <a:off x="3884613"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85731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oleObject" Target="../embeddings/oleObject5.bin"/><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4.bin"/></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vmlDrawing" Target="../drawings/vmlDrawing5.vml"/><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Базовый слайд">
    <p:spTree>
      <p:nvGrpSpPr>
        <p:cNvPr id="1" name=""/>
        <p:cNvGrpSpPr/>
        <p:nvPr/>
      </p:nvGrpSpPr>
      <p:grpSpPr>
        <a:xfrm>
          <a:off x="0" y="0"/>
          <a:ext cx="0" cy="0"/>
          <a:chOff x="0" y="0"/>
          <a:chExt cx="0" cy="0"/>
        </a:xfrm>
      </p:grpSpPr>
      <p:graphicFrame>
        <p:nvGraphicFramePr>
          <p:cNvPr id="2" name="Object 1024" hidden="1"/>
          <p:cNvGraphicFramePr>
            <a:graphicFrameLocks noChangeAspect="1"/>
          </p:cNvGraphicFramePr>
          <p:nvPr>
            <p:extLst>
              <p:ext uri="{D42A27DB-BD31-4B8C-83A1-F6EECF244321}">
                <p14:modId xmlns="" xmlns:p14="http://schemas.microsoft.com/office/powerpoint/2010/main" val="1480935980"/>
              </p:ext>
            </p:extLst>
          </p:nvPr>
        </p:nvGraphicFramePr>
        <p:xfrm>
          <a:off x="1194" y="1608"/>
          <a:ext cx="2381" cy="1587"/>
        </p:xfrm>
        <a:graphic>
          <a:graphicData uri="http://schemas.openxmlformats.org/presentationml/2006/ole">
            <p:oleObj spid="_x0000_s1026" name="think-cell Slide" r:id="rId4" imgW="360" imgH="360" progId="">
              <p:embed/>
            </p:oleObj>
          </a:graphicData>
        </a:graphic>
      </p:graphicFrame>
      <p:sp>
        <p:nvSpPr>
          <p:cNvPr id="4" name="Прямоугольник 3" hidden="1"/>
          <p:cNvSpPr/>
          <p:nvPr userDrawn="1">
            <p:custDataLst>
              <p:tags r:id="rId2"/>
            </p:custDataLst>
          </p:nvPr>
        </p:nvSpPr>
        <p:spPr>
          <a:xfrm>
            <a:off x="11" y="0"/>
            <a:ext cx="119063" cy="15875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ru-RU" sz="1650" b="1" i="0" baseline="0" dirty="0" err="1" smtClean="0">
              <a:solidFill>
                <a:schemeClr val="bg1"/>
              </a:solidFill>
              <a:latin typeface="Calibri" panose="020F0502020204030204" pitchFamily="34" charset="0"/>
              <a:ea typeface="+mj-ea"/>
              <a:cs typeface="+mj-cs"/>
              <a:sym typeface="Calibri" panose="020F0502020204030204" pitchFamily="34" charset="0"/>
            </a:endParaRPr>
          </a:p>
        </p:txBody>
      </p:sp>
      <p:sp>
        <p:nvSpPr>
          <p:cNvPr id="3" name="Заголовок 1"/>
          <p:cNvSpPr>
            <a:spLocks noGrp="1"/>
          </p:cNvSpPr>
          <p:nvPr>
            <p:ph type="title" hasCustomPrompt="1"/>
          </p:nvPr>
        </p:nvSpPr>
        <p:spPr>
          <a:xfrm>
            <a:off x="222797" y="71438"/>
            <a:ext cx="6617465" cy="785818"/>
          </a:xfrm>
          <a:prstGeom prst="rect">
            <a:avLst/>
          </a:prstGeom>
        </p:spPr>
        <p:txBody>
          <a:bodyPr vert="horz" lIns="91440" tIns="45720" rIns="91440" bIns="45720" rtlCol="0" anchor="t">
            <a:normAutofit/>
          </a:bodyPr>
          <a:lstStyle>
            <a:lvl1pPr>
              <a:defRPr sz="1650" b="1">
                <a:solidFill>
                  <a:srgbClr val="185CA4"/>
                </a:solidFill>
                <a:latin typeface="Calibri" panose="020F0502020204030204" pitchFamily="34" charset="0"/>
              </a:defRPr>
            </a:lvl1pPr>
          </a:lstStyle>
          <a:p>
            <a:r>
              <a:rPr lang="ru-RU" dirty="0" smtClean="0"/>
              <a:t>ОБРАЗЕЦ ЗАГОЛОВКА</a:t>
            </a:r>
            <a:endParaRPr lang="ru-RU" dirty="0"/>
          </a:p>
        </p:txBody>
      </p:sp>
      <p:pic>
        <p:nvPicPr>
          <p:cNvPr id="7" name="Рисунок 6"/>
          <p:cNvPicPr>
            <a:picLocks noChangeAspect="1"/>
          </p:cNvPicPr>
          <p:nvPr userDrawn="1"/>
        </p:nvPicPr>
        <p:blipFill>
          <a:blip r:embed="rId5" cstate="print"/>
          <a:stretch>
            <a:fillRect/>
          </a:stretch>
        </p:blipFill>
        <p:spPr>
          <a:xfrm>
            <a:off x="6516217" y="6334458"/>
            <a:ext cx="1526192" cy="363319"/>
          </a:xfrm>
          <a:prstGeom prst="rect">
            <a:avLst/>
          </a:prstGeom>
        </p:spPr>
      </p:pic>
      <p:pic>
        <p:nvPicPr>
          <p:cNvPr id="8" name="Picture 2" descr="D:\Masha\черная пятница\!Фирменные стили и логотипы\!Российский учебник\презентация\для перезентации РУ\для-перезентации-РУ.png"/>
          <p:cNvPicPr>
            <a:picLocks noChangeAspect="1" noChangeArrowheads="1"/>
          </p:cNvPicPr>
          <p:nvPr userDrawn="1"/>
        </p:nvPicPr>
        <p:blipFill rotWithShape="1">
          <a:blip r:embed="rId6" cstate="print"/>
          <a:srcRect l="72206"/>
          <a:stretch/>
        </p:blipFill>
        <p:spPr bwMode="auto">
          <a:xfrm>
            <a:off x="8213530" y="6331643"/>
            <a:ext cx="678950" cy="366112"/>
          </a:xfrm>
          <a:prstGeom prst="rect">
            <a:avLst/>
          </a:prstGeom>
          <a:noFill/>
        </p:spPr>
      </p:pic>
    </p:spTree>
    <p:extLst>
      <p:ext uri="{BB962C8B-B14F-4D97-AF65-F5344CB8AC3E}">
        <p14:creationId xmlns="" xmlns:p14="http://schemas.microsoft.com/office/powerpoint/2010/main" val="272021762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Текстовый слайд">
    <p:spTree>
      <p:nvGrpSpPr>
        <p:cNvPr id="1" name=""/>
        <p:cNvGrpSpPr/>
        <p:nvPr/>
      </p:nvGrpSpPr>
      <p:grpSpPr>
        <a:xfrm>
          <a:off x="0" y="0"/>
          <a:ext cx="0" cy="0"/>
          <a:chOff x="0" y="0"/>
          <a:chExt cx="0" cy="0"/>
        </a:xfrm>
      </p:grpSpPr>
      <p:graphicFrame>
        <p:nvGraphicFramePr>
          <p:cNvPr id="3" name="Объект 2" hidden="1"/>
          <p:cNvGraphicFramePr>
            <a:graphicFrameLocks noChangeAspect="1"/>
          </p:cNvGraphicFramePr>
          <p:nvPr userDrawn="1">
            <p:extLst>
              <p:ext uri="{D42A27DB-BD31-4B8C-83A1-F6EECF244321}">
                <p14:modId xmlns="" xmlns:p14="http://schemas.microsoft.com/office/powerpoint/2010/main" val="1067748617"/>
              </p:ext>
            </p:extLst>
          </p:nvPr>
        </p:nvGraphicFramePr>
        <p:xfrm>
          <a:off x="1589" y="1608"/>
          <a:ext cx="1587" cy="1587"/>
        </p:xfrm>
        <a:graphic>
          <a:graphicData uri="http://schemas.openxmlformats.org/presentationml/2006/ole">
            <p:oleObj spid="_x0000_s2050" name="think-cell Slide" r:id="rId3" imgW="416" imgH="416" progId="">
              <p:embed/>
            </p:oleObj>
          </a:graphicData>
        </a:graphic>
      </p:graphicFrame>
      <p:sp>
        <p:nvSpPr>
          <p:cNvPr id="14" name="Заголовок 1"/>
          <p:cNvSpPr>
            <a:spLocks noGrp="1"/>
          </p:cNvSpPr>
          <p:nvPr>
            <p:ph type="title" hasCustomPrompt="1"/>
          </p:nvPr>
        </p:nvSpPr>
        <p:spPr>
          <a:xfrm>
            <a:off x="250835" y="260648"/>
            <a:ext cx="8639999" cy="648642"/>
          </a:xfrm>
          <a:prstGeom prst="rect">
            <a:avLst/>
          </a:prstGeom>
        </p:spPr>
        <p:txBody>
          <a:bodyPr vert="horz" lIns="91440" tIns="45720" rIns="91440" bIns="45720" rtlCol="0" anchor="t">
            <a:noAutofit/>
          </a:bodyPr>
          <a:lstStyle>
            <a:lvl1pPr>
              <a:lnSpc>
                <a:spcPts val="1575"/>
              </a:lnSpc>
              <a:defRPr sz="1500" b="1">
                <a:solidFill>
                  <a:srgbClr val="2D3494"/>
                </a:solidFill>
                <a:latin typeface="Calibri" panose="020F0502020204030204" pitchFamily="34" charset="0"/>
              </a:defRPr>
            </a:lvl1pPr>
          </a:lstStyle>
          <a:p>
            <a:r>
              <a:rPr lang="ru-RU" dirty="0" smtClean="0"/>
              <a:t>ЗАГОЛОВОК</a:t>
            </a:r>
            <a:br>
              <a:rPr lang="ru-RU" dirty="0" smtClean="0"/>
            </a:br>
            <a:r>
              <a:rPr lang="ru-RU" dirty="0" err="1" smtClean="0"/>
              <a:t>ЗАГОЛОВОК</a:t>
            </a:r>
            <a:endParaRPr lang="ru-RU" dirty="0"/>
          </a:p>
        </p:txBody>
      </p:sp>
      <p:pic>
        <p:nvPicPr>
          <p:cNvPr id="9" name="Рисунок 8"/>
          <p:cNvPicPr>
            <a:picLocks noChangeAspect="1"/>
          </p:cNvPicPr>
          <p:nvPr userDrawn="1"/>
        </p:nvPicPr>
        <p:blipFill>
          <a:blip r:embed="rId4" cstate="print"/>
          <a:stretch>
            <a:fillRect/>
          </a:stretch>
        </p:blipFill>
        <p:spPr>
          <a:xfrm>
            <a:off x="6516217" y="6334458"/>
            <a:ext cx="1526192" cy="363319"/>
          </a:xfrm>
          <a:prstGeom prst="rect">
            <a:avLst/>
          </a:prstGeom>
        </p:spPr>
      </p:pic>
      <p:pic>
        <p:nvPicPr>
          <p:cNvPr id="10" name="Picture 2" descr="D:\Masha\черная пятница\!Фирменные стили и логотипы\!Российский учебник\презентация\для перезентации РУ\для-перезентации-РУ.png"/>
          <p:cNvPicPr>
            <a:picLocks noChangeAspect="1" noChangeArrowheads="1"/>
          </p:cNvPicPr>
          <p:nvPr userDrawn="1"/>
        </p:nvPicPr>
        <p:blipFill rotWithShape="1">
          <a:blip r:embed="rId5" cstate="print"/>
          <a:srcRect l="72206"/>
          <a:stretch/>
        </p:blipFill>
        <p:spPr bwMode="auto">
          <a:xfrm>
            <a:off x="8213530" y="6331643"/>
            <a:ext cx="678950" cy="366112"/>
          </a:xfrm>
          <a:prstGeom prst="rect">
            <a:avLst/>
          </a:prstGeom>
          <a:noFill/>
        </p:spPr>
      </p:pic>
      <p:sp>
        <p:nvSpPr>
          <p:cNvPr id="11" name="Прямоугольник 10"/>
          <p:cNvSpPr/>
          <p:nvPr userDrawn="1"/>
        </p:nvSpPr>
        <p:spPr>
          <a:xfrm rot="16200000">
            <a:off x="1596467" y="-682103"/>
            <a:ext cx="45719" cy="3240000"/>
          </a:xfrm>
          <a:prstGeom prst="rect">
            <a:avLst/>
          </a:prstGeom>
          <a:solidFill>
            <a:srgbClr val="EB204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ru-RU" sz="900" dirty="0" err="1" smtClean="0">
              <a:solidFill>
                <a:srgbClr val="EB2049"/>
              </a:solidFill>
            </a:endParaRPr>
          </a:p>
        </p:txBody>
      </p:sp>
      <p:sp>
        <p:nvSpPr>
          <p:cNvPr id="15" name="Прямоугольник 14"/>
          <p:cNvSpPr/>
          <p:nvPr userDrawn="1"/>
        </p:nvSpPr>
        <p:spPr>
          <a:xfrm rot="16200000">
            <a:off x="1592999" y="-696476"/>
            <a:ext cx="54000" cy="3240000"/>
          </a:xfrm>
          <a:prstGeom prst="rect">
            <a:avLst/>
          </a:prstGeom>
          <a:solidFill>
            <a:srgbClr val="2D349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ru-RU" sz="900" dirty="0" err="1" smtClean="0">
              <a:solidFill>
                <a:schemeClr val="bg1"/>
              </a:solidFill>
            </a:endParaRPr>
          </a:p>
        </p:txBody>
      </p:sp>
    </p:spTree>
    <p:extLst>
      <p:ext uri="{BB962C8B-B14F-4D97-AF65-F5344CB8AC3E}">
        <p14:creationId xmlns="" xmlns:p14="http://schemas.microsoft.com/office/powerpoint/2010/main" val="16819985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Базовый слайд">
    <p:spTree>
      <p:nvGrpSpPr>
        <p:cNvPr id="1" name=""/>
        <p:cNvGrpSpPr/>
        <p:nvPr/>
      </p:nvGrpSpPr>
      <p:grpSpPr>
        <a:xfrm>
          <a:off x="0" y="0"/>
          <a:ext cx="0" cy="0"/>
          <a:chOff x="0" y="0"/>
          <a:chExt cx="0" cy="0"/>
        </a:xfrm>
      </p:grpSpPr>
      <p:graphicFrame>
        <p:nvGraphicFramePr>
          <p:cNvPr id="2" name="Object 1024" hidden="1"/>
          <p:cNvGraphicFramePr>
            <a:graphicFrameLocks noChangeAspect="1"/>
          </p:cNvGraphicFramePr>
          <p:nvPr>
            <p:extLst>
              <p:ext uri="{D42A27DB-BD31-4B8C-83A1-F6EECF244321}">
                <p14:modId xmlns="" xmlns:p14="http://schemas.microsoft.com/office/powerpoint/2010/main" val="1209863600"/>
              </p:ext>
            </p:extLst>
          </p:nvPr>
        </p:nvGraphicFramePr>
        <p:xfrm>
          <a:off x="1194" y="1608"/>
          <a:ext cx="2381" cy="1587"/>
        </p:xfrm>
        <a:graphic>
          <a:graphicData uri="http://schemas.openxmlformats.org/presentationml/2006/ole">
            <p:oleObj spid="_x0000_s3074" name="think-cell Slide" r:id="rId4" imgW="360" imgH="360" progId="">
              <p:embed/>
            </p:oleObj>
          </a:graphicData>
        </a:graphic>
      </p:graphicFrame>
      <p:sp>
        <p:nvSpPr>
          <p:cNvPr id="4" name="Прямоугольник 3" hidden="1"/>
          <p:cNvSpPr/>
          <p:nvPr userDrawn="1">
            <p:custDataLst>
              <p:tags r:id="rId2"/>
            </p:custDataLst>
          </p:nvPr>
        </p:nvSpPr>
        <p:spPr>
          <a:xfrm>
            <a:off x="1" y="0"/>
            <a:ext cx="158750" cy="15875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ru-RU" sz="1650" b="1" i="0" baseline="0" dirty="0" err="1" smtClean="0">
              <a:solidFill>
                <a:schemeClr val="bg1"/>
              </a:solidFill>
              <a:latin typeface="Calibri" panose="020F0502020204030204" pitchFamily="34" charset="0"/>
              <a:ea typeface="+mj-ea"/>
              <a:cs typeface="+mj-cs"/>
              <a:sym typeface="Calibri" panose="020F0502020204030204" pitchFamily="34" charset="0"/>
            </a:endParaRPr>
          </a:p>
        </p:txBody>
      </p:sp>
      <p:sp>
        <p:nvSpPr>
          <p:cNvPr id="3" name="Заголовок 1"/>
          <p:cNvSpPr>
            <a:spLocks noGrp="1"/>
          </p:cNvSpPr>
          <p:nvPr>
            <p:ph type="title" hasCustomPrompt="1"/>
          </p:nvPr>
        </p:nvSpPr>
        <p:spPr>
          <a:xfrm>
            <a:off x="222797" y="71438"/>
            <a:ext cx="6617465" cy="785818"/>
          </a:xfrm>
          <a:prstGeom prst="rect">
            <a:avLst/>
          </a:prstGeom>
        </p:spPr>
        <p:txBody>
          <a:bodyPr vert="horz" lIns="91440" tIns="45720" rIns="91440" bIns="45720" rtlCol="0" anchor="t">
            <a:normAutofit/>
          </a:bodyPr>
          <a:lstStyle>
            <a:lvl1pPr>
              <a:defRPr sz="1650" b="1">
                <a:solidFill>
                  <a:srgbClr val="185CA4"/>
                </a:solidFill>
                <a:latin typeface="Calibri" panose="020F0502020204030204" pitchFamily="34" charset="0"/>
              </a:defRPr>
            </a:lvl1pPr>
          </a:lstStyle>
          <a:p>
            <a:r>
              <a:rPr lang="ru-RU" dirty="0" smtClean="0"/>
              <a:t>ОБРАЗЕЦ ЗАГОЛОВКА</a:t>
            </a:r>
            <a:endParaRPr lang="ru-RU" dirty="0"/>
          </a:p>
        </p:txBody>
      </p:sp>
    </p:spTree>
    <p:extLst>
      <p:ext uri="{BB962C8B-B14F-4D97-AF65-F5344CB8AC3E}">
        <p14:creationId xmlns="" xmlns:p14="http://schemas.microsoft.com/office/powerpoint/2010/main" val="126555251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Базовый слайд">
    <p:spTree>
      <p:nvGrpSpPr>
        <p:cNvPr id="1" name=""/>
        <p:cNvGrpSpPr/>
        <p:nvPr/>
      </p:nvGrpSpPr>
      <p:grpSpPr>
        <a:xfrm>
          <a:off x="0" y="0"/>
          <a:ext cx="0" cy="0"/>
          <a:chOff x="0" y="0"/>
          <a:chExt cx="0" cy="0"/>
        </a:xfrm>
      </p:grpSpPr>
      <p:graphicFrame>
        <p:nvGraphicFramePr>
          <p:cNvPr id="4" name="Object 1"/>
          <p:cNvGraphicFramePr>
            <a:graphicFrameLocks noChangeAspect="1"/>
          </p:cNvGraphicFramePr>
          <p:nvPr/>
        </p:nvGraphicFramePr>
        <p:xfrm>
          <a:off x="1" y="0"/>
          <a:ext cx="158354" cy="158750"/>
        </p:xfrm>
        <a:graphic>
          <a:graphicData uri="http://schemas.openxmlformats.org/presentationml/2006/ole">
            <p:oleObj spid="_x0000_s5122" name="think-cell Slide" r:id="rId4" imgW="360" imgH="360" progId="">
              <p:embed/>
            </p:oleObj>
          </a:graphicData>
        </a:graphic>
      </p:graphicFrame>
      <p:sp>
        <p:nvSpPr>
          <p:cNvPr id="5" name="Rectangle 1" hidden="1"/>
          <p:cNvSpPr/>
          <p:nvPr userDrawn="1">
            <p:custDataLst>
              <p:tags r:id="rId2"/>
            </p:custDataLst>
          </p:nvPr>
        </p:nvSpPr>
        <p:spPr>
          <a:xfrm>
            <a:off x="11" y="0"/>
            <a:ext cx="119063" cy="15875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fontAlgn="auto">
              <a:defRPr/>
            </a:pPr>
            <a:endParaRPr lang="ru-RU" sz="2400" dirty="0" err="1">
              <a:solidFill>
                <a:schemeClr val="bg1"/>
              </a:solidFill>
              <a:latin typeface="Arial Narrow" panose="020B0606020202030204" pitchFamily="34" charset="0"/>
              <a:ea typeface="+mj-ea"/>
              <a:cs typeface="+mj-cs"/>
              <a:sym typeface="Arial Narrow" panose="020B0606020202030204" pitchFamily="34" charset="0"/>
            </a:endParaRPr>
          </a:p>
        </p:txBody>
      </p:sp>
      <p:pic>
        <p:nvPicPr>
          <p:cNvPr id="6" name="Изображение 5"/>
          <p:cNvPicPr>
            <a:picLocks noChangeAspect="1"/>
          </p:cNvPicPr>
          <p:nvPr userDrawn="1"/>
        </p:nvPicPr>
        <p:blipFill>
          <a:blip r:embed="rId5" cstate="print"/>
          <a:srcRect/>
          <a:stretch>
            <a:fillRect/>
          </a:stretch>
        </p:blipFill>
        <p:spPr bwMode="auto">
          <a:xfrm>
            <a:off x="7674780" y="6419850"/>
            <a:ext cx="427435" cy="179388"/>
          </a:xfrm>
          <a:prstGeom prst="rect">
            <a:avLst/>
          </a:prstGeom>
          <a:noFill/>
          <a:ln w="9525">
            <a:noFill/>
            <a:miter lim="800000"/>
            <a:headEnd/>
            <a:tailEnd/>
          </a:ln>
        </p:spPr>
      </p:pic>
      <p:sp>
        <p:nvSpPr>
          <p:cNvPr id="8" name="Rectangle 28"/>
          <p:cNvSpPr>
            <a:spLocks noChangeArrowheads="1"/>
          </p:cNvSpPr>
          <p:nvPr userDrawn="1"/>
        </p:nvSpPr>
        <p:spPr bwMode="auto">
          <a:xfrm>
            <a:off x="0" y="6642100"/>
            <a:ext cx="9144000" cy="2159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TextBox 12"/>
          <p:cNvSpPr txBox="1"/>
          <p:nvPr userDrawn="1"/>
        </p:nvSpPr>
        <p:spPr>
          <a:xfrm>
            <a:off x="252414" y="6688161"/>
            <a:ext cx="3599260" cy="123825"/>
          </a:xfrm>
          <a:prstGeom prst="rect">
            <a:avLst/>
          </a:prstGeom>
          <a:noFill/>
        </p:spPr>
        <p:txBody>
          <a:bodyPr wrap="none" lIns="0" tIns="0" rIns="0" bIns="0"/>
          <a:lstStyle/>
          <a:p>
            <a:pPr fontAlgn="auto">
              <a:spcBef>
                <a:spcPts val="0"/>
              </a:spcBef>
              <a:spcAft>
                <a:spcPts val="0"/>
              </a:spcAft>
              <a:defRPr/>
            </a:pPr>
            <a:r>
              <a:rPr lang="en-US" sz="800" dirty="0">
                <a:solidFill>
                  <a:srgbClr val="FFFFFF"/>
                </a:solidFill>
                <a:latin typeface="+mn-lt"/>
                <a:cs typeface="+mn-cs"/>
              </a:rPr>
              <a:t>© </a:t>
            </a:r>
            <a:r>
              <a:rPr lang="ru-RU" sz="800" dirty="0">
                <a:solidFill>
                  <a:srgbClr val="FFFFFF"/>
                </a:solidFill>
                <a:latin typeface="+mn-lt"/>
                <a:cs typeface="+mn-cs"/>
              </a:rPr>
              <a:t>Корпорация «Российский учебник»</a:t>
            </a:r>
            <a:endParaRPr lang="ru-RU" sz="800" dirty="0">
              <a:solidFill>
                <a:srgbClr val="FFFFFF"/>
              </a:solidFill>
              <a:latin typeface="+mn-lt"/>
              <a:cs typeface="Arial" pitchFamily="34" charset="0"/>
            </a:endParaRPr>
          </a:p>
        </p:txBody>
      </p:sp>
      <p:sp>
        <p:nvSpPr>
          <p:cNvPr id="10" name="Прямоугольник 3"/>
          <p:cNvSpPr/>
          <p:nvPr userDrawn="1"/>
        </p:nvSpPr>
        <p:spPr>
          <a:xfrm>
            <a:off x="8946987" y="6675488"/>
            <a:ext cx="157094" cy="153888"/>
          </a:xfrm>
          <a:prstGeom prst="rect">
            <a:avLst/>
          </a:prstGeom>
        </p:spPr>
        <p:txBody>
          <a:bodyPr wrap="none" lIns="0" tIns="0" rIns="0" bIns="0" anchor="ctr" anchorCtr="1">
            <a:spAutoFit/>
          </a:bodyPr>
          <a:lstStyle/>
          <a:p>
            <a:pPr algn="ctr" fontAlgn="auto">
              <a:spcBef>
                <a:spcPts val="0"/>
              </a:spcBef>
              <a:spcAft>
                <a:spcPts val="0"/>
              </a:spcAft>
              <a:defRPr/>
            </a:pPr>
            <a:fld id="{CD22E65A-B975-4107-9B6C-89C5D1A1ACF7}" type="slidenum">
              <a:rPr lang="ru-RU" sz="1000" b="1">
                <a:solidFill>
                  <a:schemeClr val="bg1"/>
                </a:solidFill>
                <a:latin typeface="Arial"/>
                <a:cs typeface="+mn-cs"/>
              </a:rPr>
              <a:pPr algn="ctr" fontAlgn="auto">
                <a:spcBef>
                  <a:spcPts val="0"/>
                </a:spcBef>
                <a:spcAft>
                  <a:spcPts val="0"/>
                </a:spcAft>
                <a:defRPr/>
              </a:pPr>
              <a:t>‹#›</a:t>
            </a:fld>
            <a:endParaRPr lang="ru-RU" sz="1000" b="1" kern="0" dirty="0">
              <a:solidFill>
                <a:schemeClr val="bg1"/>
              </a:solidFill>
              <a:latin typeface="+mn-lt"/>
              <a:cs typeface="+mn-cs"/>
            </a:endParaRPr>
          </a:p>
        </p:txBody>
      </p:sp>
      <p:pic>
        <p:nvPicPr>
          <p:cNvPr id="11" name="Picture 2" descr="D:\Masha\черная пятница\!Фирменные стили и логотипы\!Российский учебник\презентация\для перезентации РУ\для-перезентации-РУ.png"/>
          <p:cNvPicPr>
            <a:picLocks noChangeAspect="1" noChangeArrowheads="1"/>
          </p:cNvPicPr>
          <p:nvPr userDrawn="1"/>
        </p:nvPicPr>
        <p:blipFill>
          <a:blip r:embed="rId6" cstate="print"/>
          <a:srcRect/>
          <a:stretch>
            <a:fillRect/>
          </a:stretch>
        </p:blipFill>
        <p:spPr bwMode="auto">
          <a:xfrm>
            <a:off x="8139124" y="6435748"/>
            <a:ext cx="751285" cy="150813"/>
          </a:xfrm>
          <a:prstGeom prst="rect">
            <a:avLst/>
          </a:prstGeom>
          <a:noFill/>
          <a:ln w="9525">
            <a:noFill/>
            <a:miter lim="800000"/>
            <a:headEnd/>
            <a:tailEnd/>
          </a:ln>
        </p:spPr>
      </p:pic>
      <p:graphicFrame>
        <p:nvGraphicFramePr>
          <p:cNvPr id="12" name="Object 2"/>
          <p:cNvGraphicFramePr>
            <a:graphicFrameLocks noChangeAspect="1"/>
          </p:cNvGraphicFramePr>
          <p:nvPr/>
        </p:nvGraphicFramePr>
        <p:xfrm>
          <a:off x="1194" y="1608"/>
          <a:ext cx="2381" cy="1587"/>
        </p:xfrm>
        <a:graphic>
          <a:graphicData uri="http://schemas.openxmlformats.org/presentationml/2006/ole">
            <p:oleObj spid="_x0000_s5123" name="think-cell Slide" r:id="rId7" imgW="360" imgH="360" progId="">
              <p:embed/>
            </p:oleObj>
          </a:graphicData>
        </a:graphic>
      </p:graphicFrame>
      <p:sp>
        <p:nvSpPr>
          <p:cNvPr id="3" name="Текст 8"/>
          <p:cNvSpPr>
            <a:spLocks noGrp="1"/>
          </p:cNvSpPr>
          <p:nvPr>
            <p:ph type="body" sz="quarter" idx="12"/>
          </p:nvPr>
        </p:nvSpPr>
        <p:spPr>
          <a:xfrm>
            <a:off x="250825" y="6337300"/>
            <a:ext cx="8640000" cy="288000"/>
          </a:xfrm>
        </p:spPr>
        <p:txBody>
          <a:bodyPr lIns="0" tIns="0" rIns="0" bIns="0" anchor="b"/>
          <a:lstStyle>
            <a:lvl1pPr>
              <a:spcBef>
                <a:spcPts val="300"/>
              </a:spcBef>
              <a:defRPr sz="800" b="0" i="0" baseline="0">
                <a:solidFill>
                  <a:schemeClr val="tx1"/>
                </a:solidFill>
              </a:defRPr>
            </a:lvl1pPr>
          </a:lstStyle>
          <a:p>
            <a:pPr lvl="0"/>
            <a:r>
              <a:rPr lang="en-US" dirty="0"/>
              <a:t>Образец текста</a:t>
            </a:r>
          </a:p>
        </p:txBody>
      </p:sp>
      <p:sp>
        <p:nvSpPr>
          <p:cNvPr id="7" name="Заголовок 1"/>
          <p:cNvSpPr>
            <a:spLocks noGrp="1"/>
          </p:cNvSpPr>
          <p:nvPr>
            <p:ph type="title"/>
          </p:nvPr>
        </p:nvSpPr>
        <p:spPr>
          <a:xfrm>
            <a:off x="250825" y="332086"/>
            <a:ext cx="8640000" cy="785818"/>
          </a:xfrm>
          <a:prstGeom prst="rect">
            <a:avLst/>
          </a:prstGeom>
        </p:spPr>
        <p:txBody>
          <a:bodyPr rtlCol="0">
            <a:noAutofit/>
          </a:bodyPr>
          <a:lstStyle>
            <a:lvl1pPr>
              <a:defRPr sz="2400"/>
            </a:lvl1pPr>
          </a:lstStyle>
          <a:p>
            <a:r>
              <a:rPr lang="ru-RU" dirty="0"/>
              <a:t>Образец заголовка</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Текстовый слайд">
    <p:spTree>
      <p:nvGrpSpPr>
        <p:cNvPr id="1" name=""/>
        <p:cNvGrpSpPr/>
        <p:nvPr/>
      </p:nvGrpSpPr>
      <p:grpSpPr>
        <a:xfrm>
          <a:off x="0" y="0"/>
          <a:ext cx="0" cy="0"/>
          <a:chOff x="0" y="0"/>
          <a:chExt cx="0" cy="0"/>
        </a:xfrm>
      </p:grpSpPr>
      <p:graphicFrame>
        <p:nvGraphicFramePr>
          <p:cNvPr id="3" name="Объект 2" hidden="1"/>
          <p:cNvGraphicFramePr>
            <a:graphicFrameLocks noChangeAspect="1"/>
          </p:cNvGraphicFramePr>
          <p:nvPr userDrawn="1">
            <p:extLst>
              <p:ext uri="{D42A27DB-BD31-4B8C-83A1-F6EECF244321}">
                <p14:modId xmlns="" xmlns:p14="http://schemas.microsoft.com/office/powerpoint/2010/main" val="3661824346"/>
              </p:ext>
            </p:extLst>
          </p:nvPr>
        </p:nvGraphicFramePr>
        <p:xfrm>
          <a:off x="1589" y="1608"/>
          <a:ext cx="1587" cy="1587"/>
        </p:xfrm>
        <a:graphic>
          <a:graphicData uri="http://schemas.openxmlformats.org/presentationml/2006/ole">
            <p:oleObj spid="_x0000_s8194" name="think-cell Slide" r:id="rId3" imgW="416" imgH="416" progId="">
              <p:embed/>
            </p:oleObj>
          </a:graphicData>
        </a:graphic>
      </p:graphicFrame>
      <p:sp>
        <p:nvSpPr>
          <p:cNvPr id="14" name="Текст 10"/>
          <p:cNvSpPr>
            <a:spLocks noGrp="1"/>
          </p:cNvSpPr>
          <p:nvPr>
            <p:ph type="body" sz="quarter" idx="12"/>
          </p:nvPr>
        </p:nvSpPr>
        <p:spPr>
          <a:xfrm>
            <a:off x="250825" y="1052736"/>
            <a:ext cx="8640000" cy="4896544"/>
          </a:xfrm>
          <a:prstGeom prst="rect">
            <a:avLst/>
          </a:prstGeom>
        </p:spPr>
        <p:txBody>
          <a:bodyPr/>
          <a:lstStyle>
            <a:lvl1pPr>
              <a:spcBef>
                <a:spcPts val="450"/>
              </a:spcBef>
              <a:buClr>
                <a:srgbClr val="2D3494"/>
              </a:buClr>
              <a:defRPr sz="1050" b="0" i="0">
                <a:solidFill>
                  <a:schemeClr val="tx1">
                    <a:lumMod val="90000"/>
                    <a:lumOff val="10000"/>
                  </a:schemeClr>
                </a:solidFill>
                <a:latin typeface="Calibri" panose="020F0502020204030204" pitchFamily="34" charset="0"/>
              </a:defRPr>
            </a:lvl1pPr>
            <a:lvl2pPr>
              <a:spcBef>
                <a:spcPts val="450"/>
              </a:spcBef>
              <a:buClr>
                <a:srgbClr val="2D3494"/>
              </a:buClr>
              <a:defRPr sz="1050">
                <a:solidFill>
                  <a:schemeClr val="tx1">
                    <a:lumMod val="90000"/>
                    <a:lumOff val="10000"/>
                  </a:schemeClr>
                </a:solidFill>
                <a:latin typeface="Calibri" panose="020F0502020204030204" pitchFamily="34" charset="0"/>
              </a:defRPr>
            </a:lvl2pPr>
            <a:lvl3pPr>
              <a:buClr>
                <a:srgbClr val="2D3494"/>
              </a:buClr>
              <a:defRPr sz="1050">
                <a:solidFill>
                  <a:schemeClr val="tx1">
                    <a:lumMod val="90000"/>
                    <a:lumOff val="10000"/>
                  </a:schemeClr>
                </a:solidFill>
                <a:latin typeface="Calibri" panose="020F0502020204030204" pitchFamily="34" charset="0"/>
              </a:defRPr>
            </a:lvl3pPr>
            <a:lvl4pPr>
              <a:buClr>
                <a:srgbClr val="2D3494"/>
              </a:buClr>
              <a:defRPr sz="1050">
                <a:solidFill>
                  <a:schemeClr val="tx1">
                    <a:lumMod val="90000"/>
                    <a:lumOff val="10000"/>
                  </a:schemeClr>
                </a:solidFill>
                <a:latin typeface="Calibri" panose="020F0502020204030204" pitchFamily="34" charset="0"/>
              </a:defRPr>
            </a:lvl4pPr>
            <a:lvl5pPr>
              <a:buClr>
                <a:srgbClr val="2D3494"/>
              </a:buClr>
              <a:defRPr sz="1050">
                <a:solidFill>
                  <a:schemeClr val="tx1">
                    <a:lumMod val="90000"/>
                    <a:lumOff val="10000"/>
                  </a:schemeClr>
                </a:solidFill>
                <a:latin typeface="Calibri" panose="020F0502020204030204"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6" name="Текст 8"/>
          <p:cNvSpPr>
            <a:spLocks noGrp="1"/>
          </p:cNvSpPr>
          <p:nvPr>
            <p:ph type="body" sz="quarter" idx="13" hasCustomPrompt="1"/>
          </p:nvPr>
        </p:nvSpPr>
        <p:spPr>
          <a:xfrm>
            <a:off x="250825" y="6400169"/>
            <a:ext cx="8640000" cy="288000"/>
          </a:xfrm>
          <a:prstGeom prst="rect">
            <a:avLst/>
          </a:prstGeom>
        </p:spPr>
        <p:txBody>
          <a:bodyPr lIns="0" tIns="0" rIns="0" bIns="0" anchor="b" anchorCtr="0"/>
          <a:lstStyle>
            <a:lvl1pPr>
              <a:spcBef>
                <a:spcPts val="225"/>
              </a:spcBef>
              <a:defRPr sz="600" b="0" i="0" baseline="0">
                <a:solidFill>
                  <a:schemeClr val="tx1">
                    <a:lumMod val="90000"/>
                    <a:lumOff val="10000"/>
                  </a:schemeClr>
                </a:solidFill>
                <a:latin typeface="Calibri" panose="020F0502020204030204" pitchFamily="34" charset="0"/>
              </a:defRPr>
            </a:lvl1pPr>
          </a:lstStyle>
          <a:p>
            <a:pPr lvl="0"/>
            <a:r>
              <a:rPr lang="ru-RU" dirty="0" smtClean="0"/>
              <a:t>Примечания:</a:t>
            </a:r>
            <a:r>
              <a:rPr lang="ru-RU" dirty="0"/>
              <a:t> </a:t>
            </a:r>
            <a:r>
              <a:rPr lang="ru-RU" dirty="0" smtClean="0"/>
              <a:t>1 –</a:t>
            </a:r>
            <a:br>
              <a:rPr lang="ru-RU" dirty="0" smtClean="0"/>
            </a:br>
            <a:r>
              <a:rPr lang="ru-RU" dirty="0" smtClean="0"/>
              <a:t>Источники:</a:t>
            </a:r>
          </a:p>
        </p:txBody>
      </p:sp>
      <p:sp>
        <p:nvSpPr>
          <p:cNvPr id="10" name="Заголовок 1"/>
          <p:cNvSpPr>
            <a:spLocks noGrp="1"/>
          </p:cNvSpPr>
          <p:nvPr>
            <p:ph type="title" hasCustomPrompt="1"/>
          </p:nvPr>
        </p:nvSpPr>
        <p:spPr>
          <a:xfrm>
            <a:off x="250835" y="260648"/>
            <a:ext cx="8639999" cy="648642"/>
          </a:xfrm>
          <a:prstGeom prst="rect">
            <a:avLst/>
          </a:prstGeom>
        </p:spPr>
        <p:txBody>
          <a:bodyPr vert="horz" lIns="91440" tIns="45720" rIns="91440" bIns="45720" rtlCol="0" anchor="t">
            <a:noAutofit/>
          </a:bodyPr>
          <a:lstStyle>
            <a:lvl1pPr>
              <a:lnSpc>
                <a:spcPts val="1575"/>
              </a:lnSpc>
              <a:defRPr sz="1500" b="1">
                <a:solidFill>
                  <a:srgbClr val="2D3494"/>
                </a:solidFill>
                <a:latin typeface="Calibri" panose="020F0502020204030204" pitchFamily="34" charset="0"/>
              </a:defRPr>
            </a:lvl1pPr>
          </a:lstStyle>
          <a:p>
            <a:r>
              <a:rPr lang="ru-RU" dirty="0" smtClean="0"/>
              <a:t>ЗАГОЛОВОК</a:t>
            </a:r>
            <a:br>
              <a:rPr lang="ru-RU" dirty="0" smtClean="0"/>
            </a:br>
            <a:r>
              <a:rPr lang="ru-RU" dirty="0" err="1" smtClean="0"/>
              <a:t>ЗАГОЛОВОК</a:t>
            </a:r>
            <a:endParaRPr lang="ru-RU" dirty="0"/>
          </a:p>
        </p:txBody>
      </p:sp>
      <p:sp>
        <p:nvSpPr>
          <p:cNvPr id="12" name="Прямоугольник 11"/>
          <p:cNvSpPr/>
          <p:nvPr userDrawn="1"/>
        </p:nvSpPr>
        <p:spPr>
          <a:xfrm rot="16200000">
            <a:off x="1596467" y="-682103"/>
            <a:ext cx="45719" cy="3240000"/>
          </a:xfrm>
          <a:prstGeom prst="rect">
            <a:avLst/>
          </a:prstGeom>
          <a:solidFill>
            <a:srgbClr val="EB204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ru-RU" sz="900" dirty="0" err="1" smtClean="0">
              <a:solidFill>
                <a:srgbClr val="EB2049"/>
              </a:solidFill>
            </a:endParaRPr>
          </a:p>
        </p:txBody>
      </p:sp>
      <p:sp>
        <p:nvSpPr>
          <p:cNvPr id="13" name="Прямоугольник 12"/>
          <p:cNvSpPr/>
          <p:nvPr userDrawn="1"/>
        </p:nvSpPr>
        <p:spPr>
          <a:xfrm rot="16200000">
            <a:off x="1592999" y="-696476"/>
            <a:ext cx="54000" cy="3240000"/>
          </a:xfrm>
          <a:prstGeom prst="rect">
            <a:avLst/>
          </a:prstGeom>
          <a:solidFill>
            <a:srgbClr val="2D349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ru-RU" sz="900" dirty="0" err="1" smtClean="0">
              <a:solidFill>
                <a:schemeClr val="bg1"/>
              </a:solidFill>
            </a:endParaRPr>
          </a:p>
        </p:txBody>
      </p:sp>
      <p:pic>
        <p:nvPicPr>
          <p:cNvPr id="11" name="Рисунок 10"/>
          <p:cNvPicPr>
            <a:picLocks noChangeAspect="1"/>
          </p:cNvPicPr>
          <p:nvPr userDrawn="1"/>
        </p:nvPicPr>
        <p:blipFill>
          <a:blip r:embed="rId4" cstate="print"/>
          <a:stretch>
            <a:fillRect/>
          </a:stretch>
        </p:blipFill>
        <p:spPr>
          <a:xfrm>
            <a:off x="6516217" y="6334458"/>
            <a:ext cx="1526192" cy="363319"/>
          </a:xfrm>
          <a:prstGeom prst="rect">
            <a:avLst/>
          </a:prstGeom>
        </p:spPr>
      </p:pic>
      <p:pic>
        <p:nvPicPr>
          <p:cNvPr id="16" name="Picture 2" descr="D:\Masha\черная пятница\!Фирменные стили и логотипы\!Российский учебник\презентация\для перезентации РУ\для-перезентации-РУ.png"/>
          <p:cNvPicPr>
            <a:picLocks noChangeAspect="1" noChangeArrowheads="1"/>
          </p:cNvPicPr>
          <p:nvPr userDrawn="1"/>
        </p:nvPicPr>
        <p:blipFill rotWithShape="1">
          <a:blip r:embed="rId5" cstate="print"/>
          <a:srcRect l="72206"/>
          <a:stretch/>
        </p:blipFill>
        <p:spPr bwMode="auto">
          <a:xfrm>
            <a:off x="8213530" y="6331643"/>
            <a:ext cx="678950" cy="366112"/>
          </a:xfrm>
          <a:prstGeom prst="rect">
            <a:avLst/>
          </a:prstGeom>
          <a:noFill/>
        </p:spPr>
      </p:pic>
    </p:spTree>
    <p:extLst>
      <p:ext uri="{BB962C8B-B14F-4D97-AF65-F5344CB8AC3E}">
        <p14:creationId xmlns="" xmlns:p14="http://schemas.microsoft.com/office/powerpoint/2010/main" val="38136823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08.11.2019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08.11.2019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08.11.2019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08.11.2019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08.11.2019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08.11.2019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08.11.2019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08.11.2019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aalexperm@yandex.r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lecta.rosuchebnik.ru/" TargetMode="External"/><Relationship Id="rId3" Type="http://schemas.openxmlformats.org/officeDocument/2006/relationships/slideLayout" Target="../slideLayouts/slideLayout14.xml"/><Relationship Id="rId7" Type="http://schemas.openxmlformats.org/officeDocument/2006/relationships/image" Target="../media/image41.png"/><Relationship Id="rId2" Type="http://schemas.openxmlformats.org/officeDocument/2006/relationships/tags" Target="../tags/tag4.xml"/><Relationship Id="rId1" Type="http://schemas.openxmlformats.org/officeDocument/2006/relationships/vmlDrawing" Target="../drawings/vmlDrawing6.vml"/><Relationship Id="rId6" Type="http://schemas.openxmlformats.org/officeDocument/2006/relationships/image" Target="../media/image40.emf"/><Relationship Id="rId5" Type="http://schemas.openxmlformats.org/officeDocument/2006/relationships/image" Target="../media/image39.jpeg"/><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50.png"/><Relationship Id="rId3" Type="http://schemas.openxmlformats.org/officeDocument/2006/relationships/slideLayout" Target="../slideLayouts/slideLayout15.xml"/><Relationship Id="rId7" Type="http://schemas.openxmlformats.org/officeDocument/2006/relationships/image" Target="../media/image44.emf"/><Relationship Id="rId12" Type="http://schemas.openxmlformats.org/officeDocument/2006/relationships/image" Target="../media/image49.emf"/><Relationship Id="rId2" Type="http://schemas.openxmlformats.org/officeDocument/2006/relationships/tags" Target="../tags/tag5.xml"/><Relationship Id="rId1" Type="http://schemas.openxmlformats.org/officeDocument/2006/relationships/vmlDrawing" Target="../drawings/vmlDrawing7.vml"/><Relationship Id="rId6" Type="http://schemas.openxmlformats.org/officeDocument/2006/relationships/hyperlink" Target="https://lecta.rosuchebnik.ru/" TargetMode="External"/><Relationship Id="rId11" Type="http://schemas.openxmlformats.org/officeDocument/2006/relationships/image" Target="../media/image48.emf"/><Relationship Id="rId5" Type="http://schemas.openxmlformats.org/officeDocument/2006/relationships/image" Target="../media/image43.png"/><Relationship Id="rId10" Type="http://schemas.openxmlformats.org/officeDocument/2006/relationships/image" Target="../media/image47.emf"/><Relationship Id="rId4" Type="http://schemas.openxmlformats.org/officeDocument/2006/relationships/oleObject" Target="../embeddings/oleObject8.bin"/><Relationship Id="rId9" Type="http://schemas.openxmlformats.org/officeDocument/2006/relationships/image" Target="../media/image46.emf"/><Relationship Id="rId1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hyperlink" Target="mailto:metod@rosuchebnik.ru" TargetMode="External"/><Relationship Id="rId13" Type="http://schemas.openxmlformats.org/officeDocument/2006/relationships/hyperlink" Target="mailto:info@rosuchebnik.ru" TargetMode="External"/><Relationship Id="rId3" Type="http://schemas.openxmlformats.org/officeDocument/2006/relationships/oleObject" Target="../embeddings/oleObject9.bin"/><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tiff"/><Relationship Id="rId4" Type="http://schemas.openxmlformats.org/officeDocument/2006/relationships/image" Target="../media/image53.png"/><Relationship Id="rId9" Type="http://schemas.openxmlformats.org/officeDocument/2006/relationships/hyperlink" Target="http://book24.ru/" TargetMode="External"/><Relationship Id="rId1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profile.php?id=100003341702549" TargetMode="External"/><Relationship Id="rId2" Type="http://schemas.openxmlformats.org/officeDocument/2006/relationships/hyperlink" Target="mailto:Dolzhenkova.NO@rosuchebnik.ru" TargetMode="External"/><Relationship Id="rId1" Type="http://schemas.openxmlformats.org/officeDocument/2006/relationships/slideLayout" Target="../slideLayouts/slideLayout16.xml"/><Relationship Id="rId5" Type="http://schemas.openxmlformats.org/officeDocument/2006/relationships/image" Target="../media/image60.jpeg"/><Relationship Id="rId4" Type="http://schemas.openxmlformats.org/officeDocument/2006/relationships/hyperlink" Target="https://vk.com/id4891094"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hyperlink" Target="https://rosuchebnik.ru/" TargetMode="External"/><Relationship Id="rId1" Type="http://schemas.openxmlformats.org/officeDocument/2006/relationships/slideLayout" Target="../slideLayouts/slideLayout12.xml"/><Relationship Id="rId6" Type="http://schemas.openxmlformats.org/officeDocument/2006/relationships/hyperlink" Target="https://rosuchebnik.ru/product/5-11kl-suhova-t-s-isakova-s-n-biologiya-programmy-s-cd-diskom/" TargetMode="External"/><Relationship Id="rId5" Type="http://schemas.openxmlformats.org/officeDocument/2006/relationships/image" Target="../media/image15.jpeg"/><Relationship Id="rId4" Type="http://schemas.openxmlformats.org/officeDocument/2006/relationships/hyperlink" Target="https://rosuchebnik.ru/product/biologiya-10-11-klassy-rabochie-programmy-408080/" TargetMode="External"/><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874442"/>
          </a:xfrm>
        </p:spPr>
        <p:txBody>
          <a:bodyPr>
            <a:normAutofit/>
          </a:bodyPr>
          <a:lstStyle/>
          <a:p>
            <a:r>
              <a:rPr lang="ru-RU" sz="3200" b="1" dirty="0" smtClean="0"/>
              <a:t>Подготовка к итоговой аттестации по биологии по модели КИМ 2020 </a:t>
            </a:r>
            <a:br>
              <a:rPr lang="ru-RU" sz="3200" b="1" dirty="0" smtClean="0"/>
            </a:br>
            <a:r>
              <a:rPr lang="ru-RU" sz="3200" b="1" dirty="0" smtClean="0"/>
              <a:t>с использованием ресурсов корпорации «Российский учебник»</a:t>
            </a:r>
            <a:br>
              <a:rPr lang="ru-RU" sz="3200" b="1" dirty="0" smtClean="0"/>
            </a:br>
            <a:r>
              <a:rPr lang="ru-RU" sz="2400" dirty="0" smtClean="0"/>
              <a:t/>
            </a:r>
            <a:br>
              <a:rPr lang="ru-RU" sz="2400" dirty="0" smtClean="0"/>
            </a:br>
            <a:r>
              <a:rPr lang="ru-RU" sz="2400" dirty="0" smtClean="0"/>
              <a:t> методический семинар для учителей биологии</a:t>
            </a:r>
            <a:br>
              <a:rPr lang="ru-RU" sz="2400" dirty="0" smtClean="0"/>
            </a:br>
            <a:r>
              <a:rPr lang="ru-RU" sz="2000" dirty="0" smtClean="0"/>
              <a:t>08.11.2019</a:t>
            </a:r>
            <a:endParaRPr lang="ru-RU" sz="2000" dirty="0"/>
          </a:p>
        </p:txBody>
      </p:sp>
      <p:sp>
        <p:nvSpPr>
          <p:cNvPr id="3" name="Содержимое 2"/>
          <p:cNvSpPr>
            <a:spLocks noGrp="1"/>
          </p:cNvSpPr>
          <p:nvPr>
            <p:ph idx="1"/>
          </p:nvPr>
        </p:nvSpPr>
        <p:spPr>
          <a:xfrm>
            <a:off x="457200" y="4221088"/>
            <a:ext cx="8229600" cy="1905075"/>
          </a:xfrm>
        </p:spPr>
        <p:txBody>
          <a:bodyPr>
            <a:normAutofit lnSpcReduction="10000"/>
          </a:bodyPr>
          <a:lstStyle/>
          <a:p>
            <a:pPr algn="ctr">
              <a:buNone/>
            </a:pPr>
            <a:r>
              <a:rPr lang="ru-RU" sz="2400" b="1" dirty="0" smtClean="0"/>
              <a:t>Акулов Александр Алексеевич, ведущий научный сотрудник отдела сопровождения ФГОС </a:t>
            </a:r>
          </a:p>
          <a:p>
            <a:pPr algn="ctr">
              <a:buNone/>
            </a:pPr>
            <a:r>
              <a:rPr lang="ru-RU" sz="2000" b="1" dirty="0" smtClean="0"/>
              <a:t>Институт развития образования Пермского края </a:t>
            </a:r>
            <a:br>
              <a:rPr lang="ru-RU" sz="2000" b="1" dirty="0" smtClean="0"/>
            </a:br>
            <a:r>
              <a:rPr lang="ru-RU" sz="2000" b="1" dirty="0" smtClean="0"/>
              <a:t>(ул.Екатерининская, 210)</a:t>
            </a:r>
            <a:r>
              <a:rPr lang="ru-RU" sz="2000" dirty="0" smtClean="0"/>
              <a:t/>
            </a:r>
            <a:br>
              <a:rPr lang="ru-RU" sz="2000" dirty="0" smtClean="0"/>
            </a:br>
            <a:r>
              <a:rPr lang="ru-RU" dirty="0" err="1" smtClean="0">
                <a:hlinkClick r:id="rId2"/>
              </a:rPr>
              <a:t>aaalexperm@yandex.ru</a:t>
            </a:r>
            <a:r>
              <a:rPr lang="ru-RU" dirty="0" smtClean="0"/>
              <a:t>  </a:t>
            </a: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65" hidden="1"/>
          <p:cNvGraphicFramePr>
            <a:graphicFrameLocks noChangeAspect="1"/>
          </p:cNvGraphicFramePr>
          <p:nvPr>
            <p:extLst>
              <p:ext uri="{D42A27DB-BD31-4B8C-83A1-F6EECF244321}">
                <p14:modId xmlns="" xmlns:p14="http://schemas.microsoft.com/office/powerpoint/2010/main" val="2654208656"/>
              </p:ext>
            </p:extLst>
          </p:nvPr>
        </p:nvGraphicFramePr>
        <p:xfrm>
          <a:off x="1192" y="858442"/>
          <a:ext cx="1190" cy="1190"/>
        </p:xfrm>
        <a:graphic>
          <a:graphicData uri="http://schemas.openxmlformats.org/presentationml/2006/ole">
            <p:oleObj spid="_x0000_s4098" name="think-cell Slide" r:id="rId4" imgW="360" imgH="360" progId="">
              <p:embed/>
            </p:oleObj>
          </a:graphicData>
        </a:graphic>
      </p:graphicFrame>
      <p:sp>
        <p:nvSpPr>
          <p:cNvPr id="10" name="Прямоугольник 9" hidden="1"/>
          <p:cNvSpPr/>
          <p:nvPr>
            <p:custDataLst>
              <p:tags r:id="rId2"/>
            </p:custDataLst>
          </p:nvPr>
        </p:nvSpPr>
        <p:spPr>
          <a:xfrm>
            <a:off x="11" y="857250"/>
            <a:ext cx="119063" cy="119063"/>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anchor="ctr" anchorCtr="0">
            <a:noAutofit/>
          </a:bodyPr>
          <a:lstStyle/>
          <a:p>
            <a:pPr algn="ctr">
              <a:spcBef>
                <a:spcPct val="0"/>
              </a:spcBef>
              <a:spcAft>
                <a:spcPct val="0"/>
              </a:spcAft>
              <a:defRPr/>
            </a:pPr>
            <a:endParaRPr lang="ru-RU" sz="1200" b="1" dirty="0" err="1">
              <a:solidFill>
                <a:schemeClr val="bg1"/>
              </a:solidFill>
              <a:latin typeface="Calibri" panose="020F0502020204030204" pitchFamily="34" charset="0"/>
              <a:ea typeface="+mj-ea"/>
              <a:cs typeface="+mj-cs"/>
              <a:sym typeface="Calibri" panose="020F0502020204030204" pitchFamily="34" charset="0"/>
            </a:endParaRPr>
          </a:p>
        </p:txBody>
      </p:sp>
      <p:pic>
        <p:nvPicPr>
          <p:cNvPr id="23" name="Picture 5" descr="D:\Masha\черная пятница\!!!Мероприятия\18-09-26 Презентация для ЦУИТ\лекта и.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4243" r="23887" b="5103"/>
          <a:stretch/>
        </p:blipFill>
        <p:spPr bwMode="auto">
          <a:xfrm>
            <a:off x="4800103" y="0"/>
            <a:ext cx="433634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Полилиния 23"/>
          <p:cNvSpPr/>
          <p:nvPr/>
        </p:nvSpPr>
        <p:spPr>
          <a:xfrm>
            <a:off x="4647810" y="1842"/>
            <a:ext cx="2466977" cy="6858000"/>
          </a:xfrm>
          <a:custGeom>
            <a:avLst/>
            <a:gdLst>
              <a:gd name="connsiteX0" fmla="*/ 0 w 1714512"/>
              <a:gd name="connsiteY0" fmla="*/ 6854428 h 6854428"/>
              <a:gd name="connsiteX1" fmla="*/ 0 w 1714512"/>
              <a:gd name="connsiteY1" fmla="*/ 0 h 6854428"/>
              <a:gd name="connsiteX2" fmla="*/ 1714512 w 1714512"/>
              <a:gd name="connsiteY2" fmla="*/ 6854428 h 6854428"/>
              <a:gd name="connsiteX3" fmla="*/ 0 w 1714512"/>
              <a:gd name="connsiteY3" fmla="*/ 6854428 h 6854428"/>
              <a:gd name="connsiteX0" fmla="*/ 619172 w 2333684"/>
              <a:gd name="connsiteY0" fmla="*/ 6858000 h 6858000"/>
              <a:gd name="connsiteX1" fmla="*/ 0 w 2333684"/>
              <a:gd name="connsiteY1" fmla="*/ 0 h 6858000"/>
              <a:gd name="connsiteX2" fmla="*/ 2333684 w 2333684"/>
              <a:gd name="connsiteY2" fmla="*/ 6858000 h 6858000"/>
              <a:gd name="connsiteX3" fmla="*/ 619172 w 2333684"/>
              <a:gd name="connsiteY3" fmla="*/ 6858000 h 6858000"/>
              <a:gd name="connsiteX0" fmla="*/ 809716 w 2524228"/>
              <a:gd name="connsiteY0" fmla="*/ 6858000 h 6858000"/>
              <a:gd name="connsiteX1" fmla="*/ 0 w 2524228"/>
              <a:gd name="connsiteY1" fmla="*/ 0 h 6858000"/>
              <a:gd name="connsiteX2" fmla="*/ 2524228 w 2524228"/>
              <a:gd name="connsiteY2" fmla="*/ 6858000 h 6858000"/>
              <a:gd name="connsiteX3" fmla="*/ 809716 w 2524228"/>
              <a:gd name="connsiteY3" fmla="*/ 6858000 h 6858000"/>
              <a:gd name="connsiteX0" fmla="*/ 0 w 2690874"/>
              <a:gd name="connsiteY0" fmla="*/ 6858000 h 6858000"/>
              <a:gd name="connsiteX1" fmla="*/ 166646 w 2690874"/>
              <a:gd name="connsiteY1" fmla="*/ 0 h 6858000"/>
              <a:gd name="connsiteX2" fmla="*/ 2690874 w 2690874"/>
              <a:gd name="connsiteY2" fmla="*/ 6858000 h 6858000"/>
              <a:gd name="connsiteX3" fmla="*/ 0 w 2690874"/>
              <a:gd name="connsiteY3" fmla="*/ 6858000 h 6858000"/>
              <a:gd name="connsiteX0" fmla="*/ 0 w 2071702"/>
              <a:gd name="connsiteY0" fmla="*/ 6858000 h 6858000"/>
              <a:gd name="connsiteX1" fmla="*/ 166646 w 2071702"/>
              <a:gd name="connsiteY1" fmla="*/ 0 h 6858000"/>
              <a:gd name="connsiteX2" fmla="*/ 2071702 w 2071702"/>
              <a:gd name="connsiteY2" fmla="*/ 6858000 h 6858000"/>
              <a:gd name="connsiteX3" fmla="*/ 0 w 2071702"/>
              <a:gd name="connsiteY3" fmla="*/ 6858000 h 6858000"/>
              <a:gd name="connsiteX0" fmla="*/ 0 w 3024166"/>
              <a:gd name="connsiteY0" fmla="*/ 6858000 h 6858000"/>
              <a:gd name="connsiteX1" fmla="*/ 166646 w 3024166"/>
              <a:gd name="connsiteY1" fmla="*/ 0 h 6858000"/>
              <a:gd name="connsiteX2" fmla="*/ 3024166 w 3024166"/>
              <a:gd name="connsiteY2" fmla="*/ 6858000 h 6858000"/>
              <a:gd name="connsiteX3" fmla="*/ 0 w 302416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24166" h="6858000">
                <a:moveTo>
                  <a:pt x="0" y="6858000"/>
                </a:moveTo>
                <a:lnTo>
                  <a:pt x="166646" y="0"/>
                </a:lnTo>
                <a:lnTo>
                  <a:pt x="3024166" y="6858000"/>
                </a:lnTo>
                <a:lnTo>
                  <a:pt x="0" y="685800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p>
            <a:pPr algn="ctr">
              <a:defRPr/>
            </a:pPr>
            <a:endParaRPr lang="ru-RU" sz="900" dirty="0" err="1">
              <a:solidFill>
                <a:schemeClr val="bg1"/>
              </a:solidFill>
            </a:endParaRPr>
          </a:p>
        </p:txBody>
      </p:sp>
      <p:cxnSp>
        <p:nvCxnSpPr>
          <p:cNvPr id="5" name="Прямая соединительная линия 4"/>
          <p:cNvCxnSpPr/>
          <p:nvPr/>
        </p:nvCxnSpPr>
        <p:spPr>
          <a:xfrm>
            <a:off x="350603" y="4553203"/>
            <a:ext cx="5731542" cy="0"/>
          </a:xfrm>
          <a:prstGeom prst="line">
            <a:avLst/>
          </a:prstGeom>
          <a:solidFill>
            <a:srgbClr val="AE2C25"/>
          </a:solidFill>
          <a:ln w="9525">
            <a:solidFill>
              <a:srgbClr val="2D3494"/>
            </a:solidFill>
            <a:miter lim="800000"/>
            <a:headEnd type="none" w="med" len="med"/>
            <a:tailEnd type="none"/>
          </a:ln>
        </p:spPr>
      </p:cxnSp>
      <p:pic>
        <p:nvPicPr>
          <p:cNvPr id="7" name="Рисунок 6"/>
          <p:cNvPicPr>
            <a:picLocks noChangeAspect="1"/>
          </p:cNvPicPr>
          <p:nvPr/>
        </p:nvPicPr>
        <p:blipFill>
          <a:blip r:embed="rId6" cstate="print"/>
          <a:stretch>
            <a:fillRect/>
          </a:stretch>
        </p:blipFill>
        <p:spPr>
          <a:xfrm>
            <a:off x="392906" y="4927725"/>
            <a:ext cx="5747685" cy="591119"/>
          </a:xfrm>
          <a:prstGeom prst="rect">
            <a:avLst/>
          </a:prstGeom>
        </p:spPr>
      </p:pic>
      <p:sp>
        <p:nvSpPr>
          <p:cNvPr id="8" name="TextBox 7"/>
          <p:cNvSpPr txBox="1"/>
          <p:nvPr/>
        </p:nvSpPr>
        <p:spPr>
          <a:xfrm>
            <a:off x="376373" y="5624296"/>
            <a:ext cx="837009" cy="369332"/>
          </a:xfrm>
          <a:prstGeom prst="rect">
            <a:avLst/>
          </a:prstGeom>
          <a:noFill/>
        </p:spPr>
        <p:txBody>
          <a:bodyPr wrap="square" lIns="0" tIns="0" rIns="0" bIns="0" rtlCol="0">
            <a:spAutoFit/>
          </a:bodyPr>
          <a:lstStyle/>
          <a:p>
            <a:r>
              <a:rPr lang="ru-RU" sz="1200" dirty="0"/>
              <a:t>Классная работа</a:t>
            </a:r>
          </a:p>
        </p:txBody>
      </p:sp>
      <p:sp>
        <p:nvSpPr>
          <p:cNvPr id="35" name="TextBox 34"/>
          <p:cNvSpPr txBox="1"/>
          <p:nvPr/>
        </p:nvSpPr>
        <p:spPr>
          <a:xfrm>
            <a:off x="1648772" y="5624296"/>
            <a:ext cx="837009" cy="369332"/>
          </a:xfrm>
          <a:prstGeom prst="rect">
            <a:avLst/>
          </a:prstGeom>
          <a:noFill/>
        </p:spPr>
        <p:txBody>
          <a:bodyPr wrap="square" lIns="0" tIns="0" rIns="0" bIns="0" rtlCol="0">
            <a:spAutoFit/>
          </a:bodyPr>
          <a:lstStyle/>
          <a:p>
            <a:r>
              <a:rPr lang="ru-RU" sz="1200" dirty="0"/>
              <a:t>Контрольная работа</a:t>
            </a:r>
          </a:p>
        </p:txBody>
      </p:sp>
      <p:sp>
        <p:nvSpPr>
          <p:cNvPr id="36" name="TextBox 35"/>
          <p:cNvSpPr txBox="1"/>
          <p:nvPr/>
        </p:nvSpPr>
        <p:spPr>
          <a:xfrm>
            <a:off x="3086431" y="5624296"/>
            <a:ext cx="964058" cy="553998"/>
          </a:xfrm>
          <a:prstGeom prst="rect">
            <a:avLst/>
          </a:prstGeom>
          <a:noFill/>
        </p:spPr>
        <p:txBody>
          <a:bodyPr wrap="square" lIns="0" tIns="0" rIns="0" bIns="0" rtlCol="0">
            <a:spAutoFit/>
          </a:bodyPr>
          <a:lstStyle/>
          <a:p>
            <a:r>
              <a:rPr lang="ru-RU" sz="1200" dirty="0"/>
              <a:t>Курсы повышения квалификации</a:t>
            </a:r>
          </a:p>
        </p:txBody>
      </p:sp>
      <p:sp>
        <p:nvSpPr>
          <p:cNvPr id="37" name="TextBox 36"/>
          <p:cNvSpPr txBox="1"/>
          <p:nvPr/>
        </p:nvSpPr>
        <p:spPr>
          <a:xfrm>
            <a:off x="4547792" y="5624296"/>
            <a:ext cx="837009" cy="369332"/>
          </a:xfrm>
          <a:prstGeom prst="rect">
            <a:avLst/>
          </a:prstGeom>
          <a:noFill/>
        </p:spPr>
        <p:txBody>
          <a:bodyPr wrap="square" lIns="0" tIns="0" rIns="0" bIns="0" rtlCol="0">
            <a:spAutoFit/>
          </a:bodyPr>
          <a:lstStyle/>
          <a:p>
            <a:r>
              <a:rPr lang="ru-RU" sz="1200" dirty="0"/>
              <a:t>ВПР-тренажер</a:t>
            </a:r>
          </a:p>
        </p:txBody>
      </p:sp>
      <p:sp>
        <p:nvSpPr>
          <p:cNvPr id="38" name="TextBox 37"/>
          <p:cNvSpPr txBox="1"/>
          <p:nvPr/>
        </p:nvSpPr>
        <p:spPr>
          <a:xfrm>
            <a:off x="5715320" y="5624296"/>
            <a:ext cx="837009" cy="184666"/>
          </a:xfrm>
          <a:prstGeom prst="rect">
            <a:avLst/>
          </a:prstGeom>
          <a:noFill/>
        </p:spPr>
        <p:txBody>
          <a:bodyPr wrap="square" lIns="0" tIns="0" rIns="0" bIns="0" rtlCol="0">
            <a:spAutoFit/>
          </a:bodyPr>
          <a:lstStyle/>
          <a:p>
            <a:r>
              <a:rPr lang="ru-RU" sz="1200" dirty="0"/>
              <a:t>Атлас+</a:t>
            </a:r>
          </a:p>
        </p:txBody>
      </p:sp>
      <p:pic>
        <p:nvPicPr>
          <p:cNvPr id="26" name="Picture 11" descr="D:\Masha\черная пятница\!Фирменные стили и логотипы\Логотипы\все логотипы россыпью-03.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06749" y="399018"/>
            <a:ext cx="1606526" cy="5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Прямоугольник 26"/>
          <p:cNvSpPr/>
          <p:nvPr/>
        </p:nvSpPr>
        <p:spPr>
          <a:xfrm>
            <a:off x="466738" y="2532893"/>
            <a:ext cx="1674019" cy="135016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p>
            <a:pPr algn="ctr">
              <a:defRPr/>
            </a:pPr>
            <a:endParaRPr lang="ru-RU" sz="900" dirty="0">
              <a:solidFill>
                <a:schemeClr val="tx1"/>
              </a:solidFill>
            </a:endParaRPr>
          </a:p>
        </p:txBody>
      </p:sp>
      <p:sp>
        <p:nvSpPr>
          <p:cNvPr id="28" name="Прямоугольник 27"/>
          <p:cNvSpPr/>
          <p:nvPr/>
        </p:nvSpPr>
        <p:spPr>
          <a:xfrm>
            <a:off x="283173" y="1567270"/>
            <a:ext cx="4455413" cy="461665"/>
          </a:xfrm>
          <a:prstGeom prst="rect">
            <a:avLst/>
          </a:prstGeom>
        </p:spPr>
        <p:txBody>
          <a:bodyPr wrap="square">
            <a:spAutoFit/>
          </a:bodyPr>
          <a:lstStyle/>
          <a:p>
            <a:pPr>
              <a:defRPr/>
            </a:pPr>
            <a:r>
              <a:rPr lang="ru-RU" sz="1200" smtClean="0">
                <a:solidFill>
                  <a:srgbClr val="2D3494"/>
                </a:solidFill>
                <a:latin typeface="Calibri" pitchFamily="34" charset="0"/>
              </a:rPr>
              <a:t>КНИГОВЫДАЧА</a:t>
            </a:r>
            <a:r>
              <a:rPr lang="ru-RU" sz="1200" smtClean="0">
                <a:solidFill>
                  <a:schemeClr val="tx1">
                    <a:lumMod val="75000"/>
                    <a:lumOff val="25000"/>
                  </a:schemeClr>
                </a:solidFill>
                <a:latin typeface="Calibri" pitchFamily="34" charset="0"/>
              </a:rPr>
              <a:t> </a:t>
            </a:r>
            <a:r>
              <a:rPr lang="ru-RU" sz="1200" dirty="0">
                <a:solidFill>
                  <a:schemeClr val="tx1">
                    <a:lumMod val="90000"/>
                    <a:lumOff val="10000"/>
                  </a:schemeClr>
                </a:solidFill>
                <a:latin typeface="Calibri" pitchFamily="34" charset="0"/>
              </a:rPr>
              <a:t>– возможность обеспечить школу учебниками, сэкономить время и средства.</a:t>
            </a:r>
            <a:endParaRPr lang="ru-RU" sz="1200" dirty="0">
              <a:solidFill>
                <a:schemeClr val="tx1">
                  <a:lumMod val="90000"/>
                  <a:lumOff val="10000"/>
                </a:schemeClr>
              </a:solidFill>
              <a:latin typeface="Calibri Light" pitchFamily="34" charset="0"/>
            </a:endParaRPr>
          </a:p>
        </p:txBody>
      </p:sp>
      <p:sp>
        <p:nvSpPr>
          <p:cNvPr id="29" name="TextBox 28"/>
          <p:cNvSpPr txBox="1"/>
          <p:nvPr/>
        </p:nvSpPr>
        <p:spPr>
          <a:xfrm>
            <a:off x="229358" y="2412439"/>
            <a:ext cx="1280790" cy="646331"/>
          </a:xfrm>
          <a:prstGeom prst="rect">
            <a:avLst/>
          </a:prstGeom>
          <a:noFill/>
        </p:spPr>
        <p:txBody>
          <a:bodyPr wrap="square" rtlCol="0" anchor="ctr">
            <a:spAutoFit/>
          </a:bodyPr>
          <a:lstStyle/>
          <a:p>
            <a:pPr algn="ctr"/>
            <a:r>
              <a:rPr lang="ru-RU" sz="2400" dirty="0">
                <a:solidFill>
                  <a:srgbClr val="2D3494"/>
                </a:solidFill>
              </a:rPr>
              <a:t>1</a:t>
            </a:r>
          </a:p>
          <a:p>
            <a:pPr algn="ctr"/>
            <a:r>
              <a:rPr lang="ru-RU" sz="1200" dirty="0">
                <a:solidFill>
                  <a:schemeClr val="tx1">
                    <a:lumMod val="90000"/>
                    <a:lumOff val="10000"/>
                  </a:schemeClr>
                </a:solidFill>
              </a:rPr>
              <a:t> учебник</a:t>
            </a:r>
          </a:p>
        </p:txBody>
      </p:sp>
      <p:sp>
        <p:nvSpPr>
          <p:cNvPr id="30" name="TextBox 29"/>
          <p:cNvSpPr txBox="1"/>
          <p:nvPr/>
        </p:nvSpPr>
        <p:spPr>
          <a:xfrm>
            <a:off x="1550466" y="2412439"/>
            <a:ext cx="1280790" cy="646331"/>
          </a:xfrm>
          <a:prstGeom prst="rect">
            <a:avLst/>
          </a:prstGeom>
          <a:noFill/>
        </p:spPr>
        <p:txBody>
          <a:bodyPr wrap="square" rtlCol="0" anchor="ctr">
            <a:spAutoFit/>
          </a:bodyPr>
          <a:lstStyle/>
          <a:p>
            <a:pPr algn="ctr"/>
            <a:r>
              <a:rPr lang="ru-RU" sz="2400" dirty="0">
                <a:solidFill>
                  <a:srgbClr val="2D3494"/>
                </a:solidFill>
              </a:rPr>
              <a:t>500</a:t>
            </a:r>
          </a:p>
          <a:p>
            <a:pPr algn="ctr"/>
            <a:r>
              <a:rPr lang="ru-RU" sz="1200" dirty="0">
                <a:solidFill>
                  <a:schemeClr val="tx1">
                    <a:lumMod val="90000"/>
                    <a:lumOff val="10000"/>
                  </a:schemeClr>
                </a:solidFill>
              </a:rPr>
              <a:t>дней</a:t>
            </a:r>
          </a:p>
        </p:txBody>
      </p:sp>
      <p:sp>
        <p:nvSpPr>
          <p:cNvPr id="31" name="TextBox 30"/>
          <p:cNvSpPr txBox="1"/>
          <p:nvPr/>
        </p:nvSpPr>
        <p:spPr>
          <a:xfrm>
            <a:off x="2879008" y="2435522"/>
            <a:ext cx="1280790" cy="830997"/>
          </a:xfrm>
          <a:prstGeom prst="rect">
            <a:avLst/>
          </a:prstGeom>
          <a:noFill/>
        </p:spPr>
        <p:txBody>
          <a:bodyPr wrap="square" rtlCol="0" anchor="ctr">
            <a:spAutoFit/>
          </a:bodyPr>
          <a:lstStyle/>
          <a:p>
            <a:pPr algn="ctr"/>
            <a:r>
              <a:rPr lang="ru-RU" sz="2400" dirty="0">
                <a:solidFill>
                  <a:srgbClr val="2D3494"/>
                </a:solidFill>
              </a:rPr>
              <a:t>ЛЮБЫЕ</a:t>
            </a:r>
            <a:r>
              <a:rPr lang="ru-RU" sz="2400" dirty="0">
                <a:solidFill>
                  <a:schemeClr val="tx1">
                    <a:lumMod val="90000"/>
                    <a:lumOff val="10000"/>
                  </a:schemeClr>
                </a:solidFill>
              </a:rPr>
              <a:t> </a:t>
            </a:r>
            <a:r>
              <a:rPr lang="ru-RU" sz="1200" dirty="0">
                <a:solidFill>
                  <a:schemeClr val="tx1">
                    <a:lumMod val="90000"/>
                    <a:lumOff val="10000"/>
                  </a:schemeClr>
                </a:solidFill>
              </a:rPr>
              <a:t>устройства пользователя</a:t>
            </a:r>
          </a:p>
        </p:txBody>
      </p:sp>
      <p:sp>
        <p:nvSpPr>
          <p:cNvPr id="32" name="TextBox 31"/>
          <p:cNvSpPr txBox="1"/>
          <p:nvPr/>
        </p:nvSpPr>
        <p:spPr>
          <a:xfrm>
            <a:off x="4207550" y="2412439"/>
            <a:ext cx="1280790" cy="646331"/>
          </a:xfrm>
          <a:prstGeom prst="rect">
            <a:avLst/>
          </a:prstGeom>
          <a:noFill/>
        </p:spPr>
        <p:txBody>
          <a:bodyPr wrap="square" rtlCol="0" anchor="ctr">
            <a:spAutoFit/>
          </a:bodyPr>
          <a:lstStyle/>
          <a:p>
            <a:pPr algn="ctr"/>
            <a:r>
              <a:rPr lang="ru-RU" sz="2400" dirty="0">
                <a:solidFill>
                  <a:srgbClr val="2D3494"/>
                </a:solidFill>
              </a:rPr>
              <a:t>75</a:t>
            </a:r>
          </a:p>
          <a:p>
            <a:pPr algn="ctr"/>
            <a:r>
              <a:rPr lang="ru-RU" sz="1200" dirty="0">
                <a:solidFill>
                  <a:schemeClr val="tx1">
                    <a:lumMod val="90000"/>
                    <a:lumOff val="10000"/>
                  </a:schemeClr>
                </a:solidFill>
              </a:rPr>
              <a:t>рублей</a:t>
            </a:r>
          </a:p>
        </p:txBody>
      </p:sp>
      <p:sp>
        <p:nvSpPr>
          <p:cNvPr id="33" name="Прямоугольник 32"/>
          <p:cNvSpPr/>
          <p:nvPr/>
        </p:nvSpPr>
        <p:spPr>
          <a:xfrm>
            <a:off x="300502" y="3686540"/>
            <a:ext cx="5571860" cy="461665"/>
          </a:xfrm>
          <a:prstGeom prst="rect">
            <a:avLst/>
          </a:prstGeom>
        </p:spPr>
        <p:txBody>
          <a:bodyPr wrap="square">
            <a:spAutoFit/>
          </a:bodyPr>
          <a:lstStyle/>
          <a:p>
            <a:pPr>
              <a:defRPr/>
            </a:pPr>
            <a:r>
              <a:rPr lang="ru-RU" sz="1200" dirty="0">
                <a:latin typeface="Calibri" pitchFamily="34" charset="0"/>
              </a:rPr>
              <a:t>В библиотеке платформы </a:t>
            </a:r>
            <a:r>
              <a:rPr lang="en-US" sz="1200" dirty="0">
                <a:latin typeface="Calibri" pitchFamily="34" charset="0"/>
              </a:rPr>
              <a:t>LECTA </a:t>
            </a:r>
            <a:r>
              <a:rPr lang="ru-RU" sz="1200" b="1" dirty="0">
                <a:latin typeface="Calibri" pitchFamily="34" charset="0"/>
              </a:rPr>
              <a:t>более 500 учебников и учебных пособий </a:t>
            </a:r>
          </a:p>
          <a:p>
            <a:pPr>
              <a:defRPr/>
            </a:pPr>
            <a:r>
              <a:rPr lang="ru-RU" sz="1200" b="1" dirty="0">
                <a:latin typeface="Calibri" pitchFamily="34" charset="0"/>
              </a:rPr>
              <a:t>в электронной форме </a:t>
            </a:r>
            <a:r>
              <a:rPr lang="ru-RU" sz="1200" dirty="0">
                <a:latin typeface="Calibri" pitchFamily="34" charset="0"/>
              </a:rPr>
              <a:t>(ЭФУ) и </a:t>
            </a:r>
            <a:r>
              <a:rPr lang="ru-RU" sz="1200" dirty="0" err="1">
                <a:latin typeface="Calibri" pitchFamily="34" charset="0"/>
              </a:rPr>
              <a:t>аудиприложений</a:t>
            </a:r>
            <a:r>
              <a:rPr lang="ru-RU" sz="1200" dirty="0">
                <a:latin typeface="Calibri" pitchFamily="34" charset="0"/>
              </a:rPr>
              <a:t> по всей школьной программе.</a:t>
            </a:r>
            <a:endParaRPr lang="ru-RU" sz="1200" dirty="0">
              <a:latin typeface="Calibri Light" pitchFamily="34" charset="0"/>
            </a:endParaRPr>
          </a:p>
        </p:txBody>
      </p:sp>
      <p:sp>
        <p:nvSpPr>
          <p:cNvPr id="34" name="Заголовок 1"/>
          <p:cNvSpPr>
            <a:spLocks noGrp="1"/>
          </p:cNvSpPr>
          <p:nvPr>
            <p:ph type="title"/>
          </p:nvPr>
        </p:nvSpPr>
        <p:spPr>
          <a:xfrm>
            <a:off x="1965576" y="354333"/>
            <a:ext cx="3186354" cy="589364"/>
          </a:xfrm>
        </p:spPr>
        <p:txBody>
          <a:bodyPr anchor="ctr">
            <a:normAutofit/>
          </a:bodyPr>
          <a:lstStyle/>
          <a:p>
            <a:pPr>
              <a:spcBef>
                <a:spcPts val="0"/>
              </a:spcBef>
              <a:defRPr/>
            </a:pPr>
            <a:r>
              <a:rPr lang="ru-RU" sz="1200" dirty="0">
                <a:solidFill>
                  <a:srgbClr val="2F3696"/>
                </a:solidFill>
              </a:rPr>
              <a:t>НАДЕЖНАЯ ОСНОВА ЦИФРОВОЙ ШКОЛЫ:</a:t>
            </a:r>
            <a:r>
              <a:rPr lang="en-US" sz="1200" dirty="0">
                <a:solidFill>
                  <a:srgbClr val="2F3696"/>
                </a:solidFill>
              </a:rPr>
              <a:t> </a:t>
            </a:r>
            <a:br>
              <a:rPr lang="en-US" sz="1200" dirty="0">
                <a:solidFill>
                  <a:srgbClr val="2F3696"/>
                </a:solidFill>
              </a:rPr>
            </a:br>
            <a:r>
              <a:rPr lang="ru-RU" sz="1200" dirty="0">
                <a:solidFill>
                  <a:srgbClr val="2F3696"/>
                </a:solidFill>
              </a:rPr>
              <a:t>ПРОСТЫЕ РЕШЕНИЯ СЛОЖНЫХ ЗАДАЧ</a:t>
            </a:r>
            <a:endParaRPr lang="ru-RU" sz="1050" dirty="0">
              <a:solidFill>
                <a:srgbClr val="2F3696"/>
              </a:solidFill>
            </a:endParaRPr>
          </a:p>
        </p:txBody>
      </p:sp>
      <p:sp>
        <p:nvSpPr>
          <p:cNvPr id="39" name="Прямоугольник 38"/>
          <p:cNvSpPr/>
          <p:nvPr/>
        </p:nvSpPr>
        <p:spPr>
          <a:xfrm>
            <a:off x="265715" y="6428112"/>
            <a:ext cx="2561920" cy="205441"/>
          </a:xfrm>
          <a:prstGeom prst="rect">
            <a:avLst/>
          </a:prstGeom>
        </p:spPr>
        <p:txBody>
          <a:bodyPr wrap="none">
            <a:spAutoFit/>
          </a:bodyPr>
          <a:lstStyle/>
          <a:p>
            <a:pPr algn="l">
              <a:lnSpc>
                <a:spcPct val="70000"/>
              </a:lnSpc>
              <a:defRPr sz="4000" b="0">
                <a:solidFill>
                  <a:srgbClr val="ED1946"/>
                </a:solidFill>
                <a:latin typeface="Helios-Cond-Light"/>
                <a:ea typeface="Helios-Cond-Light"/>
                <a:cs typeface="Helios-Cond-Light"/>
                <a:sym typeface="Helios-Cond-Light"/>
              </a:defRPr>
            </a:pPr>
            <a:r>
              <a:rPr lang="ru-RU" sz="1050" dirty="0">
                <a:solidFill>
                  <a:schemeClr val="tx1">
                    <a:lumMod val="90000"/>
                    <a:lumOff val="10000"/>
                  </a:schemeClr>
                </a:solidFill>
                <a:latin typeface="Calibri" panose="020F0502020204030204" pitchFamily="34" charset="0"/>
                <a:ea typeface="HeliosCompressed"/>
                <a:cs typeface="HeliosCompressed"/>
              </a:rPr>
              <a:t>Адрес сайта:</a:t>
            </a:r>
            <a:r>
              <a:rPr lang="ru-RU" sz="1050" dirty="0">
                <a:solidFill>
                  <a:srgbClr val="2D3494"/>
                </a:solidFill>
                <a:latin typeface="Calibri" panose="020F0502020204030204" pitchFamily="34" charset="0"/>
                <a:ea typeface="HeliosCompressed"/>
                <a:cs typeface="HeliosCompressed"/>
              </a:rPr>
              <a:t> </a:t>
            </a:r>
            <a:r>
              <a:rPr lang="en-US" sz="1050" dirty="0">
                <a:solidFill>
                  <a:schemeClr val="bg2">
                    <a:lumMod val="25000"/>
                  </a:schemeClr>
                </a:solidFill>
                <a:latin typeface="Calibri" panose="020F0502020204030204" pitchFamily="34" charset="0"/>
                <a:ea typeface="HeliosCompressed"/>
                <a:cs typeface="HeliosCompressed"/>
                <a:hlinkClick r:id="rId8"/>
              </a:rPr>
              <a:t>https://lecta.rosuchebnik.ru/</a:t>
            </a:r>
            <a:r>
              <a:rPr lang="ru-RU" sz="1050" dirty="0">
                <a:solidFill>
                  <a:schemeClr val="bg2">
                    <a:lumMod val="25000"/>
                  </a:schemeClr>
                </a:solidFill>
                <a:latin typeface="Calibri" panose="020F0502020204030204" pitchFamily="34" charset="0"/>
                <a:ea typeface="HeliosCompressed"/>
                <a:cs typeface="HeliosCompressed"/>
              </a:rPr>
              <a:t> </a:t>
            </a:r>
            <a:endParaRPr lang="en-US" sz="1050" dirty="0">
              <a:solidFill>
                <a:schemeClr val="bg2">
                  <a:lumMod val="25000"/>
                </a:schemeClr>
              </a:solidFill>
              <a:latin typeface="Calibri" panose="020F0502020204030204" pitchFamily="34" charset="0"/>
              <a:ea typeface="HeliosCompressed"/>
              <a:cs typeface="HeliosCompressed"/>
            </a:endParaRPr>
          </a:p>
        </p:txBody>
      </p:sp>
    </p:spTree>
    <p:extLst>
      <p:ext uri="{BB962C8B-B14F-4D97-AF65-F5344CB8AC3E}">
        <p14:creationId xmlns="" xmlns:p14="http://schemas.microsoft.com/office/powerpoint/2010/main" val="1135467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Object 2"/>
          <p:cNvGraphicFramePr>
            <a:graphicFrameLocks noChangeAspect="1"/>
          </p:cNvGraphicFramePr>
          <p:nvPr/>
        </p:nvGraphicFramePr>
        <p:xfrm>
          <a:off x="1192" y="1608"/>
          <a:ext cx="1190" cy="1587"/>
        </p:xfrm>
        <a:graphic>
          <a:graphicData uri="http://schemas.openxmlformats.org/presentationml/2006/ole">
            <p:oleObj spid="_x0000_s6146" name="think-cell Slide" r:id="rId4" imgW="360" imgH="360" progId="">
              <p:embed/>
            </p:oleObj>
          </a:graphicData>
        </a:graphic>
      </p:graphicFrame>
      <p:sp>
        <p:nvSpPr>
          <p:cNvPr id="3" name="Прямоугольник 2" hidden="1"/>
          <p:cNvSpPr/>
          <p:nvPr>
            <p:custDataLst>
              <p:tags r:id="rId2"/>
            </p:custDataLst>
          </p:nvPr>
        </p:nvSpPr>
        <p:spPr>
          <a:xfrm>
            <a:off x="11" y="0"/>
            <a:ext cx="119063" cy="15875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ru-RU" sz="2200" b="1" dirty="0" err="1">
              <a:solidFill>
                <a:schemeClr val="bg1"/>
              </a:solidFill>
              <a:latin typeface="Calibri" panose="020F0502020204030204" pitchFamily="34" charset="0"/>
              <a:sym typeface="Calibri" panose="020F0502020204030204" pitchFamily="34" charset="0"/>
            </a:endParaRPr>
          </a:p>
        </p:txBody>
      </p:sp>
      <p:sp>
        <p:nvSpPr>
          <p:cNvPr id="12" name="БЛАГОДАРЯ:"/>
          <p:cNvSpPr txBox="1"/>
          <p:nvPr/>
        </p:nvSpPr>
        <p:spPr>
          <a:xfrm>
            <a:off x="2639030" y="157486"/>
            <a:ext cx="5028597" cy="740716"/>
          </a:xfrm>
          <a:prstGeom prst="rect">
            <a:avLst/>
          </a:prstGeom>
          <a:ln w="12700">
            <a:miter lim="400000"/>
          </a:ln>
          <a:extLst>
            <a:ext uri="{C572A759-6A51-4108-AA02-DFA0A04FC94B}"/>
          </a:extLst>
        </p:spPr>
        <p:txBody>
          <a:bodyPr wrap="square" lIns="25400" tIns="25400" rIns="25400" bIns="25400" anchor="ctr">
            <a:spAutoFit/>
          </a:bodyPr>
          <a:lstStyle>
            <a:lvl1pPr algn="l">
              <a:lnSpc>
                <a:spcPct val="80000"/>
              </a:lnSpc>
              <a:defRPr sz="15000" b="0">
                <a:solidFill>
                  <a:srgbClr val="F69323"/>
                </a:solidFill>
                <a:latin typeface="HeliosExtraCompressed"/>
                <a:ea typeface="HeliosExtraCompressed"/>
                <a:cs typeface="HeliosExtraCompressed"/>
                <a:sym typeface="HeliosExtraCompressed"/>
              </a:defRPr>
            </a:lvl1pPr>
          </a:lstStyle>
          <a:p>
            <a:pPr>
              <a:defRPr/>
            </a:pPr>
            <a:r>
              <a:rPr lang="ru-RU" sz="2800" b="1" dirty="0">
                <a:solidFill>
                  <a:srgbClr val="2D3494"/>
                </a:solidFill>
                <a:latin typeface="+mn-lt"/>
                <a:ea typeface="HeliosCompressed"/>
                <a:cs typeface="HeliosCompressed"/>
              </a:rPr>
              <a:t>ПОПРОБУЙТЕ И УБЕДИТЕСЬ САМИ!</a:t>
            </a:r>
            <a:endParaRPr sz="2800" b="1" dirty="0">
              <a:solidFill>
                <a:srgbClr val="2D3494"/>
              </a:solidFill>
              <a:latin typeface="+mn-lt"/>
              <a:ea typeface="HeliosCompressed"/>
              <a:cs typeface="HeliosCompressed"/>
            </a:endParaRPr>
          </a:p>
        </p:txBody>
      </p:sp>
      <p:sp>
        <p:nvSpPr>
          <p:cNvPr id="13" name="Сервисы «Классная работа» и «Контроль»"/>
          <p:cNvSpPr txBox="1"/>
          <p:nvPr/>
        </p:nvSpPr>
        <p:spPr>
          <a:xfrm>
            <a:off x="3131840" y="5373227"/>
            <a:ext cx="2257425" cy="494494"/>
          </a:xfrm>
          <a:prstGeom prst="rect">
            <a:avLst/>
          </a:prstGeom>
          <a:ln w="12700">
            <a:miter lim="400000"/>
          </a:ln>
          <a:extLst>
            <a:ext uri="{C572A759-6A51-4108-AA02-DFA0A04FC94B}"/>
          </a:extLst>
        </p:spPr>
        <p:txBody>
          <a:bodyPr lIns="25400" tIns="25400" rIns="25400" bIns="25400" anchor="ctr">
            <a:spAutoFit/>
          </a:bodyPr>
          <a:lstStyle>
            <a:lvl1pPr algn="l">
              <a:lnSpc>
                <a:spcPct val="80000"/>
              </a:lnSpc>
              <a:defRPr sz="4500" b="0">
                <a:solidFill>
                  <a:srgbClr val="009044"/>
                </a:solidFill>
                <a:latin typeface="Helios-Cond-Light"/>
                <a:ea typeface="Helios-Cond-Light"/>
                <a:cs typeface="Helios-Cond-Light"/>
                <a:sym typeface="Helios-Cond-Light"/>
              </a:defRPr>
            </a:lvl1pPr>
          </a:lstStyle>
          <a:p>
            <a:pPr algn="ctr">
              <a:defRPr/>
            </a:pPr>
            <a:r>
              <a:rPr lang="ru-RU" sz="1800" dirty="0" smtClean="0">
                <a:solidFill>
                  <a:schemeClr val="tx1">
                    <a:lumMod val="90000"/>
                    <a:lumOff val="10000"/>
                  </a:schemeClr>
                </a:solidFill>
                <a:latin typeface="+mn-lt"/>
              </a:rPr>
              <a:t>Сервис </a:t>
            </a:r>
            <a:r>
              <a:rPr lang="ru-RU" sz="1800" dirty="0">
                <a:solidFill>
                  <a:schemeClr val="tx1">
                    <a:lumMod val="90000"/>
                    <a:lumOff val="10000"/>
                  </a:schemeClr>
                </a:solidFill>
                <a:latin typeface="+mn-lt"/>
              </a:rPr>
              <a:t>«Классная работа</a:t>
            </a:r>
            <a:r>
              <a:rPr lang="ru-RU" sz="1800" dirty="0" smtClean="0">
                <a:solidFill>
                  <a:schemeClr val="tx1">
                    <a:lumMod val="90000"/>
                    <a:lumOff val="10000"/>
                  </a:schemeClr>
                </a:solidFill>
                <a:latin typeface="+mn-lt"/>
              </a:rPr>
              <a:t>»</a:t>
            </a:r>
            <a:endParaRPr sz="1800" dirty="0">
              <a:solidFill>
                <a:schemeClr val="tx1">
                  <a:lumMod val="90000"/>
                  <a:lumOff val="10000"/>
                </a:schemeClr>
              </a:solidFill>
              <a:latin typeface="+mn-lt"/>
            </a:endParaRPr>
          </a:p>
        </p:txBody>
      </p:sp>
      <p:sp>
        <p:nvSpPr>
          <p:cNvPr id="14" name="2018"/>
          <p:cNvSpPr txBox="1"/>
          <p:nvPr/>
        </p:nvSpPr>
        <p:spPr>
          <a:xfrm>
            <a:off x="5508106" y="5445246"/>
            <a:ext cx="762272" cy="297517"/>
          </a:xfrm>
          <a:prstGeom prst="rect">
            <a:avLst/>
          </a:prstGeom>
          <a:ln w="12700">
            <a:miter lim="400000"/>
          </a:ln>
          <a:extLst>
            <a:ext uri="{C572A759-6A51-4108-AA02-DFA0A04FC94B}"/>
          </a:extLst>
        </p:spPr>
        <p:txBody>
          <a:bodyPr wrap="square" lIns="25400" tIns="25400" rIns="25400" bIns="25400" anchor="ctr">
            <a:spAutoFit/>
          </a:bodyPr>
          <a:lstStyle>
            <a:lvl1pPr algn="l">
              <a:lnSpc>
                <a:spcPct val="80000"/>
              </a:lnSpc>
              <a:defRPr sz="4500" b="0">
                <a:solidFill>
                  <a:srgbClr val="009044"/>
                </a:solidFill>
                <a:latin typeface="Helios-Cond-Light"/>
                <a:ea typeface="Helios-Cond-Light"/>
                <a:cs typeface="Helios-Cond-Light"/>
                <a:sym typeface="Helios-Cond-Light"/>
              </a:defRPr>
            </a:lvl1pPr>
          </a:lstStyle>
          <a:p>
            <a:pPr algn="ctr">
              <a:defRPr/>
            </a:pPr>
            <a:r>
              <a:rPr lang="ru-RU" sz="2000" dirty="0" smtClean="0">
                <a:solidFill>
                  <a:schemeClr val="tx1">
                    <a:lumMod val="90000"/>
                    <a:lumOff val="10000"/>
                  </a:schemeClr>
                </a:solidFill>
                <a:latin typeface="+mn-lt"/>
                <a:ea typeface="+mn-ea"/>
                <a:cs typeface="+mn-cs"/>
              </a:rPr>
              <a:t>2019</a:t>
            </a:r>
            <a:endParaRPr lang="ru-RU" sz="2000" dirty="0">
              <a:solidFill>
                <a:schemeClr val="tx1">
                  <a:lumMod val="90000"/>
                  <a:lumOff val="10000"/>
                </a:schemeClr>
              </a:solidFill>
              <a:latin typeface="+mn-lt"/>
              <a:ea typeface="+mn-ea"/>
              <a:cs typeface="+mn-cs"/>
            </a:endParaRPr>
          </a:p>
        </p:txBody>
      </p:sp>
      <p:sp>
        <p:nvSpPr>
          <p:cNvPr id="28" name="TextBox 27"/>
          <p:cNvSpPr txBox="1"/>
          <p:nvPr/>
        </p:nvSpPr>
        <p:spPr>
          <a:xfrm>
            <a:off x="3635898" y="3284984"/>
            <a:ext cx="1481584" cy="707886"/>
          </a:xfrm>
          <a:prstGeom prst="rect">
            <a:avLst/>
          </a:prstGeom>
          <a:noFill/>
        </p:spPr>
        <p:txBody>
          <a:bodyPr wrap="square" anchor="ctr">
            <a:spAutoFit/>
          </a:bodyPr>
          <a:lstStyle/>
          <a:p>
            <a:pPr algn="ctr">
              <a:defRPr/>
            </a:pPr>
            <a:r>
              <a:rPr lang="ru-RU" sz="2000" dirty="0">
                <a:solidFill>
                  <a:schemeClr val="tx1">
                    <a:lumMod val="90000"/>
                    <a:lumOff val="10000"/>
                  </a:schemeClr>
                </a:solidFill>
              </a:rPr>
              <a:t>5 учебников</a:t>
            </a:r>
          </a:p>
        </p:txBody>
      </p:sp>
      <p:sp>
        <p:nvSpPr>
          <p:cNvPr id="33" name="TextBox 32"/>
          <p:cNvSpPr txBox="1"/>
          <p:nvPr/>
        </p:nvSpPr>
        <p:spPr>
          <a:xfrm>
            <a:off x="5076063" y="3429000"/>
            <a:ext cx="1281113" cy="400050"/>
          </a:xfrm>
          <a:prstGeom prst="rect">
            <a:avLst/>
          </a:prstGeom>
          <a:noFill/>
        </p:spPr>
        <p:txBody>
          <a:bodyPr anchor="ctr">
            <a:spAutoFit/>
          </a:bodyPr>
          <a:lstStyle/>
          <a:p>
            <a:pPr algn="ctr">
              <a:defRPr/>
            </a:pPr>
            <a:r>
              <a:rPr lang="ru-RU" sz="2000" dirty="0">
                <a:solidFill>
                  <a:schemeClr val="tx1">
                    <a:lumMod val="90000"/>
                    <a:lumOff val="10000"/>
                  </a:schemeClr>
                </a:solidFill>
              </a:rPr>
              <a:t>1 месяц</a:t>
            </a:r>
          </a:p>
        </p:txBody>
      </p:sp>
      <p:sp>
        <p:nvSpPr>
          <p:cNvPr id="34" name="TextBox 33"/>
          <p:cNvSpPr txBox="1"/>
          <p:nvPr/>
        </p:nvSpPr>
        <p:spPr>
          <a:xfrm>
            <a:off x="7020283" y="3429000"/>
            <a:ext cx="1558057" cy="400110"/>
          </a:xfrm>
          <a:prstGeom prst="rect">
            <a:avLst/>
          </a:prstGeom>
          <a:noFill/>
        </p:spPr>
        <p:txBody>
          <a:bodyPr wrap="square" anchor="ctr">
            <a:spAutoFit/>
          </a:bodyPr>
          <a:lstStyle/>
          <a:p>
            <a:pPr algn="ctr">
              <a:defRPr/>
            </a:pPr>
            <a:r>
              <a:rPr lang="ru-RU" sz="2000" dirty="0">
                <a:solidFill>
                  <a:schemeClr val="tx1">
                    <a:lumMod val="90000"/>
                    <a:lumOff val="10000"/>
                  </a:schemeClr>
                </a:solidFill>
              </a:rPr>
              <a:t>бесплатно</a:t>
            </a:r>
          </a:p>
        </p:txBody>
      </p:sp>
      <p:sp>
        <p:nvSpPr>
          <p:cNvPr id="35" name="TextBox 34"/>
          <p:cNvSpPr txBox="1"/>
          <p:nvPr/>
        </p:nvSpPr>
        <p:spPr>
          <a:xfrm>
            <a:off x="7092291" y="5445224"/>
            <a:ext cx="1486049" cy="400110"/>
          </a:xfrm>
          <a:prstGeom prst="rect">
            <a:avLst/>
          </a:prstGeom>
          <a:noFill/>
        </p:spPr>
        <p:txBody>
          <a:bodyPr wrap="square" anchor="ctr">
            <a:spAutoFit/>
          </a:bodyPr>
          <a:lstStyle/>
          <a:p>
            <a:pPr algn="ctr">
              <a:defRPr/>
            </a:pPr>
            <a:r>
              <a:rPr lang="ru-RU" sz="2000" dirty="0">
                <a:solidFill>
                  <a:schemeClr val="tx1">
                    <a:lumMod val="90000"/>
                    <a:lumOff val="10000"/>
                  </a:schemeClr>
                </a:solidFill>
              </a:rPr>
              <a:t>бесплатно</a:t>
            </a:r>
          </a:p>
        </p:txBody>
      </p:sp>
      <p:pic>
        <p:nvPicPr>
          <p:cNvPr id="142347" name="Picture 4"/>
          <p:cNvPicPr>
            <a:picLocks noChangeAspect="1" noChangeArrowheads="1"/>
          </p:cNvPicPr>
          <p:nvPr/>
        </p:nvPicPr>
        <p:blipFill>
          <a:blip r:embed="rId5" cstate="print"/>
          <a:srcRect/>
          <a:stretch>
            <a:fillRect/>
          </a:stretch>
        </p:blipFill>
        <p:spPr bwMode="auto">
          <a:xfrm>
            <a:off x="409575" y="147638"/>
            <a:ext cx="1638300" cy="739775"/>
          </a:xfrm>
          <a:prstGeom prst="rect">
            <a:avLst/>
          </a:prstGeom>
          <a:noFill/>
          <a:ln w="9525">
            <a:noFill/>
            <a:miter lim="800000"/>
            <a:headEnd/>
            <a:tailEnd/>
          </a:ln>
        </p:spPr>
      </p:pic>
      <p:sp>
        <p:nvSpPr>
          <p:cNvPr id="37" name="Прямоугольник 36"/>
          <p:cNvSpPr/>
          <p:nvPr/>
        </p:nvSpPr>
        <p:spPr>
          <a:xfrm>
            <a:off x="288142" y="6345261"/>
            <a:ext cx="3354829" cy="243143"/>
          </a:xfrm>
          <a:prstGeom prst="rect">
            <a:avLst/>
          </a:prstGeom>
        </p:spPr>
        <p:txBody>
          <a:bodyPr wrap="none">
            <a:spAutoFit/>
          </a:bodyPr>
          <a:lstStyle/>
          <a:p>
            <a:pPr>
              <a:lnSpc>
                <a:spcPct val="70000"/>
              </a:lnSpc>
              <a:defRPr sz="4000" b="0">
                <a:solidFill>
                  <a:srgbClr val="ED1946"/>
                </a:solidFill>
                <a:latin typeface="Helios-Cond-Light"/>
                <a:ea typeface="Helios-Cond-Light"/>
                <a:cs typeface="Helios-Cond-Light"/>
                <a:sym typeface="Helios-Cond-Light"/>
              </a:defRPr>
            </a:pPr>
            <a:r>
              <a:rPr lang="ru-RU" sz="1400" dirty="0">
                <a:solidFill>
                  <a:schemeClr val="tx1">
                    <a:lumMod val="90000"/>
                    <a:lumOff val="10000"/>
                  </a:schemeClr>
                </a:solidFill>
                <a:latin typeface="Calibri" panose="020F0502020204030204" pitchFamily="34" charset="0"/>
                <a:ea typeface="HeliosCompressed"/>
                <a:cs typeface="HeliosCompressed"/>
                <a:sym typeface="Helios-Cond-Light"/>
              </a:rPr>
              <a:t>Адрес сайта:</a:t>
            </a:r>
            <a:r>
              <a:rPr lang="ru-RU" sz="1400" dirty="0">
                <a:solidFill>
                  <a:srgbClr val="2D3494"/>
                </a:solidFill>
                <a:latin typeface="Calibri" panose="020F0502020204030204" pitchFamily="34" charset="0"/>
                <a:ea typeface="HeliosCompressed"/>
                <a:cs typeface="HeliosCompressed"/>
                <a:sym typeface="Helios-Cond-Light"/>
              </a:rPr>
              <a:t> </a:t>
            </a:r>
            <a:r>
              <a:rPr lang="en-US" sz="1400" dirty="0">
                <a:solidFill>
                  <a:schemeClr val="bg2">
                    <a:lumMod val="25000"/>
                  </a:schemeClr>
                </a:solidFill>
                <a:latin typeface="Calibri" panose="020F0502020204030204" pitchFamily="34" charset="0"/>
                <a:ea typeface="HeliosCompressed"/>
                <a:cs typeface="HeliosCompressed"/>
                <a:sym typeface="Helios-Cond-Light"/>
                <a:hlinkClick r:id="rId6"/>
              </a:rPr>
              <a:t>https://lecta.rosuchebnik.ru/</a:t>
            </a:r>
            <a:r>
              <a:rPr lang="ru-RU" sz="1400" dirty="0">
                <a:solidFill>
                  <a:schemeClr val="bg2">
                    <a:lumMod val="25000"/>
                  </a:schemeClr>
                </a:solidFill>
                <a:latin typeface="Calibri" panose="020F0502020204030204" pitchFamily="34" charset="0"/>
                <a:ea typeface="HeliosCompressed"/>
                <a:cs typeface="HeliosCompressed"/>
                <a:sym typeface="Helios-Cond-Light"/>
              </a:rPr>
              <a:t> </a:t>
            </a:r>
            <a:endParaRPr lang="en-US" sz="1400" dirty="0">
              <a:solidFill>
                <a:schemeClr val="bg2">
                  <a:lumMod val="25000"/>
                </a:schemeClr>
              </a:solidFill>
              <a:latin typeface="Calibri" panose="020F0502020204030204" pitchFamily="34" charset="0"/>
              <a:ea typeface="HeliosCompressed"/>
              <a:cs typeface="HeliosCompressed"/>
              <a:sym typeface="Helios-Cond-Light"/>
            </a:endParaRPr>
          </a:p>
        </p:txBody>
      </p:sp>
      <p:pic>
        <p:nvPicPr>
          <p:cNvPr id="142351" name="Рисунок 83"/>
          <p:cNvPicPr>
            <a:picLocks noChangeAspect="1"/>
          </p:cNvPicPr>
          <p:nvPr/>
        </p:nvPicPr>
        <p:blipFill>
          <a:blip r:embed="rId7" cstate="print"/>
          <a:srcRect/>
          <a:stretch>
            <a:fillRect/>
          </a:stretch>
        </p:blipFill>
        <p:spPr bwMode="auto">
          <a:xfrm>
            <a:off x="3923928" y="2492918"/>
            <a:ext cx="668238" cy="619125"/>
          </a:xfrm>
          <a:prstGeom prst="rect">
            <a:avLst/>
          </a:prstGeom>
          <a:noFill/>
          <a:ln w="9525">
            <a:noFill/>
            <a:miter lim="800000"/>
            <a:headEnd/>
            <a:tailEnd/>
          </a:ln>
        </p:spPr>
      </p:pic>
      <p:pic>
        <p:nvPicPr>
          <p:cNvPr id="142352" name="Рисунок 84"/>
          <p:cNvPicPr>
            <a:picLocks noChangeAspect="1"/>
          </p:cNvPicPr>
          <p:nvPr/>
        </p:nvPicPr>
        <p:blipFill>
          <a:blip r:embed="rId8" cstate="print"/>
          <a:srcRect/>
          <a:stretch>
            <a:fillRect/>
          </a:stretch>
        </p:blipFill>
        <p:spPr bwMode="auto">
          <a:xfrm>
            <a:off x="5508111" y="2492918"/>
            <a:ext cx="539105" cy="585787"/>
          </a:xfrm>
          <a:prstGeom prst="rect">
            <a:avLst/>
          </a:prstGeom>
          <a:noFill/>
          <a:ln w="9525">
            <a:noFill/>
            <a:miter lim="800000"/>
            <a:headEnd/>
            <a:tailEnd/>
          </a:ln>
        </p:spPr>
      </p:pic>
      <p:pic>
        <p:nvPicPr>
          <p:cNvPr id="142353" name="Рисунок 85"/>
          <p:cNvPicPr>
            <a:picLocks noChangeAspect="1"/>
          </p:cNvPicPr>
          <p:nvPr/>
        </p:nvPicPr>
        <p:blipFill>
          <a:blip r:embed="rId9" cstate="print"/>
          <a:srcRect/>
          <a:stretch>
            <a:fillRect/>
          </a:stretch>
        </p:blipFill>
        <p:spPr bwMode="auto">
          <a:xfrm>
            <a:off x="7452331" y="2492918"/>
            <a:ext cx="637901" cy="619125"/>
          </a:xfrm>
          <a:prstGeom prst="rect">
            <a:avLst/>
          </a:prstGeom>
          <a:noFill/>
          <a:ln w="9525">
            <a:noFill/>
            <a:miter lim="800000"/>
            <a:headEnd/>
            <a:tailEnd/>
          </a:ln>
        </p:spPr>
      </p:pic>
      <p:pic>
        <p:nvPicPr>
          <p:cNvPr id="142354" name="Рисунок 86"/>
          <p:cNvPicPr>
            <a:picLocks noChangeAspect="1"/>
          </p:cNvPicPr>
          <p:nvPr/>
        </p:nvPicPr>
        <p:blipFill>
          <a:blip r:embed="rId10" cstate="print"/>
          <a:srcRect/>
          <a:stretch>
            <a:fillRect/>
          </a:stretch>
        </p:blipFill>
        <p:spPr bwMode="auto">
          <a:xfrm>
            <a:off x="3851922" y="4365104"/>
            <a:ext cx="576064" cy="617538"/>
          </a:xfrm>
          <a:prstGeom prst="rect">
            <a:avLst/>
          </a:prstGeom>
          <a:noFill/>
          <a:ln w="9525">
            <a:noFill/>
            <a:miter lim="800000"/>
            <a:headEnd/>
            <a:tailEnd/>
          </a:ln>
        </p:spPr>
      </p:pic>
      <p:pic>
        <p:nvPicPr>
          <p:cNvPr id="142355" name="Рисунок 87"/>
          <p:cNvPicPr>
            <a:picLocks noChangeAspect="1"/>
          </p:cNvPicPr>
          <p:nvPr/>
        </p:nvPicPr>
        <p:blipFill>
          <a:blip r:embed="rId11" cstate="print"/>
          <a:srcRect/>
          <a:stretch>
            <a:fillRect/>
          </a:stretch>
        </p:blipFill>
        <p:spPr bwMode="auto">
          <a:xfrm>
            <a:off x="5436096" y="4365104"/>
            <a:ext cx="561726" cy="555576"/>
          </a:xfrm>
          <a:prstGeom prst="rect">
            <a:avLst/>
          </a:prstGeom>
          <a:noFill/>
          <a:ln w="9525">
            <a:noFill/>
            <a:miter lim="800000"/>
            <a:headEnd/>
            <a:tailEnd/>
          </a:ln>
        </p:spPr>
      </p:pic>
      <p:pic>
        <p:nvPicPr>
          <p:cNvPr id="142356" name="Рисунок 88"/>
          <p:cNvPicPr>
            <a:picLocks noChangeAspect="1"/>
          </p:cNvPicPr>
          <p:nvPr/>
        </p:nvPicPr>
        <p:blipFill>
          <a:blip r:embed="rId12" cstate="print"/>
          <a:srcRect/>
          <a:stretch>
            <a:fillRect/>
          </a:stretch>
        </p:blipFill>
        <p:spPr bwMode="auto">
          <a:xfrm>
            <a:off x="7308304" y="4365126"/>
            <a:ext cx="572418" cy="619125"/>
          </a:xfrm>
          <a:prstGeom prst="rect">
            <a:avLst/>
          </a:prstGeom>
          <a:noFill/>
          <a:ln w="9525">
            <a:noFill/>
            <a:miter lim="800000"/>
            <a:headEnd/>
            <a:tailEnd/>
          </a:ln>
        </p:spPr>
      </p:pic>
      <p:sp>
        <p:nvSpPr>
          <p:cNvPr id="91" name="Овал 90"/>
          <p:cNvSpPr/>
          <p:nvPr/>
        </p:nvSpPr>
        <p:spPr>
          <a:xfrm>
            <a:off x="3779914" y="2276872"/>
            <a:ext cx="961082" cy="977900"/>
          </a:xfrm>
          <a:prstGeom prst="ellipse">
            <a:avLst/>
          </a:prstGeom>
          <a:noFill/>
          <a:ln w="19050">
            <a:solidFill>
              <a:srgbClr val="2D349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chor="ctr"/>
          <a:lstStyle/>
          <a:p>
            <a:pPr algn="ctr">
              <a:defRPr/>
            </a:pPr>
            <a:endParaRPr lang="ru-RU" sz="1200" dirty="0" err="1">
              <a:solidFill>
                <a:schemeClr val="bg1"/>
              </a:solidFill>
            </a:endParaRPr>
          </a:p>
        </p:txBody>
      </p:sp>
      <p:sp>
        <p:nvSpPr>
          <p:cNvPr id="92" name="Овал 91"/>
          <p:cNvSpPr/>
          <p:nvPr/>
        </p:nvSpPr>
        <p:spPr>
          <a:xfrm>
            <a:off x="5292081" y="2276872"/>
            <a:ext cx="1008112" cy="977900"/>
          </a:xfrm>
          <a:prstGeom prst="ellipse">
            <a:avLst/>
          </a:prstGeom>
          <a:noFill/>
          <a:ln w="19050">
            <a:solidFill>
              <a:srgbClr val="2D349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chor="ctr"/>
          <a:lstStyle/>
          <a:p>
            <a:pPr algn="ctr">
              <a:defRPr/>
            </a:pPr>
            <a:endParaRPr lang="ru-RU" sz="1200" dirty="0" err="1">
              <a:solidFill>
                <a:schemeClr val="bg1"/>
              </a:solidFill>
            </a:endParaRPr>
          </a:p>
        </p:txBody>
      </p:sp>
      <p:sp>
        <p:nvSpPr>
          <p:cNvPr id="93" name="Овал 92"/>
          <p:cNvSpPr/>
          <p:nvPr/>
        </p:nvSpPr>
        <p:spPr>
          <a:xfrm>
            <a:off x="7308304" y="2348902"/>
            <a:ext cx="911696" cy="979487"/>
          </a:xfrm>
          <a:prstGeom prst="ellipse">
            <a:avLst/>
          </a:prstGeom>
          <a:noFill/>
          <a:ln w="19050">
            <a:solidFill>
              <a:srgbClr val="2D349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chor="ctr"/>
          <a:lstStyle/>
          <a:p>
            <a:pPr algn="ctr">
              <a:defRPr/>
            </a:pPr>
            <a:endParaRPr lang="ru-RU" sz="1200" dirty="0" err="1">
              <a:solidFill>
                <a:schemeClr val="bg1"/>
              </a:solidFill>
            </a:endParaRPr>
          </a:p>
        </p:txBody>
      </p:sp>
      <p:sp>
        <p:nvSpPr>
          <p:cNvPr id="94" name="Овал 93"/>
          <p:cNvSpPr/>
          <p:nvPr/>
        </p:nvSpPr>
        <p:spPr>
          <a:xfrm>
            <a:off x="7164288" y="4149080"/>
            <a:ext cx="889372" cy="977900"/>
          </a:xfrm>
          <a:prstGeom prst="ellipse">
            <a:avLst/>
          </a:prstGeom>
          <a:noFill/>
          <a:ln w="19050">
            <a:solidFill>
              <a:srgbClr val="2D349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chor="ctr"/>
          <a:lstStyle/>
          <a:p>
            <a:pPr algn="ctr">
              <a:defRPr/>
            </a:pPr>
            <a:endParaRPr lang="ru-RU" sz="1200" dirty="0" err="1">
              <a:solidFill>
                <a:schemeClr val="bg1"/>
              </a:solidFill>
            </a:endParaRPr>
          </a:p>
        </p:txBody>
      </p:sp>
      <p:sp>
        <p:nvSpPr>
          <p:cNvPr id="95" name="Овал 94"/>
          <p:cNvSpPr/>
          <p:nvPr/>
        </p:nvSpPr>
        <p:spPr>
          <a:xfrm>
            <a:off x="5220074" y="4221088"/>
            <a:ext cx="991443" cy="977900"/>
          </a:xfrm>
          <a:prstGeom prst="ellipse">
            <a:avLst/>
          </a:prstGeom>
          <a:noFill/>
          <a:ln w="19050">
            <a:solidFill>
              <a:srgbClr val="2D349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chor="ctr"/>
          <a:lstStyle/>
          <a:p>
            <a:pPr algn="ctr">
              <a:defRPr/>
            </a:pPr>
            <a:endParaRPr lang="ru-RU" sz="1200" dirty="0" err="1">
              <a:solidFill>
                <a:schemeClr val="bg1"/>
              </a:solidFill>
            </a:endParaRPr>
          </a:p>
        </p:txBody>
      </p:sp>
      <p:sp>
        <p:nvSpPr>
          <p:cNvPr id="96" name="Овал 95"/>
          <p:cNvSpPr/>
          <p:nvPr/>
        </p:nvSpPr>
        <p:spPr>
          <a:xfrm>
            <a:off x="3635898" y="4149080"/>
            <a:ext cx="1008112" cy="977900"/>
          </a:xfrm>
          <a:prstGeom prst="ellipse">
            <a:avLst/>
          </a:prstGeom>
          <a:noFill/>
          <a:ln w="19050">
            <a:solidFill>
              <a:srgbClr val="2D349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chor="ctr"/>
          <a:lstStyle/>
          <a:p>
            <a:pPr algn="ctr">
              <a:defRPr/>
            </a:pPr>
            <a:endParaRPr lang="ru-RU" sz="1200" dirty="0" err="1">
              <a:solidFill>
                <a:schemeClr val="bg1"/>
              </a:solidFill>
            </a:endParaRPr>
          </a:p>
        </p:txBody>
      </p:sp>
      <p:sp>
        <p:nvSpPr>
          <p:cNvPr id="142363" name="Прямоугольник 1"/>
          <p:cNvSpPr>
            <a:spLocks noChangeArrowheads="1"/>
          </p:cNvSpPr>
          <p:nvPr/>
        </p:nvSpPr>
        <p:spPr bwMode="auto">
          <a:xfrm>
            <a:off x="409575" y="1169988"/>
            <a:ext cx="8366522" cy="646112"/>
          </a:xfrm>
          <a:prstGeom prst="rect">
            <a:avLst/>
          </a:prstGeom>
          <a:noFill/>
          <a:ln w="9525">
            <a:noFill/>
            <a:miter lim="800000"/>
            <a:headEnd/>
            <a:tailEnd/>
          </a:ln>
        </p:spPr>
        <p:txBody>
          <a:bodyPr>
            <a:spAutoFit/>
          </a:bodyPr>
          <a:lstStyle/>
          <a:p>
            <a:r>
              <a:rPr lang="ru-RU" dirty="0"/>
              <a:t>Активируйте </a:t>
            </a:r>
            <a:r>
              <a:rPr lang="ru-RU" dirty="0" err="1"/>
              <a:t>промо-код</a:t>
            </a:r>
            <a:r>
              <a:rPr lang="ru-RU" dirty="0"/>
              <a:t> </a:t>
            </a:r>
            <a:r>
              <a:rPr lang="en-US" sz="2000" b="1" dirty="0" smtClean="0">
                <a:solidFill>
                  <a:srgbClr val="FF0000"/>
                </a:solidFill>
              </a:rPr>
              <a:t> UMK2019</a:t>
            </a:r>
            <a:r>
              <a:rPr lang="ru-RU" sz="1600" b="1" dirty="0" smtClean="0">
                <a:solidFill>
                  <a:srgbClr val="2D3494"/>
                </a:solidFill>
              </a:rPr>
              <a:t> </a:t>
            </a:r>
            <a:r>
              <a:rPr lang="ru-RU" dirty="0"/>
              <a:t>на сайте</a:t>
            </a:r>
            <a:r>
              <a:rPr lang="ru-RU" dirty="0">
                <a:solidFill>
                  <a:srgbClr val="2D3494"/>
                </a:solidFill>
                <a:latin typeface="Calibri" pitchFamily="34" charset="0"/>
                <a:ea typeface="HeliosCompressed"/>
                <a:cs typeface="HeliosCompressed"/>
              </a:rPr>
              <a:t> </a:t>
            </a:r>
            <a:r>
              <a:rPr lang="en-US" sz="2000" b="1" dirty="0">
                <a:solidFill>
                  <a:srgbClr val="FF0000"/>
                </a:solidFill>
                <a:latin typeface="Calibri" pitchFamily="34" charset="0"/>
                <a:ea typeface="HeliosCompressed"/>
                <a:cs typeface="HeliosCompressed"/>
              </a:rPr>
              <a:t>lecta.rosuchebnik.ru</a:t>
            </a:r>
            <a:r>
              <a:rPr lang="ru-RU" sz="2000" b="1" dirty="0">
                <a:solidFill>
                  <a:srgbClr val="FF0000"/>
                </a:solidFill>
                <a:latin typeface="Calibri" pitchFamily="34" charset="0"/>
                <a:ea typeface="HeliosCompressed"/>
                <a:cs typeface="HeliosCompressed"/>
              </a:rPr>
              <a:t> </a:t>
            </a:r>
            <a:r>
              <a:rPr lang="ru-RU" sz="1600" dirty="0"/>
              <a:t>и получите </a:t>
            </a:r>
            <a:r>
              <a:rPr lang="ru-RU" sz="1600" b="1" dirty="0">
                <a:solidFill>
                  <a:srgbClr val="2D3494"/>
                </a:solidFill>
              </a:rPr>
              <a:t>БЕСПЛАТНЫЙ</a:t>
            </a:r>
            <a:r>
              <a:rPr lang="ru-RU" sz="1600" dirty="0"/>
              <a:t> доступ к электронным учебникам и уникальным сервисам на сайте </a:t>
            </a:r>
            <a:r>
              <a:rPr lang="en-US" sz="1600" dirty="0"/>
              <a:t>L</a:t>
            </a:r>
            <a:r>
              <a:rPr lang="ru-RU" sz="1600" dirty="0"/>
              <a:t>ЕСТА:</a:t>
            </a:r>
          </a:p>
        </p:txBody>
      </p:sp>
      <p:pic>
        <p:nvPicPr>
          <p:cNvPr id="26" name="Рисунок 25"/>
          <p:cNvPicPr/>
          <p:nvPr/>
        </p:nvPicPr>
        <p:blipFill>
          <a:blip r:embed="rId13" cstate="print"/>
          <a:srcRect l="5612" t="8016" r="7643" b="6212"/>
          <a:stretch>
            <a:fillRect/>
          </a:stretch>
        </p:blipFill>
        <p:spPr bwMode="auto">
          <a:xfrm>
            <a:off x="107515" y="1844824"/>
            <a:ext cx="2710957" cy="2304256"/>
          </a:xfrm>
          <a:prstGeom prst="rect">
            <a:avLst/>
          </a:prstGeom>
          <a:noFill/>
          <a:ln w="9525">
            <a:solidFill>
              <a:schemeClr val="accent1"/>
            </a:solidFill>
            <a:miter lim="800000"/>
            <a:headEnd/>
            <a:tailEnd/>
          </a:ln>
        </p:spPr>
      </p:pic>
      <p:pic>
        <p:nvPicPr>
          <p:cNvPr id="27" name="Рисунок 26"/>
          <p:cNvPicPr/>
          <p:nvPr/>
        </p:nvPicPr>
        <p:blipFill>
          <a:blip r:embed="rId14" cstate="print"/>
          <a:srcRect l="6093" t="7816" r="6040" b="5210"/>
          <a:stretch>
            <a:fillRect/>
          </a:stretch>
        </p:blipFill>
        <p:spPr bwMode="auto">
          <a:xfrm>
            <a:off x="646067" y="4051212"/>
            <a:ext cx="2736304" cy="2168277"/>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p:cNvSpPr/>
          <p:nvPr/>
        </p:nvSpPr>
        <p:spPr>
          <a:xfrm>
            <a:off x="0" y="1596621"/>
            <a:ext cx="9144000" cy="1644493"/>
          </a:xfrm>
          <a:prstGeom prst="rect">
            <a:avLst/>
          </a:prstGeom>
          <a:solidFill>
            <a:srgbClr val="2F369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ru-RU" sz="900" dirty="0" err="1">
              <a:solidFill>
                <a:schemeClr val="bg1"/>
              </a:solidFill>
            </a:endParaRPr>
          </a:p>
        </p:txBody>
      </p:sp>
      <p:graphicFrame>
        <p:nvGraphicFramePr>
          <p:cNvPr id="5" name="Объект 4" hidden="1"/>
          <p:cNvGraphicFramePr>
            <a:graphicFrameLocks noChangeAspect="1"/>
          </p:cNvGraphicFramePr>
          <p:nvPr>
            <p:extLst>
              <p:ext uri="{D42A27DB-BD31-4B8C-83A1-F6EECF244321}">
                <p14:modId xmlns="" xmlns:p14="http://schemas.microsoft.com/office/powerpoint/2010/main" val="1157999801"/>
              </p:ext>
            </p:extLst>
          </p:nvPr>
        </p:nvGraphicFramePr>
        <p:xfrm>
          <a:off x="1144195" y="858843"/>
          <a:ext cx="1190" cy="1587"/>
        </p:xfrm>
        <a:graphic>
          <a:graphicData uri="http://schemas.openxmlformats.org/presentationml/2006/ole">
            <p:oleObj spid="_x0000_s7170" name="think-cell Slide" r:id="rId3" imgW="360" imgH="360" progId="">
              <p:embed/>
            </p:oleObj>
          </a:graphicData>
        </a:graphic>
      </p:graphicFrame>
      <p:sp>
        <p:nvSpPr>
          <p:cNvPr id="1065" name="Хотите продолжить общение?"/>
          <p:cNvSpPr txBox="1"/>
          <p:nvPr/>
        </p:nvSpPr>
        <p:spPr>
          <a:xfrm>
            <a:off x="5064940" y="3447206"/>
            <a:ext cx="2058833" cy="223138"/>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lgn="l">
              <a:defRPr sz="6000" b="0">
                <a:solidFill>
                  <a:srgbClr val="FFFFFF"/>
                </a:solidFill>
                <a:latin typeface="HeliosCompressed"/>
                <a:ea typeface="HeliosCompressed"/>
                <a:cs typeface="HeliosCompressed"/>
                <a:sym typeface="HeliosCompressed"/>
              </a:defRPr>
            </a:lvl1pPr>
          </a:lstStyle>
          <a:p>
            <a:r>
              <a:rPr lang="ru-RU" sz="1200" b="1" dirty="0">
                <a:solidFill>
                  <a:schemeClr val="bg2">
                    <a:lumMod val="25000"/>
                  </a:schemeClr>
                </a:solidFill>
                <a:latin typeface="Calibri" panose="020F0502020204030204" pitchFamily="34" charset="0"/>
              </a:rPr>
              <a:t>Хотите продолжить общение?</a:t>
            </a:r>
          </a:p>
        </p:txBody>
      </p:sp>
      <p:grpSp>
        <p:nvGrpSpPr>
          <p:cNvPr id="2" name="Группа 30"/>
          <p:cNvGrpSpPr/>
          <p:nvPr/>
        </p:nvGrpSpPr>
        <p:grpSpPr>
          <a:xfrm>
            <a:off x="5064927" y="3958844"/>
            <a:ext cx="2663698" cy="1200329"/>
            <a:chOff x="7310446" y="3528008"/>
            <a:chExt cx="3551597" cy="1600438"/>
          </a:xfrm>
        </p:grpSpPr>
        <p:sp>
          <p:nvSpPr>
            <p:cNvPr id="33" name="Прямоугольник 32"/>
            <p:cNvSpPr/>
            <p:nvPr/>
          </p:nvSpPr>
          <p:spPr>
            <a:xfrm>
              <a:off x="7703401" y="3528008"/>
              <a:ext cx="3158642" cy="1600438"/>
            </a:xfrm>
            <a:prstGeom prst="rect">
              <a:avLst/>
            </a:prstGeom>
          </p:spPr>
          <p:txBody>
            <a:bodyPr wrap="none">
              <a:spAutoFit/>
            </a:bodyPr>
            <a:lstStyle/>
            <a:p>
              <a:pPr algn="l">
                <a:lnSpc>
                  <a:spcPct val="150000"/>
                </a:lnSpc>
              </a:pPr>
              <a:r>
                <a:rPr lang="en-US" sz="1200" dirty="0">
                  <a:latin typeface="Calibri" panose="020F0502020204030204" pitchFamily="34" charset="0"/>
                  <a:ea typeface="Helios-Cond-Light"/>
                  <a:cs typeface="Helios-Cond-Light"/>
                  <a:sym typeface="Helios-Cond-Light"/>
                </a:rPr>
                <a:t>youtube.com/user/</a:t>
              </a:r>
              <a:r>
                <a:rPr lang="en-US" sz="1200" dirty="0" err="1">
                  <a:latin typeface="Calibri" panose="020F0502020204030204" pitchFamily="34" charset="0"/>
                  <a:ea typeface="Helios-Cond-Light"/>
                  <a:cs typeface="Helios-Cond-Light"/>
                  <a:sym typeface="Helios-Cond-Light"/>
                </a:rPr>
                <a:t>drofapublishing</a:t>
              </a:r>
              <a:endParaRPr lang="ru-RU" sz="1200" dirty="0">
                <a:latin typeface="Calibri" panose="020F0502020204030204" pitchFamily="34" charset="0"/>
                <a:ea typeface="Helios-Cond-Light"/>
                <a:cs typeface="Helios-Cond-Light"/>
                <a:sym typeface="Helios-Cond-Light"/>
              </a:endParaRPr>
            </a:p>
            <a:p>
              <a:pPr>
                <a:lnSpc>
                  <a:spcPct val="150000"/>
                </a:lnSpc>
              </a:pPr>
              <a:r>
                <a:rPr lang="en-US" sz="1200" dirty="0">
                  <a:latin typeface="Calibri" panose="020F0502020204030204" pitchFamily="34" charset="0"/>
                  <a:ea typeface="Helios-Cond-Light"/>
                  <a:cs typeface="Helios-Cond-Light"/>
                  <a:sym typeface="Helios-Cond-Light"/>
                </a:rPr>
                <a:t>fb.com/</a:t>
              </a:r>
              <a:r>
                <a:rPr lang="en-US" sz="1200" dirty="0" err="1">
                  <a:latin typeface="Calibri" panose="020F0502020204030204" pitchFamily="34" charset="0"/>
                  <a:ea typeface="Helios-Cond-Light"/>
                  <a:cs typeface="Helios-Cond-Light"/>
                  <a:sym typeface="Helios-Cond-Light"/>
                </a:rPr>
                <a:t>rosuchebnik</a:t>
              </a:r>
              <a:endParaRPr lang="ru-RU" sz="1200" dirty="0">
                <a:latin typeface="Calibri" panose="020F0502020204030204" pitchFamily="34" charset="0"/>
                <a:ea typeface="Helios-Cond-Light"/>
                <a:cs typeface="Helios-Cond-Light"/>
                <a:sym typeface="Helios-Cond-Light"/>
              </a:endParaRPr>
            </a:p>
            <a:p>
              <a:pPr>
                <a:lnSpc>
                  <a:spcPct val="150000"/>
                </a:lnSpc>
              </a:pPr>
              <a:r>
                <a:rPr lang="en-US" sz="1200" dirty="0">
                  <a:latin typeface="Calibri" panose="020F0502020204030204" pitchFamily="34" charset="0"/>
                  <a:ea typeface="Helios-Cond-Light"/>
                  <a:cs typeface="Helios-Cond-Light"/>
                  <a:sym typeface="Helios-Cond-Light"/>
                </a:rPr>
                <a:t>vk.com/</a:t>
              </a:r>
              <a:r>
                <a:rPr lang="en-US" sz="1200" dirty="0" err="1">
                  <a:latin typeface="Calibri" panose="020F0502020204030204" pitchFamily="34" charset="0"/>
                  <a:ea typeface="Helios-Cond-Light"/>
                  <a:cs typeface="Helios-Cond-Light"/>
                  <a:sym typeface="Helios-Cond-Light"/>
                </a:rPr>
                <a:t>ros.uchebnik</a:t>
              </a:r>
              <a:endParaRPr lang="ru-RU" sz="1200" dirty="0">
                <a:latin typeface="Calibri" panose="020F0502020204030204" pitchFamily="34" charset="0"/>
                <a:ea typeface="Helios-Cond-Light"/>
                <a:cs typeface="Helios-Cond-Light"/>
                <a:sym typeface="Helios-Cond-Light"/>
              </a:endParaRPr>
            </a:p>
            <a:p>
              <a:pPr>
                <a:lnSpc>
                  <a:spcPct val="150000"/>
                </a:lnSpc>
              </a:pPr>
              <a:r>
                <a:rPr lang="en-US" sz="1200" dirty="0">
                  <a:latin typeface="Calibri" panose="020F0502020204030204" pitchFamily="34" charset="0"/>
                  <a:ea typeface="Helios-Cond-Light"/>
                  <a:cs typeface="Helios-Cond-Light"/>
                  <a:sym typeface="Helios-Cond-Light"/>
                </a:rPr>
                <a:t>ok.ru/</a:t>
              </a:r>
              <a:r>
                <a:rPr lang="en-US" sz="1200" dirty="0" err="1">
                  <a:latin typeface="Calibri" panose="020F0502020204030204" pitchFamily="34" charset="0"/>
                  <a:ea typeface="Helios-Cond-Light"/>
                  <a:cs typeface="Helios-Cond-Light"/>
                  <a:sym typeface="Helios-Cond-Light"/>
                </a:rPr>
                <a:t>rosuchebnik</a:t>
              </a:r>
              <a:endParaRPr lang="en-US" sz="1200" dirty="0">
                <a:latin typeface="Calibri" panose="020F0502020204030204" pitchFamily="34" charset="0"/>
                <a:ea typeface="Helios-Cond-Light"/>
                <a:cs typeface="Helios-Cond-Light"/>
                <a:sym typeface="Helios-Cond-Light"/>
              </a:endParaRPr>
            </a:p>
          </p:txBody>
        </p:sp>
        <p:pic>
          <p:nvPicPr>
            <p:cNvPr id="34" name="Рисунок 33">
              <a:extLst>
                <a:ext uri="{FF2B5EF4-FFF2-40B4-BE49-F238E27FC236}">
                  <a16:creationId xmlns="" xmlns:a16="http://schemas.microsoft.com/office/drawing/2014/main" id="{006EB138-9E31-6A43-81C9-40C57E323174}"/>
                </a:ext>
              </a:extLst>
            </p:cNvPr>
            <p:cNvPicPr>
              <a:picLocks noChangeAspect="1"/>
            </p:cNvPicPr>
            <p:nvPr/>
          </p:nvPicPr>
          <p:blipFill>
            <a:blip r:embed="rId4" cstate="print">
              <a:extLst>
                <a:ext uri="{BEBA8EAE-BF5A-486C-A8C5-ECC9F3942E4B}">
                  <a14:imgProps xmlns="" xmlns:a14="http://schemas.microsoft.com/office/drawing/2010/main">
                    <a14:imgLayer>
                      <a14:imgEffect>
                        <a14:brightnessContrast bright="-40000" contrast="40000"/>
                      </a14:imgEffect>
                    </a14:imgLayer>
                  </a14:imgProps>
                </a:ext>
              </a:extLst>
            </a:blip>
            <a:stretch>
              <a:fillRect/>
            </a:stretch>
          </p:blipFill>
          <p:spPr>
            <a:xfrm>
              <a:off x="7332978" y="4750319"/>
              <a:ext cx="249702" cy="249702"/>
            </a:xfrm>
            <a:prstGeom prst="rect">
              <a:avLst/>
            </a:prstGeom>
          </p:spPr>
        </p:pic>
        <p:pic>
          <p:nvPicPr>
            <p:cNvPr id="35" name="Рисунок 34">
              <a:extLst>
                <a:ext uri="{FF2B5EF4-FFF2-40B4-BE49-F238E27FC236}">
                  <a16:creationId xmlns="" xmlns:a16="http://schemas.microsoft.com/office/drawing/2014/main" id="{B4F845B7-8AD5-5345-BE80-2BBCD338FB83}"/>
                </a:ext>
              </a:extLst>
            </p:cNvPr>
            <p:cNvPicPr>
              <a:picLocks noChangeAspect="1"/>
            </p:cNvPicPr>
            <p:nvPr/>
          </p:nvPicPr>
          <p:blipFill>
            <a:blip r:embed="rId5" cstate="print">
              <a:extLst>
                <a:ext uri="{BEBA8EAE-BF5A-486C-A8C5-ECC9F3942E4B}">
                  <a14:imgProps xmlns="" xmlns:a14="http://schemas.microsoft.com/office/drawing/2010/main">
                    <a14:imgLayer>
                      <a14:imgEffect>
                        <a14:brightnessContrast bright="-40000" contrast="40000"/>
                      </a14:imgEffect>
                    </a14:imgLayer>
                  </a14:imgProps>
                </a:ext>
              </a:extLst>
            </a:blip>
            <a:stretch>
              <a:fillRect/>
            </a:stretch>
          </p:blipFill>
          <p:spPr>
            <a:xfrm>
              <a:off x="7326945" y="4390279"/>
              <a:ext cx="249702" cy="249702"/>
            </a:xfrm>
            <a:prstGeom prst="rect">
              <a:avLst/>
            </a:prstGeom>
          </p:spPr>
        </p:pic>
        <p:pic>
          <p:nvPicPr>
            <p:cNvPr id="36" name="Рисунок 35">
              <a:extLst>
                <a:ext uri="{FF2B5EF4-FFF2-40B4-BE49-F238E27FC236}">
                  <a16:creationId xmlns="" xmlns:a16="http://schemas.microsoft.com/office/drawing/2014/main" id="{9F4819CC-6576-F641-B0B8-1665E6DF273A}"/>
                </a:ext>
              </a:extLst>
            </p:cNvPr>
            <p:cNvPicPr>
              <a:picLocks noChangeAspect="1"/>
            </p:cNvPicPr>
            <p:nvPr/>
          </p:nvPicPr>
          <p:blipFill>
            <a:blip r:embed="rId6" cstate="print">
              <a:extLst>
                <a:ext uri="{BEBA8EAE-BF5A-486C-A8C5-ECC9F3942E4B}">
                  <a14:imgProps xmlns="" xmlns:a14="http://schemas.microsoft.com/office/drawing/2010/main">
                    <a14:imgLayer>
                      <a14:imgEffect>
                        <a14:brightnessContrast bright="-40000" contrast="40000"/>
                      </a14:imgEffect>
                    </a14:imgLayer>
                  </a14:imgProps>
                </a:ext>
              </a:extLst>
            </a:blip>
            <a:stretch>
              <a:fillRect/>
            </a:stretch>
          </p:blipFill>
          <p:spPr>
            <a:xfrm>
              <a:off x="7320788" y="3994235"/>
              <a:ext cx="249702" cy="249702"/>
            </a:xfrm>
            <a:prstGeom prst="rect">
              <a:avLst/>
            </a:prstGeom>
          </p:spPr>
        </p:pic>
        <p:pic>
          <p:nvPicPr>
            <p:cNvPr id="43" name="Рисунок 42">
              <a:extLst>
                <a:ext uri="{FF2B5EF4-FFF2-40B4-BE49-F238E27FC236}">
                  <a16:creationId xmlns="" xmlns:a16="http://schemas.microsoft.com/office/drawing/2014/main" id="{17BF4B56-8968-C945-A3BC-729E08BAEB15}"/>
                </a:ext>
              </a:extLst>
            </p:cNvPr>
            <p:cNvPicPr>
              <a:picLocks noChangeAspect="1"/>
            </p:cNvPicPr>
            <p:nvPr/>
          </p:nvPicPr>
          <p:blipFill>
            <a:blip r:embed="rId7" cstate="print">
              <a:extLst>
                <a:ext uri="{BEBA8EAE-BF5A-486C-A8C5-ECC9F3942E4B}">
                  <a14:imgProps xmlns="" xmlns:a14="http://schemas.microsoft.com/office/drawing/2010/main">
                    <a14:imgLayer>
                      <a14:imgEffect>
                        <a14:brightnessContrast bright="-40000" contrast="40000"/>
                      </a14:imgEffect>
                    </a14:imgLayer>
                  </a14:imgProps>
                </a:ext>
              </a:extLst>
            </a:blip>
            <a:stretch>
              <a:fillRect/>
            </a:stretch>
          </p:blipFill>
          <p:spPr>
            <a:xfrm>
              <a:off x="7310446" y="3607926"/>
              <a:ext cx="249702" cy="249702"/>
            </a:xfrm>
            <a:prstGeom prst="rect">
              <a:avLst/>
            </a:prstGeom>
          </p:spPr>
        </p:pic>
      </p:grpSp>
      <p:sp>
        <p:nvSpPr>
          <p:cNvPr id="37" name="123308, г. Москва, ул. Зорге, д.1"/>
          <p:cNvSpPr txBox="1"/>
          <p:nvPr/>
        </p:nvSpPr>
        <p:spPr>
          <a:xfrm>
            <a:off x="646361" y="2298871"/>
            <a:ext cx="2535952" cy="190438"/>
          </a:xfrm>
          <a:prstGeom prst="rect">
            <a:avLst/>
          </a:prstGeom>
          <a:ln w="12700">
            <a:miter lim="400000"/>
          </a:ln>
          <a:extLst>
            <a:ext uri="{C572A759-6A51-4108-AA02-DFA0A04FC94B}">
              <ma14:wrappingTextBoxFlag xmlns="" xmlns:ma14="http://schemas.microsoft.com/office/mac/drawingml/2011/main" val="1"/>
            </a:ext>
          </a:extLst>
        </p:spPr>
        <p:txBody>
          <a:bodyPr wrap="none" lIns="14288" tIns="14288" rIns="14288" bIns="14288" anchor="ctr">
            <a:spAutoFit/>
          </a:bodyPr>
          <a:lstStyle>
            <a:lvl1pPr algn="l">
              <a:defRPr sz="4000" b="0">
                <a:solidFill>
                  <a:srgbClr val="FFFFFF"/>
                </a:solidFill>
                <a:latin typeface="Helios-Cond-Light"/>
                <a:ea typeface="Helios-Cond-Light"/>
                <a:cs typeface="Helios-Cond-Light"/>
                <a:sym typeface="Helios-Cond-Light"/>
              </a:defRPr>
            </a:lvl1pPr>
          </a:lstStyle>
          <a:p>
            <a:r>
              <a:rPr lang="ru-RU" sz="1050" dirty="0">
                <a:solidFill>
                  <a:schemeClr val="bg1"/>
                </a:solidFill>
                <a:latin typeface="Calibri" panose="020F0502020204030204" pitchFamily="34" charset="0"/>
              </a:rPr>
              <a:t> Москва, Пресненская наб., д. 6, строение 2</a:t>
            </a:r>
            <a:endParaRPr sz="1050" dirty="0">
              <a:solidFill>
                <a:schemeClr val="bg1"/>
              </a:solidFill>
              <a:latin typeface="Calibri" panose="020F0502020204030204" pitchFamily="34" charset="0"/>
            </a:endParaRPr>
          </a:p>
        </p:txBody>
      </p:sp>
      <p:sp>
        <p:nvSpPr>
          <p:cNvPr id="44" name="Методический центр 8-800-2000-550 (звонок бесплатный)"/>
          <p:cNvSpPr txBox="1"/>
          <p:nvPr/>
        </p:nvSpPr>
        <p:spPr>
          <a:xfrm>
            <a:off x="3845859" y="1920421"/>
            <a:ext cx="4706470" cy="1113767"/>
          </a:xfrm>
          <a:prstGeom prst="rect">
            <a:avLst/>
          </a:prstGeom>
          <a:ln w="12700">
            <a:miter lim="400000"/>
          </a:ln>
          <a:extLst>
            <a:ext uri="{C572A759-6A51-4108-AA02-DFA0A04FC94B}">
              <ma14:wrappingTextBoxFlag xmlns="" xmlns:ma14="http://schemas.microsoft.com/office/mac/drawingml/2011/main" val="1"/>
            </a:ext>
          </a:extLst>
        </p:spPr>
        <p:txBody>
          <a:bodyPr wrap="square" lIns="14288" tIns="14288" rIns="14288" bIns="14288" anchor="ctr">
            <a:spAutoFit/>
          </a:bodyPr>
          <a:lstStyle>
            <a:lvl1pPr algn="l">
              <a:defRPr sz="4000" b="0">
                <a:solidFill>
                  <a:srgbClr val="FFFFFF"/>
                </a:solidFill>
                <a:latin typeface="Helios-Cond-Light"/>
                <a:ea typeface="Helios-Cond-Light"/>
                <a:cs typeface="Helios-Cond-Light"/>
                <a:sym typeface="Helios-Cond-Light"/>
              </a:defRPr>
            </a:lvl1pPr>
          </a:lstStyle>
          <a:p>
            <a:r>
              <a:rPr lang="ru-RU" sz="2000" dirty="0">
                <a:solidFill>
                  <a:schemeClr val="bg1"/>
                </a:solidFill>
                <a:latin typeface="Calibri" panose="020F0502020204030204" pitchFamily="34" charset="0"/>
              </a:rPr>
              <a:t>Методический центр</a:t>
            </a:r>
          </a:p>
          <a:p>
            <a:r>
              <a:rPr lang="ru-RU" sz="2000" dirty="0">
                <a:solidFill>
                  <a:schemeClr val="bg1"/>
                </a:solidFill>
                <a:latin typeface="Calibri" panose="020F0502020204030204" pitchFamily="34" charset="0"/>
              </a:rPr>
              <a:t>8-800-2000-550 (звонок бесплатный</a:t>
            </a:r>
            <a:r>
              <a:rPr sz="2000" dirty="0">
                <a:solidFill>
                  <a:schemeClr val="bg1"/>
                </a:solidFill>
                <a:latin typeface="Calibri" panose="020F0502020204030204" pitchFamily="34" charset="0"/>
              </a:rPr>
              <a:t>)</a:t>
            </a:r>
            <a:endParaRPr lang="ru-RU" sz="2000" dirty="0">
              <a:solidFill>
                <a:schemeClr val="bg1"/>
              </a:solidFill>
              <a:latin typeface="Calibri" panose="020F0502020204030204" pitchFamily="34" charset="0"/>
            </a:endParaRPr>
          </a:p>
          <a:p>
            <a:r>
              <a:rPr lang="en-US" sz="2000" dirty="0" smtClean="0">
                <a:solidFill>
                  <a:schemeClr val="bg1"/>
                </a:solidFill>
                <a:latin typeface="Calibri" panose="020F0502020204030204" pitchFamily="34" charset="0"/>
                <a:hlinkClick r:id="rId8"/>
              </a:rPr>
              <a:t>metod@rosuchebnik.ru</a:t>
            </a:r>
            <a:endParaRPr lang="ru-RU" sz="2000" dirty="0" smtClean="0">
              <a:solidFill>
                <a:schemeClr val="bg1"/>
              </a:solidFill>
              <a:latin typeface="Calibri" panose="020F0502020204030204" pitchFamily="34" charset="0"/>
            </a:endParaRPr>
          </a:p>
          <a:p>
            <a:endParaRPr sz="1050" dirty="0">
              <a:solidFill>
                <a:schemeClr val="bg1"/>
              </a:solidFill>
              <a:latin typeface="Calibri" panose="020F0502020204030204" pitchFamily="34" charset="0"/>
            </a:endParaRPr>
          </a:p>
        </p:txBody>
      </p:sp>
      <p:sp>
        <p:nvSpPr>
          <p:cNvPr id="45" name="Прямоугольник 44"/>
          <p:cNvSpPr/>
          <p:nvPr/>
        </p:nvSpPr>
        <p:spPr>
          <a:xfrm>
            <a:off x="505562" y="1768903"/>
            <a:ext cx="3173754" cy="369332"/>
          </a:xfrm>
          <a:prstGeom prst="rect">
            <a:avLst/>
          </a:prstGeom>
          <a:noFill/>
        </p:spPr>
        <p:txBody>
          <a:bodyPr wrap="none">
            <a:spAutoFit/>
          </a:bodyPr>
          <a:lstStyle/>
          <a:p>
            <a:pPr algn="l"/>
            <a:r>
              <a:rPr lang="en-US" u="sng" dirty="0">
                <a:solidFill>
                  <a:schemeClr val="bg1"/>
                </a:solidFill>
                <a:latin typeface="Calibri" panose="020F0502020204030204" pitchFamily="34" charset="0"/>
                <a:ea typeface="Helios-Cond-Light"/>
                <a:cs typeface="Helios-Cond-Light"/>
              </a:rPr>
              <a:t>rosuchebnik.ru, </a:t>
            </a:r>
            <a:r>
              <a:rPr lang="ru-RU" u="sng" dirty="0" err="1">
                <a:solidFill>
                  <a:schemeClr val="bg1"/>
                </a:solidFill>
                <a:latin typeface="Calibri" panose="020F0502020204030204" pitchFamily="34" charset="0"/>
                <a:ea typeface="Helios-Cond-Light"/>
                <a:cs typeface="Helios-Cond-Light"/>
              </a:rPr>
              <a:t>росучебник.рф</a:t>
            </a:r>
            <a:endParaRPr lang="ru-RU" u="sng" dirty="0">
              <a:solidFill>
                <a:schemeClr val="bg1"/>
              </a:solidFill>
              <a:latin typeface="Calibri" panose="020F0502020204030204" pitchFamily="34" charset="0"/>
              <a:ea typeface="Helios-Cond-Light"/>
              <a:cs typeface="Helios-Cond-Light"/>
            </a:endParaRPr>
          </a:p>
        </p:txBody>
      </p:sp>
      <p:sp>
        <p:nvSpPr>
          <p:cNvPr id="46" name="Хотите купить?"/>
          <p:cNvSpPr txBox="1"/>
          <p:nvPr/>
        </p:nvSpPr>
        <p:spPr>
          <a:xfrm>
            <a:off x="1540828" y="3447213"/>
            <a:ext cx="1027718" cy="213521"/>
          </a:xfrm>
          <a:prstGeom prst="rect">
            <a:avLst/>
          </a:prstGeom>
          <a:ln w="12700">
            <a:miter lim="400000"/>
          </a:ln>
          <a:extLst>
            <a:ext uri="{C572A759-6A51-4108-AA02-DFA0A04FC94B}">
              <ma14:wrappingTextBoxFlag xmlns="" xmlns:ma14="http://schemas.microsoft.com/office/mac/drawingml/2011/main" val="1"/>
            </a:ext>
          </a:extLst>
        </p:spPr>
        <p:txBody>
          <a:bodyPr wrap="none" lIns="14288" tIns="14288" rIns="14288" bIns="14288" anchor="ctr">
            <a:spAutoFit/>
          </a:bodyPr>
          <a:lstStyle>
            <a:lvl1pPr algn="l">
              <a:defRPr sz="6000" b="0">
                <a:solidFill>
                  <a:srgbClr val="FFFFFF"/>
                </a:solidFill>
                <a:latin typeface="HeliosCompressed"/>
                <a:ea typeface="HeliosCompressed"/>
                <a:cs typeface="HeliosCompressed"/>
                <a:sym typeface="HeliosCompressed"/>
              </a:defRPr>
            </a:lvl1pPr>
          </a:lstStyle>
          <a:p>
            <a:r>
              <a:rPr lang="ru-RU" sz="1200" b="1" dirty="0">
                <a:solidFill>
                  <a:schemeClr val="bg2">
                    <a:lumMod val="25000"/>
                  </a:schemeClr>
                </a:solidFill>
                <a:latin typeface="Calibri" panose="020F0502020204030204" pitchFamily="34" charset="0"/>
              </a:rPr>
              <a:t>Хотите купить?</a:t>
            </a:r>
            <a:endParaRPr sz="1200" b="1" dirty="0">
              <a:solidFill>
                <a:schemeClr val="bg2">
                  <a:lumMod val="25000"/>
                </a:schemeClr>
              </a:solidFill>
              <a:latin typeface="Calibri" panose="020F0502020204030204" pitchFamily="34" charset="0"/>
            </a:endParaRPr>
          </a:p>
        </p:txBody>
      </p:sp>
      <p:sp>
        <p:nvSpPr>
          <p:cNvPr id="47" name="Официальный интернет-магазин учебной литературы book24.ru"/>
          <p:cNvSpPr txBox="1"/>
          <p:nvPr/>
        </p:nvSpPr>
        <p:spPr>
          <a:xfrm>
            <a:off x="1551811" y="4159948"/>
            <a:ext cx="1721533" cy="305854"/>
          </a:xfrm>
          <a:prstGeom prst="rect">
            <a:avLst/>
          </a:prstGeom>
          <a:ln w="12700">
            <a:miter lim="400000"/>
          </a:ln>
          <a:extLst>
            <a:ext uri="{C572A759-6A51-4108-AA02-DFA0A04FC94B}">
              <ma14:wrappingTextBoxFlag xmlns="" xmlns:ma14="http://schemas.microsoft.com/office/mac/drawingml/2011/main" val="1"/>
            </a:ext>
          </a:extLst>
        </p:spPr>
        <p:txBody>
          <a:bodyPr lIns="14288" tIns="14288" rIns="14288" bIns="14288" anchor="ctr">
            <a:spAutoFit/>
          </a:bodyPr>
          <a:lstStyle/>
          <a:p>
            <a:pPr algn="l">
              <a:defRPr sz="4000" b="0">
                <a:solidFill>
                  <a:srgbClr val="ED1946"/>
                </a:solidFill>
                <a:latin typeface="Helios-Cond-Light"/>
                <a:ea typeface="Helios-Cond-Light"/>
                <a:cs typeface="Helios-Cond-Light"/>
                <a:sym typeface="Helios-Cond-Light"/>
              </a:defRPr>
            </a:pPr>
            <a:r>
              <a:rPr lang="ru-RU" sz="900" dirty="0">
                <a:solidFill>
                  <a:schemeClr val="bg2">
                    <a:lumMod val="25000"/>
                  </a:schemeClr>
                </a:solidFill>
                <a:latin typeface="Calibri" panose="020F0502020204030204" pitchFamily="34" charset="0"/>
              </a:rPr>
              <a:t>Официальный интернет-магазин учебной литературы </a:t>
            </a:r>
            <a:r>
              <a:rPr lang="en-US" sz="900" dirty="0">
                <a:solidFill>
                  <a:schemeClr val="bg2">
                    <a:lumMod val="25000"/>
                  </a:schemeClr>
                </a:solidFill>
                <a:latin typeface="Calibri" panose="020F0502020204030204" pitchFamily="34" charset="0"/>
              </a:rPr>
              <a:t>book24.ru</a:t>
            </a:r>
            <a:endParaRPr sz="900" u="sng" dirty="0">
              <a:solidFill>
                <a:schemeClr val="bg2">
                  <a:lumMod val="25000"/>
                </a:schemeClr>
              </a:solidFill>
              <a:latin typeface="Calibri" panose="020F0502020204030204" pitchFamily="34" charset="0"/>
              <a:ea typeface="HeliosCompressed"/>
              <a:cs typeface="HeliosCompressed"/>
              <a:sym typeface="HeliosCompressed"/>
              <a:hlinkClick r:id="rId9"/>
            </a:endParaRPr>
          </a:p>
        </p:txBody>
      </p:sp>
      <p:sp>
        <p:nvSpPr>
          <p:cNvPr id="48" name="Магазин электронных учебников lecta.ru"/>
          <p:cNvSpPr txBox="1"/>
          <p:nvPr/>
        </p:nvSpPr>
        <p:spPr>
          <a:xfrm>
            <a:off x="2020078" y="4692406"/>
            <a:ext cx="1721533" cy="305854"/>
          </a:xfrm>
          <a:prstGeom prst="rect">
            <a:avLst/>
          </a:prstGeom>
          <a:ln w="12700">
            <a:miter lim="400000"/>
          </a:ln>
          <a:extLst>
            <a:ext uri="{C572A759-6A51-4108-AA02-DFA0A04FC94B}">
              <ma14:wrappingTextBoxFlag xmlns="" xmlns:ma14="http://schemas.microsoft.com/office/mac/drawingml/2011/main" val="1"/>
            </a:ext>
          </a:extLst>
        </p:spPr>
        <p:txBody>
          <a:bodyPr lIns="14288" tIns="14288" rIns="14288" bIns="14288" anchor="ctr">
            <a:spAutoFit/>
          </a:bodyPr>
          <a:lstStyle/>
          <a:p>
            <a:pPr algn="l">
              <a:defRPr sz="4000" b="0">
                <a:solidFill>
                  <a:srgbClr val="ED1946"/>
                </a:solidFill>
                <a:latin typeface="Helios-Cond-Light"/>
                <a:ea typeface="Helios-Cond-Light"/>
                <a:cs typeface="Helios-Cond-Light"/>
                <a:sym typeface="Helios-Cond-Light"/>
              </a:defRPr>
            </a:pPr>
            <a:r>
              <a:rPr lang="ru-RU" sz="900" dirty="0">
                <a:solidFill>
                  <a:schemeClr val="bg2">
                    <a:lumMod val="25000"/>
                  </a:schemeClr>
                </a:solidFill>
                <a:latin typeface="Calibri" panose="020F0502020204030204" pitchFamily="34" charset="0"/>
              </a:rPr>
              <a:t>Цифровая среда школы</a:t>
            </a:r>
          </a:p>
          <a:p>
            <a:pPr algn="l">
              <a:defRPr sz="4000" b="0">
                <a:solidFill>
                  <a:srgbClr val="ED1946"/>
                </a:solidFill>
                <a:latin typeface="Helios-Cond-Light"/>
                <a:ea typeface="Helios-Cond-Light"/>
                <a:cs typeface="Helios-Cond-Light"/>
                <a:sym typeface="Helios-Cond-Light"/>
              </a:defRPr>
            </a:pPr>
            <a:r>
              <a:rPr lang="en-US" sz="900" dirty="0">
                <a:solidFill>
                  <a:schemeClr val="bg2">
                    <a:lumMod val="25000"/>
                  </a:schemeClr>
                </a:solidFill>
                <a:latin typeface="Calibri" panose="020F0502020204030204" pitchFamily="34" charset="0"/>
              </a:rPr>
              <a:t>lecta.rosuchebnik.ru</a:t>
            </a:r>
          </a:p>
        </p:txBody>
      </p:sp>
      <p:sp>
        <p:nvSpPr>
          <p:cNvPr id="49" name="Отдел продаж sales@rosuchebnik.ru"/>
          <p:cNvSpPr txBox="1"/>
          <p:nvPr/>
        </p:nvSpPr>
        <p:spPr>
          <a:xfrm>
            <a:off x="2020078" y="5225621"/>
            <a:ext cx="1721533" cy="305854"/>
          </a:xfrm>
          <a:prstGeom prst="rect">
            <a:avLst/>
          </a:prstGeom>
          <a:ln w="12700">
            <a:miter lim="400000"/>
          </a:ln>
          <a:extLst>
            <a:ext uri="{C572A759-6A51-4108-AA02-DFA0A04FC94B}">
              <ma14:wrappingTextBoxFlag xmlns="" xmlns:ma14="http://schemas.microsoft.com/office/mac/drawingml/2011/main" val="1"/>
            </a:ext>
          </a:extLst>
        </p:spPr>
        <p:txBody>
          <a:bodyPr lIns="14288" tIns="14288" rIns="14288" bIns="14288" anchor="ctr">
            <a:spAutoFit/>
          </a:bodyPr>
          <a:lstStyle/>
          <a:p>
            <a:pPr algn="l">
              <a:defRPr sz="4000" b="0">
                <a:solidFill>
                  <a:srgbClr val="ED1946"/>
                </a:solidFill>
                <a:latin typeface="Helios-Cond-Light"/>
                <a:ea typeface="Helios-Cond-Light"/>
                <a:cs typeface="Helios-Cond-Light"/>
                <a:sym typeface="Helios-Cond-Light"/>
              </a:defRPr>
            </a:pPr>
            <a:r>
              <a:rPr lang="ru-RU" sz="900" dirty="0">
                <a:solidFill>
                  <a:schemeClr val="bg2">
                    <a:lumMod val="25000"/>
                  </a:schemeClr>
                </a:solidFill>
                <a:latin typeface="Calibri" panose="020F0502020204030204" pitchFamily="34" charset="0"/>
              </a:rPr>
              <a:t>Отдел продаж </a:t>
            </a:r>
            <a:r>
              <a:rPr lang="en-US" sz="900" dirty="0">
                <a:solidFill>
                  <a:schemeClr val="bg2">
                    <a:lumMod val="25000"/>
                  </a:schemeClr>
                </a:solidFill>
                <a:latin typeface="Calibri" panose="020F0502020204030204" pitchFamily="34" charset="0"/>
              </a:rPr>
              <a:t>sales@rosuchebnik.ru</a:t>
            </a:r>
            <a:endParaRPr sz="900" dirty="0">
              <a:solidFill>
                <a:schemeClr val="bg2">
                  <a:lumMod val="25000"/>
                </a:schemeClr>
              </a:solidFill>
              <a:latin typeface="Calibri" panose="020F0502020204030204" pitchFamily="34" charset="0"/>
            </a:endParaRPr>
          </a:p>
        </p:txBody>
      </p:sp>
      <p:pic>
        <p:nvPicPr>
          <p:cNvPr id="50" name="Изображение" descr="Изображение"/>
          <p:cNvPicPr>
            <a:picLocks noChangeAspect="1"/>
          </p:cNvPicPr>
          <p:nvPr/>
        </p:nvPicPr>
        <p:blipFill>
          <a:blip r:embed="rId10" cstate="email">
            <a:extLst>
              <a:ext uri="{28A0092B-C50C-407E-A947-70E740481C1C}">
                <a14:useLocalDpi xmlns="" xmlns:a14="http://schemas.microsoft.com/office/drawing/2010/main"/>
              </a:ext>
            </a:extLst>
          </a:blip>
          <a:stretch>
            <a:fillRect/>
          </a:stretch>
        </p:blipFill>
        <p:spPr>
          <a:xfrm>
            <a:off x="1551811" y="3732459"/>
            <a:ext cx="969581" cy="484791"/>
          </a:xfrm>
          <a:prstGeom prst="rect">
            <a:avLst/>
          </a:prstGeom>
          <a:ln w="12700">
            <a:miter lim="400000"/>
          </a:ln>
        </p:spPr>
      </p:pic>
      <p:pic>
        <p:nvPicPr>
          <p:cNvPr id="51" name="RU LOGO.png" descr="RU LOGO.png"/>
          <p:cNvPicPr>
            <a:picLocks noChangeAspect="1"/>
          </p:cNvPicPr>
          <p:nvPr/>
        </p:nvPicPr>
        <p:blipFill>
          <a:blip r:embed="rId11" cstate="email">
            <a:extLst>
              <a:ext uri="{28A0092B-C50C-407E-A947-70E740481C1C}">
                <a14:useLocalDpi xmlns="" xmlns:a14="http://schemas.microsoft.com/office/drawing/2010/main"/>
              </a:ext>
            </a:extLst>
          </a:blip>
          <a:srcRect/>
          <a:stretch>
            <a:fillRect/>
          </a:stretch>
        </p:blipFill>
        <p:spPr>
          <a:xfrm>
            <a:off x="1505020" y="5213380"/>
            <a:ext cx="362221" cy="366540"/>
          </a:xfrm>
          <a:prstGeom prst="rect">
            <a:avLst/>
          </a:prstGeom>
          <a:ln w="12700">
            <a:miter lim="400000"/>
          </a:ln>
        </p:spPr>
      </p:pic>
      <p:pic>
        <p:nvPicPr>
          <p:cNvPr id="52" name="Picture 3" descr="D:\Masha\черная пятница\!Фирменные стили и логотипы\!Российский учебник\презентация\для перезентации РУ\для-перезентации-РУ-логотипы-+-ДНШ.png"/>
          <p:cNvPicPr>
            <a:picLocks noChangeAspect="1" noChangeArrowheads="1"/>
          </p:cNvPicPr>
          <p:nvPr/>
        </p:nvPicPr>
        <p:blipFill rotWithShape="1">
          <a:blip r:embed="rId12" cstate="print"/>
          <a:srcRect l="67677" r="20028"/>
          <a:stretch/>
        </p:blipFill>
        <p:spPr bwMode="auto">
          <a:xfrm>
            <a:off x="1525383" y="4610044"/>
            <a:ext cx="303028" cy="418984"/>
          </a:xfrm>
          <a:prstGeom prst="rect">
            <a:avLst/>
          </a:prstGeom>
          <a:noFill/>
        </p:spPr>
      </p:pic>
      <p:sp>
        <p:nvSpPr>
          <p:cNvPr id="27" name="+7 (495) 795 0535, 795 0545, info@rosuchebnik.ru"/>
          <p:cNvSpPr txBox="1"/>
          <p:nvPr/>
        </p:nvSpPr>
        <p:spPr>
          <a:xfrm>
            <a:off x="625937" y="2582833"/>
            <a:ext cx="3023259" cy="141963"/>
          </a:xfrm>
          <a:prstGeom prst="rect">
            <a:avLst/>
          </a:prstGeom>
          <a:ln w="12700">
            <a:miter lim="400000"/>
          </a:ln>
          <a:extLst>
            <a:ext uri="{C572A759-6A51-4108-AA02-DFA0A04FC94B}">
              <ma14:wrappingTextBoxFlag xmlns="" xmlns:ma14="http://schemas.microsoft.com/office/mac/drawingml/2011/main" val="1"/>
            </a:ext>
          </a:extLst>
        </p:spPr>
        <p:txBody>
          <a:bodyPr wrap="square" lIns="14288" tIns="14288" rIns="14288" bIns="14288" anchor="ctr">
            <a:spAutoFit/>
          </a:bodyPr>
          <a:lstStyle/>
          <a:p>
            <a:pPr algn="l">
              <a:lnSpc>
                <a:spcPct val="70000"/>
              </a:lnSpc>
              <a:defRPr b="0">
                <a:solidFill>
                  <a:srgbClr val="FFFFFF"/>
                </a:solidFill>
                <a:latin typeface="Helios-Cond-Light"/>
                <a:ea typeface="Helios-Cond-Light"/>
                <a:cs typeface="Helios-Cond-Light"/>
                <a:sym typeface="Helios-Cond-Light"/>
              </a:defRPr>
            </a:pPr>
            <a:r>
              <a:rPr sz="1050" dirty="0">
                <a:solidFill>
                  <a:schemeClr val="bg1"/>
                </a:solidFill>
                <a:latin typeface="Calibri" panose="020F0502020204030204" pitchFamily="34" charset="0"/>
              </a:rPr>
              <a:t>+7 (495) 795 05</a:t>
            </a:r>
            <a:r>
              <a:rPr lang="ru-RU" sz="1050" dirty="0">
                <a:solidFill>
                  <a:schemeClr val="bg1"/>
                </a:solidFill>
                <a:latin typeface="Calibri" panose="020F0502020204030204" pitchFamily="34" charset="0"/>
              </a:rPr>
              <a:t> </a:t>
            </a:r>
            <a:r>
              <a:rPr sz="1050" dirty="0">
                <a:solidFill>
                  <a:schemeClr val="bg1"/>
                </a:solidFill>
                <a:latin typeface="Calibri" panose="020F0502020204030204" pitchFamily="34" charset="0"/>
              </a:rPr>
              <a:t>35, 795 05</a:t>
            </a:r>
            <a:r>
              <a:rPr lang="ru-RU" sz="1050" dirty="0">
                <a:solidFill>
                  <a:schemeClr val="bg1"/>
                </a:solidFill>
                <a:latin typeface="Calibri" panose="020F0502020204030204" pitchFamily="34" charset="0"/>
              </a:rPr>
              <a:t> </a:t>
            </a:r>
            <a:r>
              <a:rPr sz="1050" dirty="0">
                <a:solidFill>
                  <a:schemeClr val="bg1"/>
                </a:solidFill>
                <a:latin typeface="Calibri" panose="020F0502020204030204" pitchFamily="34" charset="0"/>
              </a:rPr>
              <a:t>45, </a:t>
            </a:r>
            <a:r>
              <a:rPr lang="en-US" sz="1050" u="sng" dirty="0">
                <a:solidFill>
                  <a:schemeClr val="bg1"/>
                </a:solidFill>
                <a:latin typeface="Calibri" panose="020F0502020204030204" pitchFamily="34" charset="0"/>
              </a:rPr>
              <a:t>info@rosuchebnik.ru</a:t>
            </a:r>
            <a:endParaRPr sz="1050" u="sng" dirty="0">
              <a:solidFill>
                <a:schemeClr val="bg1"/>
              </a:solidFill>
              <a:latin typeface="Calibri" panose="020F0502020204030204" pitchFamily="34" charset="0"/>
              <a:hlinkClick r:id="rId13"/>
            </a:endParaRPr>
          </a:p>
        </p:txBody>
      </p:sp>
      <p:pic>
        <p:nvPicPr>
          <p:cNvPr id="24" name="Рисунок 23"/>
          <p:cNvPicPr>
            <a:picLocks noChangeAspect="1"/>
          </p:cNvPicPr>
          <p:nvPr/>
        </p:nvPicPr>
        <p:blipFill>
          <a:blip r:embed="rId14" cstate="print"/>
          <a:stretch>
            <a:fillRect/>
          </a:stretch>
        </p:blipFill>
        <p:spPr>
          <a:xfrm>
            <a:off x="319403" y="208494"/>
            <a:ext cx="2249153" cy="538234"/>
          </a:xfrm>
          <a:prstGeom prst="rect">
            <a:avLst/>
          </a:prstGeom>
        </p:spPr>
      </p:pic>
    </p:spTree>
    <p:extLst>
      <p:ext uri="{BB962C8B-B14F-4D97-AF65-F5344CB8AC3E}">
        <p14:creationId xmlns="" xmlns:p14="http://schemas.microsoft.com/office/powerpoint/2010/main" val="423941944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p:cNvSpPr>
          <p:nvPr>
            <p:ph type="title" idx="4294967295"/>
          </p:nvPr>
        </p:nvSpPr>
        <p:spPr>
          <a:xfrm>
            <a:off x="681329" y="221707"/>
            <a:ext cx="8301317" cy="1551109"/>
          </a:xfrm>
        </p:spPr>
        <p:txBody>
          <a:bodyPr>
            <a:normAutofit fontScale="90000"/>
          </a:bodyPr>
          <a:lstStyle/>
          <a:p>
            <a:r>
              <a:rPr lang="ru-RU" sz="2200" b="1" dirty="0" smtClean="0">
                <a:solidFill>
                  <a:srgbClr val="2D3494"/>
                </a:solidFill>
              </a:rPr>
              <a:t>Кто постигает новое, имея старое, тот может быть учителем</a:t>
            </a:r>
            <a:r>
              <a:rPr lang="ru-RU" sz="2200" i="1" dirty="0" smtClean="0"/>
              <a:t> </a:t>
            </a:r>
            <a:br>
              <a:rPr lang="ru-RU" sz="2200" i="1" dirty="0" smtClean="0"/>
            </a:br>
            <a:r>
              <a:rPr lang="ru-RU" sz="2200" i="1" dirty="0" smtClean="0"/>
              <a:t>										Конфуций </a:t>
            </a:r>
            <a:r>
              <a:rPr lang="ru-RU" sz="1600" b="1" dirty="0" smtClean="0">
                <a:solidFill>
                  <a:srgbClr val="2D3494"/>
                </a:solidFill>
              </a:rPr>
              <a:t/>
            </a:r>
            <a:br>
              <a:rPr lang="ru-RU" sz="1600" b="1" dirty="0" smtClean="0">
                <a:solidFill>
                  <a:srgbClr val="2D3494"/>
                </a:solidFill>
              </a:rPr>
            </a:br>
            <a:r>
              <a:rPr lang="ru-RU" sz="2800" b="1" dirty="0" smtClean="0">
                <a:solidFill>
                  <a:srgbClr val="2D3494"/>
                </a:solidFill>
              </a:rPr>
              <a:t>									</a:t>
            </a:r>
            <a:endParaRPr lang="ru-RU" sz="1800" b="1" i="1" dirty="0" smtClean="0">
              <a:solidFill>
                <a:srgbClr val="2D3494"/>
              </a:solidFill>
            </a:endParaRPr>
          </a:p>
        </p:txBody>
      </p:sp>
      <p:sp>
        <p:nvSpPr>
          <p:cNvPr id="212995" name="Rectangle 3"/>
          <p:cNvSpPr>
            <a:spLocks noGrp="1"/>
          </p:cNvSpPr>
          <p:nvPr>
            <p:ph type="body" idx="4294967295"/>
          </p:nvPr>
        </p:nvSpPr>
        <p:spPr>
          <a:xfrm>
            <a:off x="2456339" y="1456522"/>
            <a:ext cx="6687671" cy="3844684"/>
          </a:xfrm>
        </p:spPr>
        <p:txBody>
          <a:bodyPr>
            <a:normAutofit lnSpcReduction="10000"/>
          </a:bodyPr>
          <a:lstStyle/>
          <a:p>
            <a:r>
              <a:rPr lang="ru-RU" sz="2000" b="1" dirty="0" smtClean="0">
                <a:solidFill>
                  <a:srgbClr val="2D3494"/>
                </a:solidFill>
              </a:rPr>
              <a:t>	Долженкова Наталья Олеговна</a:t>
            </a:r>
            <a:r>
              <a:rPr lang="en-US" sz="2000" b="1" dirty="0" smtClean="0">
                <a:solidFill>
                  <a:srgbClr val="2D3494"/>
                </a:solidFill>
              </a:rPr>
              <a:t>​</a:t>
            </a:r>
            <a:endParaRPr lang="ru-RU" sz="2000" b="1" dirty="0" smtClean="0">
              <a:solidFill>
                <a:srgbClr val="2D3494"/>
              </a:solidFill>
            </a:endParaRPr>
          </a:p>
          <a:p>
            <a:pPr>
              <a:buFont typeface="Arial" charset="0"/>
              <a:buNone/>
            </a:pPr>
            <a:r>
              <a:rPr lang="ru-RU" sz="1800" dirty="0" smtClean="0"/>
              <a:t>ведущий </a:t>
            </a:r>
            <a:r>
              <a:rPr lang="en-US" sz="1800" dirty="0" err="1" smtClean="0"/>
              <a:t>методист</a:t>
            </a:r>
            <a:r>
              <a:rPr lang="en-US" sz="1800" dirty="0" smtClean="0"/>
              <a:t> </a:t>
            </a:r>
            <a:r>
              <a:rPr lang="en-US" sz="1800" dirty="0" err="1" smtClean="0"/>
              <a:t>по</a:t>
            </a:r>
            <a:r>
              <a:rPr lang="en-US" sz="1800" dirty="0" smtClean="0"/>
              <a:t> </a:t>
            </a:r>
            <a:r>
              <a:rPr lang="ru-RU" sz="1800" dirty="0" smtClean="0"/>
              <a:t>биологии</a:t>
            </a:r>
            <a:r>
              <a:rPr lang="en-US" sz="1800" dirty="0" smtClean="0"/>
              <a:t> ​</a:t>
            </a:r>
            <a:r>
              <a:rPr lang="en-US" sz="1800" dirty="0" err="1" smtClean="0"/>
              <a:t>корпорации</a:t>
            </a:r>
            <a:r>
              <a:rPr lang="en-US" sz="1800" dirty="0" smtClean="0"/>
              <a:t> </a:t>
            </a:r>
            <a:endParaRPr lang="ru-RU" sz="1800" dirty="0" smtClean="0"/>
          </a:p>
          <a:p>
            <a:pPr>
              <a:buFont typeface="Arial" charset="0"/>
              <a:buNone/>
            </a:pPr>
            <a:r>
              <a:rPr lang="en-US" sz="1800" dirty="0" smtClean="0"/>
              <a:t>«</a:t>
            </a:r>
            <a:r>
              <a:rPr lang="en-US" sz="1800" dirty="0" err="1" smtClean="0"/>
              <a:t>Российский</a:t>
            </a:r>
            <a:r>
              <a:rPr lang="en-US" sz="1800" dirty="0" smtClean="0"/>
              <a:t> </a:t>
            </a:r>
            <a:r>
              <a:rPr lang="en-US" sz="1800" dirty="0" err="1" smtClean="0"/>
              <a:t>учебник</a:t>
            </a:r>
            <a:r>
              <a:rPr lang="en-US" sz="1800" dirty="0" smtClean="0"/>
              <a:t>» </a:t>
            </a:r>
            <a:r>
              <a:rPr lang="ru-RU" sz="1800" dirty="0" smtClean="0"/>
              <a:t>​</a:t>
            </a:r>
          </a:p>
          <a:p>
            <a:endParaRPr lang="ru-RU" dirty="0" smtClean="0"/>
          </a:p>
          <a:p>
            <a:pPr>
              <a:buFont typeface="Arial" charset="0"/>
              <a:buNone/>
            </a:pPr>
            <a:r>
              <a:rPr lang="ru-RU" sz="2000" dirty="0" smtClean="0">
                <a:sym typeface="Helios-Cond-Light"/>
              </a:rPr>
              <a:t>Мои контакты:</a:t>
            </a:r>
          </a:p>
          <a:p>
            <a:r>
              <a:rPr lang="ru-RU" sz="2000" dirty="0" smtClean="0">
                <a:sym typeface="Helios-Cond-Light"/>
              </a:rPr>
              <a:t>8(495)795-05-35 доб.71-29;   8-903-506-21-69</a:t>
            </a:r>
          </a:p>
          <a:p>
            <a:r>
              <a:rPr lang="en-US" sz="2000" dirty="0" smtClean="0">
                <a:sym typeface="Helios-Cond-Light"/>
                <a:hlinkClick r:id="rId2"/>
              </a:rPr>
              <a:t>Dolzhenkova.NO@rosuchebnik.ru</a:t>
            </a:r>
            <a:endParaRPr lang="ru-RU" sz="2000" dirty="0" smtClean="0">
              <a:sym typeface="Helios-Cond-Light"/>
            </a:endParaRPr>
          </a:p>
          <a:p>
            <a:pPr>
              <a:buFont typeface="Arial" charset="0"/>
              <a:buNone/>
            </a:pPr>
            <a:r>
              <a:rPr lang="ru-RU" sz="2000" dirty="0" smtClean="0">
                <a:sym typeface="Helios-Cond-Light"/>
              </a:rPr>
              <a:t>Я в социальных сетях:</a:t>
            </a:r>
            <a:endParaRPr lang="en-US" sz="2000" dirty="0" smtClean="0">
              <a:sym typeface="Helios-Cond-Light"/>
            </a:endParaRPr>
          </a:p>
          <a:p>
            <a:r>
              <a:rPr lang="ru-RU" sz="2000" dirty="0" smtClean="0">
                <a:sym typeface="Helios-Cond-Light"/>
                <a:hlinkClick r:id="rId3"/>
              </a:rPr>
              <a:t>https://www.facebook.com/profile.php?id=100003341702549</a:t>
            </a:r>
            <a:endParaRPr lang="ru-RU" sz="2000" dirty="0" smtClean="0">
              <a:sym typeface="Helios-Cond-Light"/>
            </a:endParaRPr>
          </a:p>
          <a:p>
            <a:r>
              <a:rPr lang="ru-RU" sz="2000" dirty="0" smtClean="0">
                <a:sym typeface="Helios-Cond-Light"/>
                <a:hlinkClick r:id="rId4"/>
              </a:rPr>
              <a:t>https://vk.com/id4891094</a:t>
            </a:r>
            <a:endParaRPr lang="ru-RU" sz="2000" dirty="0" smtClean="0">
              <a:sym typeface="Helios-Cond-Light"/>
            </a:endParaRPr>
          </a:p>
          <a:p>
            <a:endParaRPr lang="ru-RU" dirty="0" smtClean="0">
              <a:sym typeface="Helios-Cond-Light"/>
            </a:endParaRPr>
          </a:p>
          <a:p>
            <a:endParaRPr lang="ru-RU" dirty="0" smtClean="0"/>
          </a:p>
        </p:txBody>
      </p:sp>
      <p:pic>
        <p:nvPicPr>
          <p:cNvPr id="5" name="Picture 15" descr="26166511_1513788218742554_2085992669868630907_n"/>
          <p:cNvPicPr>
            <a:picLocks noChangeAspect="1" noChangeArrowheads="1"/>
          </p:cNvPicPr>
          <p:nvPr/>
        </p:nvPicPr>
        <p:blipFill>
          <a:blip r:embed="rId5" cstate="print"/>
          <a:srcRect l="7147" t="20963" r="47289" b="28093"/>
          <a:stretch>
            <a:fillRect/>
          </a:stretch>
        </p:blipFill>
        <p:spPr bwMode="auto">
          <a:xfrm>
            <a:off x="0" y="1484784"/>
            <a:ext cx="2411760" cy="360039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04664"/>
            <a:ext cx="8964488" cy="7078861"/>
          </a:xfrm>
          <a:prstGeom prst="rect">
            <a:avLst/>
          </a:prstGeom>
        </p:spPr>
        <p:txBody>
          <a:bodyPr wrap="square">
            <a:spAutoFit/>
          </a:bodyPr>
          <a:lstStyle/>
          <a:p>
            <a:pPr algn="ctr"/>
            <a:r>
              <a:rPr lang="ru-RU" sz="2800" b="1" dirty="0" smtClean="0"/>
              <a:t>Независимые процедуры внешнего контроля по биологии</a:t>
            </a:r>
          </a:p>
          <a:p>
            <a:r>
              <a:rPr lang="ru-RU" altLang="ru-RU" sz="2400" b="1" dirty="0" smtClean="0"/>
              <a:t>Государственная итоговая аттестация в форме ЕГЭ / ГВЭ-11</a:t>
            </a:r>
          </a:p>
          <a:p>
            <a:r>
              <a:rPr lang="ru-RU" altLang="ru-RU" sz="2400" b="1" dirty="0" smtClean="0"/>
              <a:t>Государственная итоговая аттестация в форме ОГЭ / ГВЭ-9</a:t>
            </a:r>
          </a:p>
          <a:p>
            <a:r>
              <a:rPr lang="ru-RU" altLang="ru-RU" sz="2400" b="1" dirty="0" smtClean="0"/>
              <a:t>Всероссийские проверочные работы (ВПР) по биологии в 5-8-х и 11-х классах</a:t>
            </a:r>
          </a:p>
          <a:p>
            <a:pPr algn="ctr"/>
            <a:r>
              <a:rPr lang="ru-RU" altLang="ru-RU" sz="2800" b="1" dirty="0" smtClean="0"/>
              <a:t>Информация для учителя</a:t>
            </a:r>
          </a:p>
          <a:p>
            <a:pPr>
              <a:buFont typeface="Arial" pitchFamily="34" charset="0"/>
              <a:buChar char="•"/>
            </a:pPr>
            <a:r>
              <a:rPr lang="ru-RU" altLang="ru-RU" sz="2400" dirty="0" smtClean="0"/>
              <a:t>Кодификатор проверяемых требований к результатам освоения основной образовательной программы основного общего образования и элементов содержания для проведения основного государственного экзамена по биологии</a:t>
            </a:r>
          </a:p>
          <a:p>
            <a:pPr>
              <a:buFont typeface="Arial" pitchFamily="34" charset="0"/>
              <a:buChar char="•"/>
            </a:pPr>
            <a:r>
              <a:rPr lang="ru-RU" altLang="ru-RU" sz="2400" dirty="0" smtClean="0"/>
              <a:t>Спецификация контрольных измерительных материалов для проведения в 2020 году основного государственного экзамена по биологии</a:t>
            </a:r>
          </a:p>
          <a:p>
            <a:pPr>
              <a:buFont typeface="Arial" pitchFamily="34" charset="0"/>
              <a:buChar char="•"/>
            </a:pPr>
            <a:r>
              <a:rPr lang="ru-RU" altLang="ru-RU" sz="2400" dirty="0" smtClean="0"/>
              <a:t>Демонстрационный вариант контрольных измерительных материалов для проведения в 2020 году основного государственного экзамена по биологии</a:t>
            </a:r>
          </a:p>
          <a:p>
            <a:endParaRPr lang="ru-RU" altLang="ru-RU" sz="1600" dirty="0" smtClean="0"/>
          </a:p>
          <a:p>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83F46CB-6EB4-4870-AFA0-8E9C3EF31B96}"/>
              </a:ext>
            </a:extLst>
          </p:cNvPr>
          <p:cNvSpPr>
            <a:spLocks noGrp="1"/>
          </p:cNvSpPr>
          <p:nvPr>
            <p:ph type="title"/>
          </p:nvPr>
        </p:nvSpPr>
        <p:spPr>
          <a:xfrm>
            <a:off x="734888" y="274638"/>
            <a:ext cx="8229600" cy="389255"/>
          </a:xfrm>
        </p:spPr>
        <p:txBody>
          <a:bodyPr>
            <a:normAutofit fontScale="90000"/>
          </a:bodyPr>
          <a:lstStyle/>
          <a:p>
            <a:r>
              <a:rPr lang="ru-RU" sz="2400" b="1" dirty="0">
                <a:latin typeface="Times New Roman" panose="02020603050405020304" pitchFamily="18" charset="0"/>
                <a:ea typeface="Times New Roman" panose="02020603050405020304" pitchFamily="18" charset="0"/>
              </a:rPr>
              <a:t/>
            </a:r>
            <a:br>
              <a:rPr lang="ru-RU" sz="2400" b="1" dirty="0">
                <a:latin typeface="Times New Roman" panose="02020603050405020304" pitchFamily="18" charset="0"/>
                <a:ea typeface="Times New Roman" panose="02020603050405020304" pitchFamily="18" charset="0"/>
              </a:rPr>
            </a:br>
            <a:r>
              <a:rPr lang="ru-RU" sz="2400" b="1" dirty="0">
                <a:latin typeface="Times New Roman" panose="02020603050405020304" pitchFamily="18" charset="0"/>
                <a:ea typeface="Times New Roman" panose="02020603050405020304" pitchFamily="18" charset="0"/>
              </a:rPr>
              <a:t/>
            </a:r>
            <a:br>
              <a:rPr lang="ru-RU" sz="2400" b="1" dirty="0">
                <a:latin typeface="Times New Roman" panose="02020603050405020304" pitchFamily="18" charset="0"/>
                <a:ea typeface="Times New Roman" panose="02020603050405020304" pitchFamily="18" charset="0"/>
              </a:rPr>
            </a:br>
            <a:r>
              <a:rPr lang="ru-RU" sz="2400" b="1" dirty="0">
                <a:latin typeface="Times New Roman" panose="02020603050405020304" pitchFamily="18" charset="0"/>
                <a:ea typeface="Times New Roman" panose="02020603050405020304" pitchFamily="18" charset="0"/>
              </a:rPr>
              <a:t/>
            </a:r>
            <a:br>
              <a:rPr lang="ru-RU" sz="2400" b="1" dirty="0">
                <a:latin typeface="Times New Roman" panose="02020603050405020304" pitchFamily="18" charset="0"/>
                <a:ea typeface="Times New Roman" panose="02020603050405020304" pitchFamily="18" charset="0"/>
              </a:rPr>
            </a:br>
            <a:r>
              <a:rPr lang="ru-RU" sz="2400" b="1" dirty="0">
                <a:latin typeface="Times New Roman" panose="02020603050405020304" pitchFamily="18" charset="0"/>
                <a:ea typeface="Times New Roman" panose="02020603050405020304" pitchFamily="18" charset="0"/>
              </a:rPr>
              <a:t/>
            </a:r>
            <a:br>
              <a:rPr lang="ru-RU" sz="2400" b="1" dirty="0">
                <a:latin typeface="Times New Roman" panose="02020603050405020304" pitchFamily="18" charset="0"/>
                <a:ea typeface="Times New Roman" panose="02020603050405020304" pitchFamily="18" charset="0"/>
              </a:rPr>
            </a:br>
            <a:r>
              <a:rPr lang="ru-RU" sz="2400" b="1" dirty="0">
                <a:latin typeface="Times New Roman" panose="02020603050405020304" pitchFamily="18" charset="0"/>
                <a:ea typeface="Times New Roman" panose="02020603050405020304" pitchFamily="18" charset="0"/>
              </a:rPr>
              <a:t/>
            </a:r>
            <a:br>
              <a:rPr lang="ru-RU" sz="2400" b="1" dirty="0">
                <a:latin typeface="Times New Roman" panose="02020603050405020304" pitchFamily="18" charset="0"/>
                <a:ea typeface="Times New Roman" panose="02020603050405020304" pitchFamily="18" charset="0"/>
              </a:rPr>
            </a:br>
            <a:r>
              <a:rPr lang="ru-RU" sz="2400" b="1" dirty="0">
                <a:latin typeface="Times New Roman" panose="02020603050405020304" pitchFamily="18" charset="0"/>
                <a:ea typeface="Times New Roman" panose="02020603050405020304" pitchFamily="18" charset="0"/>
              </a:rPr>
              <a:t/>
            </a:r>
            <a:br>
              <a:rPr lang="ru-RU" sz="2400" b="1" dirty="0">
                <a:latin typeface="Times New Roman" panose="02020603050405020304" pitchFamily="18" charset="0"/>
                <a:ea typeface="Times New Roman" panose="02020603050405020304" pitchFamily="18" charset="0"/>
              </a:rPr>
            </a:br>
            <a:r>
              <a:rPr lang="ru-RU" sz="2400" b="1" dirty="0">
                <a:latin typeface="Times New Roman" panose="02020603050405020304" pitchFamily="18" charset="0"/>
                <a:ea typeface="Times New Roman" panose="02020603050405020304" pitchFamily="18" charset="0"/>
              </a:rPr>
              <a:t/>
            </a:r>
            <a:br>
              <a:rPr lang="ru-RU" sz="2400" b="1" dirty="0">
                <a:latin typeface="Times New Roman" panose="02020603050405020304" pitchFamily="18" charset="0"/>
                <a:ea typeface="Times New Roman" panose="02020603050405020304" pitchFamily="18" charset="0"/>
              </a:rPr>
            </a:br>
            <a:r>
              <a:rPr lang="ru-RU" sz="2400" b="1" dirty="0">
                <a:latin typeface="Times New Roman" panose="02020603050405020304" pitchFamily="18" charset="0"/>
                <a:ea typeface="Times New Roman" panose="02020603050405020304" pitchFamily="18" charset="0"/>
              </a:rPr>
              <a:t/>
            </a:r>
            <a:br>
              <a:rPr lang="ru-RU" sz="2400" b="1" dirty="0">
                <a:latin typeface="Times New Roman" panose="02020603050405020304" pitchFamily="18" charset="0"/>
                <a:ea typeface="Times New Roman" panose="02020603050405020304" pitchFamily="18" charset="0"/>
              </a:rPr>
            </a:br>
            <a:r>
              <a:rPr lang="ru-RU" sz="2700" b="1" dirty="0">
                <a:latin typeface="Times New Roman" panose="02020603050405020304" pitchFamily="18" charset="0"/>
                <a:ea typeface="Times New Roman" panose="02020603050405020304" pitchFamily="18" charset="0"/>
              </a:rPr>
              <a:t>Кодификатор</a:t>
            </a:r>
            <a:r>
              <a:rPr lang="ru-RU" sz="2700" dirty="0">
                <a:latin typeface="Times New Roman" panose="02020603050405020304" pitchFamily="18" charset="0"/>
                <a:ea typeface="Times New Roman" panose="02020603050405020304" pitchFamily="18" charset="0"/>
              </a:rPr>
              <a:t/>
            </a:r>
            <a:br>
              <a:rPr lang="ru-RU" sz="2700" dirty="0">
                <a:latin typeface="Times New Roman" panose="02020603050405020304" pitchFamily="18" charset="0"/>
                <a:ea typeface="Times New Roman" panose="02020603050405020304" pitchFamily="18" charset="0"/>
              </a:rPr>
            </a:br>
            <a:r>
              <a:rPr lang="ru-RU" sz="2700" b="1" dirty="0">
                <a:latin typeface="Times New Roman" panose="02020603050405020304" pitchFamily="18" charset="0"/>
                <a:ea typeface="Times New Roman" panose="02020603050405020304" pitchFamily="18" charset="0"/>
              </a:rPr>
              <a:t>проверяемых требований к результатам освоения основной образовательной программы основного общего образования и элементов содержания </a:t>
            </a:r>
            <a:r>
              <a:rPr lang="ru-RU" sz="2700" dirty="0">
                <a:latin typeface="Times New Roman" panose="02020603050405020304" pitchFamily="18" charset="0"/>
                <a:ea typeface="Times New Roman" panose="02020603050405020304" pitchFamily="18" charset="0"/>
              </a:rPr>
              <a:t/>
            </a:r>
            <a:br>
              <a:rPr lang="ru-RU" sz="2700" dirty="0">
                <a:latin typeface="Times New Roman" panose="02020603050405020304" pitchFamily="18" charset="0"/>
                <a:ea typeface="Times New Roman" panose="02020603050405020304" pitchFamily="18" charset="0"/>
              </a:rPr>
            </a:br>
            <a:r>
              <a:rPr lang="ru-RU" sz="2700" b="1" dirty="0">
                <a:latin typeface="Times New Roman" panose="02020603050405020304" pitchFamily="18" charset="0"/>
                <a:ea typeface="Times New Roman" panose="02020603050405020304" pitchFamily="18" charset="0"/>
              </a:rPr>
              <a:t>для проведения основного государственного экзамена по БИОЛОГИИ</a:t>
            </a:r>
            <a:r>
              <a:rPr lang="ru-RU" sz="2700" dirty="0">
                <a:latin typeface="Times New Roman" panose="02020603050405020304" pitchFamily="18" charset="0"/>
                <a:ea typeface="Times New Roman" panose="02020603050405020304" pitchFamily="18" charset="0"/>
              </a:rPr>
              <a:t/>
            </a:r>
            <a:br>
              <a:rPr lang="ru-RU" sz="2700" dirty="0">
                <a:latin typeface="Times New Roman" panose="02020603050405020304" pitchFamily="18" charset="0"/>
                <a:ea typeface="Times New Roman" panose="02020603050405020304" pitchFamily="18" charset="0"/>
              </a:rPr>
            </a:br>
            <a:r>
              <a:rPr lang="ru-RU" sz="2700" b="1" dirty="0">
                <a:solidFill>
                  <a:schemeClr val="tx2"/>
                </a:solidFill>
                <a:latin typeface="Times New Roman" panose="02020603050405020304" pitchFamily="18" charset="0"/>
                <a:cs typeface="Times New Roman" panose="02020603050405020304" pitchFamily="18" charset="0"/>
              </a:rPr>
              <a:t> </a:t>
            </a:r>
          </a:p>
        </p:txBody>
      </p:sp>
      <p:sp>
        <p:nvSpPr>
          <p:cNvPr id="3" name="Объект 2">
            <a:extLst>
              <a:ext uri="{FF2B5EF4-FFF2-40B4-BE49-F238E27FC236}">
                <a16:creationId xmlns="" xmlns:a16="http://schemas.microsoft.com/office/drawing/2014/main" id="{161D7024-D7B5-4990-BF59-9220DAD9099E}"/>
              </a:ext>
            </a:extLst>
          </p:cNvPr>
          <p:cNvSpPr>
            <a:spLocks noGrp="1"/>
          </p:cNvSpPr>
          <p:nvPr>
            <p:ph idx="1"/>
          </p:nvPr>
        </p:nvSpPr>
        <p:spPr/>
        <p:txBody>
          <a:bodyPr>
            <a:normAutofit/>
          </a:bodyPr>
          <a:lstStyle/>
          <a:p>
            <a:pPr indent="0">
              <a:buNone/>
            </a:pPr>
            <a:endParaRPr lang="ru-RU" dirty="0">
              <a:latin typeface="Times New Roman" panose="02020603050405020304" pitchFamily="18" charset="0"/>
              <a:ea typeface="Times New Roman" panose="02020603050405020304" pitchFamily="18" charset="0"/>
            </a:endParaRPr>
          </a:p>
          <a:p>
            <a:pPr indent="0">
              <a:buNone/>
            </a:pPr>
            <a:endParaRPr lang="ru-RU" sz="2000" dirty="0">
              <a:latin typeface="Times New Roman" panose="02020603050405020304" pitchFamily="18" charset="0"/>
              <a:ea typeface="Times New Roman" panose="02020603050405020304" pitchFamily="18" charset="0"/>
            </a:endParaRPr>
          </a:p>
          <a:p>
            <a:pPr indent="0">
              <a:buNone/>
            </a:pPr>
            <a:endParaRPr lang="ru-RU" sz="2000" dirty="0">
              <a:latin typeface="Times New Roman" panose="02020603050405020304" pitchFamily="18" charset="0"/>
              <a:ea typeface="Times New Roman" panose="02020603050405020304" pitchFamily="18" charset="0"/>
            </a:endParaRPr>
          </a:p>
          <a:p>
            <a:pPr indent="0">
              <a:buNone/>
            </a:pPr>
            <a:r>
              <a:rPr lang="ru-RU" sz="2400" dirty="0">
                <a:latin typeface="Times New Roman" panose="02020603050405020304" pitchFamily="18" charset="0"/>
                <a:ea typeface="Times New Roman" panose="02020603050405020304" pitchFamily="18" charset="0"/>
              </a:rPr>
              <a:t>Кодификатор состоит из двух разделов:</a:t>
            </a:r>
          </a:p>
          <a:p>
            <a:pPr indent="0">
              <a:buNone/>
            </a:pPr>
            <a:r>
              <a:rPr lang="ru-RU" sz="2400" dirty="0">
                <a:latin typeface="Times New Roman" panose="02020603050405020304" pitchFamily="18" charset="0"/>
                <a:ea typeface="Times New Roman" panose="02020603050405020304" pitchFamily="18" charset="0"/>
              </a:rPr>
              <a:t>– раздел 1. «Перечень проверяемых требований к результатам освоения основной образовательной программы основного общего образования по БИОЛОГИИ»:</a:t>
            </a:r>
          </a:p>
          <a:p>
            <a:pPr indent="0">
              <a:buNone/>
            </a:pPr>
            <a:r>
              <a:rPr lang="ru-RU" sz="2400" dirty="0">
                <a:latin typeface="Times New Roman" panose="02020603050405020304" pitchFamily="18" charset="0"/>
                <a:ea typeface="Times New Roman" panose="02020603050405020304" pitchFamily="18" charset="0"/>
              </a:rPr>
              <a:t>– раздел 2. «Перечень элементов содержания, проверяемых на основном государственном экзамене по БИОЛОГИИ».</a:t>
            </a:r>
          </a:p>
          <a:p>
            <a:endParaRPr lang="ru-RU" dirty="0"/>
          </a:p>
        </p:txBody>
      </p:sp>
    </p:spTree>
    <p:extLst>
      <p:ext uri="{BB962C8B-B14F-4D97-AF65-F5344CB8AC3E}">
        <p14:creationId xmlns="" xmlns:p14="http://schemas.microsoft.com/office/powerpoint/2010/main" val="2185458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2514381-6C6E-42AD-BB37-A24863B9E9E7}"/>
              </a:ext>
            </a:extLst>
          </p:cNvPr>
          <p:cNvSpPr>
            <a:spLocks noGrp="1"/>
          </p:cNvSpPr>
          <p:nvPr>
            <p:ph type="title"/>
          </p:nvPr>
        </p:nvSpPr>
        <p:spPr>
          <a:xfrm>
            <a:off x="467544" y="318255"/>
            <a:ext cx="8363272" cy="734893"/>
          </a:xfrm>
        </p:spPr>
        <p:txBody>
          <a:bodyPr>
            <a:noAutofit/>
          </a:bodyPr>
          <a:lstStyle/>
          <a:p>
            <a:pPr>
              <a:spcAft>
                <a:spcPts val="0"/>
              </a:spcAft>
            </a:pPr>
            <a:r>
              <a:rPr lang="ru-RU" sz="1600" b="1" dirty="0">
                <a:solidFill>
                  <a:schemeClr val="tx2"/>
                </a:solidFill>
                <a:latin typeface="Times New Roman" panose="02020603050405020304" pitchFamily="18" charset="0"/>
                <a:ea typeface="Times New Roman" panose="02020603050405020304" pitchFamily="18" charset="0"/>
              </a:rPr>
              <a:t>Раздел 1. Перечень проверяемых требований к результатам освоения основной образовательной программы основного общего образования по БИОЛОГИИ </a:t>
            </a:r>
            <a:r>
              <a:rPr lang="ru-RU" sz="1200" b="1" dirty="0">
                <a:solidFill>
                  <a:schemeClr val="tx2"/>
                </a:solidFill>
                <a:latin typeface="Times New Roman" panose="02020603050405020304" pitchFamily="18" charset="0"/>
                <a:ea typeface="Times New Roman" panose="02020603050405020304" pitchFamily="18" charset="0"/>
              </a:rPr>
              <a:t>(фрагмент)</a:t>
            </a:r>
            <a:r>
              <a:rPr lang="ru-RU" sz="1600" dirty="0">
                <a:solidFill>
                  <a:schemeClr val="tx2"/>
                </a:solidFill>
                <a:latin typeface="Times New Roman" panose="02020603050405020304" pitchFamily="18" charset="0"/>
                <a:ea typeface="Times New Roman" panose="02020603050405020304" pitchFamily="18" charset="0"/>
              </a:rPr>
              <a:t/>
            </a:r>
            <a:br>
              <a:rPr lang="ru-RU" sz="1600" dirty="0">
                <a:solidFill>
                  <a:schemeClr val="tx2"/>
                </a:solidFill>
                <a:latin typeface="Times New Roman" panose="02020603050405020304" pitchFamily="18" charset="0"/>
                <a:ea typeface="Times New Roman" panose="02020603050405020304" pitchFamily="18" charset="0"/>
              </a:rPr>
            </a:br>
            <a:endParaRPr lang="ru-RU" sz="1600" dirty="0">
              <a:solidFill>
                <a:schemeClr val="tx2"/>
              </a:solidFill>
            </a:endParaRPr>
          </a:p>
        </p:txBody>
      </p:sp>
      <p:pic>
        <p:nvPicPr>
          <p:cNvPr id="5" name="Рисунок 4">
            <a:extLst>
              <a:ext uri="{FF2B5EF4-FFF2-40B4-BE49-F238E27FC236}">
                <a16:creationId xmlns="" xmlns:a16="http://schemas.microsoft.com/office/drawing/2014/main" id="{7210A397-8869-4B6B-95D3-8DF31983AA08}"/>
              </a:ext>
            </a:extLst>
          </p:cNvPr>
          <p:cNvPicPr>
            <a:picLocks noChangeAspect="1"/>
          </p:cNvPicPr>
          <p:nvPr/>
        </p:nvPicPr>
        <p:blipFill rotWithShape="1">
          <a:blip r:embed="rId2" cstate="print"/>
          <a:srcRect l="9680" t="17240" r="5648" b="14133"/>
          <a:stretch/>
        </p:blipFill>
        <p:spPr>
          <a:xfrm>
            <a:off x="1043608" y="1093807"/>
            <a:ext cx="7641770" cy="5762059"/>
          </a:xfrm>
          <a:prstGeom prst="rect">
            <a:avLst/>
          </a:prstGeom>
        </p:spPr>
      </p:pic>
    </p:spTree>
    <p:extLst>
      <p:ext uri="{BB962C8B-B14F-4D97-AF65-F5344CB8AC3E}">
        <p14:creationId xmlns="" xmlns:p14="http://schemas.microsoft.com/office/powerpoint/2010/main" val="2483350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A10A29D-3523-46B3-B273-6BD8FB2AF0BE}"/>
              </a:ext>
            </a:extLst>
          </p:cNvPr>
          <p:cNvSpPr>
            <a:spLocks noGrp="1"/>
          </p:cNvSpPr>
          <p:nvPr>
            <p:ph type="title"/>
          </p:nvPr>
        </p:nvSpPr>
        <p:spPr/>
        <p:txBody>
          <a:bodyPr>
            <a:normAutofit fontScale="90000"/>
          </a:bodyPr>
          <a:lstStyle/>
          <a:p>
            <a:pPr>
              <a:spcAft>
                <a:spcPts val="0"/>
              </a:spcAft>
            </a:pPr>
            <a:r>
              <a:rPr lang="ru-RU" dirty="0">
                <a:latin typeface="Times New Roman" panose="02020603050405020304" pitchFamily="18" charset="0"/>
                <a:ea typeface="Times New Roman" panose="02020603050405020304" pitchFamily="18" charset="0"/>
              </a:rPr>
              <a:t> </a:t>
            </a:r>
            <a:br>
              <a:rPr lang="ru-RU" dirty="0">
                <a:latin typeface="Times New Roman" panose="02020603050405020304" pitchFamily="18" charset="0"/>
                <a:ea typeface="Times New Roman" panose="02020603050405020304" pitchFamily="18" charset="0"/>
              </a:rPr>
            </a:br>
            <a:r>
              <a:rPr lang="ru-RU" dirty="0">
                <a:latin typeface="Times New Roman" panose="02020603050405020304" pitchFamily="18" charset="0"/>
                <a:ea typeface="Times New Roman" panose="02020603050405020304" pitchFamily="18" charset="0"/>
              </a:rPr>
              <a:t/>
            </a:r>
            <a:br>
              <a:rPr lang="ru-RU" dirty="0">
                <a:latin typeface="Times New Roman" panose="02020603050405020304" pitchFamily="18" charset="0"/>
                <a:ea typeface="Times New Roman" panose="02020603050405020304" pitchFamily="18" charset="0"/>
              </a:rPr>
            </a:br>
            <a:r>
              <a:rPr lang="ru-RU" sz="2000" b="1" dirty="0">
                <a:solidFill>
                  <a:schemeClr val="tx2"/>
                </a:solidFill>
                <a:latin typeface="Times New Roman" panose="02020603050405020304" pitchFamily="18" charset="0"/>
                <a:ea typeface="Times New Roman" panose="02020603050405020304" pitchFamily="18" charset="0"/>
              </a:rPr>
              <a:t>Раздел 2. Перечень элементов содержания, проверяемых на основном государственном экзамене по БИОЛОГИИ </a:t>
            </a:r>
            <a:r>
              <a:rPr lang="ru-RU" sz="1300" b="1" dirty="0">
                <a:solidFill>
                  <a:schemeClr val="tx2"/>
                </a:solidFill>
                <a:latin typeface="Times New Roman" panose="02020603050405020304" pitchFamily="18" charset="0"/>
                <a:ea typeface="Times New Roman" panose="02020603050405020304" pitchFamily="18" charset="0"/>
              </a:rPr>
              <a:t>(фрагмент)</a:t>
            </a:r>
            <a:r>
              <a:rPr lang="ru-RU" sz="1300" dirty="0">
                <a:latin typeface="Times New Roman" panose="02020603050405020304" pitchFamily="18" charset="0"/>
                <a:ea typeface="Times New Roman" panose="02020603050405020304" pitchFamily="18" charset="0"/>
              </a:rPr>
              <a:t/>
            </a:r>
            <a:br>
              <a:rPr lang="ru-RU" sz="1300" dirty="0">
                <a:latin typeface="Times New Roman" panose="02020603050405020304" pitchFamily="18" charset="0"/>
                <a:ea typeface="Times New Roman" panose="02020603050405020304" pitchFamily="18" charset="0"/>
              </a:rPr>
            </a:br>
            <a:r>
              <a:rPr lang="ru-RU" dirty="0">
                <a:latin typeface="Times New Roman" panose="02020603050405020304" pitchFamily="18" charset="0"/>
                <a:ea typeface="Times New Roman" panose="02020603050405020304" pitchFamily="18" charset="0"/>
              </a:rPr>
              <a:t> </a:t>
            </a:r>
            <a:br>
              <a:rPr lang="ru-RU" dirty="0">
                <a:latin typeface="Times New Roman" panose="02020603050405020304" pitchFamily="18" charset="0"/>
                <a:ea typeface="Times New Roman" panose="02020603050405020304" pitchFamily="18" charset="0"/>
              </a:rPr>
            </a:br>
            <a:endParaRPr lang="ru-RU" dirty="0"/>
          </a:p>
        </p:txBody>
      </p:sp>
      <p:pic>
        <p:nvPicPr>
          <p:cNvPr id="4" name="Объект 3">
            <a:extLst>
              <a:ext uri="{FF2B5EF4-FFF2-40B4-BE49-F238E27FC236}">
                <a16:creationId xmlns="" xmlns:a16="http://schemas.microsoft.com/office/drawing/2014/main" id="{DB9C5F43-C37C-4F23-BE2F-FF05E608AA72}"/>
              </a:ext>
            </a:extLst>
          </p:cNvPr>
          <p:cNvPicPr>
            <a:picLocks noGrp="1" noChangeAspect="1"/>
          </p:cNvPicPr>
          <p:nvPr>
            <p:ph idx="1"/>
          </p:nvPr>
        </p:nvPicPr>
        <p:blipFill rotWithShape="1">
          <a:blip r:embed="rId2" cstate="print"/>
          <a:srcRect l="10055" t="64912" r="50236" b="10270"/>
          <a:stretch/>
        </p:blipFill>
        <p:spPr>
          <a:xfrm>
            <a:off x="-36512" y="1268760"/>
            <a:ext cx="4176459" cy="2505878"/>
          </a:xfrm>
          <a:prstGeom prst="rect">
            <a:avLst/>
          </a:prstGeom>
        </p:spPr>
      </p:pic>
      <p:pic>
        <p:nvPicPr>
          <p:cNvPr id="5" name="Рисунок 4">
            <a:extLst>
              <a:ext uri="{FF2B5EF4-FFF2-40B4-BE49-F238E27FC236}">
                <a16:creationId xmlns="" xmlns:a16="http://schemas.microsoft.com/office/drawing/2014/main" id="{83BEB63F-D9AA-4D30-B105-CA5F1359C989}"/>
              </a:ext>
            </a:extLst>
          </p:cNvPr>
          <p:cNvPicPr>
            <a:picLocks noChangeAspect="1"/>
          </p:cNvPicPr>
          <p:nvPr/>
        </p:nvPicPr>
        <p:blipFill rotWithShape="1">
          <a:blip r:embed="rId3" cstate="print"/>
          <a:srcRect l="54032" t="23541" r="8429" b="67427"/>
          <a:stretch/>
        </p:blipFill>
        <p:spPr>
          <a:xfrm>
            <a:off x="-36513" y="3601819"/>
            <a:ext cx="3960441" cy="1036915"/>
          </a:xfrm>
          <a:prstGeom prst="rect">
            <a:avLst/>
          </a:prstGeom>
        </p:spPr>
      </p:pic>
      <p:pic>
        <p:nvPicPr>
          <p:cNvPr id="6" name="Рисунок 5">
            <a:extLst>
              <a:ext uri="{FF2B5EF4-FFF2-40B4-BE49-F238E27FC236}">
                <a16:creationId xmlns="" xmlns:a16="http://schemas.microsoft.com/office/drawing/2014/main" id="{0C22D2C1-D854-4EFA-AED9-594F4C915F5E}"/>
              </a:ext>
            </a:extLst>
          </p:cNvPr>
          <p:cNvPicPr>
            <a:picLocks noChangeAspect="1"/>
          </p:cNvPicPr>
          <p:nvPr/>
        </p:nvPicPr>
        <p:blipFill rotWithShape="1">
          <a:blip r:embed="rId4" cstate="print"/>
          <a:srcRect l="53024" t="23053" r="6657" b="9899"/>
          <a:stretch/>
        </p:blipFill>
        <p:spPr>
          <a:xfrm>
            <a:off x="5029555" y="1095941"/>
            <a:ext cx="3960441" cy="5487421"/>
          </a:xfrm>
          <a:prstGeom prst="rect">
            <a:avLst/>
          </a:prstGeom>
        </p:spPr>
      </p:pic>
    </p:spTree>
    <p:extLst>
      <p:ext uri="{BB962C8B-B14F-4D97-AF65-F5344CB8AC3E}">
        <p14:creationId xmlns="" xmlns:p14="http://schemas.microsoft.com/office/powerpoint/2010/main" val="2646511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853EB0B-7F21-43B3-995E-A8056C89DA2B}"/>
              </a:ext>
            </a:extLst>
          </p:cNvPr>
          <p:cNvSpPr>
            <a:spLocks noGrp="1"/>
          </p:cNvSpPr>
          <p:nvPr>
            <p:ph type="title"/>
          </p:nvPr>
        </p:nvSpPr>
        <p:spPr>
          <a:xfrm>
            <a:off x="457200" y="274639"/>
            <a:ext cx="8723312" cy="1138137"/>
          </a:xfrm>
        </p:spPr>
        <p:txBody>
          <a:bodyPr>
            <a:noAutofit/>
          </a:bodyPr>
          <a:lstStyle/>
          <a:p>
            <a:r>
              <a:rPr lang="ru-RU" sz="2400" b="1" dirty="0">
                <a:solidFill>
                  <a:schemeClr val="tx2"/>
                </a:solidFill>
                <a:latin typeface="Times New Roman" panose="02020603050405020304" pitchFamily="18" charset="0"/>
                <a:cs typeface="Times New Roman" panose="02020603050405020304" pitchFamily="18" charset="0"/>
              </a:rPr>
              <a:t>Содержание КИМ итоговой аттестации за основное общее </a:t>
            </a:r>
            <a:r>
              <a:rPr lang="ru-RU" sz="2400" b="1" dirty="0" smtClean="0">
                <a:solidFill>
                  <a:schemeClr val="tx2"/>
                </a:solidFill>
                <a:latin typeface="Times New Roman" panose="02020603050405020304" pitchFamily="18" charset="0"/>
                <a:cs typeface="Times New Roman" panose="02020603050405020304" pitchFamily="18" charset="0"/>
              </a:rPr>
              <a:t>образование</a:t>
            </a:r>
            <a:br>
              <a:rPr lang="ru-RU" sz="2400" b="1" dirty="0" smtClean="0">
                <a:solidFill>
                  <a:schemeClr val="tx2"/>
                </a:solidFill>
                <a:latin typeface="Times New Roman" panose="02020603050405020304" pitchFamily="18" charset="0"/>
                <a:cs typeface="Times New Roman" panose="02020603050405020304" pitchFamily="18" charset="0"/>
              </a:rPr>
            </a:br>
            <a:r>
              <a:rPr lang="ru-RU" sz="2400" b="1" dirty="0" smtClean="0">
                <a:solidFill>
                  <a:schemeClr val="tx2"/>
                </a:solidFill>
                <a:latin typeface="Times New Roman" panose="02020603050405020304" pitchFamily="18" charset="0"/>
                <a:cs typeface="Times New Roman" panose="02020603050405020304" pitchFamily="18" charset="0"/>
              </a:rPr>
              <a:t>определяется:</a:t>
            </a: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 xmlns:a16="http://schemas.microsoft.com/office/drawing/2014/main" id="{715B0193-8331-45E2-910D-715CBF5EA57C}"/>
              </a:ext>
            </a:extLst>
          </p:cNvPr>
          <p:cNvSpPr txBox="1">
            <a:spLocks/>
          </p:cNvSpPr>
          <p:nvPr/>
        </p:nvSpPr>
        <p:spPr>
          <a:xfrm>
            <a:off x="-9525" y="1182350"/>
            <a:ext cx="8732837" cy="5415001"/>
          </a:xfrm>
          <a:prstGeom prst="rect">
            <a:avLst/>
          </a:prstGeom>
        </p:spPr>
        <p:txBody>
          <a:bodyPr vert="horz" lIns="91440" tIns="45720" rIns="91440" bIns="45720" rtlCol="0">
            <a:normAutofit fontScale="92500" lnSpcReduction="20000"/>
          </a:bodyPr>
          <a:lstStyle>
            <a:lvl1pPr marL="342900" marR="0" indent="342900" algn="just" defTabSz="914400" rtl="0" eaLnBrk="1" fontAlgn="auto" latinLnBrk="0" hangingPunct="1">
              <a:lnSpc>
                <a:spcPct val="114000"/>
              </a:lnSpc>
              <a:spcBef>
                <a:spcPts val="600"/>
              </a:spcBef>
              <a:spcAft>
                <a:spcPts val="0"/>
              </a:spcAft>
              <a:buClrTx/>
              <a:buSzTx/>
              <a:buFont typeface="Wingdings" pitchFamily="2" charset="2"/>
              <a:buChar char="ü"/>
              <a:tabLst/>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buFont typeface="Wingdings" pitchFamily="2" charset="2"/>
              <a:buNone/>
            </a:pPr>
            <a:endParaRPr lang="ru-RU" sz="1800" dirty="0">
              <a:latin typeface="Times New Roman" panose="02020603050405020304" pitchFamily="18" charset="0"/>
              <a:cs typeface="Times New Roman" panose="02020603050405020304" pitchFamily="18" charset="0"/>
            </a:endParaRPr>
          </a:p>
          <a:p>
            <a:pPr indent="0">
              <a:buNone/>
            </a:pPr>
            <a:r>
              <a:rPr lang="ru-RU" sz="1800" i="1" dirty="0">
                <a:solidFill>
                  <a:schemeClr val="tx2"/>
                </a:solidFill>
                <a:latin typeface="Times New Roman" panose="02020603050405020304" pitchFamily="18" charset="0"/>
                <a:ea typeface="Times New Roman" panose="02020603050405020304" pitchFamily="18" charset="0"/>
              </a:rPr>
              <a:t>определяется</a:t>
            </a:r>
            <a:r>
              <a:rPr lang="ru-RU" sz="1800" dirty="0">
                <a:latin typeface="Times New Roman" panose="02020603050405020304" pitchFamily="18" charset="0"/>
                <a:ea typeface="Times New Roman" panose="02020603050405020304" pitchFamily="18" charset="0"/>
              </a:rPr>
              <a:t>: </a:t>
            </a:r>
          </a:p>
          <a:p>
            <a:pPr indent="0">
              <a:buNone/>
            </a:pPr>
            <a:endParaRPr lang="ru-RU" sz="1800" dirty="0">
              <a:latin typeface="Times New Roman" panose="02020603050405020304" pitchFamily="18" charset="0"/>
              <a:ea typeface="Times New Roman" panose="02020603050405020304" pitchFamily="18" charset="0"/>
            </a:endParaRPr>
          </a:p>
          <a:p>
            <a:pPr indent="0">
              <a:buNone/>
            </a:pPr>
            <a:endParaRPr lang="ru-RU" sz="1800" dirty="0">
              <a:latin typeface="Times New Roman" panose="02020603050405020304" pitchFamily="18" charset="0"/>
              <a:ea typeface="Times New Roman" panose="02020603050405020304" pitchFamily="18" charset="0"/>
            </a:endParaRPr>
          </a:p>
          <a:p>
            <a:pPr indent="0">
              <a:buNone/>
            </a:pPr>
            <a:endParaRPr lang="ru-RU" sz="1800" dirty="0">
              <a:latin typeface="Times New Roman" panose="02020603050405020304" pitchFamily="18" charset="0"/>
              <a:ea typeface="Times New Roman" panose="02020603050405020304" pitchFamily="18" charset="0"/>
            </a:endParaRPr>
          </a:p>
          <a:p>
            <a:pPr indent="0">
              <a:buNone/>
            </a:pPr>
            <a:r>
              <a:rPr lang="ru-RU" sz="2200" b="1" i="1" dirty="0">
                <a:latin typeface="Times New Roman" panose="02020603050405020304" pitchFamily="18" charset="0"/>
                <a:ea typeface="Times New Roman" panose="02020603050405020304" pitchFamily="18" charset="0"/>
              </a:rPr>
              <a:t>Федеральным компонентом государственного стандарта основного общего образования по биологии</a:t>
            </a:r>
            <a:r>
              <a:rPr lang="ru-RU" sz="2200" b="1" dirty="0">
                <a:latin typeface="Times New Roman" panose="02020603050405020304" pitchFamily="18" charset="0"/>
                <a:ea typeface="Times New Roman" panose="02020603050405020304" pitchFamily="18" charset="0"/>
              </a:rPr>
              <a:t> </a:t>
            </a:r>
            <a:r>
              <a:rPr lang="ru-RU" sz="2200" dirty="0">
                <a:latin typeface="Times New Roman" panose="02020603050405020304" pitchFamily="18" charset="0"/>
                <a:ea typeface="Times New Roman" panose="02020603050405020304" pitchFamily="18" charset="0"/>
              </a:rPr>
              <a:t>(приказ Минобразования России от </a:t>
            </a:r>
            <a:r>
              <a:rPr lang="ru-RU" sz="2200" b="1" dirty="0">
                <a:latin typeface="Times New Roman" panose="02020603050405020304" pitchFamily="18" charset="0"/>
                <a:ea typeface="Times New Roman" panose="02020603050405020304" pitchFamily="18" charset="0"/>
              </a:rPr>
              <a:t>05.03.2004</a:t>
            </a:r>
            <a:r>
              <a:rPr lang="ru-RU" sz="2200" dirty="0">
                <a:latin typeface="Times New Roman" panose="02020603050405020304" pitchFamily="18" charset="0"/>
                <a:ea typeface="Times New Roman" panose="02020603050405020304" pitchFamily="18" charset="0"/>
              </a:rPr>
              <a:t> № 1089 </a:t>
            </a:r>
            <a:r>
              <a:rPr lang="ru-RU" sz="2200" dirty="0">
                <a:latin typeface="Times New Roman" panose="02020603050405020304" pitchFamily="18" charset="0"/>
                <a:ea typeface="Calibri" panose="020F0502020204030204" pitchFamily="34" charset="0"/>
              </a:rPr>
              <a:t>«Об утверждении Федерального компонента государственных образовательных стандартов начального общего, основного общего и среднего (полного) общего образования»</a:t>
            </a:r>
            <a:r>
              <a:rPr lang="ru-RU" sz="2200" dirty="0">
                <a:latin typeface="Times New Roman" panose="02020603050405020304" pitchFamily="18" charset="0"/>
                <a:ea typeface="Times New Roman" panose="02020603050405020304" pitchFamily="18" charset="0"/>
              </a:rPr>
              <a:t>).</a:t>
            </a:r>
            <a:endParaRPr lang="ru-RU" sz="2200" dirty="0">
              <a:latin typeface="Times New Roman" panose="02020603050405020304" pitchFamily="18" charset="0"/>
              <a:ea typeface="Calibri" panose="020F0502020204030204" pitchFamily="34" charset="0"/>
            </a:endParaRPr>
          </a:p>
          <a:p>
            <a:pPr indent="0">
              <a:buNone/>
            </a:pPr>
            <a:r>
              <a:rPr lang="ru-RU" sz="2200" b="1" i="1" dirty="0">
                <a:latin typeface="Times New Roman" panose="02020603050405020304" pitchFamily="18" charset="0"/>
                <a:ea typeface="Times New Roman" panose="02020603050405020304" pitchFamily="18" charset="0"/>
              </a:rPr>
              <a:t>Федеральным государственным образовательным стандартом основного общего образования </a:t>
            </a:r>
            <a:r>
              <a:rPr lang="ru-RU" sz="2200" dirty="0">
                <a:latin typeface="Times New Roman" panose="02020603050405020304" pitchFamily="18" charset="0"/>
                <a:ea typeface="Times New Roman" panose="02020603050405020304" pitchFamily="18" charset="0"/>
              </a:rPr>
              <a:t>(приказ Минобрнауки России  от </a:t>
            </a:r>
            <a:r>
              <a:rPr lang="ru-RU" sz="2200" b="1" dirty="0">
                <a:latin typeface="Times New Roman" panose="02020603050405020304" pitchFamily="18" charset="0"/>
                <a:ea typeface="Times New Roman" panose="02020603050405020304" pitchFamily="18" charset="0"/>
              </a:rPr>
              <a:t>17.12.2010</a:t>
            </a:r>
            <a:r>
              <a:rPr lang="ru-RU" sz="2200" dirty="0">
                <a:latin typeface="Times New Roman" panose="02020603050405020304" pitchFamily="18" charset="0"/>
                <a:ea typeface="Times New Roman" panose="02020603050405020304" pitchFamily="18" charset="0"/>
              </a:rPr>
              <a:t> №1897) с учётом </a:t>
            </a:r>
            <a:r>
              <a:rPr lang="ru-RU" sz="2200" b="1" dirty="0">
                <a:latin typeface="Times New Roman" panose="02020603050405020304" pitchFamily="18" charset="0"/>
                <a:ea typeface="Times New Roman" panose="02020603050405020304" pitchFamily="18" charset="0"/>
              </a:rPr>
              <a:t>Примерной основной образовательной программы основного общего образования </a:t>
            </a:r>
            <a:r>
              <a:rPr lang="ru-RU" sz="2200" dirty="0">
                <a:latin typeface="Times New Roman" panose="02020603050405020304" pitchFamily="18" charset="0"/>
                <a:ea typeface="Times New Roman" panose="02020603050405020304" pitchFamily="18" charset="0"/>
              </a:rPr>
              <a:t>(одобрена решением Федерального учебно-методического объединения по общему образованию (протокол от 08.04.2015 № 1/15</a:t>
            </a:r>
            <a:r>
              <a:rPr lang="ru-RU" sz="2200" dirty="0" smtClean="0">
                <a:latin typeface="Times New Roman" panose="02020603050405020304" pitchFamily="18" charset="0"/>
                <a:ea typeface="Times New Roman" panose="02020603050405020304" pitchFamily="18" charset="0"/>
              </a:rPr>
              <a:t>).</a:t>
            </a:r>
            <a:endParaRPr lang="ru-RU" sz="2200" dirty="0">
              <a:latin typeface="Times New Roman" panose="02020603050405020304" pitchFamily="18" charset="0"/>
              <a:cs typeface="Times New Roman" panose="02020603050405020304" pitchFamily="18" charset="0"/>
            </a:endParaRPr>
          </a:p>
          <a:p>
            <a:pPr indent="0">
              <a:buFont typeface="Wingdings" pitchFamily="2" charset="2"/>
              <a:buNone/>
            </a:pPr>
            <a:r>
              <a:rPr lang="ru-RU" sz="1800" dirty="0">
                <a:latin typeface="Times New Roman" panose="02020603050405020304" pitchFamily="18" charset="0"/>
                <a:cs typeface="Times New Roman" panose="02020603050405020304" pitchFamily="18" charset="0"/>
              </a:rPr>
              <a:t> </a:t>
            </a:r>
          </a:p>
        </p:txBody>
      </p:sp>
      <p:pic>
        <p:nvPicPr>
          <p:cNvPr id="6" name="Picture 2">
            <a:extLst>
              <a:ext uri="{FF2B5EF4-FFF2-40B4-BE49-F238E27FC236}">
                <a16:creationId xmlns="" xmlns:a16="http://schemas.microsoft.com/office/drawing/2014/main" id="{6D7444D2-976A-4BC1-A887-F494DC1CC9B4}"/>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1" y="1355170"/>
            <a:ext cx="3437845" cy="14689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52486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435280" cy="1224136"/>
          </a:xfrm>
        </p:spPr>
        <p:txBody>
          <a:bodyPr/>
          <a:lstStyle/>
          <a:p>
            <a:r>
              <a:rPr lang="ru-RU" sz="2400" b="1" i="1" dirty="0" smtClean="0">
                <a:solidFill>
                  <a:srgbClr val="FF0000"/>
                </a:solidFill>
              </a:rPr>
              <a:t>Кодификатор. </a:t>
            </a:r>
            <a:r>
              <a:rPr lang="ru-RU" sz="2400" b="1" dirty="0" smtClean="0"/>
              <a:t>Раздел </a:t>
            </a:r>
            <a:r>
              <a:rPr lang="ru-RU" sz="2400" b="1" dirty="0"/>
              <a:t>1. Перечень проверяемых требований к результатам освоения основной образовательной программы основного общего образования по </a:t>
            </a:r>
            <a:r>
              <a:rPr lang="ru-RU" sz="2400" b="1" dirty="0" smtClean="0"/>
              <a:t>БИОЛОГИИ</a:t>
            </a:r>
            <a:endParaRPr lang="ru-RU" sz="2400" b="1" dirty="0"/>
          </a:p>
        </p:txBody>
      </p:sp>
      <p:sp>
        <p:nvSpPr>
          <p:cNvPr id="3" name="Текст 2"/>
          <p:cNvSpPr>
            <a:spLocks noGrp="1"/>
          </p:cNvSpPr>
          <p:nvPr>
            <p:ph type="body" idx="1"/>
          </p:nvPr>
        </p:nvSpPr>
        <p:spPr/>
        <p:txBody>
          <a:bodyPr/>
          <a:lstStyle/>
          <a:p>
            <a:r>
              <a:rPr lang="ru-RU" dirty="0" smtClean="0"/>
              <a:t>Было</a:t>
            </a:r>
            <a:endParaRPr lang="ru-RU" dirty="0"/>
          </a:p>
        </p:txBody>
      </p:sp>
      <p:sp>
        <p:nvSpPr>
          <p:cNvPr id="4" name="Объект 3"/>
          <p:cNvSpPr>
            <a:spLocks noGrp="1"/>
          </p:cNvSpPr>
          <p:nvPr>
            <p:ph sz="half" idx="2"/>
          </p:nvPr>
        </p:nvSpPr>
        <p:spPr/>
        <p:txBody>
          <a:bodyPr/>
          <a:lstStyle/>
          <a:p>
            <a:pPr marL="0" indent="0">
              <a:buNone/>
            </a:pPr>
            <a:r>
              <a:rPr lang="ru-RU" dirty="0" smtClean="0"/>
              <a:t>Знать/понимать признаки биологических объектов</a:t>
            </a:r>
            <a:r>
              <a:rPr lang="ru-RU" dirty="0"/>
              <a:t>:</a:t>
            </a:r>
          </a:p>
          <a:p>
            <a:pPr marL="0" indent="0">
              <a:buNone/>
            </a:pPr>
            <a:r>
              <a:rPr lang="ru-RU" dirty="0"/>
              <a:t>1.1.1 живых организмов (растений</a:t>
            </a:r>
            <a:r>
              <a:rPr lang="ru-RU" dirty="0" smtClean="0"/>
              <a:t>, животных</a:t>
            </a:r>
            <a:r>
              <a:rPr lang="ru-RU" dirty="0"/>
              <a:t>, грибов </a:t>
            </a:r>
            <a:r>
              <a:rPr lang="ru-RU" dirty="0" smtClean="0"/>
              <a:t>и бактерий</a:t>
            </a:r>
            <a:r>
              <a:rPr lang="ru-RU" dirty="0"/>
              <a:t>)</a:t>
            </a:r>
          </a:p>
          <a:p>
            <a:pPr marL="0" indent="0">
              <a:buNone/>
            </a:pPr>
            <a:r>
              <a:rPr lang="ru-RU" dirty="0"/>
              <a:t>1.1.2 генов, хромосом, </a:t>
            </a:r>
            <a:r>
              <a:rPr lang="ru-RU" dirty="0" smtClean="0"/>
              <a:t>клеток</a:t>
            </a:r>
            <a:endParaRPr lang="ru-RU" dirty="0"/>
          </a:p>
          <a:p>
            <a:pPr marL="0" indent="0">
              <a:buNone/>
            </a:pPr>
            <a:r>
              <a:rPr lang="ru-RU" dirty="0"/>
              <a:t>1.1.3 популяций, экосистем,</a:t>
            </a:r>
          </a:p>
          <a:p>
            <a:pPr marL="0" indent="0">
              <a:buNone/>
            </a:pPr>
            <a:r>
              <a:rPr lang="ru-RU" dirty="0" err="1"/>
              <a:t>агроэкосистем</a:t>
            </a:r>
            <a:r>
              <a:rPr lang="ru-RU" dirty="0"/>
              <a:t>, биосферы</a:t>
            </a:r>
          </a:p>
        </p:txBody>
      </p:sp>
      <p:sp>
        <p:nvSpPr>
          <p:cNvPr id="5" name="Текст 4"/>
          <p:cNvSpPr>
            <a:spLocks noGrp="1"/>
          </p:cNvSpPr>
          <p:nvPr>
            <p:ph type="body" sz="quarter" idx="3"/>
          </p:nvPr>
        </p:nvSpPr>
        <p:spPr/>
        <p:txBody>
          <a:bodyPr/>
          <a:lstStyle/>
          <a:p>
            <a:r>
              <a:rPr lang="ru-RU" dirty="0" smtClean="0"/>
              <a:t>Стало</a:t>
            </a:r>
            <a:endParaRPr lang="ru-RU" dirty="0"/>
          </a:p>
        </p:txBody>
      </p:sp>
      <p:sp>
        <p:nvSpPr>
          <p:cNvPr id="6" name="Объект 5"/>
          <p:cNvSpPr>
            <a:spLocks noGrp="1"/>
          </p:cNvSpPr>
          <p:nvPr>
            <p:ph sz="quarter" idx="4"/>
          </p:nvPr>
        </p:nvSpPr>
        <p:spPr/>
        <p:txBody>
          <a:bodyPr/>
          <a:lstStyle/>
          <a:p>
            <a:pPr marL="0" indent="0">
              <a:buNone/>
            </a:pPr>
            <a:r>
              <a:rPr lang="ru-RU" dirty="0"/>
              <a:t>Овладение понятийным</a:t>
            </a:r>
          </a:p>
          <a:p>
            <a:pPr marL="0" indent="0">
              <a:buNone/>
            </a:pPr>
            <a:r>
              <a:rPr lang="ru-RU" dirty="0"/>
              <a:t>аппаратом биологии</a:t>
            </a:r>
          </a:p>
        </p:txBody>
      </p:sp>
    </p:spTree>
    <p:extLst>
      <p:ext uri="{BB962C8B-B14F-4D97-AF65-F5344CB8AC3E}">
        <p14:creationId xmlns="" xmlns:p14="http://schemas.microsoft.com/office/powerpoint/2010/main" val="1198917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7" name="Shape 246"/>
          <p:cNvSpPr txBox="1">
            <a:spLocks noGrp="1"/>
          </p:cNvSpPr>
          <p:nvPr>
            <p:ph type="title"/>
          </p:nvPr>
        </p:nvSpPr>
        <p:spPr>
          <a:xfrm>
            <a:off x="155275" y="339516"/>
            <a:ext cx="8735550" cy="1145268"/>
          </a:xfrm>
          <a:prstGeom prst="rect">
            <a:avLst/>
          </a:prstGeom>
          <a:noFill/>
          <a:ln>
            <a:noFill/>
          </a:ln>
        </p:spPr>
        <p:txBody>
          <a:bodyPr lIns="91425" tIns="45700" rIns="91425" bIns="45700" anchor="ctr" anchorCtr="0">
            <a:noAutofit/>
          </a:bodyPr>
          <a:lstStyle/>
          <a:p>
            <a:pPr lvl="0">
              <a:buClr>
                <a:schemeClr val="dk1"/>
              </a:buClr>
              <a:buSzPct val="25000"/>
            </a:pPr>
            <a:r>
              <a:rPr lang="ru-RU" sz="2400" b="1" dirty="0" smtClean="0">
                <a:latin typeface="+mj-lt"/>
                <a:sym typeface="HeliosCompressed"/>
              </a:rPr>
              <a:t>       Сайт корпорации  </a:t>
            </a:r>
            <a:r>
              <a:rPr lang="ru-RU" sz="2400" b="1" dirty="0" smtClean="0">
                <a:solidFill>
                  <a:srgbClr val="FF0000"/>
                </a:solidFill>
                <a:latin typeface="+mj-lt"/>
                <a:sym typeface="HeliosCompressed"/>
              </a:rPr>
              <a:t>«РОССИЙСКИЙ УЧЕБНИК»  </a:t>
            </a:r>
            <a:r>
              <a:rPr lang="en-US" sz="2400" b="1" dirty="0" smtClean="0"/>
              <a:t>rosuchebnik.ru</a:t>
            </a:r>
            <a:r>
              <a:rPr lang="ru-RU" sz="3600" b="1" dirty="0" smtClean="0"/>
              <a:t/>
            </a:r>
            <a:br>
              <a:rPr lang="ru-RU" sz="3600" b="1" dirty="0" smtClean="0"/>
            </a:br>
            <a:r>
              <a:rPr lang="ru-RU" sz="2400" b="1" dirty="0" smtClean="0"/>
              <a:t> </a:t>
            </a:r>
            <a:r>
              <a:rPr lang="ru-RU" sz="2000" b="1" dirty="0" smtClean="0">
                <a:latin typeface="+mj-lt"/>
                <a:sym typeface="HeliosCompressed"/>
              </a:rPr>
              <a:t>неограниченное по объему личное информационно-образовательное 	  пространство для методического портфеля учителя</a:t>
            </a:r>
            <a:endParaRPr lang="en-US" sz="2000" b="1" dirty="0" smtClean="0">
              <a:latin typeface="+mj-lt"/>
              <a:sym typeface="HeliosCompressed"/>
            </a:endParaRPr>
          </a:p>
        </p:txBody>
      </p:sp>
      <p:sp>
        <p:nvSpPr>
          <p:cNvPr id="248" name="Shape 248"/>
          <p:cNvSpPr txBox="1">
            <a:spLocks noGrp="1"/>
          </p:cNvSpPr>
          <p:nvPr>
            <p:ph type="sldNum" sz="quarter" idx="12"/>
          </p:nvPr>
        </p:nvSpPr>
        <p:spPr>
          <a:xfrm>
            <a:off x="6516216" y="6237338"/>
            <a:ext cx="2133600" cy="365125"/>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sz="1200">
                <a:solidFill>
                  <a:srgbClr val="888888"/>
                </a:solidFill>
              </a:rPr>
              <a:pPr lvl="0">
                <a:spcBef>
                  <a:spcPts val="0"/>
                </a:spcBef>
                <a:buClr>
                  <a:srgbClr val="000000"/>
                </a:buClr>
                <a:buSzPct val="25000"/>
                <a:buFont typeface="Arial"/>
                <a:buNone/>
              </a:pPr>
              <a:t>2</a:t>
            </a:fld>
            <a:endParaRPr lang="en-US" sz="1200">
              <a:solidFill>
                <a:srgbClr val="888888"/>
              </a:solidFill>
            </a:endParaRPr>
          </a:p>
        </p:txBody>
      </p:sp>
      <p:pic>
        <p:nvPicPr>
          <p:cNvPr id="11" name="Picture 2"/>
          <p:cNvPicPr>
            <a:picLocks noChangeAspect="1" noChangeArrowheads="1"/>
          </p:cNvPicPr>
          <p:nvPr/>
        </p:nvPicPr>
        <p:blipFill>
          <a:blip r:embed="rId3" cstate="print"/>
          <a:srcRect l="9061" t="4854" r="11974" b="7767"/>
          <a:stretch>
            <a:fillRect/>
          </a:stretch>
        </p:blipFill>
        <p:spPr bwMode="auto">
          <a:xfrm>
            <a:off x="179513" y="1412776"/>
            <a:ext cx="4402542" cy="4896544"/>
          </a:xfrm>
          <a:prstGeom prst="rect">
            <a:avLst/>
          </a:prstGeom>
          <a:noFill/>
          <a:ln w="9525">
            <a:solidFill>
              <a:schemeClr val="accent1"/>
            </a:solidFill>
            <a:miter lim="800000"/>
            <a:headEnd/>
            <a:tailEnd/>
          </a:ln>
        </p:spPr>
      </p:pic>
      <p:pic>
        <p:nvPicPr>
          <p:cNvPr id="4098" name="Picture 2"/>
          <p:cNvPicPr>
            <a:picLocks noChangeAspect="1" noChangeArrowheads="1"/>
          </p:cNvPicPr>
          <p:nvPr/>
        </p:nvPicPr>
        <p:blipFill>
          <a:blip r:embed="rId4" cstate="print"/>
          <a:srcRect l="11111" t="6944" r="5556" b="16667"/>
          <a:stretch>
            <a:fillRect/>
          </a:stretch>
        </p:blipFill>
        <p:spPr bwMode="auto">
          <a:xfrm>
            <a:off x="4765155" y="4149080"/>
            <a:ext cx="4378845" cy="2520280"/>
          </a:xfrm>
          <a:prstGeom prst="rect">
            <a:avLst/>
          </a:prstGeom>
          <a:noFill/>
          <a:ln w="9525">
            <a:solidFill>
              <a:schemeClr val="accent1"/>
            </a:solidFill>
            <a:miter lim="800000"/>
            <a:headEnd/>
            <a:tailEnd/>
          </a:ln>
        </p:spPr>
      </p:pic>
      <p:pic>
        <p:nvPicPr>
          <p:cNvPr id="9" name="Рисунок 8"/>
          <p:cNvPicPr/>
          <p:nvPr/>
        </p:nvPicPr>
        <p:blipFill>
          <a:blip r:embed="rId5" cstate="print"/>
          <a:srcRect l="1603" t="10622" r="2512" b="4409"/>
          <a:stretch>
            <a:fillRect/>
          </a:stretch>
        </p:blipFill>
        <p:spPr bwMode="auto">
          <a:xfrm>
            <a:off x="4644008" y="1412776"/>
            <a:ext cx="4248472" cy="2664296"/>
          </a:xfrm>
          <a:prstGeom prst="rect">
            <a:avLst/>
          </a:prstGeom>
          <a:noFill/>
          <a:ln w="9525">
            <a:solidFill>
              <a:schemeClr val="accent1"/>
            </a:solidFill>
            <a:miter lim="800000"/>
            <a:headEnd/>
            <a:tailEnd/>
          </a:ln>
        </p:spPr>
      </p:pic>
    </p:spTree>
    <p:extLst>
      <p:ext uri="{BB962C8B-B14F-4D97-AF65-F5344CB8AC3E}">
        <p14:creationId xmlns="" xmlns:p14="http://schemas.microsoft.com/office/powerpoint/2010/main" val="269441316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435280" cy="1224136"/>
          </a:xfrm>
        </p:spPr>
        <p:txBody>
          <a:bodyPr/>
          <a:lstStyle/>
          <a:p>
            <a:r>
              <a:rPr lang="ru-RU" sz="2400" b="1" i="1" dirty="0" smtClean="0">
                <a:solidFill>
                  <a:srgbClr val="FF0000"/>
                </a:solidFill>
              </a:rPr>
              <a:t>Кодификатор. </a:t>
            </a:r>
            <a:r>
              <a:rPr lang="ru-RU" sz="2400" b="1" dirty="0" smtClean="0"/>
              <a:t>Раздел </a:t>
            </a:r>
            <a:r>
              <a:rPr lang="ru-RU" sz="2400" b="1" dirty="0"/>
              <a:t>1. Перечень проверяемых требований к результатам освоения основной образовательной программы основного общего образования по </a:t>
            </a:r>
            <a:r>
              <a:rPr lang="ru-RU" sz="2400" b="1" dirty="0" smtClean="0"/>
              <a:t>БИОЛОГИИ</a:t>
            </a:r>
            <a:endParaRPr lang="ru-RU" sz="2400" b="1" dirty="0"/>
          </a:p>
        </p:txBody>
      </p:sp>
      <p:sp>
        <p:nvSpPr>
          <p:cNvPr id="3" name="Текст 2"/>
          <p:cNvSpPr>
            <a:spLocks noGrp="1"/>
          </p:cNvSpPr>
          <p:nvPr>
            <p:ph type="body" idx="1"/>
          </p:nvPr>
        </p:nvSpPr>
        <p:spPr>
          <a:xfrm>
            <a:off x="251520" y="1357047"/>
            <a:ext cx="4040188" cy="343761"/>
          </a:xfrm>
        </p:spPr>
        <p:txBody>
          <a:bodyPr>
            <a:normAutofit fontScale="85000" lnSpcReduction="20000"/>
          </a:bodyPr>
          <a:lstStyle/>
          <a:p>
            <a:r>
              <a:rPr lang="ru-RU" dirty="0" smtClean="0"/>
              <a:t>Было</a:t>
            </a:r>
            <a:endParaRPr lang="ru-RU" dirty="0"/>
          </a:p>
        </p:txBody>
      </p:sp>
      <p:sp>
        <p:nvSpPr>
          <p:cNvPr id="4" name="Объект 3"/>
          <p:cNvSpPr>
            <a:spLocks noGrp="1"/>
          </p:cNvSpPr>
          <p:nvPr>
            <p:ph sz="half" idx="2"/>
          </p:nvPr>
        </p:nvSpPr>
        <p:spPr>
          <a:xfrm>
            <a:off x="0" y="1732159"/>
            <a:ext cx="4572000" cy="4844911"/>
          </a:xfrm>
        </p:spPr>
        <p:txBody>
          <a:bodyPr/>
          <a:lstStyle/>
          <a:p>
            <a:pPr marL="0" indent="0">
              <a:buNone/>
            </a:pPr>
            <a:r>
              <a:rPr lang="ru-RU" dirty="0" smtClean="0"/>
              <a:t>Знать/понимать сущность биологических процессов: </a:t>
            </a:r>
          </a:p>
          <a:p>
            <a:pPr marL="0" indent="0">
              <a:buNone/>
            </a:pPr>
            <a:r>
              <a:rPr lang="ru-RU" dirty="0" smtClean="0"/>
              <a:t>1.2.1 </a:t>
            </a:r>
            <a:r>
              <a:rPr lang="ru-RU" dirty="0"/>
              <a:t>обмен веществ </a:t>
            </a:r>
            <a:r>
              <a:rPr lang="ru-RU" dirty="0" smtClean="0"/>
              <a:t>и превращение </a:t>
            </a:r>
            <a:r>
              <a:rPr lang="ru-RU" dirty="0"/>
              <a:t>энергии</a:t>
            </a:r>
            <a:r>
              <a:rPr lang="ru-RU" dirty="0" smtClean="0"/>
              <a:t>, питание</a:t>
            </a:r>
            <a:r>
              <a:rPr lang="ru-RU" dirty="0"/>
              <a:t>, дыхание</a:t>
            </a:r>
            <a:r>
              <a:rPr lang="ru-RU" dirty="0" smtClean="0"/>
              <a:t>, выделение</a:t>
            </a:r>
            <a:r>
              <a:rPr lang="ru-RU" dirty="0"/>
              <a:t>, транспорт</a:t>
            </a:r>
          </a:p>
          <a:p>
            <a:pPr marL="0" indent="0">
              <a:buNone/>
            </a:pPr>
            <a:r>
              <a:rPr lang="ru-RU" dirty="0"/>
              <a:t>веществ, рост, развитие</a:t>
            </a:r>
            <a:r>
              <a:rPr lang="ru-RU" dirty="0" smtClean="0"/>
              <a:t>, размножение, наследственность и изменчивость</a:t>
            </a:r>
            <a:r>
              <a:rPr lang="ru-RU" dirty="0"/>
              <a:t>, </a:t>
            </a:r>
            <a:r>
              <a:rPr lang="ru-RU" dirty="0" smtClean="0"/>
              <a:t>регуляция жизнедеятельности организма</a:t>
            </a:r>
            <a:r>
              <a:rPr lang="ru-RU" dirty="0"/>
              <a:t>, </a:t>
            </a:r>
            <a:r>
              <a:rPr lang="ru-RU" dirty="0" smtClean="0"/>
              <a:t>раздражимость </a:t>
            </a:r>
            <a:endParaRPr lang="ru-RU" dirty="0"/>
          </a:p>
        </p:txBody>
      </p:sp>
      <p:sp>
        <p:nvSpPr>
          <p:cNvPr id="5" name="Текст 4"/>
          <p:cNvSpPr>
            <a:spLocks noGrp="1"/>
          </p:cNvSpPr>
          <p:nvPr>
            <p:ph type="body" sz="quarter" idx="3"/>
          </p:nvPr>
        </p:nvSpPr>
        <p:spPr>
          <a:xfrm>
            <a:off x="4717828" y="1330007"/>
            <a:ext cx="4041775" cy="370801"/>
          </a:xfrm>
        </p:spPr>
        <p:txBody>
          <a:bodyPr>
            <a:normAutofit fontScale="92500" lnSpcReduction="20000"/>
          </a:bodyPr>
          <a:lstStyle/>
          <a:p>
            <a:r>
              <a:rPr lang="ru-RU" dirty="0" smtClean="0"/>
              <a:t>Стало</a:t>
            </a:r>
            <a:endParaRPr lang="ru-RU" dirty="0"/>
          </a:p>
        </p:txBody>
      </p:sp>
      <p:sp>
        <p:nvSpPr>
          <p:cNvPr id="6" name="Объект 5"/>
          <p:cNvSpPr>
            <a:spLocks noGrp="1"/>
          </p:cNvSpPr>
          <p:nvPr>
            <p:ph sz="quarter" idx="4"/>
          </p:nvPr>
        </p:nvSpPr>
        <p:spPr>
          <a:xfrm>
            <a:off x="4572000" y="1732159"/>
            <a:ext cx="4548152" cy="5025488"/>
          </a:xfrm>
        </p:spPr>
        <p:txBody>
          <a:bodyPr/>
          <a:lstStyle/>
          <a:p>
            <a:pPr marL="0" indent="0">
              <a:buNone/>
            </a:pPr>
            <a:r>
              <a:rPr lang="ru-RU" dirty="0"/>
              <a:t>Формирование </a:t>
            </a:r>
            <a:r>
              <a:rPr lang="ru-RU" dirty="0" smtClean="0"/>
              <a:t>первоначальных систематизированных представлений </a:t>
            </a:r>
            <a:r>
              <a:rPr lang="ru-RU" dirty="0"/>
              <a:t>о </a:t>
            </a:r>
            <a:r>
              <a:rPr lang="ru-RU" dirty="0" smtClean="0"/>
              <a:t>биологических объектах</a:t>
            </a:r>
            <a:r>
              <a:rPr lang="ru-RU" dirty="0"/>
              <a:t>, процессах, явлениях</a:t>
            </a:r>
            <a:r>
              <a:rPr lang="ru-RU" dirty="0" smtClean="0"/>
              <a:t>, закономерностях</a:t>
            </a:r>
            <a:r>
              <a:rPr lang="ru-RU" dirty="0"/>
              <a:t>, об </a:t>
            </a:r>
            <a:r>
              <a:rPr lang="ru-RU" dirty="0" smtClean="0"/>
              <a:t>основных биологических </a:t>
            </a:r>
            <a:r>
              <a:rPr lang="ru-RU" dirty="0"/>
              <a:t>теориях, </a:t>
            </a:r>
            <a:r>
              <a:rPr lang="ru-RU" dirty="0" smtClean="0"/>
              <a:t>об </a:t>
            </a:r>
            <a:r>
              <a:rPr lang="ru-RU" dirty="0" err="1" smtClean="0"/>
              <a:t>экосистемной</a:t>
            </a:r>
            <a:r>
              <a:rPr lang="ru-RU" dirty="0" smtClean="0"/>
              <a:t> организации жизни</a:t>
            </a:r>
            <a:r>
              <a:rPr lang="ru-RU" dirty="0"/>
              <a:t>, о взаимосвязи живого </a:t>
            </a:r>
            <a:r>
              <a:rPr lang="ru-RU" dirty="0" smtClean="0"/>
              <a:t>и неживого </a:t>
            </a:r>
            <a:r>
              <a:rPr lang="ru-RU" dirty="0"/>
              <a:t>в биосфере, </a:t>
            </a:r>
            <a:r>
              <a:rPr lang="ru-RU" dirty="0" smtClean="0"/>
              <a:t>о наследственности и изменчивости</a:t>
            </a:r>
            <a:r>
              <a:rPr lang="ru-RU" dirty="0"/>
              <a:t>; </a:t>
            </a:r>
            <a:r>
              <a:rPr lang="ru-RU" dirty="0" smtClean="0"/>
              <a:t>овладение понятийным аппаратом биологии</a:t>
            </a:r>
            <a:endParaRPr lang="ru-RU" dirty="0"/>
          </a:p>
        </p:txBody>
      </p:sp>
    </p:spTree>
    <p:extLst>
      <p:ext uri="{BB962C8B-B14F-4D97-AF65-F5344CB8AC3E}">
        <p14:creationId xmlns="" xmlns:p14="http://schemas.microsoft.com/office/powerpoint/2010/main" val="3558455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435280" cy="1224136"/>
          </a:xfrm>
        </p:spPr>
        <p:txBody>
          <a:bodyPr/>
          <a:lstStyle/>
          <a:p>
            <a:r>
              <a:rPr lang="ru-RU" sz="2400" b="1" i="1" dirty="0" smtClean="0">
                <a:solidFill>
                  <a:srgbClr val="FF0000"/>
                </a:solidFill>
              </a:rPr>
              <a:t>Кодификатор. </a:t>
            </a:r>
            <a:r>
              <a:rPr lang="ru-RU" sz="2400" b="1" dirty="0" smtClean="0"/>
              <a:t>Раздел </a:t>
            </a:r>
            <a:r>
              <a:rPr lang="ru-RU" sz="2400" b="1" dirty="0"/>
              <a:t>1. Перечень проверяемых требований к результатам освоения основной образовательной программы основного общего образования по </a:t>
            </a:r>
            <a:r>
              <a:rPr lang="ru-RU" sz="2400" b="1" dirty="0" smtClean="0"/>
              <a:t>БИОЛОГИИ</a:t>
            </a:r>
            <a:endParaRPr lang="ru-RU" sz="2400" b="1" dirty="0"/>
          </a:p>
        </p:txBody>
      </p:sp>
      <p:sp>
        <p:nvSpPr>
          <p:cNvPr id="3" name="Текст 2"/>
          <p:cNvSpPr>
            <a:spLocks noGrp="1"/>
          </p:cNvSpPr>
          <p:nvPr>
            <p:ph type="body" idx="1"/>
          </p:nvPr>
        </p:nvSpPr>
        <p:spPr>
          <a:xfrm>
            <a:off x="251520" y="1357047"/>
            <a:ext cx="4040188" cy="343761"/>
          </a:xfrm>
        </p:spPr>
        <p:txBody>
          <a:bodyPr>
            <a:normAutofit fontScale="85000" lnSpcReduction="20000"/>
          </a:bodyPr>
          <a:lstStyle/>
          <a:p>
            <a:r>
              <a:rPr lang="ru-RU" dirty="0" smtClean="0"/>
              <a:t>Было</a:t>
            </a:r>
            <a:endParaRPr lang="ru-RU" dirty="0"/>
          </a:p>
        </p:txBody>
      </p:sp>
      <p:sp>
        <p:nvSpPr>
          <p:cNvPr id="4" name="Объект 3"/>
          <p:cNvSpPr>
            <a:spLocks noGrp="1"/>
          </p:cNvSpPr>
          <p:nvPr>
            <p:ph sz="half" idx="2"/>
          </p:nvPr>
        </p:nvSpPr>
        <p:spPr>
          <a:xfrm>
            <a:off x="0" y="1732159"/>
            <a:ext cx="4427984" cy="4844911"/>
          </a:xfrm>
        </p:spPr>
        <p:txBody>
          <a:bodyPr/>
          <a:lstStyle/>
          <a:p>
            <a:pPr marL="0" indent="0">
              <a:buNone/>
            </a:pPr>
            <a:r>
              <a:rPr lang="ru-RU" dirty="0" smtClean="0"/>
              <a:t>Знать/понимать сущность биологических процессов:</a:t>
            </a:r>
            <a:endParaRPr lang="ru-RU" dirty="0"/>
          </a:p>
          <a:p>
            <a:pPr marL="0" indent="0">
              <a:buNone/>
            </a:pPr>
            <a:r>
              <a:rPr lang="ru-RU" dirty="0"/>
              <a:t>1.2.2 круговорот веществ </a:t>
            </a:r>
            <a:r>
              <a:rPr lang="ru-RU" dirty="0" smtClean="0"/>
              <a:t>и превращение </a:t>
            </a:r>
            <a:r>
              <a:rPr lang="ru-RU" dirty="0"/>
              <a:t>энергии </a:t>
            </a:r>
            <a:r>
              <a:rPr lang="ru-RU" dirty="0" smtClean="0"/>
              <a:t>в экосистемах</a:t>
            </a:r>
          </a:p>
          <a:p>
            <a:pPr marL="0" indent="0">
              <a:buNone/>
            </a:pPr>
            <a:r>
              <a:rPr lang="ru-RU" strike="sngStrike" dirty="0">
                <a:effectLst>
                  <a:outerShdw blurRad="38100" dist="38100" dir="2700000" algn="tl">
                    <a:srgbClr val="000000">
                      <a:alpha val="43137"/>
                    </a:srgbClr>
                  </a:outerShdw>
                </a:effectLst>
              </a:rPr>
              <a:t>1.3 особенности </a:t>
            </a:r>
            <a:r>
              <a:rPr lang="ru-RU" strike="sngStrike" dirty="0" smtClean="0">
                <a:effectLst>
                  <a:outerShdw blurRad="38100" dist="38100" dir="2700000" algn="tl">
                    <a:srgbClr val="000000">
                      <a:alpha val="43137"/>
                    </a:srgbClr>
                  </a:outerShdw>
                </a:effectLst>
              </a:rPr>
              <a:t>организма человека</a:t>
            </a:r>
            <a:r>
              <a:rPr lang="ru-RU" strike="sngStrike" dirty="0">
                <a:effectLst>
                  <a:outerShdw blurRad="38100" dist="38100" dir="2700000" algn="tl">
                    <a:srgbClr val="000000">
                      <a:alpha val="43137"/>
                    </a:srgbClr>
                  </a:outerShdw>
                </a:effectLst>
              </a:rPr>
              <a:t>, его строения</a:t>
            </a:r>
            <a:r>
              <a:rPr lang="ru-RU" strike="sngStrike" dirty="0" smtClean="0">
                <a:effectLst>
                  <a:outerShdw blurRad="38100" dist="38100" dir="2700000" algn="tl">
                    <a:srgbClr val="000000">
                      <a:alpha val="43137"/>
                    </a:srgbClr>
                  </a:outerShdw>
                </a:effectLst>
              </a:rPr>
              <a:t>, жизнедеятельности, высшей нервной деятельности </a:t>
            </a:r>
            <a:r>
              <a:rPr lang="ru-RU" strike="sngStrike" dirty="0">
                <a:effectLst>
                  <a:outerShdw blurRad="38100" dist="38100" dir="2700000" algn="tl">
                    <a:srgbClr val="000000">
                      <a:alpha val="43137"/>
                    </a:srgbClr>
                  </a:outerShdw>
                </a:effectLst>
              </a:rPr>
              <a:t>и </a:t>
            </a:r>
            <a:r>
              <a:rPr lang="ru-RU" strike="sngStrike" dirty="0" smtClean="0">
                <a:effectLst>
                  <a:outerShdw blurRad="38100" dist="38100" dir="2700000" algn="tl">
                    <a:srgbClr val="000000">
                      <a:alpha val="43137"/>
                    </a:srgbClr>
                  </a:outerShdw>
                </a:effectLst>
              </a:rPr>
              <a:t>поведения  </a:t>
            </a:r>
            <a:r>
              <a:rPr lang="ru-RU" dirty="0" smtClean="0">
                <a:effectLst>
                  <a:outerShdw blurRad="38100" dist="38100" dir="2700000" algn="tl">
                    <a:srgbClr val="000000">
                      <a:alpha val="43137"/>
                    </a:srgbClr>
                  </a:outerShdw>
                </a:effectLst>
              </a:rPr>
              <a:t>- удалено </a:t>
            </a:r>
            <a:endParaRPr lang="ru-RU" dirty="0">
              <a:effectLst>
                <a:outerShdw blurRad="38100" dist="38100" dir="2700000" algn="tl">
                  <a:srgbClr val="000000">
                    <a:alpha val="43137"/>
                  </a:srgbClr>
                </a:outerShdw>
              </a:effectLst>
            </a:endParaRPr>
          </a:p>
        </p:txBody>
      </p:sp>
      <p:sp>
        <p:nvSpPr>
          <p:cNvPr id="5" name="Текст 4"/>
          <p:cNvSpPr>
            <a:spLocks noGrp="1"/>
          </p:cNvSpPr>
          <p:nvPr>
            <p:ph type="body" sz="quarter" idx="3"/>
          </p:nvPr>
        </p:nvSpPr>
        <p:spPr>
          <a:xfrm>
            <a:off x="4717828" y="1330007"/>
            <a:ext cx="4041775" cy="370801"/>
          </a:xfrm>
        </p:spPr>
        <p:txBody>
          <a:bodyPr>
            <a:normAutofit fontScale="92500" lnSpcReduction="20000"/>
          </a:bodyPr>
          <a:lstStyle/>
          <a:p>
            <a:r>
              <a:rPr lang="ru-RU" dirty="0" smtClean="0"/>
              <a:t>Стало</a:t>
            </a:r>
            <a:endParaRPr lang="ru-RU" dirty="0"/>
          </a:p>
        </p:txBody>
      </p:sp>
      <p:sp>
        <p:nvSpPr>
          <p:cNvPr id="6" name="Объект 5"/>
          <p:cNvSpPr>
            <a:spLocks noGrp="1"/>
          </p:cNvSpPr>
          <p:nvPr>
            <p:ph sz="quarter" idx="4"/>
          </p:nvPr>
        </p:nvSpPr>
        <p:spPr>
          <a:xfrm>
            <a:off x="4427984" y="1700808"/>
            <a:ext cx="4692168" cy="5056839"/>
          </a:xfrm>
        </p:spPr>
        <p:txBody>
          <a:bodyPr/>
          <a:lstStyle/>
          <a:p>
            <a:pPr marL="0" indent="0">
              <a:buNone/>
            </a:pPr>
            <a:r>
              <a:rPr lang="ru-RU" dirty="0"/>
              <a:t>Формирование </a:t>
            </a:r>
            <a:r>
              <a:rPr lang="ru-RU" dirty="0" smtClean="0"/>
              <a:t>первоначальных систематизированных представлений </a:t>
            </a:r>
            <a:r>
              <a:rPr lang="ru-RU" dirty="0"/>
              <a:t>о </a:t>
            </a:r>
            <a:r>
              <a:rPr lang="ru-RU" dirty="0" smtClean="0"/>
              <a:t>биологических объектах</a:t>
            </a:r>
            <a:r>
              <a:rPr lang="ru-RU" dirty="0"/>
              <a:t>, процессах, явлениях</a:t>
            </a:r>
            <a:r>
              <a:rPr lang="ru-RU" dirty="0" smtClean="0"/>
              <a:t>, закономерностях</a:t>
            </a:r>
            <a:r>
              <a:rPr lang="ru-RU" dirty="0"/>
              <a:t>, об </a:t>
            </a:r>
            <a:r>
              <a:rPr lang="ru-RU" dirty="0" smtClean="0"/>
              <a:t>основных биологических </a:t>
            </a:r>
            <a:r>
              <a:rPr lang="ru-RU" dirty="0"/>
              <a:t>теориях, </a:t>
            </a:r>
            <a:r>
              <a:rPr lang="ru-RU" dirty="0" smtClean="0"/>
              <a:t>об </a:t>
            </a:r>
            <a:r>
              <a:rPr lang="ru-RU" dirty="0" err="1" smtClean="0"/>
              <a:t>экосистемной</a:t>
            </a:r>
            <a:r>
              <a:rPr lang="ru-RU" dirty="0" smtClean="0"/>
              <a:t> организации жизни</a:t>
            </a:r>
            <a:r>
              <a:rPr lang="ru-RU" dirty="0"/>
              <a:t>, о взаимосвязи живого </a:t>
            </a:r>
            <a:r>
              <a:rPr lang="ru-RU" dirty="0" smtClean="0"/>
              <a:t>и неживого </a:t>
            </a:r>
            <a:r>
              <a:rPr lang="ru-RU" dirty="0"/>
              <a:t>в биосфере, </a:t>
            </a:r>
            <a:r>
              <a:rPr lang="ru-RU" dirty="0" smtClean="0"/>
              <a:t>о наследственности </a:t>
            </a:r>
            <a:r>
              <a:rPr lang="ru-RU" dirty="0"/>
              <a:t>и</a:t>
            </a:r>
          </a:p>
          <a:p>
            <a:pPr marL="0" indent="0">
              <a:buNone/>
            </a:pPr>
            <a:r>
              <a:rPr lang="ru-RU" dirty="0"/>
              <a:t>изменчивости; </a:t>
            </a:r>
            <a:r>
              <a:rPr lang="ru-RU" dirty="0" smtClean="0"/>
              <a:t>овладение понятийным аппаратом биологии</a:t>
            </a:r>
            <a:endParaRPr lang="ru-RU" dirty="0"/>
          </a:p>
        </p:txBody>
      </p:sp>
    </p:spTree>
    <p:extLst>
      <p:ext uri="{BB962C8B-B14F-4D97-AF65-F5344CB8AC3E}">
        <p14:creationId xmlns="" xmlns:p14="http://schemas.microsoft.com/office/powerpoint/2010/main" val="14699800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435280" cy="1224136"/>
          </a:xfrm>
        </p:spPr>
        <p:txBody>
          <a:bodyPr/>
          <a:lstStyle/>
          <a:p>
            <a:r>
              <a:rPr lang="ru-RU" sz="2400" b="1" i="1" dirty="0" smtClean="0">
                <a:solidFill>
                  <a:srgbClr val="FF0000"/>
                </a:solidFill>
              </a:rPr>
              <a:t>Кодификатор. </a:t>
            </a:r>
            <a:r>
              <a:rPr lang="ru-RU" sz="2400" b="1" dirty="0" smtClean="0"/>
              <a:t>Раздел </a:t>
            </a:r>
            <a:r>
              <a:rPr lang="ru-RU" sz="2400" b="1" dirty="0"/>
              <a:t>1. Перечень проверяемых требований к результатам освоения основной образовательной программы основного общего образования по </a:t>
            </a:r>
            <a:r>
              <a:rPr lang="ru-RU" sz="2400" b="1" dirty="0" smtClean="0"/>
              <a:t>БИОЛОГИИ</a:t>
            </a:r>
            <a:endParaRPr lang="ru-RU" sz="2400" b="1" dirty="0"/>
          </a:p>
        </p:txBody>
      </p:sp>
      <p:sp>
        <p:nvSpPr>
          <p:cNvPr id="3" name="Текст 2"/>
          <p:cNvSpPr>
            <a:spLocks noGrp="1"/>
          </p:cNvSpPr>
          <p:nvPr>
            <p:ph type="body" idx="1"/>
          </p:nvPr>
        </p:nvSpPr>
        <p:spPr>
          <a:xfrm>
            <a:off x="251520" y="1357047"/>
            <a:ext cx="4040188" cy="343761"/>
          </a:xfrm>
        </p:spPr>
        <p:txBody>
          <a:bodyPr>
            <a:normAutofit fontScale="85000" lnSpcReduction="20000"/>
          </a:bodyPr>
          <a:lstStyle/>
          <a:p>
            <a:r>
              <a:rPr lang="ru-RU" dirty="0" smtClean="0"/>
              <a:t>Было</a:t>
            </a:r>
            <a:endParaRPr lang="ru-RU" dirty="0"/>
          </a:p>
        </p:txBody>
      </p:sp>
      <p:sp>
        <p:nvSpPr>
          <p:cNvPr id="4" name="Объект 3"/>
          <p:cNvSpPr>
            <a:spLocks noGrp="1"/>
          </p:cNvSpPr>
          <p:nvPr>
            <p:ph sz="half" idx="2"/>
          </p:nvPr>
        </p:nvSpPr>
        <p:spPr>
          <a:xfrm>
            <a:off x="0" y="1732159"/>
            <a:ext cx="4572000" cy="4844911"/>
          </a:xfrm>
        </p:spPr>
        <p:txBody>
          <a:bodyPr/>
          <a:lstStyle/>
          <a:p>
            <a:pPr marL="0" indent="0">
              <a:buNone/>
            </a:pPr>
            <a:r>
              <a:rPr lang="ru-RU" dirty="0" smtClean="0"/>
              <a:t>Уметь объяснять: </a:t>
            </a:r>
          </a:p>
          <a:p>
            <a:pPr marL="0" indent="0">
              <a:buNone/>
            </a:pPr>
            <a:r>
              <a:rPr lang="ru-RU" dirty="0"/>
              <a:t>2.1.1 роль биологии </a:t>
            </a:r>
            <a:r>
              <a:rPr lang="ru-RU" dirty="0" smtClean="0"/>
              <a:t>в формировании современной естественнонаучной картины мира</a:t>
            </a:r>
            <a:r>
              <a:rPr lang="ru-RU" dirty="0"/>
              <a:t>, в </a:t>
            </a:r>
            <a:r>
              <a:rPr lang="ru-RU" dirty="0" smtClean="0"/>
              <a:t>практической деятельности </a:t>
            </a:r>
            <a:r>
              <a:rPr lang="ru-RU" dirty="0"/>
              <a:t>людей и </a:t>
            </a:r>
            <a:r>
              <a:rPr lang="ru-RU" dirty="0" smtClean="0"/>
              <a:t>самого ученика</a:t>
            </a:r>
            <a:endParaRPr lang="ru-RU" dirty="0"/>
          </a:p>
        </p:txBody>
      </p:sp>
      <p:sp>
        <p:nvSpPr>
          <p:cNvPr id="5" name="Текст 4"/>
          <p:cNvSpPr>
            <a:spLocks noGrp="1"/>
          </p:cNvSpPr>
          <p:nvPr>
            <p:ph type="body" sz="quarter" idx="3"/>
          </p:nvPr>
        </p:nvSpPr>
        <p:spPr>
          <a:xfrm>
            <a:off x="4717828" y="1330007"/>
            <a:ext cx="4041775" cy="370801"/>
          </a:xfrm>
        </p:spPr>
        <p:txBody>
          <a:bodyPr>
            <a:normAutofit fontScale="92500" lnSpcReduction="20000"/>
          </a:bodyPr>
          <a:lstStyle/>
          <a:p>
            <a:r>
              <a:rPr lang="ru-RU" dirty="0" smtClean="0"/>
              <a:t>Стало</a:t>
            </a:r>
            <a:endParaRPr lang="ru-RU" dirty="0"/>
          </a:p>
        </p:txBody>
      </p:sp>
      <p:sp>
        <p:nvSpPr>
          <p:cNvPr id="6" name="Объект 5"/>
          <p:cNvSpPr>
            <a:spLocks noGrp="1"/>
          </p:cNvSpPr>
          <p:nvPr>
            <p:ph sz="quarter" idx="4"/>
          </p:nvPr>
        </p:nvSpPr>
        <p:spPr>
          <a:xfrm>
            <a:off x="4572000" y="1732159"/>
            <a:ext cx="4548152" cy="5025488"/>
          </a:xfrm>
        </p:spPr>
        <p:txBody>
          <a:bodyPr/>
          <a:lstStyle/>
          <a:p>
            <a:pPr marL="0" indent="0">
              <a:buNone/>
            </a:pPr>
            <a:r>
              <a:rPr lang="ru-RU" dirty="0"/>
              <a:t>Формирование </a:t>
            </a:r>
            <a:r>
              <a:rPr lang="ru-RU" dirty="0" smtClean="0"/>
              <a:t>системы научных </a:t>
            </a:r>
            <a:r>
              <a:rPr lang="ru-RU" dirty="0"/>
              <a:t>знаний о </a:t>
            </a:r>
            <a:r>
              <a:rPr lang="ru-RU" dirty="0" smtClean="0"/>
              <a:t>живой природе</a:t>
            </a:r>
            <a:r>
              <a:rPr lang="ru-RU" dirty="0"/>
              <a:t>, закономерностях </a:t>
            </a:r>
            <a:r>
              <a:rPr lang="ru-RU" dirty="0" smtClean="0"/>
              <a:t>её развития</a:t>
            </a:r>
            <a:r>
              <a:rPr lang="ru-RU" dirty="0"/>
              <a:t>, исторически </a:t>
            </a:r>
            <a:r>
              <a:rPr lang="ru-RU" dirty="0" smtClean="0"/>
              <a:t>быстром сокращении биологического разнообразия </a:t>
            </a:r>
            <a:r>
              <a:rPr lang="ru-RU" dirty="0"/>
              <a:t>в биосфере </a:t>
            </a:r>
            <a:r>
              <a:rPr lang="ru-RU" dirty="0" smtClean="0"/>
              <a:t>в результате деятельности человека</a:t>
            </a:r>
            <a:r>
              <a:rPr lang="ru-RU" dirty="0"/>
              <a:t>, для </a:t>
            </a:r>
            <a:r>
              <a:rPr lang="ru-RU" dirty="0" smtClean="0"/>
              <a:t>развития современных естественнонаучных представлений </a:t>
            </a:r>
            <a:r>
              <a:rPr lang="ru-RU" dirty="0"/>
              <a:t>о картине мира</a:t>
            </a:r>
          </a:p>
        </p:txBody>
      </p:sp>
    </p:spTree>
    <p:extLst>
      <p:ext uri="{BB962C8B-B14F-4D97-AF65-F5344CB8AC3E}">
        <p14:creationId xmlns="" xmlns:p14="http://schemas.microsoft.com/office/powerpoint/2010/main" val="987096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435280" cy="1224136"/>
          </a:xfrm>
        </p:spPr>
        <p:txBody>
          <a:bodyPr/>
          <a:lstStyle/>
          <a:p>
            <a:r>
              <a:rPr lang="ru-RU" sz="2400" b="1" i="1" dirty="0" smtClean="0">
                <a:solidFill>
                  <a:srgbClr val="FF0000"/>
                </a:solidFill>
              </a:rPr>
              <a:t>Кодификатор. </a:t>
            </a:r>
            <a:r>
              <a:rPr lang="ru-RU" sz="2400" b="1" dirty="0" smtClean="0"/>
              <a:t>Раздел </a:t>
            </a:r>
            <a:r>
              <a:rPr lang="ru-RU" sz="2400" b="1" dirty="0"/>
              <a:t>1. Перечень проверяемых требований к результатам освоения основной образовательной программы основного общего образования по </a:t>
            </a:r>
            <a:r>
              <a:rPr lang="ru-RU" sz="2400" b="1" dirty="0" smtClean="0"/>
              <a:t>БИОЛОГИИ</a:t>
            </a:r>
            <a:endParaRPr lang="ru-RU" sz="2400" b="1" dirty="0"/>
          </a:p>
        </p:txBody>
      </p:sp>
      <p:sp>
        <p:nvSpPr>
          <p:cNvPr id="3" name="Текст 2"/>
          <p:cNvSpPr>
            <a:spLocks noGrp="1"/>
          </p:cNvSpPr>
          <p:nvPr>
            <p:ph type="body" idx="1"/>
          </p:nvPr>
        </p:nvSpPr>
        <p:spPr>
          <a:xfrm>
            <a:off x="251520" y="1357047"/>
            <a:ext cx="4040188" cy="343761"/>
          </a:xfrm>
        </p:spPr>
        <p:txBody>
          <a:bodyPr>
            <a:normAutofit fontScale="85000" lnSpcReduction="20000"/>
          </a:bodyPr>
          <a:lstStyle/>
          <a:p>
            <a:r>
              <a:rPr lang="ru-RU" dirty="0" smtClean="0"/>
              <a:t>Было</a:t>
            </a:r>
            <a:endParaRPr lang="ru-RU" dirty="0"/>
          </a:p>
        </p:txBody>
      </p:sp>
      <p:sp>
        <p:nvSpPr>
          <p:cNvPr id="4" name="Объект 3"/>
          <p:cNvSpPr>
            <a:spLocks noGrp="1"/>
          </p:cNvSpPr>
          <p:nvPr>
            <p:ph sz="half" idx="2"/>
          </p:nvPr>
        </p:nvSpPr>
        <p:spPr>
          <a:xfrm>
            <a:off x="0" y="1732159"/>
            <a:ext cx="4572000" cy="4844911"/>
          </a:xfrm>
        </p:spPr>
        <p:txBody>
          <a:bodyPr/>
          <a:lstStyle/>
          <a:p>
            <a:pPr marL="0" indent="0">
              <a:buNone/>
            </a:pPr>
            <a:r>
              <a:rPr lang="ru-RU" dirty="0" smtClean="0"/>
              <a:t>Уметь объяснять: </a:t>
            </a:r>
          </a:p>
          <a:p>
            <a:pPr marL="0" indent="0">
              <a:buNone/>
            </a:pPr>
            <a:r>
              <a:rPr lang="ru-RU" dirty="0"/>
              <a:t>2.1.2 родство, общность</a:t>
            </a:r>
          </a:p>
          <a:p>
            <a:pPr marL="0" indent="0">
              <a:buNone/>
            </a:pPr>
            <a:r>
              <a:rPr lang="ru-RU" dirty="0"/>
              <a:t>происхождения и эволюцию</a:t>
            </a:r>
          </a:p>
          <a:p>
            <a:pPr marL="0" indent="0">
              <a:buNone/>
            </a:pPr>
            <a:r>
              <a:rPr lang="ru-RU" dirty="0"/>
              <a:t>растений и животных (на</a:t>
            </a:r>
          </a:p>
          <a:p>
            <a:pPr marL="0" indent="0">
              <a:buNone/>
            </a:pPr>
            <a:r>
              <a:rPr lang="ru-RU" dirty="0"/>
              <a:t>примере сопоставления</a:t>
            </a:r>
          </a:p>
          <a:p>
            <a:pPr marL="0" indent="0">
              <a:buNone/>
            </a:pPr>
            <a:r>
              <a:rPr lang="ru-RU" dirty="0" smtClean="0"/>
              <a:t>отдельных групп)</a:t>
            </a:r>
            <a:endParaRPr lang="ru-RU" dirty="0"/>
          </a:p>
        </p:txBody>
      </p:sp>
      <p:sp>
        <p:nvSpPr>
          <p:cNvPr id="5" name="Текст 4"/>
          <p:cNvSpPr>
            <a:spLocks noGrp="1"/>
          </p:cNvSpPr>
          <p:nvPr>
            <p:ph type="body" sz="quarter" idx="3"/>
          </p:nvPr>
        </p:nvSpPr>
        <p:spPr>
          <a:xfrm>
            <a:off x="4717828" y="1330007"/>
            <a:ext cx="4041775" cy="370801"/>
          </a:xfrm>
        </p:spPr>
        <p:txBody>
          <a:bodyPr>
            <a:normAutofit fontScale="92500" lnSpcReduction="20000"/>
          </a:bodyPr>
          <a:lstStyle/>
          <a:p>
            <a:r>
              <a:rPr lang="ru-RU" dirty="0" smtClean="0"/>
              <a:t>Стало</a:t>
            </a:r>
            <a:endParaRPr lang="ru-RU" dirty="0"/>
          </a:p>
        </p:txBody>
      </p:sp>
      <p:sp>
        <p:nvSpPr>
          <p:cNvPr id="6" name="Объект 5"/>
          <p:cNvSpPr>
            <a:spLocks noGrp="1"/>
          </p:cNvSpPr>
          <p:nvPr>
            <p:ph sz="quarter" idx="4"/>
          </p:nvPr>
        </p:nvSpPr>
        <p:spPr>
          <a:xfrm>
            <a:off x="4572000" y="1732159"/>
            <a:ext cx="4548152" cy="5025488"/>
          </a:xfrm>
        </p:spPr>
        <p:txBody>
          <a:bodyPr/>
          <a:lstStyle/>
          <a:p>
            <a:pPr marL="0" indent="0">
              <a:buNone/>
            </a:pPr>
            <a:r>
              <a:rPr lang="ru-RU" dirty="0"/>
              <a:t>Формирование </a:t>
            </a:r>
            <a:r>
              <a:rPr lang="ru-RU" dirty="0" smtClean="0"/>
              <a:t>первоначальных систематизированных представлений </a:t>
            </a:r>
            <a:r>
              <a:rPr lang="ru-RU" dirty="0"/>
              <a:t>о </a:t>
            </a:r>
            <a:r>
              <a:rPr lang="ru-RU" dirty="0" smtClean="0"/>
              <a:t>биологических объектах</a:t>
            </a:r>
            <a:r>
              <a:rPr lang="ru-RU" dirty="0"/>
              <a:t>, процессах, явлениях</a:t>
            </a:r>
            <a:r>
              <a:rPr lang="ru-RU" dirty="0" smtClean="0"/>
              <a:t>, закономерностях</a:t>
            </a:r>
            <a:r>
              <a:rPr lang="ru-RU" dirty="0"/>
              <a:t>, об </a:t>
            </a:r>
            <a:r>
              <a:rPr lang="ru-RU" dirty="0" smtClean="0"/>
              <a:t>основных биологических </a:t>
            </a:r>
            <a:r>
              <a:rPr lang="ru-RU" dirty="0"/>
              <a:t>теориях, </a:t>
            </a:r>
            <a:r>
              <a:rPr lang="ru-RU" dirty="0" smtClean="0"/>
              <a:t>об </a:t>
            </a:r>
            <a:r>
              <a:rPr lang="ru-RU" dirty="0" err="1" smtClean="0"/>
              <a:t>экосистемной</a:t>
            </a:r>
            <a:r>
              <a:rPr lang="ru-RU" dirty="0" smtClean="0"/>
              <a:t> организации жизни</a:t>
            </a:r>
            <a:r>
              <a:rPr lang="ru-RU" dirty="0"/>
              <a:t>, о взаимосвязи живого </a:t>
            </a:r>
            <a:r>
              <a:rPr lang="ru-RU" dirty="0" smtClean="0"/>
              <a:t>и неживого </a:t>
            </a:r>
            <a:r>
              <a:rPr lang="ru-RU" dirty="0"/>
              <a:t>в биосфере, </a:t>
            </a:r>
            <a:r>
              <a:rPr lang="ru-RU" dirty="0" smtClean="0"/>
              <a:t>о наследственности и изменчивости</a:t>
            </a:r>
            <a:r>
              <a:rPr lang="ru-RU" dirty="0"/>
              <a:t>; </a:t>
            </a:r>
            <a:r>
              <a:rPr lang="ru-RU" dirty="0" smtClean="0"/>
              <a:t>овладение понятийным аппаратом биологии</a:t>
            </a:r>
            <a:endParaRPr lang="ru-RU" dirty="0"/>
          </a:p>
        </p:txBody>
      </p:sp>
    </p:spTree>
    <p:extLst>
      <p:ext uri="{BB962C8B-B14F-4D97-AF65-F5344CB8AC3E}">
        <p14:creationId xmlns="" xmlns:p14="http://schemas.microsoft.com/office/powerpoint/2010/main" val="1564433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435280" cy="1224136"/>
          </a:xfrm>
        </p:spPr>
        <p:txBody>
          <a:bodyPr/>
          <a:lstStyle/>
          <a:p>
            <a:r>
              <a:rPr lang="ru-RU" sz="2400" b="1" i="1" dirty="0" smtClean="0">
                <a:solidFill>
                  <a:srgbClr val="FF0000"/>
                </a:solidFill>
              </a:rPr>
              <a:t>Кодификатор. </a:t>
            </a:r>
            <a:r>
              <a:rPr lang="ru-RU" sz="2400" b="1" dirty="0" smtClean="0"/>
              <a:t>Раздел </a:t>
            </a:r>
            <a:r>
              <a:rPr lang="ru-RU" sz="2400" b="1" dirty="0"/>
              <a:t>1. Перечень проверяемых требований к результатам освоения основной образовательной программы основного общего образования по </a:t>
            </a:r>
            <a:r>
              <a:rPr lang="ru-RU" sz="2400" b="1" dirty="0" smtClean="0"/>
              <a:t>БИОЛОГИИ</a:t>
            </a:r>
            <a:endParaRPr lang="ru-RU" sz="2400" b="1" dirty="0"/>
          </a:p>
        </p:txBody>
      </p:sp>
      <p:sp>
        <p:nvSpPr>
          <p:cNvPr id="3" name="Текст 2"/>
          <p:cNvSpPr>
            <a:spLocks noGrp="1"/>
          </p:cNvSpPr>
          <p:nvPr>
            <p:ph type="body" idx="1"/>
          </p:nvPr>
        </p:nvSpPr>
        <p:spPr>
          <a:xfrm>
            <a:off x="251520" y="1357047"/>
            <a:ext cx="4040188" cy="343761"/>
          </a:xfrm>
        </p:spPr>
        <p:txBody>
          <a:bodyPr>
            <a:normAutofit fontScale="85000" lnSpcReduction="20000"/>
          </a:bodyPr>
          <a:lstStyle/>
          <a:p>
            <a:r>
              <a:rPr lang="ru-RU" dirty="0" smtClean="0"/>
              <a:t>Было</a:t>
            </a:r>
            <a:endParaRPr lang="ru-RU" dirty="0"/>
          </a:p>
        </p:txBody>
      </p:sp>
      <p:sp>
        <p:nvSpPr>
          <p:cNvPr id="4" name="Объект 3"/>
          <p:cNvSpPr>
            <a:spLocks noGrp="1"/>
          </p:cNvSpPr>
          <p:nvPr>
            <p:ph sz="half" idx="2"/>
          </p:nvPr>
        </p:nvSpPr>
        <p:spPr>
          <a:xfrm>
            <a:off x="0" y="1732159"/>
            <a:ext cx="4572000" cy="4844911"/>
          </a:xfrm>
        </p:spPr>
        <p:txBody>
          <a:bodyPr/>
          <a:lstStyle/>
          <a:p>
            <a:pPr marL="0" indent="0">
              <a:buNone/>
            </a:pPr>
            <a:r>
              <a:rPr lang="ru-RU" dirty="0" smtClean="0"/>
              <a:t>Уметь объяснять: </a:t>
            </a:r>
          </a:p>
          <a:p>
            <a:pPr marL="0" indent="0">
              <a:buNone/>
            </a:pPr>
            <a:r>
              <a:rPr lang="ru-RU" dirty="0"/>
              <a:t>2.1.3 роль различных </a:t>
            </a:r>
            <a:r>
              <a:rPr lang="ru-RU" dirty="0" smtClean="0"/>
              <a:t>организмов в жизни </a:t>
            </a:r>
            <a:r>
              <a:rPr lang="ru-RU" dirty="0"/>
              <a:t>человека </a:t>
            </a:r>
            <a:r>
              <a:rPr lang="ru-RU" dirty="0" smtClean="0"/>
              <a:t>и собственной </a:t>
            </a:r>
            <a:r>
              <a:rPr lang="ru-RU" dirty="0"/>
              <a:t>деятельности</a:t>
            </a:r>
          </a:p>
        </p:txBody>
      </p:sp>
      <p:sp>
        <p:nvSpPr>
          <p:cNvPr id="5" name="Текст 4"/>
          <p:cNvSpPr>
            <a:spLocks noGrp="1"/>
          </p:cNvSpPr>
          <p:nvPr>
            <p:ph type="body" sz="quarter" idx="3"/>
          </p:nvPr>
        </p:nvSpPr>
        <p:spPr>
          <a:xfrm>
            <a:off x="4717828" y="1330007"/>
            <a:ext cx="4041775" cy="370801"/>
          </a:xfrm>
        </p:spPr>
        <p:txBody>
          <a:bodyPr>
            <a:normAutofit fontScale="92500" lnSpcReduction="20000"/>
          </a:bodyPr>
          <a:lstStyle/>
          <a:p>
            <a:r>
              <a:rPr lang="ru-RU" dirty="0" smtClean="0"/>
              <a:t>Стало</a:t>
            </a:r>
            <a:endParaRPr lang="ru-RU" dirty="0"/>
          </a:p>
        </p:txBody>
      </p:sp>
      <p:sp>
        <p:nvSpPr>
          <p:cNvPr id="6" name="Объект 5"/>
          <p:cNvSpPr>
            <a:spLocks noGrp="1"/>
          </p:cNvSpPr>
          <p:nvPr>
            <p:ph sz="quarter" idx="4"/>
          </p:nvPr>
        </p:nvSpPr>
        <p:spPr>
          <a:xfrm>
            <a:off x="4572000" y="1732159"/>
            <a:ext cx="4548152" cy="5025488"/>
          </a:xfrm>
        </p:spPr>
        <p:txBody>
          <a:bodyPr/>
          <a:lstStyle/>
          <a:p>
            <a:pPr marL="0" indent="0">
              <a:buNone/>
            </a:pPr>
            <a:r>
              <a:rPr lang="ru-RU" dirty="0"/>
              <a:t>Приобретение </a:t>
            </a:r>
            <a:r>
              <a:rPr lang="ru-RU" dirty="0" smtClean="0"/>
              <a:t>опыта использования методов биологической </a:t>
            </a:r>
            <a:r>
              <a:rPr lang="ru-RU" dirty="0"/>
              <a:t>науки </a:t>
            </a:r>
            <a:r>
              <a:rPr lang="ru-RU" dirty="0" smtClean="0"/>
              <a:t>и проведения несложных биологических экспериментов для </a:t>
            </a:r>
            <a:r>
              <a:rPr lang="ru-RU" dirty="0"/>
              <a:t>изучения </a:t>
            </a:r>
            <a:r>
              <a:rPr lang="ru-RU" dirty="0" smtClean="0"/>
              <a:t>живых организмов </a:t>
            </a:r>
            <a:r>
              <a:rPr lang="ru-RU" dirty="0"/>
              <a:t>и человека</a:t>
            </a:r>
            <a:r>
              <a:rPr lang="ru-RU" dirty="0" smtClean="0"/>
              <a:t>, проведения экологического мониторинга </a:t>
            </a:r>
            <a:r>
              <a:rPr lang="ru-RU" dirty="0"/>
              <a:t>в </a:t>
            </a:r>
            <a:r>
              <a:rPr lang="ru-RU" dirty="0" smtClean="0"/>
              <a:t>окружающей среде</a:t>
            </a:r>
            <a:endParaRPr lang="ru-RU" dirty="0"/>
          </a:p>
        </p:txBody>
      </p:sp>
    </p:spTree>
    <p:extLst>
      <p:ext uri="{BB962C8B-B14F-4D97-AF65-F5344CB8AC3E}">
        <p14:creationId xmlns="" xmlns:p14="http://schemas.microsoft.com/office/powerpoint/2010/main" val="3384104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435280" cy="1224136"/>
          </a:xfrm>
        </p:spPr>
        <p:txBody>
          <a:bodyPr/>
          <a:lstStyle/>
          <a:p>
            <a:r>
              <a:rPr lang="ru-RU" sz="2400" b="1" i="1" dirty="0" smtClean="0">
                <a:solidFill>
                  <a:srgbClr val="FF0000"/>
                </a:solidFill>
              </a:rPr>
              <a:t>Кодификатор. </a:t>
            </a:r>
            <a:r>
              <a:rPr lang="ru-RU" sz="2400" b="1" dirty="0" smtClean="0"/>
              <a:t>Раздел </a:t>
            </a:r>
            <a:r>
              <a:rPr lang="ru-RU" sz="2400" b="1" dirty="0"/>
              <a:t>1. Перечень проверяемых требований к результатам освоения основной образовательной программы основного общего образования по </a:t>
            </a:r>
            <a:r>
              <a:rPr lang="ru-RU" sz="2400" b="1" dirty="0" smtClean="0"/>
              <a:t>БИОЛОГИИ</a:t>
            </a:r>
            <a:endParaRPr lang="ru-RU" sz="2400" b="1" dirty="0"/>
          </a:p>
        </p:txBody>
      </p:sp>
      <p:sp>
        <p:nvSpPr>
          <p:cNvPr id="3" name="Текст 2"/>
          <p:cNvSpPr>
            <a:spLocks noGrp="1"/>
          </p:cNvSpPr>
          <p:nvPr>
            <p:ph type="body" idx="1"/>
          </p:nvPr>
        </p:nvSpPr>
        <p:spPr>
          <a:xfrm>
            <a:off x="251520" y="1357047"/>
            <a:ext cx="4040188" cy="343761"/>
          </a:xfrm>
        </p:spPr>
        <p:txBody>
          <a:bodyPr>
            <a:normAutofit fontScale="85000" lnSpcReduction="20000"/>
          </a:bodyPr>
          <a:lstStyle/>
          <a:p>
            <a:r>
              <a:rPr lang="ru-RU" dirty="0" smtClean="0"/>
              <a:t>Было</a:t>
            </a:r>
            <a:endParaRPr lang="ru-RU" dirty="0"/>
          </a:p>
        </p:txBody>
      </p:sp>
      <p:sp>
        <p:nvSpPr>
          <p:cNvPr id="4" name="Объект 3"/>
          <p:cNvSpPr>
            <a:spLocks noGrp="1"/>
          </p:cNvSpPr>
          <p:nvPr>
            <p:ph sz="half" idx="2"/>
          </p:nvPr>
        </p:nvSpPr>
        <p:spPr>
          <a:xfrm>
            <a:off x="0" y="1732159"/>
            <a:ext cx="4572000" cy="4844911"/>
          </a:xfrm>
        </p:spPr>
        <p:txBody>
          <a:bodyPr/>
          <a:lstStyle/>
          <a:p>
            <a:pPr marL="0" indent="0">
              <a:buNone/>
            </a:pPr>
            <a:r>
              <a:rPr lang="ru-RU" dirty="0" smtClean="0"/>
              <a:t>Уметь объяснять: </a:t>
            </a:r>
          </a:p>
          <a:p>
            <a:pPr marL="0" indent="0">
              <a:buNone/>
            </a:pPr>
            <a:r>
              <a:rPr lang="ru-RU" dirty="0"/>
              <a:t>2.1.4 взаимосвязи организмов </a:t>
            </a:r>
            <a:r>
              <a:rPr lang="ru-RU" dirty="0" smtClean="0"/>
              <a:t>и окружающей среды</a:t>
            </a:r>
          </a:p>
          <a:p>
            <a:pPr marL="0" indent="0">
              <a:buNone/>
            </a:pPr>
            <a:r>
              <a:rPr lang="ru-RU" dirty="0"/>
              <a:t>2.1.5 роль </a:t>
            </a:r>
            <a:r>
              <a:rPr lang="ru-RU" dirty="0" smtClean="0"/>
              <a:t>биологического разнообразия </a:t>
            </a:r>
            <a:r>
              <a:rPr lang="ru-RU" dirty="0"/>
              <a:t>в </a:t>
            </a:r>
            <a:r>
              <a:rPr lang="ru-RU" dirty="0" smtClean="0"/>
              <a:t>сохранении биосферы</a:t>
            </a:r>
            <a:endParaRPr lang="ru-RU" dirty="0"/>
          </a:p>
        </p:txBody>
      </p:sp>
      <p:sp>
        <p:nvSpPr>
          <p:cNvPr id="5" name="Текст 4"/>
          <p:cNvSpPr>
            <a:spLocks noGrp="1"/>
          </p:cNvSpPr>
          <p:nvPr>
            <p:ph type="body" sz="quarter" idx="3"/>
          </p:nvPr>
        </p:nvSpPr>
        <p:spPr>
          <a:xfrm>
            <a:off x="4717828" y="1330007"/>
            <a:ext cx="4041775" cy="370801"/>
          </a:xfrm>
        </p:spPr>
        <p:txBody>
          <a:bodyPr>
            <a:normAutofit fontScale="92500" lnSpcReduction="20000"/>
          </a:bodyPr>
          <a:lstStyle/>
          <a:p>
            <a:r>
              <a:rPr lang="ru-RU" dirty="0" smtClean="0"/>
              <a:t>Стало</a:t>
            </a:r>
            <a:endParaRPr lang="ru-RU" dirty="0"/>
          </a:p>
        </p:txBody>
      </p:sp>
      <p:sp>
        <p:nvSpPr>
          <p:cNvPr id="6" name="Объект 5"/>
          <p:cNvSpPr>
            <a:spLocks noGrp="1"/>
          </p:cNvSpPr>
          <p:nvPr>
            <p:ph sz="quarter" idx="4"/>
          </p:nvPr>
        </p:nvSpPr>
        <p:spPr>
          <a:xfrm>
            <a:off x="4572000" y="1732159"/>
            <a:ext cx="4548152" cy="5025488"/>
          </a:xfrm>
        </p:spPr>
        <p:txBody>
          <a:bodyPr/>
          <a:lstStyle/>
          <a:p>
            <a:pPr marL="0" indent="0">
              <a:buNone/>
            </a:pPr>
            <a:r>
              <a:rPr lang="ru-RU" dirty="0"/>
              <a:t>Формирование представлений </a:t>
            </a:r>
            <a:r>
              <a:rPr lang="ru-RU" dirty="0" smtClean="0"/>
              <a:t>в решении проблем необходимости рационального природопользования в условиях </a:t>
            </a:r>
            <a:r>
              <a:rPr lang="ru-RU" dirty="0"/>
              <a:t>быстрого </a:t>
            </a:r>
            <a:r>
              <a:rPr lang="ru-RU" dirty="0" smtClean="0"/>
              <a:t>изменения экологического качества окружающей </a:t>
            </a:r>
            <a:r>
              <a:rPr lang="ru-RU" dirty="0"/>
              <a:t>среды</a:t>
            </a:r>
          </a:p>
        </p:txBody>
      </p:sp>
    </p:spTree>
    <p:extLst>
      <p:ext uri="{BB962C8B-B14F-4D97-AF65-F5344CB8AC3E}">
        <p14:creationId xmlns="" xmlns:p14="http://schemas.microsoft.com/office/powerpoint/2010/main" val="3751090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435280" cy="1224136"/>
          </a:xfrm>
        </p:spPr>
        <p:txBody>
          <a:bodyPr/>
          <a:lstStyle/>
          <a:p>
            <a:r>
              <a:rPr lang="ru-RU" sz="2400" b="1" i="1" dirty="0" smtClean="0">
                <a:solidFill>
                  <a:srgbClr val="FF0000"/>
                </a:solidFill>
              </a:rPr>
              <a:t>Кодификатор. </a:t>
            </a:r>
            <a:r>
              <a:rPr lang="ru-RU" sz="2400" b="1" dirty="0" smtClean="0"/>
              <a:t>Раздел </a:t>
            </a:r>
            <a:r>
              <a:rPr lang="ru-RU" sz="2400" b="1" dirty="0"/>
              <a:t>1. Перечень проверяемых требований к результатам освоения основной образовательной программы основного общего образования по </a:t>
            </a:r>
            <a:r>
              <a:rPr lang="ru-RU" sz="2400" b="1" dirty="0" smtClean="0"/>
              <a:t>БИОЛОГИИ</a:t>
            </a:r>
            <a:endParaRPr lang="ru-RU" sz="2400" b="1" dirty="0"/>
          </a:p>
        </p:txBody>
      </p:sp>
      <p:sp>
        <p:nvSpPr>
          <p:cNvPr id="3" name="Текст 2"/>
          <p:cNvSpPr>
            <a:spLocks noGrp="1"/>
          </p:cNvSpPr>
          <p:nvPr>
            <p:ph type="body" idx="1"/>
          </p:nvPr>
        </p:nvSpPr>
        <p:spPr>
          <a:xfrm>
            <a:off x="251520" y="1357047"/>
            <a:ext cx="4040188" cy="343761"/>
          </a:xfrm>
        </p:spPr>
        <p:txBody>
          <a:bodyPr>
            <a:normAutofit fontScale="85000" lnSpcReduction="20000"/>
          </a:bodyPr>
          <a:lstStyle/>
          <a:p>
            <a:r>
              <a:rPr lang="ru-RU" dirty="0" smtClean="0"/>
              <a:t>Было</a:t>
            </a:r>
            <a:endParaRPr lang="ru-RU" dirty="0"/>
          </a:p>
        </p:txBody>
      </p:sp>
      <p:sp>
        <p:nvSpPr>
          <p:cNvPr id="4" name="Объект 3"/>
          <p:cNvSpPr>
            <a:spLocks noGrp="1"/>
          </p:cNvSpPr>
          <p:nvPr>
            <p:ph sz="half" idx="2"/>
          </p:nvPr>
        </p:nvSpPr>
        <p:spPr>
          <a:xfrm>
            <a:off x="0" y="1732159"/>
            <a:ext cx="4572000" cy="4844911"/>
          </a:xfrm>
        </p:spPr>
        <p:txBody>
          <a:bodyPr/>
          <a:lstStyle/>
          <a:p>
            <a:pPr marL="0" indent="0">
              <a:buNone/>
            </a:pPr>
            <a:r>
              <a:rPr lang="ru-RU" dirty="0" smtClean="0"/>
              <a:t>Уметь изучать: </a:t>
            </a:r>
          </a:p>
          <a:p>
            <a:pPr marL="0" indent="0">
              <a:buNone/>
            </a:pPr>
            <a:r>
              <a:rPr lang="ru-RU" dirty="0" smtClean="0"/>
              <a:t>2.2.1 биологические объекты</a:t>
            </a:r>
          </a:p>
          <a:p>
            <a:pPr marL="0" indent="0">
              <a:buNone/>
            </a:pPr>
            <a:r>
              <a:rPr lang="ru-RU" dirty="0" smtClean="0"/>
              <a:t>2.2.2 биологические процессы</a:t>
            </a:r>
          </a:p>
          <a:p>
            <a:pPr marL="0" indent="0">
              <a:buNone/>
            </a:pPr>
            <a:r>
              <a:rPr lang="ru-RU" strike="sngStrike" dirty="0" smtClean="0">
                <a:effectLst>
                  <a:outerShdw blurRad="38100" dist="38100" dir="2700000" algn="tl">
                    <a:srgbClr val="000000">
                      <a:alpha val="43137"/>
                    </a:srgbClr>
                  </a:outerShdw>
                </a:effectLst>
              </a:rPr>
              <a:t>Уметь проводить самостоятельный поиск биологической информации </a:t>
            </a:r>
            <a:r>
              <a:rPr lang="ru-RU" dirty="0" smtClean="0">
                <a:effectLst>
                  <a:outerShdw blurRad="38100" dist="38100" dir="2700000" algn="tl">
                    <a:srgbClr val="000000">
                      <a:alpha val="43137"/>
                    </a:srgbClr>
                  </a:outerShdw>
                </a:effectLst>
              </a:rPr>
              <a:t>- удалено</a:t>
            </a:r>
            <a:endParaRPr lang="ru-RU" dirty="0">
              <a:effectLst>
                <a:outerShdw blurRad="38100" dist="38100" dir="2700000" algn="tl">
                  <a:srgbClr val="000000">
                    <a:alpha val="43137"/>
                  </a:srgbClr>
                </a:outerShdw>
              </a:effectLst>
            </a:endParaRPr>
          </a:p>
        </p:txBody>
      </p:sp>
      <p:sp>
        <p:nvSpPr>
          <p:cNvPr id="5" name="Текст 4"/>
          <p:cNvSpPr>
            <a:spLocks noGrp="1"/>
          </p:cNvSpPr>
          <p:nvPr>
            <p:ph type="body" sz="quarter" idx="3"/>
          </p:nvPr>
        </p:nvSpPr>
        <p:spPr>
          <a:xfrm>
            <a:off x="4717828" y="1330007"/>
            <a:ext cx="4041775" cy="370801"/>
          </a:xfrm>
        </p:spPr>
        <p:txBody>
          <a:bodyPr>
            <a:normAutofit fontScale="92500" lnSpcReduction="20000"/>
          </a:bodyPr>
          <a:lstStyle/>
          <a:p>
            <a:r>
              <a:rPr lang="ru-RU" dirty="0" smtClean="0"/>
              <a:t>Стало</a:t>
            </a:r>
            <a:endParaRPr lang="ru-RU" dirty="0"/>
          </a:p>
        </p:txBody>
      </p:sp>
      <p:sp>
        <p:nvSpPr>
          <p:cNvPr id="6" name="Объект 5"/>
          <p:cNvSpPr>
            <a:spLocks noGrp="1"/>
          </p:cNvSpPr>
          <p:nvPr>
            <p:ph sz="quarter" idx="4"/>
          </p:nvPr>
        </p:nvSpPr>
        <p:spPr>
          <a:xfrm>
            <a:off x="4572000" y="1732159"/>
            <a:ext cx="4548152" cy="5025488"/>
          </a:xfrm>
        </p:spPr>
        <p:txBody>
          <a:bodyPr/>
          <a:lstStyle/>
          <a:p>
            <a:pPr marL="0" indent="0">
              <a:buNone/>
            </a:pPr>
            <a:r>
              <a:rPr lang="ru-RU" dirty="0"/>
              <a:t>Приобретение </a:t>
            </a:r>
            <a:r>
              <a:rPr lang="ru-RU" dirty="0" smtClean="0"/>
              <a:t>опыта использования методов биологической </a:t>
            </a:r>
            <a:r>
              <a:rPr lang="ru-RU" dirty="0"/>
              <a:t>науки </a:t>
            </a:r>
            <a:r>
              <a:rPr lang="ru-RU" dirty="0" smtClean="0"/>
              <a:t>и проведения несложных биологических экспериментов для </a:t>
            </a:r>
            <a:r>
              <a:rPr lang="ru-RU" dirty="0"/>
              <a:t>изучения </a:t>
            </a:r>
            <a:r>
              <a:rPr lang="ru-RU" dirty="0" smtClean="0"/>
              <a:t>живых организмов </a:t>
            </a:r>
            <a:r>
              <a:rPr lang="ru-RU" dirty="0"/>
              <a:t>и человека</a:t>
            </a:r>
            <a:r>
              <a:rPr lang="ru-RU" dirty="0" smtClean="0"/>
              <a:t>, проведения экологического мониторинга </a:t>
            </a:r>
            <a:r>
              <a:rPr lang="ru-RU" dirty="0"/>
              <a:t>в </a:t>
            </a:r>
            <a:r>
              <a:rPr lang="ru-RU" dirty="0" smtClean="0"/>
              <a:t>окружающей среде</a:t>
            </a:r>
            <a:r>
              <a:rPr lang="ru-RU" dirty="0"/>
              <a:t>;</a:t>
            </a:r>
          </a:p>
        </p:txBody>
      </p:sp>
    </p:spTree>
    <p:extLst>
      <p:ext uri="{BB962C8B-B14F-4D97-AF65-F5344CB8AC3E}">
        <p14:creationId xmlns="" xmlns:p14="http://schemas.microsoft.com/office/powerpoint/2010/main" val="15902005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435280" cy="1224136"/>
          </a:xfrm>
        </p:spPr>
        <p:txBody>
          <a:bodyPr/>
          <a:lstStyle/>
          <a:p>
            <a:r>
              <a:rPr lang="ru-RU" sz="2400" b="1" i="1" dirty="0" smtClean="0">
                <a:solidFill>
                  <a:srgbClr val="FF0000"/>
                </a:solidFill>
              </a:rPr>
              <a:t>Кодификатор. </a:t>
            </a:r>
            <a:r>
              <a:rPr lang="ru-RU" sz="2400" b="1" dirty="0" smtClean="0"/>
              <a:t>Раздел </a:t>
            </a:r>
            <a:r>
              <a:rPr lang="ru-RU" sz="2400" b="1" dirty="0"/>
              <a:t>1. Перечень проверяемых требований к результатам освоения основной образовательной программы основного общего образования по </a:t>
            </a:r>
            <a:r>
              <a:rPr lang="ru-RU" sz="2400" b="1" dirty="0" smtClean="0"/>
              <a:t>БИОЛОГИИ</a:t>
            </a:r>
            <a:endParaRPr lang="ru-RU" sz="2400" b="1" dirty="0"/>
          </a:p>
        </p:txBody>
      </p:sp>
      <p:sp>
        <p:nvSpPr>
          <p:cNvPr id="3" name="Текст 2"/>
          <p:cNvSpPr>
            <a:spLocks noGrp="1"/>
          </p:cNvSpPr>
          <p:nvPr>
            <p:ph type="body" idx="1"/>
          </p:nvPr>
        </p:nvSpPr>
        <p:spPr>
          <a:xfrm>
            <a:off x="251520" y="1357047"/>
            <a:ext cx="4040188" cy="343761"/>
          </a:xfrm>
        </p:spPr>
        <p:txBody>
          <a:bodyPr>
            <a:normAutofit fontScale="85000" lnSpcReduction="20000"/>
          </a:bodyPr>
          <a:lstStyle/>
          <a:p>
            <a:r>
              <a:rPr lang="ru-RU" dirty="0" smtClean="0"/>
              <a:t>Было</a:t>
            </a:r>
            <a:endParaRPr lang="ru-RU" dirty="0"/>
          </a:p>
        </p:txBody>
      </p:sp>
      <p:sp>
        <p:nvSpPr>
          <p:cNvPr id="4" name="Объект 3"/>
          <p:cNvSpPr>
            <a:spLocks noGrp="1"/>
          </p:cNvSpPr>
          <p:nvPr>
            <p:ph sz="half" idx="2"/>
          </p:nvPr>
        </p:nvSpPr>
        <p:spPr>
          <a:xfrm>
            <a:off x="0" y="1732159"/>
            <a:ext cx="4572000" cy="5025488"/>
          </a:xfrm>
        </p:spPr>
        <p:txBody>
          <a:bodyPr>
            <a:normAutofit lnSpcReduction="10000"/>
          </a:bodyPr>
          <a:lstStyle/>
          <a:p>
            <a:pPr marL="0" indent="0">
              <a:buNone/>
            </a:pPr>
            <a:r>
              <a:rPr lang="ru-RU" dirty="0" smtClean="0"/>
              <a:t>Уметь распознавать и описывать биологические объекты и их части; </a:t>
            </a:r>
          </a:p>
          <a:p>
            <a:pPr marL="0" indent="0">
              <a:buNone/>
            </a:pPr>
            <a:r>
              <a:rPr lang="ru-RU" dirty="0" smtClean="0"/>
              <a:t>Уметь выявлять изменчивость, приспособленность, типы взаимодействия</a:t>
            </a:r>
          </a:p>
          <a:p>
            <a:pPr marL="0" indent="0">
              <a:buNone/>
            </a:pPr>
            <a:r>
              <a:rPr lang="ru-RU" dirty="0" smtClean="0"/>
              <a:t>Уметь сравнивать биологические объекты и делать выводы на основе сравнения</a:t>
            </a:r>
          </a:p>
          <a:p>
            <a:pPr marL="0" indent="0">
              <a:buNone/>
            </a:pPr>
            <a:r>
              <a:rPr lang="ru-RU" dirty="0" smtClean="0"/>
              <a:t>Уметь определять принадлежность биологических объектов к систематической группе</a:t>
            </a:r>
            <a:endParaRPr lang="ru-RU" dirty="0"/>
          </a:p>
        </p:txBody>
      </p:sp>
      <p:sp>
        <p:nvSpPr>
          <p:cNvPr id="5" name="Текст 4"/>
          <p:cNvSpPr>
            <a:spLocks noGrp="1"/>
          </p:cNvSpPr>
          <p:nvPr>
            <p:ph type="body" sz="quarter" idx="3"/>
          </p:nvPr>
        </p:nvSpPr>
        <p:spPr>
          <a:xfrm>
            <a:off x="4717828" y="1330007"/>
            <a:ext cx="4041775" cy="370801"/>
          </a:xfrm>
        </p:spPr>
        <p:txBody>
          <a:bodyPr>
            <a:normAutofit fontScale="92500" lnSpcReduction="20000"/>
          </a:bodyPr>
          <a:lstStyle/>
          <a:p>
            <a:r>
              <a:rPr lang="ru-RU" dirty="0" smtClean="0"/>
              <a:t>Стало</a:t>
            </a:r>
            <a:endParaRPr lang="ru-RU" dirty="0"/>
          </a:p>
        </p:txBody>
      </p:sp>
      <p:sp>
        <p:nvSpPr>
          <p:cNvPr id="6" name="Объект 5"/>
          <p:cNvSpPr>
            <a:spLocks noGrp="1"/>
          </p:cNvSpPr>
          <p:nvPr>
            <p:ph sz="quarter" idx="4"/>
          </p:nvPr>
        </p:nvSpPr>
        <p:spPr>
          <a:xfrm>
            <a:off x="4572000" y="1732159"/>
            <a:ext cx="4548152" cy="5025488"/>
          </a:xfrm>
        </p:spPr>
        <p:txBody>
          <a:bodyPr/>
          <a:lstStyle/>
          <a:p>
            <a:pPr marL="0" indent="0">
              <a:buNone/>
            </a:pPr>
            <a:r>
              <a:rPr lang="ru-RU" dirty="0"/>
              <a:t>Овладение </a:t>
            </a:r>
            <a:r>
              <a:rPr lang="ru-RU" dirty="0" smtClean="0"/>
              <a:t>понятийным аппаратом </a:t>
            </a:r>
            <a:r>
              <a:rPr lang="ru-RU" dirty="0"/>
              <a:t>биологии</a:t>
            </a:r>
          </a:p>
        </p:txBody>
      </p:sp>
    </p:spTree>
    <p:extLst>
      <p:ext uri="{BB962C8B-B14F-4D97-AF65-F5344CB8AC3E}">
        <p14:creationId xmlns="" xmlns:p14="http://schemas.microsoft.com/office/powerpoint/2010/main" val="3643515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936104"/>
          </a:xfrm>
        </p:spPr>
        <p:txBody>
          <a:bodyPr>
            <a:normAutofit fontScale="90000"/>
          </a:bodyPr>
          <a:lstStyle/>
          <a:p>
            <a:r>
              <a:rPr lang="ru-RU" sz="2400" b="1" i="1" dirty="0" smtClean="0">
                <a:solidFill>
                  <a:srgbClr val="FF0000"/>
                </a:solidFill>
              </a:rPr>
              <a:t>Кодификатор. </a:t>
            </a:r>
            <a:r>
              <a:rPr lang="ru-RU" sz="2400" b="1" dirty="0" smtClean="0"/>
              <a:t>Раздел 2. Перечень элементов содержания, проверяемых на основном государственном экзамене по БИОЛОГИИ</a:t>
            </a:r>
            <a:endParaRPr lang="ru-RU" sz="2400" b="1" dirty="0"/>
          </a:p>
        </p:txBody>
      </p:sp>
      <p:sp>
        <p:nvSpPr>
          <p:cNvPr id="3" name="Объект 2"/>
          <p:cNvSpPr>
            <a:spLocks noGrp="1"/>
          </p:cNvSpPr>
          <p:nvPr>
            <p:ph idx="1"/>
          </p:nvPr>
        </p:nvSpPr>
        <p:spPr>
          <a:xfrm>
            <a:off x="107504" y="1196752"/>
            <a:ext cx="8712968" cy="4929411"/>
          </a:xfrm>
        </p:spPr>
        <p:txBody>
          <a:bodyPr/>
          <a:lstStyle/>
          <a:p>
            <a:pPr marL="0" indent="0">
              <a:buNone/>
            </a:pPr>
            <a:r>
              <a:rPr lang="ru-RU" sz="2400" b="1" dirty="0" smtClean="0"/>
              <a:t>Раздел 1 : Биология как наука. Методы биологии </a:t>
            </a:r>
          </a:p>
          <a:p>
            <a:pPr marL="0" indent="0">
              <a:buNone/>
            </a:pPr>
            <a:r>
              <a:rPr lang="ru-RU" sz="2400" dirty="0" smtClean="0"/>
              <a:t>Биология как наука. </a:t>
            </a:r>
          </a:p>
          <a:p>
            <a:pPr marL="0" indent="0">
              <a:buNone/>
            </a:pPr>
            <a:r>
              <a:rPr lang="ru-RU" sz="2400" dirty="0" smtClean="0"/>
              <a:t>Методы изучения живых организмов. </a:t>
            </a:r>
          </a:p>
          <a:p>
            <a:pPr marL="0" indent="0">
              <a:buNone/>
            </a:pPr>
            <a:r>
              <a:rPr lang="ru-RU" sz="2400" dirty="0" smtClean="0"/>
              <a:t> Научные методы изучения, применяемые в биологии: наблюдение, описание, эксперимент. </a:t>
            </a:r>
          </a:p>
          <a:p>
            <a:pPr marL="0" indent="0">
              <a:buNone/>
            </a:pPr>
            <a:r>
              <a:rPr lang="ru-RU" sz="2400" dirty="0" smtClean="0"/>
              <a:t>Гипотеза, модель, теория, их значение повседневной жизни. </a:t>
            </a:r>
          </a:p>
          <a:p>
            <a:pPr marL="0" indent="0">
              <a:buNone/>
            </a:pPr>
            <a:r>
              <a:rPr lang="ru-RU" sz="2400" dirty="0" smtClean="0"/>
              <a:t>Биологические науки. Роль биологии в формировании естественнонаучной картины мира.</a:t>
            </a:r>
            <a:endParaRPr lang="ru-RU" sz="2400" dirty="0"/>
          </a:p>
        </p:txBody>
      </p:sp>
    </p:spTree>
    <p:extLst>
      <p:ext uri="{BB962C8B-B14F-4D97-AF65-F5344CB8AC3E}">
        <p14:creationId xmlns="" xmlns:p14="http://schemas.microsoft.com/office/powerpoint/2010/main" val="851697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864096"/>
          </a:xfrm>
        </p:spPr>
        <p:txBody>
          <a:bodyPr>
            <a:normAutofit fontScale="90000"/>
          </a:bodyPr>
          <a:lstStyle/>
          <a:p>
            <a:r>
              <a:rPr lang="ru-RU" sz="2400" b="1" i="1" dirty="0" smtClean="0">
                <a:solidFill>
                  <a:srgbClr val="FF0000"/>
                </a:solidFill>
              </a:rPr>
              <a:t>Кодификатор. </a:t>
            </a:r>
            <a:r>
              <a:rPr lang="ru-RU" sz="2400" b="1" dirty="0" smtClean="0"/>
              <a:t>Раздел 2. Перечень элементов содержания, проверяемых на основном государственном экзамене по БИОЛОГИИ</a:t>
            </a:r>
            <a:endParaRPr lang="ru-RU" sz="2400" b="1" dirty="0"/>
          </a:p>
        </p:txBody>
      </p:sp>
      <p:sp>
        <p:nvSpPr>
          <p:cNvPr id="3" name="Объект 2"/>
          <p:cNvSpPr>
            <a:spLocks noGrp="1"/>
          </p:cNvSpPr>
          <p:nvPr>
            <p:ph idx="1"/>
          </p:nvPr>
        </p:nvSpPr>
        <p:spPr>
          <a:xfrm>
            <a:off x="107504" y="1196752"/>
            <a:ext cx="8712968" cy="4929411"/>
          </a:xfrm>
        </p:spPr>
        <p:txBody>
          <a:bodyPr/>
          <a:lstStyle/>
          <a:p>
            <a:pPr marL="0" indent="0">
              <a:buNone/>
            </a:pPr>
            <a:r>
              <a:rPr lang="ru-RU" sz="2400" b="1" dirty="0" smtClean="0"/>
              <a:t>Раздел 2 : Признаки живых организмов </a:t>
            </a:r>
          </a:p>
          <a:p>
            <a:pPr marL="0" indent="0">
              <a:buNone/>
            </a:pPr>
            <a:r>
              <a:rPr lang="ru-RU" sz="2400" dirty="0" smtClean="0"/>
              <a:t>Клеточное строение организмов как доказательство их родства, единства живой природы. Многообразие клеток. Хромосомы и гены. Клеточные и неклеточные формы жизни. Вирусы </a:t>
            </a:r>
          </a:p>
          <a:p>
            <a:pPr marL="0" indent="0">
              <a:buNone/>
            </a:pPr>
            <a:r>
              <a:rPr lang="ru-RU" sz="2400" dirty="0" smtClean="0"/>
              <a:t>Одноклеточные и многоклеточные организмы. Наследственность и изменчивость – свойства организмов. Наследственная и ненаследственная изменчивость. Растительные ткани и органы растений. Ткани, органы и системы органов организма человека, их строение и функции. Приёмы выращивания и размножения растений и ухода за ними. </a:t>
            </a:r>
            <a:r>
              <a:rPr lang="ru-RU" sz="2400" i="1" dirty="0" smtClean="0"/>
              <a:t>Домашние птицы, приёмы выращивания и ухода за птицами. </a:t>
            </a:r>
            <a:r>
              <a:rPr lang="ru-RU" sz="2400" dirty="0" smtClean="0"/>
              <a:t>Приёмы выращивания и ухода за домашними млекопитающими</a:t>
            </a:r>
            <a:endParaRPr lang="ru-RU" sz="2400" dirty="0"/>
          </a:p>
        </p:txBody>
      </p:sp>
    </p:spTree>
    <p:extLst>
      <p:ext uri="{BB962C8B-B14F-4D97-AF65-F5344CB8AC3E}">
        <p14:creationId xmlns="" xmlns:p14="http://schemas.microsoft.com/office/powerpoint/2010/main" val="2069490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3080" y="157702"/>
            <a:ext cx="7426858" cy="785818"/>
          </a:xfrm>
        </p:spPr>
        <p:txBody>
          <a:bodyPr>
            <a:noAutofit/>
          </a:bodyPr>
          <a:lstStyle/>
          <a:p>
            <a:r>
              <a:rPr lang="ru-RU" sz="2800" dirty="0" smtClean="0"/>
              <a:t>      </a:t>
            </a:r>
            <a:r>
              <a:rPr lang="ru-RU" sz="2800" b="1" dirty="0" smtClean="0"/>
              <a:t>Для учителя  на сайте издательства</a:t>
            </a:r>
            <a:br>
              <a:rPr lang="ru-RU" sz="2800" b="1" dirty="0" smtClean="0"/>
            </a:br>
            <a:r>
              <a:rPr lang="ru-RU" sz="2800" b="1" dirty="0" smtClean="0"/>
              <a:t>           Методическая помощь   </a:t>
            </a:r>
            <a:r>
              <a:rPr lang="en-US" sz="2800" dirty="0" smtClean="0"/>
              <a:t>rosuchebnik.ru</a:t>
            </a:r>
            <a:endParaRPr lang="ru-RU" sz="2800" dirty="0"/>
          </a:p>
        </p:txBody>
      </p:sp>
      <p:pic>
        <p:nvPicPr>
          <p:cNvPr id="5" name="Picture 1"/>
          <p:cNvPicPr>
            <a:picLocks noGrp="1" noChangeAspect="1" noChangeArrowheads="1"/>
          </p:cNvPicPr>
          <p:nvPr>
            <p:ph idx="4294967295"/>
          </p:nvPr>
        </p:nvPicPr>
        <p:blipFill>
          <a:blip r:embed="rId2" cstate="print"/>
          <a:srcRect l="10318" t="4836" r="9724" b="14560"/>
          <a:stretch>
            <a:fillRect/>
          </a:stretch>
        </p:blipFill>
        <p:spPr bwMode="auto">
          <a:xfrm>
            <a:off x="6084168" y="3869106"/>
            <a:ext cx="2386972" cy="2368205"/>
          </a:xfrm>
          <a:prstGeom prst="rect">
            <a:avLst/>
          </a:prstGeom>
          <a:noFill/>
          <a:ln w="9525">
            <a:solidFill>
              <a:schemeClr val="bg2">
                <a:lumMod val="75000"/>
              </a:schemeClr>
            </a:solidFill>
            <a:miter lim="800000"/>
            <a:headEnd/>
            <a:tailEnd/>
          </a:ln>
        </p:spPr>
      </p:pic>
      <p:pic>
        <p:nvPicPr>
          <p:cNvPr id="6" name="Рисунок 5"/>
          <p:cNvPicPr/>
          <p:nvPr/>
        </p:nvPicPr>
        <p:blipFill>
          <a:blip r:embed="rId3" cstate="print"/>
          <a:srcRect l="7055" t="8617" r="10529" b="8298"/>
          <a:stretch>
            <a:fillRect/>
          </a:stretch>
        </p:blipFill>
        <p:spPr bwMode="auto">
          <a:xfrm>
            <a:off x="6202391" y="2855344"/>
            <a:ext cx="2518911" cy="2061713"/>
          </a:xfrm>
          <a:prstGeom prst="rect">
            <a:avLst/>
          </a:prstGeom>
          <a:noFill/>
          <a:ln w="9525">
            <a:solidFill>
              <a:schemeClr val="accent1"/>
            </a:solidFill>
            <a:miter lim="800000"/>
            <a:headEnd/>
            <a:tailEnd/>
          </a:ln>
        </p:spPr>
      </p:pic>
      <p:pic>
        <p:nvPicPr>
          <p:cNvPr id="7" name="Рисунок 6"/>
          <p:cNvPicPr/>
          <p:nvPr/>
        </p:nvPicPr>
        <p:blipFill>
          <a:blip r:embed="rId4" cstate="print"/>
          <a:srcRect l="7536" t="14629" r="10850" b="13026"/>
          <a:stretch>
            <a:fillRect/>
          </a:stretch>
        </p:blipFill>
        <p:spPr bwMode="auto">
          <a:xfrm>
            <a:off x="6719977" y="1923693"/>
            <a:ext cx="2277376" cy="2061712"/>
          </a:xfrm>
          <a:prstGeom prst="rect">
            <a:avLst/>
          </a:prstGeom>
          <a:noFill/>
          <a:ln w="9525">
            <a:solidFill>
              <a:schemeClr val="accent1"/>
            </a:solidFill>
            <a:miter lim="800000"/>
            <a:headEnd/>
            <a:tailEnd/>
          </a:ln>
        </p:spPr>
      </p:pic>
      <p:pic>
        <p:nvPicPr>
          <p:cNvPr id="8" name="Picture 4"/>
          <p:cNvPicPr>
            <a:picLocks noChangeAspect="1" noChangeArrowheads="1"/>
          </p:cNvPicPr>
          <p:nvPr/>
        </p:nvPicPr>
        <p:blipFill>
          <a:blip r:embed="rId5" cstate="print"/>
          <a:srcRect l="10739" t="1679" r="11827"/>
          <a:stretch>
            <a:fillRect/>
          </a:stretch>
        </p:blipFill>
        <p:spPr bwMode="auto">
          <a:xfrm>
            <a:off x="0" y="1124744"/>
            <a:ext cx="6012160" cy="5544616"/>
          </a:xfrm>
          <a:prstGeom prst="rect">
            <a:avLst/>
          </a:prstGeom>
          <a:noFill/>
          <a:ln w="9525">
            <a:solidFill>
              <a:schemeClr val="accent1"/>
            </a:solid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778098"/>
          </a:xfrm>
        </p:spPr>
        <p:txBody>
          <a:bodyPr>
            <a:normAutofit fontScale="90000"/>
          </a:bodyPr>
          <a:lstStyle/>
          <a:p>
            <a:r>
              <a:rPr lang="ru-RU" sz="2400" b="1" i="1" dirty="0" smtClean="0">
                <a:solidFill>
                  <a:srgbClr val="FF0000"/>
                </a:solidFill>
              </a:rPr>
              <a:t>Кодификатор. </a:t>
            </a:r>
            <a:r>
              <a:rPr lang="ru-RU" sz="2400" b="1" dirty="0" smtClean="0"/>
              <a:t>Раздел 2. Перечень элементов содержания, проверяемых на основном государственном экзамене по БИОЛОГИИ</a:t>
            </a:r>
            <a:endParaRPr lang="ru-RU" sz="2400" b="1" dirty="0"/>
          </a:p>
        </p:txBody>
      </p:sp>
      <p:sp>
        <p:nvSpPr>
          <p:cNvPr id="3" name="Объект 2"/>
          <p:cNvSpPr>
            <a:spLocks noGrp="1"/>
          </p:cNvSpPr>
          <p:nvPr>
            <p:ph idx="1"/>
          </p:nvPr>
        </p:nvSpPr>
        <p:spPr>
          <a:xfrm>
            <a:off x="107504" y="1196752"/>
            <a:ext cx="8712968" cy="4929411"/>
          </a:xfrm>
        </p:spPr>
        <p:txBody>
          <a:bodyPr/>
          <a:lstStyle/>
          <a:p>
            <a:pPr marL="0" indent="0">
              <a:buNone/>
            </a:pPr>
            <a:r>
              <a:rPr lang="ru-RU" sz="2400" b="1" dirty="0" smtClean="0"/>
              <a:t>Раздел 3 : Система, многообразие и эволюция живой природы</a:t>
            </a:r>
          </a:p>
          <a:p>
            <a:pPr marL="0" indent="0">
              <a:buNone/>
            </a:pPr>
            <a:r>
              <a:rPr lang="ru-RU" sz="2400" dirty="0" smtClean="0"/>
              <a:t>Бактерии, их строение и жизнедеятельность. Роль бактерий в природе, жизни человека. Меры профилактики заболеваний, вызываемых бактериями.</a:t>
            </a:r>
          </a:p>
          <a:p>
            <a:pPr marL="0" indent="0">
              <a:buNone/>
            </a:pPr>
            <a:r>
              <a:rPr lang="ru-RU" sz="2400" dirty="0" smtClean="0"/>
              <a:t>Отличительные особенности грибов. Многообразие грибов. Роль грибов в природе, жизни человека. Лишайники, их роль в природе и жизни человека</a:t>
            </a:r>
          </a:p>
          <a:p>
            <a:pPr marL="0" indent="0">
              <a:buNone/>
            </a:pPr>
            <a:r>
              <a:rPr lang="ru-RU" sz="2400" dirty="0" smtClean="0"/>
              <a:t>Многообразие и значение растений в природе и жизни человека. Растение – целостный организм (биосистема). Водоросли – низшие растения. Высшие споровые растения. Отдел Голосеменные. Отдел Покрытосеменные (Цветковые)</a:t>
            </a:r>
            <a:endParaRPr lang="ru-RU" sz="2400" dirty="0"/>
          </a:p>
        </p:txBody>
      </p:sp>
    </p:spTree>
    <p:extLst>
      <p:ext uri="{BB962C8B-B14F-4D97-AF65-F5344CB8AC3E}">
        <p14:creationId xmlns="" xmlns:p14="http://schemas.microsoft.com/office/powerpoint/2010/main" val="1815853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778098"/>
          </a:xfrm>
        </p:spPr>
        <p:txBody>
          <a:bodyPr>
            <a:normAutofit fontScale="90000"/>
          </a:bodyPr>
          <a:lstStyle/>
          <a:p>
            <a:r>
              <a:rPr lang="ru-RU" sz="2400" b="1" i="1" dirty="0" smtClean="0">
                <a:solidFill>
                  <a:srgbClr val="FF0000"/>
                </a:solidFill>
              </a:rPr>
              <a:t>Кодификатор. </a:t>
            </a:r>
            <a:r>
              <a:rPr lang="ru-RU" sz="2400" b="1" dirty="0" smtClean="0"/>
              <a:t>Раздел 2. Перечень элементов содержания, проверяемых на основном государственном экзамене по БИОЛОГИИ</a:t>
            </a:r>
            <a:endParaRPr lang="ru-RU" sz="2400" b="1" dirty="0"/>
          </a:p>
        </p:txBody>
      </p:sp>
      <p:sp>
        <p:nvSpPr>
          <p:cNvPr id="3" name="Объект 2"/>
          <p:cNvSpPr>
            <a:spLocks noGrp="1"/>
          </p:cNvSpPr>
          <p:nvPr>
            <p:ph idx="1"/>
          </p:nvPr>
        </p:nvSpPr>
        <p:spPr>
          <a:xfrm>
            <a:off x="107504" y="1196752"/>
            <a:ext cx="9036496" cy="5400600"/>
          </a:xfrm>
        </p:spPr>
        <p:txBody>
          <a:bodyPr/>
          <a:lstStyle/>
          <a:p>
            <a:pPr marL="0" indent="0">
              <a:buNone/>
            </a:pPr>
            <a:r>
              <a:rPr lang="ru-RU" sz="2400" b="1" dirty="0" smtClean="0"/>
              <a:t>Раздел 3 : Система, многообразие и эволюция живой природы</a:t>
            </a:r>
          </a:p>
          <a:p>
            <a:pPr marL="0" indent="0">
              <a:buNone/>
            </a:pPr>
            <a:r>
              <a:rPr lang="ru-RU" sz="2400" dirty="0" smtClean="0"/>
              <a:t>Многообразие и классификация животных. Значение простейших в природе и жизни человека. Тип Моллюски и их значение в природе и жизни человека. Общая характеристика типа Членистоногие и их значение в природе и жизни человека. Значение рыб в природе и жизни человека. Рыбоводство и охрана рыбных запасов. Значение земноводных в природе и жизни человека. Значение пресмыкающихся в природе и жизни человека. Значение птиц в природе и жизни человека.  Птицеводство. Происхождение и значение млекопитающих</a:t>
            </a:r>
          </a:p>
          <a:p>
            <a:pPr marL="0" indent="0">
              <a:buNone/>
            </a:pPr>
            <a:r>
              <a:rPr lang="ru-RU" sz="2400" dirty="0" smtClean="0"/>
              <a:t>Ч. Дарвин – основоположник учения об эволюции. Основные движущие силы эволюции в природе. Результаты эволюции: многообразие видов, приспособленность организмов к среде обитания</a:t>
            </a:r>
            <a:endParaRPr lang="ru-RU" sz="2400" dirty="0"/>
          </a:p>
        </p:txBody>
      </p:sp>
    </p:spTree>
    <p:extLst>
      <p:ext uri="{BB962C8B-B14F-4D97-AF65-F5344CB8AC3E}">
        <p14:creationId xmlns="" xmlns:p14="http://schemas.microsoft.com/office/powerpoint/2010/main" val="32775124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966738"/>
          </a:xfrm>
        </p:spPr>
        <p:txBody>
          <a:bodyPr>
            <a:normAutofit fontScale="90000"/>
          </a:bodyPr>
          <a:lstStyle/>
          <a:p>
            <a:r>
              <a:rPr lang="ru-RU" sz="2400" b="1" i="1" dirty="0" smtClean="0">
                <a:solidFill>
                  <a:srgbClr val="FF0000"/>
                </a:solidFill>
              </a:rPr>
              <a:t>Кодификатор. </a:t>
            </a:r>
            <a:r>
              <a:rPr lang="ru-RU" sz="2400" b="1" dirty="0" smtClean="0"/>
              <a:t>Раздел 2. Перечень элементов содержания, проверяемых на основном государственном экзамене по БИОЛОГИИ</a:t>
            </a:r>
            <a:endParaRPr lang="ru-RU" sz="2400" b="1" dirty="0"/>
          </a:p>
        </p:txBody>
      </p:sp>
      <p:sp>
        <p:nvSpPr>
          <p:cNvPr id="3" name="Объект 2"/>
          <p:cNvSpPr>
            <a:spLocks noGrp="1"/>
          </p:cNvSpPr>
          <p:nvPr>
            <p:ph idx="1"/>
          </p:nvPr>
        </p:nvSpPr>
        <p:spPr>
          <a:xfrm>
            <a:off x="107504" y="1052736"/>
            <a:ext cx="9036496" cy="5544616"/>
          </a:xfrm>
        </p:spPr>
        <p:txBody>
          <a:bodyPr/>
          <a:lstStyle/>
          <a:p>
            <a:pPr marL="0" indent="0">
              <a:buNone/>
            </a:pPr>
            <a:r>
              <a:rPr lang="ru-RU" sz="2400" b="1" dirty="0" smtClean="0"/>
              <a:t>Раздел 4 : Человек и его здоровье (15 позиций в кодификаторе)</a:t>
            </a:r>
          </a:p>
          <a:p>
            <a:pPr marL="0" indent="0">
              <a:buNone/>
            </a:pPr>
            <a:r>
              <a:rPr lang="ru-RU" sz="2000" dirty="0" smtClean="0"/>
              <a:t>4.1. Место человека в системе животного мира. Сходства и различия человека и животных. Особенности человека как социального существа</a:t>
            </a:r>
          </a:p>
          <a:p>
            <a:pPr marL="0" indent="0">
              <a:buNone/>
            </a:pPr>
            <a:r>
              <a:rPr lang="ru-RU" sz="2000" dirty="0" smtClean="0"/>
              <a:t>4.2. Регуляция функций организма, способы регуляции. Механизмы регуляции функций. Нервная система: центральная и периферическая, соматическая и вегетативная. Рефлекторный принцип работы нервной системы. Рефлекторная  дуга. Эндокринная система. Гормоны, их роль в регуляции физиологических функций организма</a:t>
            </a:r>
          </a:p>
          <a:p>
            <a:pPr marL="0" indent="0">
              <a:buNone/>
            </a:pPr>
            <a:r>
              <a:rPr lang="ru-RU" sz="2000" dirty="0" smtClean="0"/>
              <a:t>4.3. Питание. Пищеварение. Пищеварительная система: строение и функции. Ферменты, роль ферментов в пищеварении</a:t>
            </a:r>
          </a:p>
          <a:p>
            <a:pPr marL="0" indent="0">
              <a:buNone/>
            </a:pPr>
            <a:r>
              <a:rPr lang="ru-RU" sz="2000" dirty="0" smtClean="0"/>
              <a:t>4.4. Дыхательная система: строение и функции</a:t>
            </a:r>
          </a:p>
          <a:p>
            <a:pPr marL="0" indent="0">
              <a:buNone/>
            </a:pPr>
            <a:r>
              <a:rPr lang="ru-RU" sz="2000" dirty="0" smtClean="0"/>
              <a:t>4.5. Функции крови и лимфы. Поддержание постоянства внутренней среды.  Состав крови. Группы крови. Иммунитет</a:t>
            </a:r>
          </a:p>
          <a:p>
            <a:pPr marL="0" indent="0">
              <a:buNone/>
            </a:pPr>
            <a:r>
              <a:rPr lang="ru-RU" sz="2000" dirty="0" smtClean="0"/>
              <a:t>4.6. Кровеносная и лимфатическая системы: строение, функции</a:t>
            </a:r>
          </a:p>
          <a:p>
            <a:pPr marL="0" indent="0">
              <a:buNone/>
            </a:pPr>
            <a:r>
              <a:rPr lang="ru-RU" sz="2000" dirty="0" smtClean="0"/>
              <a:t>4.7. Обмен веществ и превращение энергии. Две стороны обмена веществ и энергии. Витамины </a:t>
            </a:r>
          </a:p>
        </p:txBody>
      </p:sp>
    </p:spTree>
    <p:extLst>
      <p:ext uri="{BB962C8B-B14F-4D97-AF65-F5344CB8AC3E}">
        <p14:creationId xmlns="" xmlns:p14="http://schemas.microsoft.com/office/powerpoint/2010/main" val="3349509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966738"/>
          </a:xfrm>
        </p:spPr>
        <p:txBody>
          <a:bodyPr>
            <a:normAutofit fontScale="90000"/>
          </a:bodyPr>
          <a:lstStyle/>
          <a:p>
            <a:r>
              <a:rPr lang="ru-RU" sz="2400" b="1" i="1" dirty="0" smtClean="0">
                <a:solidFill>
                  <a:srgbClr val="FF0000"/>
                </a:solidFill>
              </a:rPr>
              <a:t>Кодификатор. </a:t>
            </a:r>
            <a:r>
              <a:rPr lang="ru-RU" sz="2400" b="1" dirty="0" smtClean="0"/>
              <a:t>Раздел 2. Перечень элементов содержания, проверяемых на основном государственном экзамене по БИОЛОГИИ</a:t>
            </a:r>
            <a:endParaRPr lang="ru-RU" sz="2400" b="1" dirty="0"/>
          </a:p>
        </p:txBody>
      </p:sp>
      <p:sp>
        <p:nvSpPr>
          <p:cNvPr id="3" name="Объект 2"/>
          <p:cNvSpPr>
            <a:spLocks noGrp="1"/>
          </p:cNvSpPr>
          <p:nvPr>
            <p:ph idx="1"/>
          </p:nvPr>
        </p:nvSpPr>
        <p:spPr>
          <a:xfrm>
            <a:off x="107504" y="1052736"/>
            <a:ext cx="9036496" cy="5544616"/>
          </a:xfrm>
        </p:spPr>
        <p:txBody>
          <a:bodyPr/>
          <a:lstStyle/>
          <a:p>
            <a:pPr marL="0" indent="0">
              <a:buNone/>
            </a:pPr>
            <a:r>
              <a:rPr lang="ru-RU" sz="2400" b="1" dirty="0" smtClean="0"/>
              <a:t>Раздел 4 : Человек и его здоровье (15 позиций в кодификаторе)</a:t>
            </a:r>
          </a:p>
          <a:p>
            <a:pPr marL="0" indent="0">
              <a:buNone/>
            </a:pPr>
            <a:r>
              <a:rPr lang="ru-RU" sz="1800" dirty="0" smtClean="0"/>
              <a:t>4.8. Мочевыделительная система: строение и функции</a:t>
            </a:r>
          </a:p>
          <a:p>
            <a:pPr marL="0" indent="0">
              <a:buNone/>
            </a:pPr>
            <a:r>
              <a:rPr lang="ru-RU" sz="1800" dirty="0" smtClean="0"/>
              <a:t>4.9. Покровы тела. Роль кожи в процессах терморегуляции. Поддержание температуры тела</a:t>
            </a:r>
          </a:p>
          <a:p>
            <a:pPr marL="0" indent="0">
              <a:buNone/>
            </a:pPr>
            <a:r>
              <a:rPr lang="ru-RU" sz="1800" dirty="0" smtClean="0"/>
              <a:t>4.10. Половая система: строение и функции. Наследование признаков у человека. Наследственные болезни, их причины и предупреждение</a:t>
            </a:r>
          </a:p>
          <a:p>
            <a:pPr marL="0" indent="0">
              <a:buNone/>
            </a:pPr>
            <a:r>
              <a:rPr lang="ru-RU" sz="1800" dirty="0" smtClean="0"/>
              <a:t>4.11. Опорно-двигательная система: строение, функции. Скелет человека. Мышцы и их функции</a:t>
            </a:r>
          </a:p>
          <a:p>
            <a:pPr marL="0" indent="0">
              <a:buNone/>
            </a:pPr>
            <a:r>
              <a:rPr lang="ru-RU" sz="1800" dirty="0" smtClean="0"/>
              <a:t>4.12. Органы чувств и их значение в жизни человека. Сенсорные системы, их строение и функции</a:t>
            </a:r>
          </a:p>
          <a:p>
            <a:pPr marL="0" indent="0">
              <a:buNone/>
            </a:pPr>
            <a:r>
              <a:rPr lang="ru-RU" sz="1800" dirty="0" smtClean="0"/>
              <a:t>4.13. Высшая нервная деятельность человека. Безусловные и условные рефлексы, их значение. Познавательная деятельность мозга. Эмоции, память, мышление, речь. Сон и бодрствование. Значение сна. Предупреждение нарушений сна. Особенности психики человека: осмысленность восприятия, словесно-логическое мышление, способность к накоплению и передаче из поколения в поколение информации. Индивидуальные особенности личности: способности, темперамент, характер, одарённость. Психология и поведение человека. Цели и мотивы деятельности. Роль обучения и воспитания в развитии психики и поведения человека</a:t>
            </a:r>
          </a:p>
        </p:txBody>
      </p:sp>
    </p:spTree>
    <p:extLst>
      <p:ext uri="{BB962C8B-B14F-4D97-AF65-F5344CB8AC3E}">
        <p14:creationId xmlns="" xmlns:p14="http://schemas.microsoft.com/office/powerpoint/2010/main" val="3349509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966738"/>
          </a:xfrm>
        </p:spPr>
        <p:txBody>
          <a:bodyPr>
            <a:normAutofit fontScale="90000"/>
          </a:bodyPr>
          <a:lstStyle/>
          <a:p>
            <a:r>
              <a:rPr lang="ru-RU" sz="2400" b="1" i="1" dirty="0" smtClean="0">
                <a:solidFill>
                  <a:srgbClr val="FF0000"/>
                </a:solidFill>
              </a:rPr>
              <a:t>Кодификатор. </a:t>
            </a:r>
            <a:r>
              <a:rPr lang="ru-RU" sz="2400" b="1" dirty="0" smtClean="0"/>
              <a:t>Раздел 2. Перечень элементов содержания, проверяемых на основном государственном экзамене по БИОЛОГИИ</a:t>
            </a:r>
            <a:endParaRPr lang="ru-RU" sz="2400" b="1" dirty="0"/>
          </a:p>
        </p:txBody>
      </p:sp>
      <p:sp>
        <p:nvSpPr>
          <p:cNvPr id="3" name="Объект 2"/>
          <p:cNvSpPr>
            <a:spLocks noGrp="1"/>
          </p:cNvSpPr>
          <p:nvPr>
            <p:ph idx="1"/>
          </p:nvPr>
        </p:nvSpPr>
        <p:spPr>
          <a:xfrm>
            <a:off x="107504" y="908720"/>
            <a:ext cx="9036496" cy="5688632"/>
          </a:xfrm>
        </p:spPr>
        <p:txBody>
          <a:bodyPr>
            <a:normAutofit lnSpcReduction="10000"/>
          </a:bodyPr>
          <a:lstStyle/>
          <a:p>
            <a:pPr marL="0" indent="0">
              <a:buNone/>
            </a:pPr>
            <a:r>
              <a:rPr lang="ru-RU" sz="2400" b="1" dirty="0" smtClean="0"/>
              <a:t>Раздел 4 : Человек и его здоровье (15 позиций в кодификаторе)</a:t>
            </a:r>
          </a:p>
          <a:p>
            <a:pPr marL="0" indent="0">
              <a:buNone/>
            </a:pPr>
            <a:r>
              <a:rPr lang="ru-RU" sz="2000" dirty="0" smtClean="0"/>
              <a:t>4.14. </a:t>
            </a:r>
            <a:r>
              <a:rPr lang="ru-RU" sz="1800" dirty="0" smtClean="0"/>
              <a:t>Здоровье человека. Соблюдение санитарно-гигиенических норм и правил здорового образа жизни. Укрепление здоровья: аутотренинг, закаливание, двигательная активность, сбалансированное питание. Влияние физических упражнений на органы и системы органов. Защитно-приспособительные реакции организма. Факторы, нарушающие здоровье (гиподинамия, курение, употребление алкоголя, несбалансированное питание, стресс). Значение физических упражнений для правильного формирования скелета и мышц. Гиподинамия. Профилактика травматизма. Меры профилактики заболеваний, вызываемых растениями. Гигиена </a:t>
            </a:r>
            <a:r>
              <a:rPr lang="ru-RU" sz="1800" dirty="0" err="1" smtClean="0"/>
              <a:t>сердечно-сосудистой</a:t>
            </a:r>
            <a:r>
              <a:rPr lang="ru-RU" sz="1800" dirty="0" smtClean="0"/>
              <a:t> системы. Профилактика </a:t>
            </a:r>
            <a:r>
              <a:rPr lang="ru-RU" sz="1800" dirty="0" err="1" smtClean="0"/>
              <a:t>сердечно-сосудистых</a:t>
            </a:r>
            <a:r>
              <a:rPr lang="ru-RU" sz="1800" dirty="0" smtClean="0"/>
              <a:t> заболеваний. Гигиена дыхания. Вред </a:t>
            </a:r>
            <a:r>
              <a:rPr lang="ru-RU" sz="1800" dirty="0" err="1" smtClean="0"/>
              <a:t>табакокурения</a:t>
            </a:r>
            <a:r>
              <a:rPr lang="ru-RU" sz="1800" dirty="0" smtClean="0"/>
              <a:t>. Предупреждение распространения инфекционных заболеваний и соблюдение мер профилактики для защиты собственного организма. Гигиена питания, предотвращение желудочно-кишечных заболеваний. Меры профилактики заболеваний, вызываемых грибами. Пути заражения человека и животных паразитическими простейшими. Меры профилактики заболеваний, вызываемых одноклеточными животными. Пути заражения человека и животных паразитическими червями. Меры профилактики заражения. Уход за кожей, волосами, ногтями. Заболевания органов мочевыделительной системы и меры их предупреждения. Инфекции, передающиеся половым путем, и их профилактика. ВИЧ, профилактика </a:t>
            </a:r>
            <a:r>
              <a:rPr lang="ru-RU" sz="1800" dirty="0" err="1" smtClean="0"/>
              <a:t>СПИДа</a:t>
            </a:r>
            <a:r>
              <a:rPr lang="ru-RU" sz="1800" dirty="0" smtClean="0"/>
              <a:t>. Нарушения зрения и их предупреждение. Гигиена слуха </a:t>
            </a:r>
          </a:p>
        </p:txBody>
      </p:sp>
    </p:spTree>
    <p:extLst>
      <p:ext uri="{BB962C8B-B14F-4D97-AF65-F5344CB8AC3E}">
        <p14:creationId xmlns="" xmlns:p14="http://schemas.microsoft.com/office/powerpoint/2010/main" val="33495091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928992" cy="1080120"/>
          </a:xfrm>
        </p:spPr>
        <p:txBody>
          <a:bodyPr>
            <a:normAutofit fontScale="90000"/>
          </a:bodyPr>
          <a:lstStyle/>
          <a:p>
            <a:r>
              <a:rPr lang="ru-RU" sz="2400" b="1" i="1" dirty="0" smtClean="0">
                <a:solidFill>
                  <a:srgbClr val="FF0000"/>
                </a:solidFill>
              </a:rPr>
              <a:t>Кодификатор. </a:t>
            </a:r>
            <a:r>
              <a:rPr lang="ru-RU" sz="2400" b="1" dirty="0" smtClean="0"/>
              <a:t>Раздел 2. Перечень элементов содержания, проверяемых на основном государственном экзамене по БИОЛОГИИ</a:t>
            </a:r>
            <a:endParaRPr lang="ru-RU" sz="2400" b="1" dirty="0"/>
          </a:p>
        </p:txBody>
      </p:sp>
      <p:sp>
        <p:nvSpPr>
          <p:cNvPr id="3" name="Объект 2"/>
          <p:cNvSpPr>
            <a:spLocks noGrp="1"/>
          </p:cNvSpPr>
          <p:nvPr>
            <p:ph idx="1"/>
          </p:nvPr>
        </p:nvSpPr>
        <p:spPr>
          <a:xfrm>
            <a:off x="107504" y="1484784"/>
            <a:ext cx="9036496" cy="5112568"/>
          </a:xfrm>
        </p:spPr>
        <p:txBody>
          <a:bodyPr/>
          <a:lstStyle/>
          <a:p>
            <a:pPr marL="0" indent="0">
              <a:buNone/>
            </a:pPr>
            <a:r>
              <a:rPr lang="ru-RU" sz="2400" b="1" dirty="0" smtClean="0"/>
              <a:t>Раздел 4 : Человек и его здоровье (15 позиций в кодификаторе)</a:t>
            </a:r>
          </a:p>
          <a:p>
            <a:pPr marL="0" indent="0">
              <a:buNone/>
            </a:pPr>
            <a:r>
              <a:rPr lang="ru-RU" sz="2000" dirty="0" smtClean="0"/>
              <a:t>4.15. Меры предосторожности и первая помощь при укусах животных. Виды кровотечений, приёмы оказания первой помощи при кровотечениях. Первая помощь при остановке дыхания, спасении утопающего, отравлении угарным газом. Приёмы оказания первой помощи при травмах, ожогах, обморожениях и их профилактика. Первая помощь при травмах опорно-двигательного аппарата. Первая помощь при отравлении грибами</a:t>
            </a:r>
            <a:endParaRPr lang="ru-RU" sz="1800" dirty="0" smtClean="0"/>
          </a:p>
        </p:txBody>
      </p:sp>
    </p:spTree>
    <p:extLst>
      <p:ext uri="{BB962C8B-B14F-4D97-AF65-F5344CB8AC3E}">
        <p14:creationId xmlns="" xmlns:p14="http://schemas.microsoft.com/office/powerpoint/2010/main" val="33495091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712968" cy="778098"/>
          </a:xfrm>
        </p:spPr>
        <p:txBody>
          <a:bodyPr>
            <a:normAutofit fontScale="90000"/>
          </a:bodyPr>
          <a:lstStyle/>
          <a:p>
            <a:r>
              <a:rPr lang="ru-RU" sz="2400" b="1" i="1" dirty="0" smtClean="0">
                <a:solidFill>
                  <a:srgbClr val="FF0000"/>
                </a:solidFill>
              </a:rPr>
              <a:t>Кодификатор. </a:t>
            </a:r>
            <a:r>
              <a:rPr lang="ru-RU" sz="2400" b="1" dirty="0" smtClean="0"/>
              <a:t>Раздел 2. Перечень элементов содержания, проверяемых на основном государственном экзамене по БИОЛОГИИ</a:t>
            </a:r>
            <a:endParaRPr lang="ru-RU" sz="2400" b="1" dirty="0"/>
          </a:p>
        </p:txBody>
      </p:sp>
      <p:sp>
        <p:nvSpPr>
          <p:cNvPr id="3" name="Объект 2"/>
          <p:cNvSpPr>
            <a:spLocks noGrp="1"/>
          </p:cNvSpPr>
          <p:nvPr>
            <p:ph idx="1"/>
          </p:nvPr>
        </p:nvSpPr>
        <p:spPr>
          <a:xfrm>
            <a:off x="107504" y="1124744"/>
            <a:ext cx="9036496" cy="5472608"/>
          </a:xfrm>
        </p:spPr>
        <p:txBody>
          <a:bodyPr>
            <a:normAutofit lnSpcReduction="10000"/>
          </a:bodyPr>
          <a:lstStyle/>
          <a:p>
            <a:pPr marL="0" indent="0">
              <a:buNone/>
            </a:pPr>
            <a:r>
              <a:rPr lang="ru-RU" sz="2400" b="1" dirty="0" smtClean="0"/>
              <a:t>Раздел 5: Взаимосвязи организмов и окружающей среды</a:t>
            </a:r>
          </a:p>
          <a:p>
            <a:pPr marL="0" indent="0">
              <a:buNone/>
            </a:pPr>
            <a:r>
              <a:rPr lang="ru-RU" sz="2000" dirty="0" smtClean="0"/>
              <a:t>Экология, экологические факторы, их влияние на организмы. Среда обитания. Популяция как форма существования вида в природе.  Взаимодействие популяций разных видов в экосистеме. Сезонные явления в жизни растений. Сезонные явления в жизни животных</a:t>
            </a:r>
          </a:p>
          <a:p>
            <a:pPr marL="0" indent="0">
              <a:buNone/>
            </a:pPr>
            <a:r>
              <a:rPr lang="ru-RU" sz="2000" dirty="0" err="1" smtClean="0"/>
              <a:t>Экосистемная</a:t>
            </a:r>
            <a:r>
              <a:rPr lang="ru-RU" sz="2000" dirty="0" smtClean="0"/>
              <a:t> организация живой природы. Экосистема, её  основные компоненты. Структура экосистемы. Пищевые связи в экосистеме. Взаимодействие популяций разных видов в  экосистеме. Естественная экосистема (биогеоценоз). </a:t>
            </a:r>
            <a:r>
              <a:rPr lang="ru-RU" sz="2000" dirty="0" err="1" smtClean="0"/>
              <a:t>Агроэкосистема</a:t>
            </a:r>
            <a:r>
              <a:rPr lang="ru-RU" sz="2000" dirty="0" smtClean="0"/>
              <a:t> (</a:t>
            </a:r>
            <a:r>
              <a:rPr lang="ru-RU" sz="2000" dirty="0" err="1" smtClean="0"/>
              <a:t>агроценоз</a:t>
            </a:r>
            <a:r>
              <a:rPr lang="ru-RU" sz="2000" dirty="0" smtClean="0"/>
              <a:t>) как искусственное сообщество организмов</a:t>
            </a:r>
          </a:p>
          <a:p>
            <a:pPr marL="0" indent="0">
              <a:buNone/>
            </a:pPr>
            <a:r>
              <a:rPr lang="ru-RU" sz="2000" dirty="0" smtClean="0"/>
              <a:t>Биосфера–глобальная экосистема. В. И. Вернадский – основоположник учения о биосфере. Структура биосферы. Распространение и роль живого вещества в биосфере. Значение охраны биосферы для сохранения жизни на Земле. Биологическое разнообразие как основа устойчивости биосферы. Современные экологические проблемы, </a:t>
            </a:r>
          </a:p>
          <a:p>
            <a:pPr marL="0" indent="0">
              <a:buNone/>
            </a:pPr>
            <a:r>
              <a:rPr lang="ru-RU" sz="2400" b="1" dirty="0" smtClean="0"/>
              <a:t>Вывод:</a:t>
            </a:r>
            <a:r>
              <a:rPr lang="ru-RU" sz="2400" dirty="0" smtClean="0"/>
              <a:t> </a:t>
            </a:r>
            <a:r>
              <a:rPr lang="ru-RU" sz="2400" dirty="0" smtClean="0">
                <a:effectLst>
                  <a:outerShdw blurRad="38100" dist="38100" dir="2700000" algn="tl">
                    <a:srgbClr val="000000">
                      <a:alpha val="43137"/>
                    </a:srgbClr>
                  </a:outerShdw>
                </a:effectLst>
              </a:rPr>
              <a:t>содержание курса не претерпело существенных изменений, кодификатор дополнился пояснениями</a:t>
            </a:r>
            <a:r>
              <a:rPr lang="ru-RU" sz="2400" dirty="0" smtClean="0"/>
              <a:t>.</a:t>
            </a:r>
          </a:p>
        </p:txBody>
      </p:sp>
    </p:spTree>
    <p:extLst>
      <p:ext uri="{BB962C8B-B14F-4D97-AF65-F5344CB8AC3E}">
        <p14:creationId xmlns="" xmlns:p14="http://schemas.microsoft.com/office/powerpoint/2010/main" val="3349509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A13D410-51DC-479B-A048-0F597AA3717D}"/>
              </a:ext>
            </a:extLst>
          </p:cNvPr>
          <p:cNvSpPr>
            <a:spLocks noGrp="1"/>
          </p:cNvSpPr>
          <p:nvPr>
            <p:ph type="title"/>
          </p:nvPr>
        </p:nvSpPr>
        <p:spPr/>
        <p:txBody>
          <a:bodyPr>
            <a:normAutofit fontScale="90000"/>
          </a:bodyPr>
          <a:lstStyle/>
          <a:p>
            <a:pPr>
              <a:spcAft>
                <a:spcPts val="0"/>
              </a:spcAft>
            </a:pPr>
            <a:r>
              <a:rPr lang="ru-RU" dirty="0">
                <a:latin typeface="Times New Roman" panose="02020603050405020304" pitchFamily="18" charset="0"/>
                <a:ea typeface="Times New Roman" panose="02020603050405020304" pitchFamily="18" charset="0"/>
              </a:rPr>
              <a:t> </a:t>
            </a:r>
            <a:br>
              <a:rPr lang="ru-RU" dirty="0">
                <a:latin typeface="Times New Roman" panose="02020603050405020304" pitchFamily="18" charset="0"/>
                <a:ea typeface="Times New Roman" panose="02020603050405020304" pitchFamily="18" charset="0"/>
              </a:rPr>
            </a:br>
            <a:r>
              <a:rPr lang="ru-RU" dirty="0">
                <a:latin typeface="Times New Roman" panose="02020603050405020304" pitchFamily="18" charset="0"/>
                <a:ea typeface="Times New Roman" panose="02020603050405020304" pitchFamily="18" charset="0"/>
              </a:rPr>
              <a:t/>
            </a:r>
            <a:br>
              <a:rPr lang="ru-RU" dirty="0">
                <a:latin typeface="Times New Roman" panose="02020603050405020304" pitchFamily="18" charset="0"/>
                <a:ea typeface="Times New Roman" panose="02020603050405020304" pitchFamily="18" charset="0"/>
              </a:rPr>
            </a:br>
            <a:r>
              <a:rPr lang="ru-RU" sz="2700" b="1" dirty="0">
                <a:solidFill>
                  <a:schemeClr val="tx2"/>
                </a:solidFill>
                <a:latin typeface="Times New Roman" panose="02020603050405020304" pitchFamily="18" charset="0"/>
                <a:cs typeface="Times New Roman" panose="02020603050405020304" pitchFamily="18" charset="0"/>
              </a:rPr>
              <a:t>Характеристика структуры и уровня сложности  КИМ ОГЭ по биологии в 2020 </a:t>
            </a:r>
            <a:r>
              <a:rPr lang="ru-RU" sz="2700" b="1" dirty="0" smtClean="0">
                <a:solidFill>
                  <a:schemeClr val="tx2"/>
                </a:solidFill>
                <a:latin typeface="Times New Roman" panose="02020603050405020304" pitchFamily="18" charset="0"/>
                <a:cs typeface="Times New Roman" panose="02020603050405020304" pitchFamily="18" charset="0"/>
              </a:rPr>
              <a:t>г.</a:t>
            </a:r>
            <a:r>
              <a:rPr lang="ru-RU" dirty="0">
                <a:latin typeface="Times New Roman" panose="02020603050405020304" pitchFamily="18" charset="0"/>
                <a:ea typeface="Times New Roman" panose="02020603050405020304" pitchFamily="18" charset="0"/>
              </a:rPr>
              <a:t/>
            </a:r>
            <a:br>
              <a:rPr lang="ru-RU" dirty="0">
                <a:latin typeface="Times New Roman" panose="02020603050405020304" pitchFamily="18" charset="0"/>
                <a:ea typeface="Times New Roman" panose="02020603050405020304" pitchFamily="18" charset="0"/>
              </a:rPr>
            </a:br>
            <a:r>
              <a:rPr lang="ru-RU" dirty="0">
                <a:latin typeface="Times New Roman" panose="02020603050405020304" pitchFamily="18" charset="0"/>
                <a:ea typeface="Times New Roman" panose="02020603050405020304" pitchFamily="18" charset="0"/>
              </a:rPr>
              <a:t> </a:t>
            </a:r>
            <a:br>
              <a:rPr lang="ru-RU" dirty="0">
                <a:latin typeface="Times New Roman" panose="02020603050405020304" pitchFamily="18" charset="0"/>
                <a:ea typeface="Times New Roman" panose="02020603050405020304" pitchFamily="18" charset="0"/>
              </a:rPr>
            </a:br>
            <a:endParaRPr lang="ru-RU" dirty="0"/>
          </a:p>
        </p:txBody>
      </p:sp>
      <p:sp>
        <p:nvSpPr>
          <p:cNvPr id="3" name="Объект 2">
            <a:extLst>
              <a:ext uri="{FF2B5EF4-FFF2-40B4-BE49-F238E27FC236}">
                <a16:creationId xmlns="" xmlns:a16="http://schemas.microsoft.com/office/drawing/2014/main" id="{EC09545A-7754-46DF-A46F-13BFC5BF21CF}"/>
              </a:ext>
            </a:extLst>
          </p:cNvPr>
          <p:cNvSpPr>
            <a:spLocks noGrp="1"/>
          </p:cNvSpPr>
          <p:nvPr>
            <p:ph idx="1"/>
          </p:nvPr>
        </p:nvSpPr>
        <p:spPr>
          <a:xfrm>
            <a:off x="0" y="1182350"/>
            <a:ext cx="8697144" cy="2822714"/>
          </a:xfrm>
        </p:spPr>
        <p:txBody>
          <a:bodyPr>
            <a:normAutofit fontScale="47500" lnSpcReduction="20000"/>
          </a:bodyPr>
          <a:lstStyle/>
          <a:p>
            <a:pPr indent="0">
              <a:buNone/>
            </a:pPr>
            <a:r>
              <a:rPr lang="ru-RU" sz="3800" dirty="0">
                <a:latin typeface="Times New Roman" panose="02020603050405020304" pitchFamily="18" charset="0"/>
                <a:ea typeface="Times New Roman" panose="02020603050405020304" pitchFamily="18" charset="0"/>
              </a:rPr>
              <a:t>Экзаменационная работа включает </a:t>
            </a:r>
            <a:r>
              <a:rPr lang="ru-RU" sz="3800" b="1" u="sng" dirty="0">
                <a:latin typeface="Times New Roman" panose="02020603050405020304" pitchFamily="18" charset="0"/>
                <a:ea typeface="Times New Roman" panose="02020603050405020304" pitchFamily="18" charset="0"/>
              </a:rPr>
              <a:t>30 заданий</a:t>
            </a:r>
            <a:r>
              <a:rPr lang="ru-RU" sz="3800" dirty="0">
                <a:latin typeface="Times New Roman" panose="02020603050405020304" pitchFamily="18" charset="0"/>
                <a:ea typeface="Times New Roman" panose="02020603050405020304" pitchFamily="18" charset="0"/>
              </a:rPr>
              <a:t>.</a:t>
            </a:r>
            <a:endParaRPr lang="ru-RU" sz="3800" dirty="0">
              <a:latin typeface="Times New Roman" panose="02020603050405020304" pitchFamily="18" charset="0"/>
              <a:ea typeface="Calibri" panose="020F0502020204030204" pitchFamily="34" charset="0"/>
            </a:endParaRPr>
          </a:p>
          <a:p>
            <a:pPr indent="457200"/>
            <a:r>
              <a:rPr lang="ru-RU" sz="3800" b="1" u="sng" dirty="0">
                <a:latin typeface="Times New Roman" panose="02020603050405020304" pitchFamily="18" charset="0"/>
                <a:ea typeface="Calibri" panose="020F0502020204030204" pitchFamily="34" charset="0"/>
              </a:rPr>
              <a:t>Часть 1</a:t>
            </a:r>
            <a:r>
              <a:rPr lang="ru-RU" sz="3800" dirty="0">
                <a:latin typeface="Times New Roman" panose="02020603050405020304" pitchFamily="18" charset="0"/>
                <a:ea typeface="Calibri" panose="020F0502020204030204" pitchFamily="34" charset="0"/>
              </a:rPr>
              <a:t> содержит </a:t>
            </a:r>
            <a:r>
              <a:rPr lang="ru-RU" sz="3800" b="1" dirty="0">
                <a:latin typeface="Times New Roman" panose="02020603050405020304" pitchFamily="18" charset="0"/>
                <a:ea typeface="Calibri" panose="020F0502020204030204" pitchFamily="34" charset="0"/>
              </a:rPr>
              <a:t>26 заданий </a:t>
            </a:r>
            <a:r>
              <a:rPr lang="ru-RU" sz="3800" dirty="0">
                <a:latin typeface="Times New Roman" panose="02020603050405020304" pitchFamily="18" charset="0"/>
                <a:ea typeface="Calibri" panose="020F0502020204030204" pitchFamily="34" charset="0"/>
              </a:rPr>
              <a:t>с </a:t>
            </a:r>
            <a:r>
              <a:rPr lang="ru-RU" sz="3800" u="sng" dirty="0">
                <a:latin typeface="Times New Roman" panose="02020603050405020304" pitchFamily="18" charset="0"/>
                <a:ea typeface="Calibri" panose="020F0502020204030204" pitchFamily="34" charset="0"/>
              </a:rPr>
              <a:t>кратким ответом</a:t>
            </a:r>
            <a:r>
              <a:rPr lang="ru-RU" sz="3800" dirty="0">
                <a:latin typeface="Times New Roman" panose="02020603050405020304" pitchFamily="18" charset="0"/>
                <a:ea typeface="Calibri" panose="020F0502020204030204" pitchFamily="34" charset="0"/>
              </a:rPr>
              <a:t>: </a:t>
            </a:r>
            <a:r>
              <a:rPr lang="ru-RU" sz="3800" b="1" dirty="0">
                <a:latin typeface="Times New Roman" panose="02020603050405020304" pitchFamily="18" charset="0"/>
                <a:ea typeface="Calibri" panose="020F0502020204030204" pitchFamily="34" charset="0"/>
              </a:rPr>
              <a:t>18 </a:t>
            </a:r>
            <a:r>
              <a:rPr lang="ru-RU" sz="3800" dirty="0">
                <a:latin typeface="Times New Roman" panose="02020603050405020304" pitchFamily="18" charset="0"/>
                <a:ea typeface="Calibri" panose="020F0502020204030204" pitchFamily="34" charset="0"/>
              </a:rPr>
              <a:t>заданий </a:t>
            </a:r>
            <a:r>
              <a:rPr lang="ru-RU" sz="3800" b="1" dirty="0">
                <a:latin typeface="Times New Roman" panose="02020603050405020304" pitchFamily="18" charset="0"/>
                <a:ea typeface="Calibri" panose="020F0502020204030204" pitchFamily="34" charset="0"/>
              </a:rPr>
              <a:t>базового уровня </a:t>
            </a:r>
            <a:r>
              <a:rPr lang="ru-RU" sz="3800" dirty="0">
                <a:latin typeface="Times New Roman" panose="02020603050405020304" pitchFamily="18" charset="0"/>
                <a:ea typeface="Calibri" panose="020F0502020204030204" pitchFamily="34" charset="0"/>
              </a:rPr>
              <a:t>с ответом в виде одной цифры; </a:t>
            </a:r>
            <a:r>
              <a:rPr lang="ru-RU" sz="3800" b="1" dirty="0">
                <a:latin typeface="Times New Roman" panose="02020603050405020304" pitchFamily="18" charset="0"/>
                <a:ea typeface="Calibri" panose="020F0502020204030204" pitchFamily="34" charset="0"/>
              </a:rPr>
              <a:t>8 </a:t>
            </a:r>
            <a:r>
              <a:rPr lang="ru-RU" sz="3800" dirty="0">
                <a:latin typeface="Times New Roman" panose="02020603050405020304" pitchFamily="18" charset="0"/>
                <a:ea typeface="Calibri" panose="020F0502020204030204" pitchFamily="34" charset="0"/>
              </a:rPr>
              <a:t>заданий</a:t>
            </a:r>
            <a:r>
              <a:rPr lang="ru-RU" sz="3800" b="1" dirty="0">
                <a:latin typeface="Times New Roman" panose="02020603050405020304" pitchFamily="18" charset="0"/>
                <a:ea typeface="Calibri" panose="020F0502020204030204" pitchFamily="34" charset="0"/>
              </a:rPr>
              <a:t> повышенного уровня</a:t>
            </a:r>
            <a:r>
              <a:rPr lang="ru-RU" sz="3800" dirty="0">
                <a:latin typeface="Times New Roman" panose="02020603050405020304" pitchFamily="18" charset="0"/>
                <a:ea typeface="Calibri" panose="020F0502020204030204" pitchFamily="34" charset="0"/>
              </a:rPr>
              <a:t>: </a:t>
            </a:r>
            <a:r>
              <a:rPr lang="ru-RU" sz="3800" b="1" i="1" dirty="0">
                <a:latin typeface="Times New Roman" panose="02020603050405020304" pitchFamily="18" charset="0"/>
                <a:ea typeface="Times New Roman" panose="02020603050405020304" pitchFamily="18" charset="0"/>
              </a:rPr>
              <a:t>1 </a:t>
            </a:r>
            <a:r>
              <a:rPr lang="ru-RU" sz="3800" i="1" dirty="0">
                <a:latin typeface="Times New Roman" panose="02020603050405020304" pitchFamily="18" charset="0"/>
                <a:ea typeface="Times New Roman" panose="02020603050405020304" pitchFamily="18" charset="0"/>
              </a:rPr>
              <a:t>задание</a:t>
            </a:r>
            <a:r>
              <a:rPr lang="ru-RU" sz="3800" b="1" i="1" dirty="0">
                <a:latin typeface="Times New Roman" panose="02020603050405020304" pitchFamily="18" charset="0"/>
                <a:ea typeface="Times New Roman" panose="02020603050405020304" pitchFamily="18" charset="0"/>
              </a:rPr>
              <a:t> </a:t>
            </a:r>
            <a:r>
              <a:rPr lang="ru-RU" sz="3800" dirty="0">
                <a:latin typeface="Times New Roman" panose="02020603050405020304" pitchFamily="18" charset="0"/>
                <a:ea typeface="Times New Roman" panose="02020603050405020304" pitchFamily="18" charset="0"/>
              </a:rPr>
              <a:t>с ответом в виде одного слова или словосочетания; </a:t>
            </a:r>
            <a:r>
              <a:rPr lang="ru-RU" sz="3800" b="1" i="1" dirty="0">
                <a:latin typeface="Times New Roman" panose="02020603050405020304" pitchFamily="18" charset="0"/>
                <a:ea typeface="Times New Roman" panose="02020603050405020304" pitchFamily="18" charset="0"/>
              </a:rPr>
              <a:t>3 </a:t>
            </a:r>
            <a:r>
              <a:rPr lang="ru-RU" sz="3800" i="1" dirty="0">
                <a:latin typeface="Times New Roman" panose="02020603050405020304" pitchFamily="18" charset="0"/>
                <a:ea typeface="Times New Roman" panose="02020603050405020304" pitchFamily="18" charset="0"/>
              </a:rPr>
              <a:t>задания</a:t>
            </a:r>
            <a:r>
              <a:rPr lang="ru-RU" sz="3800" b="1" i="1" dirty="0">
                <a:latin typeface="Times New Roman" panose="02020603050405020304" pitchFamily="18" charset="0"/>
                <a:ea typeface="Calibri" panose="020F0502020204030204" pitchFamily="34" charset="0"/>
              </a:rPr>
              <a:t> </a:t>
            </a:r>
            <a:r>
              <a:rPr lang="ru-RU" sz="3800" dirty="0">
                <a:latin typeface="Times New Roman" panose="02020603050405020304" pitchFamily="18" charset="0"/>
                <a:ea typeface="Calibri" panose="020F0502020204030204" pitchFamily="34" charset="0"/>
              </a:rPr>
              <a:t>с выбором нескольких верных ответов; </a:t>
            </a:r>
            <a:r>
              <a:rPr lang="ru-RU" sz="3800" b="1" i="1" dirty="0">
                <a:latin typeface="Times New Roman" panose="02020603050405020304" pitchFamily="18" charset="0"/>
                <a:ea typeface="Calibri" panose="020F0502020204030204" pitchFamily="34" charset="0"/>
              </a:rPr>
              <a:t>3 </a:t>
            </a:r>
            <a:r>
              <a:rPr lang="ru-RU" sz="3800" i="1" dirty="0">
                <a:latin typeface="Times New Roman" panose="02020603050405020304" pitchFamily="18" charset="0"/>
                <a:ea typeface="Calibri" panose="020F0502020204030204" pitchFamily="34" charset="0"/>
              </a:rPr>
              <a:t>задания</a:t>
            </a:r>
            <a:r>
              <a:rPr lang="ru-RU" sz="3800" b="1" i="1" dirty="0">
                <a:latin typeface="Times New Roman" panose="02020603050405020304" pitchFamily="18" charset="0"/>
                <a:ea typeface="Calibri" panose="020F0502020204030204" pitchFamily="34" charset="0"/>
              </a:rPr>
              <a:t> </a:t>
            </a:r>
            <a:r>
              <a:rPr lang="ru-RU" sz="3800" dirty="0">
                <a:latin typeface="Times New Roman" panose="02020603050405020304" pitchFamily="18" charset="0"/>
                <a:ea typeface="Calibri" panose="020F0502020204030204" pitchFamily="34" charset="0"/>
              </a:rPr>
              <a:t>на установление соответствия элементов двух информационных рядов; </a:t>
            </a:r>
            <a:r>
              <a:rPr lang="ru-RU" sz="3800" b="1" i="1" dirty="0">
                <a:latin typeface="Times New Roman" panose="02020603050405020304" pitchFamily="18" charset="0"/>
                <a:ea typeface="Calibri" panose="020F0502020204030204" pitchFamily="34" charset="0"/>
              </a:rPr>
              <a:t>1 </a:t>
            </a:r>
            <a:r>
              <a:rPr lang="ru-RU" sz="3800" i="1" dirty="0">
                <a:latin typeface="Times New Roman" panose="02020603050405020304" pitchFamily="18" charset="0"/>
                <a:ea typeface="Calibri" panose="020F0502020204030204" pitchFamily="34" charset="0"/>
              </a:rPr>
              <a:t>задание</a:t>
            </a:r>
            <a:r>
              <a:rPr lang="ru-RU" sz="3800" b="1" i="1" dirty="0">
                <a:latin typeface="Times New Roman" panose="02020603050405020304" pitchFamily="18" charset="0"/>
                <a:ea typeface="Calibri" panose="020F0502020204030204" pitchFamily="34" charset="0"/>
              </a:rPr>
              <a:t> </a:t>
            </a:r>
            <a:r>
              <a:rPr lang="ru-RU" sz="3800" dirty="0">
                <a:latin typeface="Times New Roman" panose="02020603050405020304" pitchFamily="18" charset="0"/>
                <a:ea typeface="Calibri" panose="020F0502020204030204" pitchFamily="34" charset="0"/>
              </a:rPr>
              <a:t>на определение последовательности биологических процессов, явлений, объектов.</a:t>
            </a:r>
          </a:p>
          <a:p>
            <a:pPr indent="449580"/>
            <a:r>
              <a:rPr lang="ru-RU" sz="3800" b="1" u="sng" dirty="0">
                <a:latin typeface="Times New Roman" panose="02020603050405020304" pitchFamily="18" charset="0"/>
                <a:ea typeface="Calibri" panose="020F0502020204030204" pitchFamily="34" charset="0"/>
              </a:rPr>
              <a:t>Часть 2</a:t>
            </a:r>
            <a:r>
              <a:rPr lang="ru-RU" sz="3800" dirty="0">
                <a:latin typeface="Times New Roman" panose="02020603050405020304" pitchFamily="18" charset="0"/>
                <a:ea typeface="Calibri" panose="020F0502020204030204" pitchFamily="34" charset="0"/>
              </a:rPr>
              <a:t> содержит </a:t>
            </a:r>
            <a:r>
              <a:rPr lang="ru-RU" sz="3800" b="1" dirty="0">
                <a:latin typeface="Times New Roman" panose="02020603050405020304" pitchFamily="18" charset="0"/>
                <a:ea typeface="Calibri" panose="020F0502020204030204" pitchFamily="34" charset="0"/>
              </a:rPr>
              <a:t>4 задания </a:t>
            </a:r>
            <a:r>
              <a:rPr lang="ru-RU" sz="3800" dirty="0">
                <a:latin typeface="Times New Roman" panose="02020603050405020304" pitchFamily="18" charset="0"/>
                <a:ea typeface="Calibri" panose="020F0502020204030204" pitchFamily="34" charset="0"/>
              </a:rPr>
              <a:t>с </a:t>
            </a:r>
            <a:r>
              <a:rPr lang="ru-RU" sz="3800" u="sng" dirty="0">
                <a:latin typeface="Times New Roman" panose="02020603050405020304" pitchFamily="18" charset="0"/>
                <a:ea typeface="Calibri" panose="020F0502020204030204" pitchFamily="34" charset="0"/>
              </a:rPr>
              <a:t>развёрнутым ответом</a:t>
            </a:r>
            <a:r>
              <a:rPr lang="ru-RU" sz="3800" dirty="0">
                <a:latin typeface="Times New Roman" panose="02020603050405020304" pitchFamily="18" charset="0"/>
                <a:ea typeface="Calibri" panose="020F0502020204030204" pitchFamily="34" charset="0"/>
              </a:rPr>
              <a:t>: </a:t>
            </a:r>
            <a:r>
              <a:rPr lang="ru-RU" sz="3800" b="1" i="1" dirty="0">
                <a:latin typeface="Times New Roman" panose="02020603050405020304" pitchFamily="18" charset="0"/>
                <a:ea typeface="Calibri" panose="020F0502020204030204" pitchFamily="34" charset="0"/>
              </a:rPr>
              <a:t>1 </a:t>
            </a:r>
            <a:r>
              <a:rPr lang="ru-RU" sz="3800" i="1" dirty="0">
                <a:latin typeface="Times New Roman" panose="02020603050405020304" pitchFamily="18" charset="0"/>
                <a:ea typeface="Calibri" panose="020F0502020204030204" pitchFamily="34" charset="0"/>
              </a:rPr>
              <a:t>задание</a:t>
            </a:r>
            <a:r>
              <a:rPr lang="ru-RU" sz="3800" b="1" i="1" dirty="0">
                <a:latin typeface="Times New Roman" panose="02020603050405020304" pitchFamily="18" charset="0"/>
                <a:ea typeface="Calibri" panose="020F0502020204030204" pitchFamily="34" charset="0"/>
              </a:rPr>
              <a:t> </a:t>
            </a:r>
            <a:r>
              <a:rPr lang="ru-RU" sz="3800" dirty="0">
                <a:latin typeface="Times New Roman" panose="02020603050405020304" pitchFamily="18" charset="0"/>
                <a:ea typeface="Calibri" panose="020F0502020204030204" pitchFamily="34" charset="0"/>
              </a:rPr>
              <a:t>на работу с текстом, </a:t>
            </a:r>
            <a:r>
              <a:rPr lang="ru-RU" sz="3800" b="1" dirty="0">
                <a:latin typeface="Times New Roman" panose="02020603050405020304" pitchFamily="18" charset="0"/>
                <a:ea typeface="Calibri" panose="020F0502020204030204" pitchFamily="34" charset="0"/>
              </a:rPr>
              <a:t>повышенного уровня</a:t>
            </a:r>
            <a:r>
              <a:rPr lang="ru-RU" sz="3800" dirty="0">
                <a:latin typeface="Times New Roman" panose="02020603050405020304" pitchFamily="18" charset="0"/>
                <a:ea typeface="Calibri" panose="020F0502020204030204" pitchFamily="34" charset="0"/>
              </a:rPr>
              <a:t>;</a:t>
            </a:r>
            <a:r>
              <a:rPr lang="ru-RU" sz="3800" b="1" dirty="0">
                <a:latin typeface="Times New Roman" panose="02020603050405020304" pitchFamily="18" charset="0"/>
                <a:ea typeface="Calibri" panose="020F0502020204030204" pitchFamily="34" charset="0"/>
              </a:rPr>
              <a:t> </a:t>
            </a:r>
            <a:r>
              <a:rPr lang="ru-RU" sz="3800" b="1" i="1" dirty="0">
                <a:latin typeface="Times New Roman" panose="02020603050405020304" pitchFamily="18" charset="0"/>
                <a:ea typeface="Calibri" panose="020F0502020204030204" pitchFamily="34" charset="0"/>
              </a:rPr>
              <a:t>3 </a:t>
            </a:r>
            <a:r>
              <a:rPr lang="ru-RU" sz="3800" i="1" dirty="0">
                <a:latin typeface="Times New Roman" panose="02020603050405020304" pitchFamily="18" charset="0"/>
                <a:ea typeface="Calibri" panose="020F0502020204030204" pitchFamily="34" charset="0"/>
              </a:rPr>
              <a:t>задания</a:t>
            </a:r>
            <a:r>
              <a:rPr lang="ru-RU" sz="3800" b="1" i="1" dirty="0">
                <a:latin typeface="Times New Roman" panose="02020603050405020304" pitchFamily="18" charset="0"/>
                <a:ea typeface="Calibri" panose="020F0502020204030204" pitchFamily="34" charset="0"/>
              </a:rPr>
              <a:t> </a:t>
            </a:r>
            <a:r>
              <a:rPr lang="ru-RU" sz="3800" dirty="0">
                <a:latin typeface="Times New Roman" panose="02020603050405020304" pitchFamily="18" charset="0"/>
                <a:ea typeface="Calibri" panose="020F0502020204030204" pitchFamily="34" charset="0"/>
              </a:rPr>
              <a:t>высокого уровня сложности; </a:t>
            </a:r>
            <a:r>
              <a:rPr lang="ru-RU" sz="3800" b="1" i="1" dirty="0">
                <a:latin typeface="Times New Roman" panose="02020603050405020304" pitchFamily="18" charset="0"/>
                <a:ea typeface="Calibri" panose="020F0502020204030204" pitchFamily="34" charset="0"/>
              </a:rPr>
              <a:t>1 </a:t>
            </a:r>
            <a:r>
              <a:rPr lang="ru-RU" sz="3800" i="1" dirty="0">
                <a:latin typeface="Times New Roman" panose="02020603050405020304" pitchFamily="18" charset="0"/>
                <a:ea typeface="Calibri" panose="020F0502020204030204" pitchFamily="34" charset="0"/>
              </a:rPr>
              <a:t>задание</a:t>
            </a:r>
            <a:r>
              <a:rPr lang="ru-RU" sz="3800" b="1" i="1" dirty="0">
                <a:latin typeface="Times New Roman" panose="02020603050405020304" pitchFamily="18" charset="0"/>
                <a:ea typeface="Calibri" panose="020F0502020204030204" pitchFamily="34" charset="0"/>
              </a:rPr>
              <a:t> </a:t>
            </a:r>
            <a:r>
              <a:rPr lang="ru-RU" sz="3800" dirty="0">
                <a:latin typeface="Times New Roman" panose="02020603050405020304" pitchFamily="18" charset="0"/>
                <a:ea typeface="Calibri" panose="020F0502020204030204" pitchFamily="34" charset="0"/>
              </a:rPr>
              <a:t>на анализ статистических данных, представленных в табличной форме; </a:t>
            </a:r>
            <a:r>
              <a:rPr lang="ru-RU" sz="3800" b="1" i="1" dirty="0">
                <a:latin typeface="Times New Roman" panose="02020603050405020304" pitchFamily="18" charset="0"/>
                <a:ea typeface="Calibri" panose="020F0502020204030204" pitchFamily="34" charset="0"/>
              </a:rPr>
              <a:t>2 </a:t>
            </a:r>
            <a:r>
              <a:rPr lang="ru-RU" sz="3800" i="1" dirty="0">
                <a:latin typeface="Times New Roman" panose="02020603050405020304" pitchFamily="18" charset="0"/>
                <a:ea typeface="Calibri" panose="020F0502020204030204" pitchFamily="34" charset="0"/>
              </a:rPr>
              <a:t>задания</a:t>
            </a:r>
            <a:r>
              <a:rPr lang="ru-RU" sz="3800" b="1" i="1" dirty="0">
                <a:latin typeface="Times New Roman" panose="02020603050405020304" pitchFamily="18" charset="0"/>
                <a:ea typeface="Calibri" panose="020F0502020204030204" pitchFamily="34" charset="0"/>
              </a:rPr>
              <a:t> </a:t>
            </a:r>
            <a:r>
              <a:rPr lang="ru-RU" sz="3800" dirty="0">
                <a:latin typeface="Times New Roman" panose="02020603050405020304" pitchFamily="18" charset="0"/>
                <a:ea typeface="Calibri" panose="020F0502020204030204" pitchFamily="34" charset="0"/>
              </a:rPr>
              <a:t>на применение биологических знаний и умений для решения практических задач</a:t>
            </a:r>
            <a:r>
              <a:rPr lang="ru-RU" dirty="0">
                <a:latin typeface="Times New Roman" panose="02020603050405020304" pitchFamily="18" charset="0"/>
                <a:ea typeface="Calibri" panose="020F0502020204030204" pitchFamily="34" charset="0"/>
              </a:rPr>
              <a:t>. </a:t>
            </a:r>
            <a:endParaRPr lang="ru-RU" sz="2000" dirty="0">
              <a:latin typeface="Times New Roman" panose="02020603050405020304" pitchFamily="18" charset="0"/>
              <a:ea typeface="Calibri" panose="020F0502020204030204" pitchFamily="34" charset="0"/>
            </a:endParaRPr>
          </a:p>
          <a:p>
            <a:endParaRPr lang="ru-RU" dirty="0"/>
          </a:p>
        </p:txBody>
      </p:sp>
      <p:pic>
        <p:nvPicPr>
          <p:cNvPr id="4" name="Рисунок 3">
            <a:extLst>
              <a:ext uri="{FF2B5EF4-FFF2-40B4-BE49-F238E27FC236}">
                <a16:creationId xmlns="" xmlns:a16="http://schemas.microsoft.com/office/drawing/2014/main" id="{0E24A732-18F7-4F36-BDEC-A2BE6FFE0031}"/>
              </a:ext>
            </a:extLst>
          </p:cNvPr>
          <p:cNvPicPr>
            <a:picLocks noChangeAspect="1"/>
          </p:cNvPicPr>
          <p:nvPr/>
        </p:nvPicPr>
        <p:blipFill rotWithShape="1">
          <a:blip r:embed="rId2" cstate="print"/>
          <a:srcRect l="3481" r="2674"/>
          <a:stretch/>
        </p:blipFill>
        <p:spPr>
          <a:xfrm>
            <a:off x="-6450" y="3933056"/>
            <a:ext cx="4560093" cy="2664296"/>
          </a:xfrm>
          <a:prstGeom prst="rect">
            <a:avLst/>
          </a:prstGeom>
        </p:spPr>
      </p:pic>
      <p:pic>
        <p:nvPicPr>
          <p:cNvPr id="5" name="Объект 3">
            <a:extLst>
              <a:ext uri="{FF2B5EF4-FFF2-40B4-BE49-F238E27FC236}">
                <a16:creationId xmlns="" xmlns:a16="http://schemas.microsoft.com/office/drawing/2014/main" id="{F2E9DA02-8228-48FA-9C30-6207D2F5BA26}"/>
              </a:ext>
            </a:extLst>
          </p:cNvPr>
          <p:cNvPicPr>
            <a:picLocks noChangeAspect="1"/>
          </p:cNvPicPr>
          <p:nvPr/>
        </p:nvPicPr>
        <p:blipFill rotWithShape="1">
          <a:blip r:embed="rId3" cstate="print"/>
          <a:srcRect l="27332" t="45941" r="22621" b="33179"/>
          <a:stretch/>
        </p:blipFill>
        <p:spPr>
          <a:xfrm>
            <a:off x="4553644" y="4756859"/>
            <a:ext cx="4560269" cy="1826502"/>
          </a:xfrm>
          <a:prstGeom prst="rect">
            <a:avLst/>
          </a:prstGeom>
        </p:spPr>
      </p:pic>
    </p:spTree>
    <p:extLst>
      <p:ext uri="{BB962C8B-B14F-4D97-AF65-F5344CB8AC3E}">
        <p14:creationId xmlns="" xmlns:p14="http://schemas.microsoft.com/office/powerpoint/2010/main" val="206583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F554E89-DB4E-42A6-A353-6E5759B12C84}"/>
              </a:ext>
            </a:extLst>
          </p:cNvPr>
          <p:cNvSpPr>
            <a:spLocks noGrp="1"/>
          </p:cNvSpPr>
          <p:nvPr>
            <p:ph type="title"/>
          </p:nvPr>
        </p:nvSpPr>
        <p:spPr/>
        <p:txBody>
          <a:bodyPr>
            <a:noAutofit/>
          </a:bodyPr>
          <a:lstStyle/>
          <a:p>
            <a:pPr indent="449580">
              <a:spcAft>
                <a:spcPts val="0"/>
              </a:spcAft>
            </a:pPr>
            <a:r>
              <a:rPr lang="ru-RU" sz="2000" b="1" dirty="0">
                <a:solidFill>
                  <a:schemeClr val="tx2"/>
                </a:solidFill>
                <a:latin typeface="Times New Roman" panose="02020603050405020304" pitchFamily="18" charset="0"/>
                <a:ea typeface="Calibri" panose="020F0502020204030204" pitchFamily="34" charset="0"/>
              </a:rPr>
              <a:t/>
            </a:r>
            <a:br>
              <a:rPr lang="ru-RU" sz="2000" b="1" dirty="0">
                <a:solidFill>
                  <a:schemeClr val="tx2"/>
                </a:solidFill>
                <a:latin typeface="Times New Roman" panose="02020603050405020304" pitchFamily="18" charset="0"/>
                <a:ea typeface="Calibri" panose="020F0502020204030204" pitchFamily="34" charset="0"/>
              </a:rPr>
            </a:br>
            <a:r>
              <a:rPr lang="x-none" sz="2400" b="1" dirty="0">
                <a:solidFill>
                  <a:schemeClr val="tx2"/>
                </a:solidFill>
                <a:latin typeface="Times New Roman" panose="02020603050405020304" pitchFamily="18" charset="0"/>
                <a:ea typeface="Calibri" panose="020F0502020204030204" pitchFamily="34" charset="0"/>
              </a:rPr>
              <a:t>Распределение заданий </a:t>
            </a:r>
            <a:r>
              <a:rPr lang="ru-RU" sz="2400" b="1" dirty="0">
                <a:solidFill>
                  <a:schemeClr val="tx2"/>
                </a:solidFill>
                <a:latin typeface="Times New Roman" panose="02020603050405020304" pitchFamily="18" charset="0"/>
                <a:ea typeface="Calibri" panose="020F0502020204030204" pitchFamily="34" charset="0"/>
              </a:rPr>
              <a:t>КИМ </a:t>
            </a:r>
            <a:r>
              <a:rPr lang="ru-RU" sz="2400" b="1" dirty="0" err="1">
                <a:solidFill>
                  <a:schemeClr val="tx2"/>
                </a:solidFill>
                <a:latin typeface="Times New Roman" panose="02020603050405020304" pitchFamily="18" charset="0"/>
                <a:ea typeface="Calibri" panose="020F0502020204030204" pitchFamily="34" charset="0"/>
              </a:rPr>
              <a:t>ОГЭ</a:t>
            </a:r>
            <a:r>
              <a:rPr lang="x-none" sz="2400" b="1" dirty="0">
                <a:solidFill>
                  <a:schemeClr val="tx2"/>
                </a:solidFill>
                <a:latin typeface="Times New Roman" panose="02020603050405020304" pitchFamily="18" charset="0"/>
                <a:ea typeface="Calibri" panose="020F0502020204030204" pitchFamily="34" charset="0"/>
              </a:rPr>
              <a:t> по содержанию, проверяемым умениям и </a:t>
            </a:r>
            <a:r>
              <a:rPr lang="ru-RU" sz="2400" b="1" dirty="0">
                <a:solidFill>
                  <a:schemeClr val="tx2"/>
                </a:solidFill>
                <a:latin typeface="Times New Roman" panose="02020603050405020304" pitchFamily="18" charset="0"/>
                <a:ea typeface="Calibri" panose="020F0502020204030204" pitchFamily="34" charset="0"/>
              </a:rPr>
              <a:t>способ</a:t>
            </a:r>
            <a:r>
              <a:rPr lang="x-none" sz="2400" b="1" dirty="0">
                <a:solidFill>
                  <a:schemeClr val="tx2"/>
                </a:solidFill>
                <a:latin typeface="Times New Roman" panose="02020603050405020304" pitchFamily="18" charset="0"/>
                <a:ea typeface="Calibri" panose="020F0502020204030204" pitchFamily="34" charset="0"/>
              </a:rPr>
              <a:t>ам деятельности</a:t>
            </a:r>
            <a:r>
              <a:rPr lang="ru-RU" sz="2400" b="1" dirty="0">
                <a:solidFill>
                  <a:schemeClr val="tx2"/>
                </a:solidFill>
                <a:latin typeface="Times New Roman" panose="02020603050405020304" pitchFamily="18" charset="0"/>
                <a:ea typeface="Calibri" panose="020F0502020204030204" pitchFamily="34" charset="0"/>
              </a:rPr>
              <a:t> в 2020 </a:t>
            </a:r>
            <a:r>
              <a:rPr lang="ru-RU" sz="2400" b="1" dirty="0" smtClean="0">
                <a:solidFill>
                  <a:schemeClr val="tx2"/>
                </a:solidFill>
                <a:latin typeface="Times New Roman" panose="02020603050405020304" pitchFamily="18" charset="0"/>
                <a:ea typeface="Calibri" panose="020F0502020204030204" pitchFamily="34" charset="0"/>
              </a:rPr>
              <a:t>г.</a:t>
            </a:r>
            <a:r>
              <a:rPr lang="ru-RU" sz="2000" dirty="0">
                <a:solidFill>
                  <a:schemeClr val="tx2"/>
                </a:solidFill>
                <a:latin typeface="Times New Roman" panose="02020603050405020304" pitchFamily="18" charset="0"/>
                <a:ea typeface="Calibri" panose="020F0502020204030204" pitchFamily="34" charset="0"/>
              </a:rPr>
              <a:t/>
            </a:r>
            <a:br>
              <a:rPr lang="ru-RU" sz="2000" dirty="0">
                <a:solidFill>
                  <a:schemeClr val="tx2"/>
                </a:solidFill>
                <a:latin typeface="Times New Roman" panose="02020603050405020304" pitchFamily="18" charset="0"/>
                <a:ea typeface="Calibri" panose="020F0502020204030204" pitchFamily="34" charset="0"/>
              </a:rPr>
            </a:br>
            <a:endParaRPr lang="ru-RU" sz="2000" dirty="0">
              <a:solidFill>
                <a:schemeClr val="tx2"/>
              </a:solidFill>
            </a:endParaRPr>
          </a:p>
        </p:txBody>
      </p:sp>
      <p:pic>
        <p:nvPicPr>
          <p:cNvPr id="4" name="Рисунок 3">
            <a:extLst>
              <a:ext uri="{FF2B5EF4-FFF2-40B4-BE49-F238E27FC236}">
                <a16:creationId xmlns="" xmlns:a16="http://schemas.microsoft.com/office/drawing/2014/main" id="{48DB19A0-2FA2-465A-B9AA-B03A215EC8ED}"/>
              </a:ext>
            </a:extLst>
          </p:cNvPr>
          <p:cNvPicPr>
            <a:picLocks noChangeAspect="1"/>
          </p:cNvPicPr>
          <p:nvPr/>
        </p:nvPicPr>
        <p:blipFill rotWithShape="1">
          <a:blip r:embed="rId2" cstate="print"/>
          <a:srcRect l="27211" t="47712" r="20965" b="31101"/>
          <a:stretch/>
        </p:blipFill>
        <p:spPr>
          <a:xfrm>
            <a:off x="0" y="1556792"/>
            <a:ext cx="5076056" cy="2880320"/>
          </a:xfrm>
          <a:prstGeom prst="rect">
            <a:avLst/>
          </a:prstGeom>
        </p:spPr>
      </p:pic>
      <p:pic>
        <p:nvPicPr>
          <p:cNvPr id="5" name="Рисунок 4">
            <a:extLst>
              <a:ext uri="{FF2B5EF4-FFF2-40B4-BE49-F238E27FC236}">
                <a16:creationId xmlns="" xmlns:a16="http://schemas.microsoft.com/office/drawing/2014/main" id="{47D56D14-B340-40A0-AAA7-AE52EB039FE4}"/>
              </a:ext>
            </a:extLst>
          </p:cNvPr>
          <p:cNvPicPr>
            <a:picLocks noChangeAspect="1"/>
          </p:cNvPicPr>
          <p:nvPr/>
        </p:nvPicPr>
        <p:blipFill rotWithShape="1">
          <a:blip r:embed="rId3" cstate="print"/>
          <a:srcRect l="25808" t="22281" r="20768" b="51260"/>
          <a:stretch/>
        </p:blipFill>
        <p:spPr>
          <a:xfrm>
            <a:off x="4283968" y="1268761"/>
            <a:ext cx="4543364" cy="1800200"/>
          </a:xfrm>
          <a:prstGeom prst="rect">
            <a:avLst/>
          </a:prstGeom>
        </p:spPr>
      </p:pic>
      <p:pic>
        <p:nvPicPr>
          <p:cNvPr id="6" name="Рисунок 5">
            <a:extLst>
              <a:ext uri="{FF2B5EF4-FFF2-40B4-BE49-F238E27FC236}">
                <a16:creationId xmlns="" xmlns:a16="http://schemas.microsoft.com/office/drawing/2014/main" id="{B2989278-5892-4479-9FDA-14F79394ECCA}"/>
              </a:ext>
            </a:extLst>
          </p:cNvPr>
          <p:cNvPicPr>
            <a:picLocks noChangeAspect="1"/>
          </p:cNvPicPr>
          <p:nvPr/>
        </p:nvPicPr>
        <p:blipFill rotWithShape="1">
          <a:blip r:embed="rId4" cstate="print"/>
          <a:srcRect l="26816" t="17240" r="21777" b="39388"/>
          <a:stretch/>
        </p:blipFill>
        <p:spPr>
          <a:xfrm>
            <a:off x="4355976" y="2924944"/>
            <a:ext cx="4374184" cy="3816424"/>
          </a:xfrm>
          <a:prstGeom prst="rect">
            <a:avLst/>
          </a:prstGeom>
        </p:spPr>
      </p:pic>
    </p:spTree>
    <p:extLst>
      <p:ext uri="{BB962C8B-B14F-4D97-AF65-F5344CB8AC3E}">
        <p14:creationId xmlns="" xmlns:p14="http://schemas.microsoft.com/office/powerpoint/2010/main" val="1633455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F554E89-DB4E-42A6-A353-6E5759B12C84}"/>
              </a:ext>
            </a:extLst>
          </p:cNvPr>
          <p:cNvSpPr>
            <a:spLocks noGrp="1"/>
          </p:cNvSpPr>
          <p:nvPr>
            <p:ph type="title"/>
          </p:nvPr>
        </p:nvSpPr>
        <p:spPr/>
        <p:txBody>
          <a:bodyPr>
            <a:noAutofit/>
          </a:bodyPr>
          <a:lstStyle/>
          <a:p>
            <a:pPr indent="449580">
              <a:spcAft>
                <a:spcPts val="0"/>
              </a:spcAft>
            </a:pPr>
            <a:r>
              <a:rPr lang="ru-RU" sz="2000" b="1" dirty="0">
                <a:solidFill>
                  <a:schemeClr val="tx2"/>
                </a:solidFill>
                <a:latin typeface="Times New Roman" panose="02020603050405020304" pitchFamily="18" charset="0"/>
                <a:ea typeface="Calibri" panose="020F0502020204030204" pitchFamily="34" charset="0"/>
              </a:rPr>
              <a:t/>
            </a:r>
            <a:br>
              <a:rPr lang="ru-RU" sz="2000" b="1" dirty="0">
                <a:solidFill>
                  <a:schemeClr val="tx2"/>
                </a:solidFill>
                <a:latin typeface="Times New Roman" panose="02020603050405020304" pitchFamily="18" charset="0"/>
                <a:ea typeface="Calibri" panose="020F0502020204030204" pitchFamily="34" charset="0"/>
              </a:rPr>
            </a:br>
            <a:r>
              <a:rPr lang="x-none" sz="2400" b="1" dirty="0">
                <a:solidFill>
                  <a:schemeClr val="tx2"/>
                </a:solidFill>
                <a:latin typeface="Times New Roman" panose="02020603050405020304" pitchFamily="18" charset="0"/>
                <a:ea typeface="Calibri" panose="020F0502020204030204" pitchFamily="34" charset="0"/>
              </a:rPr>
              <a:t>Распределение заданий </a:t>
            </a:r>
            <a:r>
              <a:rPr lang="ru-RU" sz="2400" b="1" dirty="0">
                <a:solidFill>
                  <a:schemeClr val="tx2"/>
                </a:solidFill>
                <a:latin typeface="Times New Roman" panose="02020603050405020304" pitchFamily="18" charset="0"/>
                <a:ea typeface="Calibri" panose="020F0502020204030204" pitchFamily="34" charset="0"/>
              </a:rPr>
              <a:t>КИМ </a:t>
            </a:r>
            <a:r>
              <a:rPr lang="ru-RU" sz="2400" b="1" dirty="0" err="1">
                <a:solidFill>
                  <a:schemeClr val="tx2"/>
                </a:solidFill>
                <a:latin typeface="Times New Roman" panose="02020603050405020304" pitchFamily="18" charset="0"/>
                <a:ea typeface="Calibri" panose="020F0502020204030204" pitchFamily="34" charset="0"/>
              </a:rPr>
              <a:t>ОГЭ</a:t>
            </a:r>
            <a:r>
              <a:rPr lang="x-none" sz="2400" b="1" dirty="0">
                <a:solidFill>
                  <a:schemeClr val="tx2"/>
                </a:solidFill>
                <a:latin typeface="Times New Roman" panose="02020603050405020304" pitchFamily="18" charset="0"/>
                <a:ea typeface="Calibri" panose="020F0502020204030204" pitchFamily="34" charset="0"/>
              </a:rPr>
              <a:t> по содержанию, проверяемым умениям и </a:t>
            </a:r>
            <a:r>
              <a:rPr lang="ru-RU" sz="2400" b="1" dirty="0">
                <a:solidFill>
                  <a:schemeClr val="tx2"/>
                </a:solidFill>
                <a:latin typeface="Times New Roman" panose="02020603050405020304" pitchFamily="18" charset="0"/>
                <a:ea typeface="Calibri" panose="020F0502020204030204" pitchFamily="34" charset="0"/>
              </a:rPr>
              <a:t>способ</a:t>
            </a:r>
            <a:r>
              <a:rPr lang="x-none" sz="2400" b="1" dirty="0">
                <a:solidFill>
                  <a:schemeClr val="tx2"/>
                </a:solidFill>
                <a:latin typeface="Times New Roman" panose="02020603050405020304" pitchFamily="18" charset="0"/>
                <a:ea typeface="Calibri" panose="020F0502020204030204" pitchFamily="34" charset="0"/>
              </a:rPr>
              <a:t>ам деятельности</a:t>
            </a:r>
            <a:r>
              <a:rPr lang="ru-RU" sz="2400" b="1" dirty="0">
                <a:solidFill>
                  <a:schemeClr val="tx2"/>
                </a:solidFill>
                <a:latin typeface="Times New Roman" panose="02020603050405020304" pitchFamily="18" charset="0"/>
                <a:ea typeface="Calibri" panose="020F0502020204030204" pitchFamily="34" charset="0"/>
              </a:rPr>
              <a:t> в 2020 </a:t>
            </a:r>
            <a:r>
              <a:rPr lang="ru-RU" sz="2400" b="1" dirty="0" smtClean="0">
                <a:solidFill>
                  <a:schemeClr val="tx2"/>
                </a:solidFill>
                <a:latin typeface="Times New Roman" panose="02020603050405020304" pitchFamily="18" charset="0"/>
                <a:ea typeface="Calibri" panose="020F0502020204030204" pitchFamily="34" charset="0"/>
              </a:rPr>
              <a:t>г.</a:t>
            </a:r>
            <a:r>
              <a:rPr lang="ru-RU" sz="2000" dirty="0">
                <a:solidFill>
                  <a:schemeClr val="tx2"/>
                </a:solidFill>
                <a:latin typeface="Times New Roman" panose="02020603050405020304" pitchFamily="18" charset="0"/>
                <a:ea typeface="Calibri" panose="020F0502020204030204" pitchFamily="34" charset="0"/>
              </a:rPr>
              <a:t/>
            </a:r>
            <a:br>
              <a:rPr lang="ru-RU" sz="2000" dirty="0">
                <a:solidFill>
                  <a:schemeClr val="tx2"/>
                </a:solidFill>
                <a:latin typeface="Times New Roman" panose="02020603050405020304" pitchFamily="18" charset="0"/>
                <a:ea typeface="Calibri" panose="020F0502020204030204" pitchFamily="34" charset="0"/>
              </a:rPr>
            </a:br>
            <a:endParaRPr lang="ru-RU" sz="2000" dirty="0">
              <a:solidFill>
                <a:schemeClr val="tx2"/>
              </a:solidFill>
            </a:endParaRPr>
          </a:p>
        </p:txBody>
      </p:sp>
      <p:pic>
        <p:nvPicPr>
          <p:cNvPr id="3" name="Рисунок 2">
            <a:extLst>
              <a:ext uri="{FF2B5EF4-FFF2-40B4-BE49-F238E27FC236}">
                <a16:creationId xmlns="" xmlns:a16="http://schemas.microsoft.com/office/drawing/2014/main" id="{D3076586-D391-4649-B325-77A6659870BE}"/>
              </a:ext>
            </a:extLst>
          </p:cNvPr>
          <p:cNvPicPr>
            <a:picLocks noChangeAspect="1"/>
          </p:cNvPicPr>
          <p:nvPr/>
        </p:nvPicPr>
        <p:blipFill rotWithShape="1">
          <a:blip r:embed="rId2" cstate="print"/>
          <a:srcRect l="26816" t="46220" r="21777" b="9681"/>
          <a:stretch/>
        </p:blipFill>
        <p:spPr>
          <a:xfrm>
            <a:off x="683569" y="1590678"/>
            <a:ext cx="7200799" cy="4718642"/>
          </a:xfrm>
          <a:prstGeom prst="rect">
            <a:avLst/>
          </a:prstGeom>
        </p:spPr>
      </p:pic>
    </p:spTree>
    <p:extLst>
      <p:ext uri="{BB962C8B-B14F-4D97-AF65-F5344CB8AC3E}">
        <p14:creationId xmlns="" xmlns:p14="http://schemas.microsoft.com/office/powerpoint/2010/main" val="2892286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215660" y="152400"/>
            <a:ext cx="8410755" cy="1231106"/>
          </a:xfrm>
          <a:prstGeom prst="rect">
            <a:avLst/>
          </a:prstGeom>
        </p:spPr>
        <p:txBody>
          <a:bodyPr wrap="square">
            <a:spAutoFit/>
          </a:bodyPr>
          <a:lstStyle/>
          <a:p>
            <a:r>
              <a:rPr lang="ru-RU" sz="2800" b="1" dirty="0" smtClean="0">
                <a:solidFill>
                  <a:srgbClr val="2D3494"/>
                </a:solidFill>
                <a:latin typeface="Calibri" panose="020F0502020204030204" pitchFamily="34" charset="0"/>
                <a:ea typeface="+mj-ea"/>
                <a:cs typeface="+mj-cs"/>
              </a:rPr>
              <a:t>	Рабочие программы и методические пособия 	    на сайте </a:t>
            </a:r>
            <a:r>
              <a:rPr lang="en-US" sz="2800" b="1" dirty="0" smtClean="0">
                <a:solidFill>
                  <a:srgbClr val="2D3494"/>
                </a:solidFill>
                <a:latin typeface="Calibri" panose="020F0502020204030204" pitchFamily="34" charset="0"/>
                <a:hlinkClick r:id="rId2"/>
              </a:rPr>
              <a:t>https://rosuchebnik.ru/</a:t>
            </a:r>
            <a:r>
              <a:rPr lang="ru-RU" sz="2800" b="1" dirty="0" smtClean="0">
                <a:solidFill>
                  <a:srgbClr val="2D3494"/>
                </a:solidFill>
                <a:latin typeface="Calibri" panose="020F0502020204030204" pitchFamily="34" charset="0"/>
              </a:rPr>
              <a:t> </a:t>
            </a:r>
            <a:endParaRPr lang="ru-RU" sz="2800" b="1" dirty="0" smtClean="0">
              <a:solidFill>
                <a:srgbClr val="2D3494"/>
              </a:solidFill>
              <a:latin typeface="Calibri" panose="020F0502020204030204" pitchFamily="34" charset="0"/>
              <a:ea typeface="+mj-ea"/>
              <a:cs typeface="+mj-cs"/>
            </a:endParaRPr>
          </a:p>
          <a:p>
            <a:r>
              <a:rPr lang="en-US" dirty="0" smtClean="0"/>
              <a:t> </a:t>
            </a:r>
            <a:endParaRPr lang="ru-RU" dirty="0"/>
          </a:p>
        </p:txBody>
      </p:sp>
      <p:pic>
        <p:nvPicPr>
          <p:cNvPr id="15" name="Picture 1"/>
          <p:cNvPicPr>
            <a:picLocks noChangeAspect="1" noChangeArrowheads="1"/>
          </p:cNvPicPr>
          <p:nvPr/>
        </p:nvPicPr>
        <p:blipFill>
          <a:blip r:embed="rId3" cstate="print"/>
          <a:srcRect l="3306" t="10193" r="2149" b="2824"/>
          <a:stretch>
            <a:fillRect/>
          </a:stretch>
        </p:blipFill>
        <p:spPr bwMode="auto">
          <a:xfrm>
            <a:off x="252013" y="1271634"/>
            <a:ext cx="4250405" cy="3128357"/>
          </a:xfrm>
          <a:prstGeom prst="rect">
            <a:avLst/>
          </a:prstGeom>
          <a:noFill/>
          <a:ln w="9525">
            <a:solidFill>
              <a:schemeClr val="accent1"/>
            </a:solidFill>
            <a:miter lim="800000"/>
            <a:headEnd/>
            <a:tailEnd/>
          </a:ln>
        </p:spPr>
      </p:pic>
      <p:pic>
        <p:nvPicPr>
          <p:cNvPr id="5" name="Рисунок 4" descr="Биология. 10–11 классы. Рабочие программы">
            <a:hlinkClick r:id="rId4" tooltip="&quot;Биология. 10–11 классы. Рабочие программы&quot;"/>
          </p:cNvPr>
          <p:cNvPicPr/>
          <p:nvPr/>
        </p:nvPicPr>
        <p:blipFill>
          <a:blip r:embed="rId5" cstate="print"/>
          <a:srcRect/>
          <a:stretch>
            <a:fillRect/>
          </a:stretch>
        </p:blipFill>
        <p:spPr bwMode="auto">
          <a:xfrm>
            <a:off x="220396" y="4675516"/>
            <a:ext cx="1211589" cy="1564713"/>
          </a:xfrm>
          <a:prstGeom prst="rect">
            <a:avLst/>
          </a:prstGeom>
          <a:noFill/>
          <a:ln w="9525">
            <a:solidFill>
              <a:schemeClr val="accent1"/>
            </a:solidFill>
            <a:miter lim="800000"/>
            <a:headEnd/>
            <a:tailEnd/>
          </a:ln>
        </p:spPr>
      </p:pic>
      <p:pic>
        <p:nvPicPr>
          <p:cNvPr id="11" name="Рисунок 10" descr="Биология. 5-11 классы. Рабочая программа (с CD-диском)">
            <a:hlinkClick r:id="rId6" tooltip="&quot;Биология. 5-11 классы. Рабочая программа (с CD-диском)&quot;"/>
          </p:cNvPr>
          <p:cNvPicPr/>
          <p:nvPr/>
        </p:nvPicPr>
        <p:blipFill>
          <a:blip r:embed="rId7" cstate="print"/>
          <a:srcRect/>
          <a:stretch>
            <a:fillRect/>
          </a:stretch>
        </p:blipFill>
        <p:spPr bwMode="auto">
          <a:xfrm>
            <a:off x="1751163" y="4633789"/>
            <a:ext cx="1234130" cy="1637615"/>
          </a:xfrm>
          <a:prstGeom prst="rect">
            <a:avLst/>
          </a:prstGeom>
          <a:noFill/>
          <a:ln w="9525">
            <a:solidFill>
              <a:schemeClr val="bg2">
                <a:lumMod val="75000"/>
              </a:schemeClr>
            </a:solidFill>
            <a:miter lim="800000"/>
            <a:headEnd/>
            <a:tailEnd/>
          </a:ln>
        </p:spPr>
      </p:pic>
      <p:pic>
        <p:nvPicPr>
          <p:cNvPr id="13" name="Рисунок 12"/>
          <p:cNvPicPr/>
          <p:nvPr/>
        </p:nvPicPr>
        <p:blipFill>
          <a:blip r:embed="rId8" cstate="print"/>
          <a:srcRect l="1764" t="12024" r="34377" b="4208"/>
          <a:stretch>
            <a:fillRect/>
          </a:stretch>
        </p:blipFill>
        <p:spPr bwMode="auto">
          <a:xfrm>
            <a:off x="3382667" y="1690777"/>
            <a:ext cx="3156156" cy="4546535"/>
          </a:xfrm>
          <a:prstGeom prst="rect">
            <a:avLst/>
          </a:prstGeom>
          <a:noFill/>
          <a:ln w="9525">
            <a:solidFill>
              <a:schemeClr val="bg2">
                <a:lumMod val="75000"/>
              </a:schemeClr>
            </a:solidFill>
            <a:miter lim="800000"/>
            <a:headEnd/>
            <a:tailEnd/>
          </a:ln>
        </p:spPr>
      </p:pic>
      <p:pic>
        <p:nvPicPr>
          <p:cNvPr id="14" name="Рисунок 13"/>
          <p:cNvPicPr/>
          <p:nvPr/>
        </p:nvPicPr>
        <p:blipFill>
          <a:blip r:embed="rId9" cstate="print"/>
          <a:srcRect l="4490" t="11022" r="32015" b="3607"/>
          <a:stretch>
            <a:fillRect/>
          </a:stretch>
        </p:blipFill>
        <p:spPr bwMode="auto">
          <a:xfrm>
            <a:off x="5684807" y="1988840"/>
            <a:ext cx="3157267" cy="4032447"/>
          </a:xfrm>
          <a:prstGeom prst="rect">
            <a:avLst/>
          </a:prstGeom>
          <a:noFill/>
          <a:ln w="9525">
            <a:solidFill>
              <a:schemeClr val="accent1"/>
            </a:solid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BC35E1B7-5F4B-4D39-8DD6-794A935B7752}"/>
              </a:ext>
            </a:extLst>
          </p:cNvPr>
          <p:cNvPicPr>
            <a:picLocks noChangeAspect="1"/>
          </p:cNvPicPr>
          <p:nvPr/>
        </p:nvPicPr>
        <p:blipFill rotWithShape="1">
          <a:blip r:embed="rId2" cstate="print"/>
          <a:srcRect l="18752" t="26817" r="20768" b="47480"/>
          <a:stretch/>
        </p:blipFill>
        <p:spPr>
          <a:xfrm>
            <a:off x="0" y="2219266"/>
            <a:ext cx="9143999" cy="4378086"/>
          </a:xfrm>
          <a:prstGeom prst="rect">
            <a:avLst/>
          </a:prstGeom>
        </p:spPr>
      </p:pic>
      <p:pic>
        <p:nvPicPr>
          <p:cNvPr id="10" name="Рисунок 9">
            <a:extLst>
              <a:ext uri="{FF2B5EF4-FFF2-40B4-BE49-F238E27FC236}">
                <a16:creationId xmlns="" xmlns:a16="http://schemas.microsoft.com/office/drawing/2014/main" id="{5531ACFB-65EB-454C-848E-8FE36DEF0C79}"/>
              </a:ext>
            </a:extLst>
          </p:cNvPr>
          <p:cNvPicPr>
            <a:picLocks noChangeAspect="1"/>
          </p:cNvPicPr>
          <p:nvPr/>
        </p:nvPicPr>
        <p:blipFill rotWithShape="1">
          <a:blip r:embed="rId3" cstate="print"/>
          <a:srcRect l="22785" t="31100" r="19760" b="56300"/>
          <a:stretch/>
        </p:blipFill>
        <p:spPr>
          <a:xfrm>
            <a:off x="251520" y="-113793"/>
            <a:ext cx="8784976" cy="2174641"/>
          </a:xfrm>
          <a:prstGeom prst="rect">
            <a:avLst/>
          </a:prstGeom>
        </p:spPr>
      </p:pic>
    </p:spTree>
    <p:extLst>
      <p:ext uri="{BB962C8B-B14F-4D97-AF65-F5344CB8AC3E}">
        <p14:creationId xmlns="" xmlns:p14="http://schemas.microsoft.com/office/powerpoint/2010/main" val="3695692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76673"/>
            <a:ext cx="9144000" cy="6093976"/>
          </a:xfrm>
          <a:prstGeom prst="rect">
            <a:avLst/>
          </a:prstGeom>
        </p:spPr>
        <p:txBody>
          <a:bodyPr wrap="square">
            <a:spAutoFit/>
          </a:bodyPr>
          <a:lstStyle/>
          <a:p>
            <a:pPr algn="ctr"/>
            <a:r>
              <a:rPr lang="ru-RU" sz="3200" b="1" dirty="0" smtClean="0"/>
              <a:t>Структура экзаменационной работы </a:t>
            </a:r>
          </a:p>
          <a:p>
            <a:pPr algn="ctr"/>
            <a:r>
              <a:rPr lang="ru-RU" sz="3200" b="1" dirty="0" smtClean="0"/>
              <a:t>(модель 2020)</a:t>
            </a:r>
          </a:p>
          <a:p>
            <a:pPr algn="ctr"/>
            <a:endParaRPr lang="ru-RU" sz="2800" b="1" dirty="0" smtClean="0"/>
          </a:p>
          <a:p>
            <a:r>
              <a:rPr lang="ru-RU" sz="2800" b="1" dirty="0" smtClean="0"/>
              <a:t>Часть 1 – это 26 заданий, которые предполагают краткий ответ в виде слова (словосочетания), одной цифры или последовательности цифр.</a:t>
            </a:r>
          </a:p>
          <a:p>
            <a:r>
              <a:rPr lang="ru-RU" sz="2800" b="1" dirty="0" smtClean="0"/>
              <a:t>Максимальный результат(при безошибочных ответах) - 34 балла</a:t>
            </a:r>
          </a:p>
          <a:p>
            <a:r>
              <a:rPr lang="ru-RU" sz="2800" b="1" dirty="0" smtClean="0"/>
              <a:t>Часть 2 – это 4 задания, которые требуют подробного развёрнутого ответа на вопросы. </a:t>
            </a:r>
          </a:p>
          <a:p>
            <a:r>
              <a:rPr lang="ru-RU" sz="2800" b="1" dirty="0" smtClean="0"/>
              <a:t>Максимальный результат(при безошибочных ответах) - 11 баллов </a:t>
            </a:r>
          </a:p>
          <a:p>
            <a:r>
              <a:rPr lang="ru-RU" sz="2800" b="1" dirty="0" smtClean="0"/>
              <a:t>Итого: 45 баллов за безошибочные ответы</a:t>
            </a:r>
          </a:p>
          <a:p>
            <a:endParaRPr lang="ru-RU"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476672"/>
            <a:ext cx="8820472" cy="5293757"/>
          </a:xfrm>
          <a:prstGeom prst="rect">
            <a:avLst/>
          </a:prstGeom>
        </p:spPr>
        <p:txBody>
          <a:bodyPr wrap="square">
            <a:spAutoFit/>
          </a:bodyPr>
          <a:lstStyle/>
          <a:p>
            <a:pPr algn="ctr"/>
            <a:r>
              <a:rPr lang="ru-RU" sz="3200" b="1" dirty="0" smtClean="0"/>
              <a:t>Часть 1 варианта работы </a:t>
            </a:r>
          </a:p>
          <a:p>
            <a:r>
              <a:rPr lang="ru-RU" sz="3200" dirty="0" smtClean="0"/>
              <a:t>включает три типа заданий:</a:t>
            </a:r>
          </a:p>
          <a:p>
            <a:r>
              <a:rPr lang="ru-RU" sz="3200" dirty="0" smtClean="0"/>
              <a:t>Задание №1 требует </a:t>
            </a:r>
            <a:r>
              <a:rPr lang="ru-RU" sz="3200" b="1" dirty="0" smtClean="0"/>
              <a:t>записи слова или словосочетания </a:t>
            </a:r>
            <a:r>
              <a:rPr lang="ru-RU" sz="3200" dirty="0" smtClean="0"/>
              <a:t>(максимум – 1 балл)</a:t>
            </a:r>
          </a:p>
          <a:p>
            <a:r>
              <a:rPr lang="ru-RU" sz="3200" dirty="0" smtClean="0"/>
              <a:t>Задания №№ 2-19 (со второго по девятнадцатое) – </a:t>
            </a:r>
            <a:r>
              <a:rPr lang="ru-RU" sz="3200" b="1" dirty="0" smtClean="0"/>
              <a:t>выбор одного верного ответа из четырёх предложенных </a:t>
            </a:r>
            <a:r>
              <a:rPr lang="ru-RU" sz="3200" dirty="0" smtClean="0"/>
              <a:t>(максимум – 1 балл)</a:t>
            </a:r>
          </a:p>
          <a:p>
            <a:r>
              <a:rPr lang="ru-RU" sz="3200" dirty="0" smtClean="0"/>
              <a:t>Задания №№20-26 требуют </a:t>
            </a:r>
            <a:r>
              <a:rPr lang="ru-RU" sz="3200" b="1" dirty="0" smtClean="0"/>
              <a:t>ответа в виде последовательности цифр</a:t>
            </a:r>
            <a:r>
              <a:rPr lang="ru-RU" sz="3200" dirty="0" smtClean="0"/>
              <a:t> и оцениваются в два балла или три балла. </a:t>
            </a:r>
          </a:p>
          <a:p>
            <a:endParaRPr lang="ru-RU"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784976" cy="6340779"/>
          </a:xfrm>
          <a:prstGeom prst="rect">
            <a:avLst/>
          </a:prstGeom>
        </p:spPr>
        <p:txBody>
          <a:bodyPr wrap="square">
            <a:spAutoFit/>
          </a:bodyPr>
          <a:lstStyle/>
          <a:p>
            <a:pPr algn="ctr"/>
            <a:r>
              <a:rPr lang="ru-RU" sz="2800" b="1" dirty="0" smtClean="0"/>
              <a:t>Структура варианта КИМ ОГЭ 2020</a:t>
            </a:r>
          </a:p>
          <a:p>
            <a:r>
              <a:rPr lang="ru-RU" sz="2800" dirty="0" smtClean="0"/>
              <a:t>Задание 1 – знание признаков биологических объектов на разных уровнях организации живого (КЭС 2.2)</a:t>
            </a:r>
          </a:p>
          <a:p>
            <a:r>
              <a:rPr lang="ru-RU" sz="2800" dirty="0" smtClean="0"/>
              <a:t>Задание 2 – клетка (КЭС 2.1)</a:t>
            </a:r>
          </a:p>
          <a:p>
            <a:r>
              <a:rPr lang="ru-RU" sz="2800" dirty="0" smtClean="0"/>
              <a:t>Задание 3 – бактерии или грибы (КЭС 3.1 или 3.2)</a:t>
            </a:r>
          </a:p>
          <a:p>
            <a:r>
              <a:rPr lang="ru-RU" sz="2800" dirty="0" smtClean="0"/>
              <a:t>Задание 4 – растения (КЭС 3.3)</a:t>
            </a:r>
          </a:p>
          <a:p>
            <a:r>
              <a:rPr lang="ru-RU" sz="2800" dirty="0" smtClean="0"/>
              <a:t>Задание 5 – животные (КЭС 3.4)</a:t>
            </a:r>
          </a:p>
          <a:p>
            <a:r>
              <a:rPr lang="ru-RU" sz="2800" dirty="0" smtClean="0"/>
              <a:t>Задания 6-15 – человек и его здоровье – 10 заданий (КЭС 4.1-4.15)</a:t>
            </a:r>
          </a:p>
          <a:p>
            <a:r>
              <a:rPr lang="ru-RU" sz="2800" dirty="0" smtClean="0"/>
              <a:t>Задание 16 – экология (КЭС 5.1)</a:t>
            </a:r>
          </a:p>
          <a:p>
            <a:r>
              <a:rPr lang="ru-RU" sz="2800" dirty="0" smtClean="0"/>
              <a:t>Задание 17 – экология или эволюция (КЭС 3.5 или 5.2 или 5.3)</a:t>
            </a:r>
          </a:p>
          <a:p>
            <a:r>
              <a:rPr lang="ru-RU" sz="2800" dirty="0" smtClean="0"/>
              <a:t>Задание 18 – аналог задания 21 в версии 2019 года</a:t>
            </a:r>
          </a:p>
          <a:p>
            <a:r>
              <a:rPr lang="ru-RU" sz="2800" dirty="0" smtClean="0"/>
              <a:t>Задание 19 – аналог задания 22 в версии 2019 года</a:t>
            </a:r>
            <a:endParaRPr lang="ru-RU"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323850" y="188913"/>
            <a:ext cx="8496300" cy="863600"/>
          </a:xfrm>
        </p:spPr>
        <p:txBody>
          <a:bodyPr>
            <a:normAutofit fontScale="90000"/>
          </a:bodyPr>
          <a:lstStyle/>
          <a:p>
            <a:pPr eaLnBrk="1" hangingPunct="1"/>
            <a:r>
              <a:rPr lang="ru-RU" sz="4000" b="1" dirty="0" smtClean="0">
                <a:latin typeface="Arial" charset="0"/>
                <a:cs typeface="Arial" charset="0"/>
              </a:rPr>
              <a:t>Изменения в КИМ 2020 года по сравнению с 2019 годом*</a:t>
            </a:r>
          </a:p>
        </p:txBody>
      </p:sp>
      <p:sp>
        <p:nvSpPr>
          <p:cNvPr id="3" name="Объект 2"/>
          <p:cNvSpPr>
            <a:spLocks noGrp="1"/>
          </p:cNvSpPr>
          <p:nvPr>
            <p:ph idx="1"/>
          </p:nvPr>
        </p:nvSpPr>
        <p:spPr>
          <a:xfrm>
            <a:off x="179388" y="1412875"/>
            <a:ext cx="8856662" cy="5184775"/>
          </a:xfrm>
        </p:spPr>
        <p:txBody>
          <a:bodyPr rtlCol="0">
            <a:normAutofit fontScale="85000" lnSpcReduction="10000"/>
          </a:bodyPr>
          <a:lstStyle/>
          <a:p>
            <a:pPr marL="0" indent="0" eaLnBrk="1" hangingPunct="1">
              <a:buFont typeface="Arial" panose="020B0604020202020204" pitchFamily="34" charset="0"/>
              <a:buNone/>
              <a:defRPr/>
            </a:pPr>
            <a:r>
              <a:rPr lang="ru-RU" sz="3200" dirty="0" smtClean="0"/>
              <a:t>1) число заданий сократилось с 32 до </a:t>
            </a:r>
            <a:r>
              <a:rPr lang="ru-RU" sz="3200" b="1" dirty="0" smtClean="0">
                <a:solidFill>
                  <a:srgbClr val="FF0000"/>
                </a:solidFill>
              </a:rPr>
              <a:t>30</a:t>
            </a:r>
            <a:r>
              <a:rPr lang="ru-RU" sz="3200" dirty="0" smtClean="0"/>
              <a:t>, </a:t>
            </a:r>
          </a:p>
          <a:p>
            <a:pPr marL="0" indent="0" eaLnBrk="1" hangingPunct="1">
              <a:buFont typeface="Arial" panose="020B0604020202020204" pitchFamily="34" charset="0"/>
              <a:buNone/>
              <a:defRPr/>
            </a:pPr>
            <a:r>
              <a:rPr lang="ru-RU" sz="3200" dirty="0" smtClean="0"/>
              <a:t>2) максимальный первичный балл уменьшился с 46 до </a:t>
            </a:r>
            <a:r>
              <a:rPr lang="ru-RU" sz="3200" b="1" dirty="0" smtClean="0">
                <a:solidFill>
                  <a:srgbClr val="FF0000"/>
                </a:solidFill>
              </a:rPr>
              <a:t>45</a:t>
            </a:r>
            <a:r>
              <a:rPr lang="ru-RU" sz="3200" dirty="0" smtClean="0"/>
              <a:t>. </a:t>
            </a:r>
          </a:p>
          <a:p>
            <a:pPr marL="0" indent="0" eaLnBrk="1" hangingPunct="1">
              <a:buFont typeface="Arial" panose="020B0604020202020204" pitchFamily="34" charset="0"/>
              <a:buNone/>
              <a:defRPr/>
            </a:pPr>
            <a:r>
              <a:rPr lang="ru-RU" sz="3200" dirty="0" smtClean="0"/>
              <a:t>3) Отдельные  изменения коснулись следующих позиций: </a:t>
            </a:r>
          </a:p>
          <a:p>
            <a:pPr eaLnBrk="1" hangingPunct="1">
              <a:buFont typeface="Arial" panose="020B0604020202020204" pitchFamily="34" charset="0"/>
              <a:buChar char="•"/>
              <a:defRPr/>
            </a:pPr>
            <a:r>
              <a:rPr lang="ru-RU" sz="3200" dirty="0" smtClean="0"/>
              <a:t>в части 1 работы включены новые модели заданий </a:t>
            </a:r>
            <a:r>
              <a:rPr lang="ru-RU" sz="3200" b="1" dirty="0" smtClean="0">
                <a:solidFill>
                  <a:srgbClr val="FF0000"/>
                </a:solidFill>
              </a:rPr>
              <a:t>в линиях 1 и 20</a:t>
            </a:r>
            <a:r>
              <a:rPr lang="ru-RU" sz="3200" dirty="0" smtClean="0"/>
              <a:t>, </a:t>
            </a:r>
          </a:p>
          <a:p>
            <a:pPr eaLnBrk="1" hangingPunct="1">
              <a:buFont typeface="Arial" panose="020B0604020202020204" pitchFamily="34" charset="0"/>
              <a:buChar char="•"/>
              <a:defRPr/>
            </a:pPr>
            <a:r>
              <a:rPr lang="ru-RU" sz="3200" dirty="0" smtClean="0"/>
              <a:t>в части 2 добавлена </a:t>
            </a:r>
            <a:r>
              <a:rPr lang="ru-RU" sz="3200" b="1" dirty="0" smtClean="0">
                <a:solidFill>
                  <a:srgbClr val="FF0000"/>
                </a:solidFill>
              </a:rPr>
              <a:t>новая линия заданий (27)</a:t>
            </a:r>
            <a:r>
              <a:rPr lang="ru-RU" sz="3200" dirty="0" smtClean="0"/>
              <a:t>, по сути, </a:t>
            </a:r>
            <a:r>
              <a:rPr lang="ru-RU" sz="3200" b="1" dirty="0" smtClean="0">
                <a:solidFill>
                  <a:srgbClr val="FF0000"/>
                </a:solidFill>
              </a:rPr>
              <a:t>новая линия заданий 30 </a:t>
            </a:r>
            <a:r>
              <a:rPr lang="ru-RU" sz="3200" dirty="0" smtClean="0"/>
              <a:t>(задания 31 и 32 в модели 2019 г. объединились)</a:t>
            </a:r>
          </a:p>
          <a:p>
            <a:pPr>
              <a:buNone/>
              <a:defRPr/>
            </a:pPr>
            <a:r>
              <a:rPr lang="ru-RU" sz="1600" dirty="0" smtClean="0"/>
              <a:t>-----------------------</a:t>
            </a:r>
          </a:p>
          <a:p>
            <a:pPr>
              <a:buNone/>
              <a:defRPr/>
            </a:pPr>
            <a:r>
              <a:rPr lang="ru-RU" sz="1900" dirty="0" smtClean="0"/>
              <a:t>*По материалам </a:t>
            </a:r>
            <a:r>
              <a:rPr lang="ru-RU" sz="1900" dirty="0" err="1" smtClean="0"/>
              <a:t>вебинара</a:t>
            </a:r>
            <a:r>
              <a:rPr lang="ru-RU" sz="1900" dirty="0" smtClean="0"/>
              <a:t> Скворцова П.М. «Изменения в модели основного государственного экзамена по биологии в 2020 г.»</a:t>
            </a:r>
          </a:p>
          <a:p>
            <a:pPr>
              <a:buNone/>
              <a:defRPr/>
            </a:pPr>
            <a:r>
              <a:rPr lang="ru-RU" sz="1900" dirty="0" err="1" smtClean="0"/>
              <a:t>Вебинары</a:t>
            </a:r>
            <a:r>
              <a:rPr lang="ru-RU" sz="1900" dirty="0" smtClean="0"/>
              <a:t> Скворцова П.М. на сайте корпорации «Российский учебник»:</a:t>
            </a:r>
          </a:p>
          <a:p>
            <a:pPr>
              <a:buNone/>
              <a:defRPr/>
            </a:pPr>
            <a:r>
              <a:rPr lang="ru-RU" sz="1900" dirty="0" smtClean="0"/>
              <a:t>ОГЭ-2020. Повторение материала с 5 по 9 классы: https://youtu.be/6ZRAf1VTcDY</a:t>
            </a:r>
          </a:p>
          <a:p>
            <a:pPr>
              <a:buNone/>
              <a:defRPr/>
            </a:pPr>
            <a:r>
              <a:rPr lang="ru-RU" sz="1900" dirty="0" smtClean="0"/>
              <a:t>Изменения в ОГЭ по биологии в 2020 г.:  https://youtu.be/PiHzolM7OIk</a:t>
            </a:r>
          </a:p>
          <a:p>
            <a:pPr>
              <a:buNone/>
              <a:defRPr/>
            </a:pPr>
            <a:endParaRPr lang="ru-RU" sz="1900" dirty="0" smtClean="0"/>
          </a:p>
          <a:p>
            <a:pPr eaLnBrk="1" hangingPunct="1">
              <a:buNone/>
              <a:defRPr/>
            </a:pPr>
            <a:endParaRPr lang="ru-RU" sz="1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206" y="12675"/>
            <a:ext cx="8229600" cy="706090"/>
          </a:xfrm>
        </p:spPr>
        <p:txBody>
          <a:bodyPr>
            <a:normAutofit fontScale="90000"/>
          </a:bodyPr>
          <a:lstStyle/>
          <a:p>
            <a:r>
              <a:rPr lang="ru-RU" b="1" dirty="0" smtClean="0"/>
              <a:t>Как изменился вариант КИМ</a:t>
            </a:r>
            <a:endParaRPr lang="ru-RU" b="1" dirty="0"/>
          </a:p>
        </p:txBody>
      </p:sp>
      <p:sp>
        <p:nvSpPr>
          <p:cNvPr id="3" name="Объект 2"/>
          <p:cNvSpPr>
            <a:spLocks noGrp="1"/>
          </p:cNvSpPr>
          <p:nvPr>
            <p:ph idx="1"/>
          </p:nvPr>
        </p:nvSpPr>
        <p:spPr>
          <a:xfrm>
            <a:off x="179512" y="836712"/>
            <a:ext cx="8712968" cy="5760640"/>
          </a:xfrm>
        </p:spPr>
        <p:txBody>
          <a:bodyPr>
            <a:normAutofit lnSpcReduction="10000"/>
          </a:bodyPr>
          <a:lstStyle/>
          <a:p>
            <a:pPr marL="0" indent="0">
              <a:buNone/>
            </a:pPr>
            <a:r>
              <a:rPr lang="ru-RU" dirty="0" smtClean="0"/>
              <a:t>Часть 1</a:t>
            </a:r>
          </a:p>
          <a:p>
            <a:pPr marL="0" indent="0">
              <a:buNone/>
            </a:pPr>
            <a:r>
              <a:rPr lang="ru-RU" dirty="0" smtClean="0"/>
              <a:t>Задание 1 – новое – требует записи слова или словосочетания.</a:t>
            </a:r>
          </a:p>
          <a:p>
            <a:pPr marL="0" indent="0">
              <a:buNone/>
            </a:pPr>
            <a:r>
              <a:rPr lang="ru-RU" dirty="0" smtClean="0"/>
              <a:t>Задания 2-19 – не изменились и по-прежнему требуют выбора одного верного ответа из четырёх предложенных.</a:t>
            </a:r>
          </a:p>
          <a:p>
            <a:pPr marL="0" indent="0">
              <a:buNone/>
            </a:pPr>
            <a:r>
              <a:rPr lang="ru-RU" dirty="0" smtClean="0"/>
              <a:t>Задание 20 – преобразованное задание 20 с графиком (теперь 2 из 5).</a:t>
            </a:r>
          </a:p>
          <a:p>
            <a:pPr marL="0" indent="0">
              <a:buNone/>
            </a:pPr>
            <a:r>
              <a:rPr lang="ru-RU" dirty="0" smtClean="0"/>
              <a:t>Задания 21-26 – это бывшие задания с кратким ответом 23-28, при этом задание 28 (листья, собаки, лошади) осталось и стало теперь 26-ым.</a:t>
            </a:r>
            <a:endParaRPr lang="ru-RU" dirty="0"/>
          </a:p>
        </p:txBody>
      </p:sp>
    </p:spTree>
    <p:extLst>
      <p:ext uri="{BB962C8B-B14F-4D97-AF65-F5344CB8AC3E}">
        <p14:creationId xmlns="" xmlns:p14="http://schemas.microsoft.com/office/powerpoint/2010/main" val="10515986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206" y="188639"/>
            <a:ext cx="8743274" cy="504057"/>
          </a:xfrm>
        </p:spPr>
        <p:txBody>
          <a:bodyPr>
            <a:normAutofit fontScale="90000"/>
          </a:bodyPr>
          <a:lstStyle/>
          <a:p>
            <a:r>
              <a:rPr lang="ru-RU" sz="3600" b="1" dirty="0" smtClean="0"/>
              <a:t>Как изменился вариант КИМ тематически</a:t>
            </a:r>
            <a:endParaRPr lang="ru-RU" sz="3600" b="1" dirty="0"/>
          </a:p>
        </p:txBody>
      </p:sp>
      <p:sp>
        <p:nvSpPr>
          <p:cNvPr id="3" name="Объект 2"/>
          <p:cNvSpPr>
            <a:spLocks noGrp="1"/>
          </p:cNvSpPr>
          <p:nvPr>
            <p:ph idx="1"/>
          </p:nvPr>
        </p:nvSpPr>
        <p:spPr>
          <a:xfrm>
            <a:off x="179512" y="836712"/>
            <a:ext cx="8856984" cy="5760640"/>
          </a:xfrm>
        </p:spPr>
        <p:txBody>
          <a:bodyPr/>
          <a:lstStyle/>
          <a:p>
            <a:pPr marL="0" indent="0">
              <a:buNone/>
            </a:pPr>
            <a:r>
              <a:rPr lang="ru-RU" sz="2400" dirty="0" smtClean="0"/>
              <a:t>Часть 1 – задания с выборов 1 ответа из 4</a:t>
            </a:r>
          </a:p>
          <a:p>
            <a:pPr marL="0" indent="0">
              <a:buNone/>
            </a:pPr>
            <a:r>
              <a:rPr lang="ru-RU" sz="2400" dirty="0" smtClean="0"/>
              <a:t>Задание 1 – новое – на знание признаков биологических объектов на разных уровнях организации живого (КЭС 2.2)</a:t>
            </a:r>
          </a:p>
          <a:p>
            <a:pPr marL="0" indent="0">
              <a:buNone/>
            </a:pPr>
            <a:r>
              <a:rPr lang="ru-RU" sz="2400" dirty="0" smtClean="0"/>
              <a:t>Задание 2 – клетка (КЭС 2.1)</a:t>
            </a:r>
          </a:p>
          <a:p>
            <a:pPr marL="0" indent="0">
              <a:buNone/>
            </a:pPr>
            <a:r>
              <a:rPr lang="ru-RU" sz="2400" dirty="0" smtClean="0"/>
              <a:t>Задание 3 – бактерии или грибы (КЭС 3.1 или 3.2)</a:t>
            </a:r>
          </a:p>
          <a:p>
            <a:pPr marL="0" indent="0">
              <a:buNone/>
            </a:pPr>
            <a:r>
              <a:rPr lang="ru-RU" sz="2400" dirty="0" smtClean="0"/>
              <a:t>Задание 4 – растения (КЭС 3.3)</a:t>
            </a:r>
          </a:p>
          <a:p>
            <a:pPr marL="0" indent="0">
              <a:buNone/>
            </a:pPr>
            <a:r>
              <a:rPr lang="ru-RU" sz="2400" dirty="0" smtClean="0"/>
              <a:t>Задание 5 – животные (КЭС 3.4)</a:t>
            </a:r>
          </a:p>
          <a:p>
            <a:pPr marL="0" indent="0">
              <a:buNone/>
            </a:pPr>
            <a:r>
              <a:rPr lang="ru-RU" sz="2800" b="1" dirty="0" smtClean="0"/>
              <a:t>Задания 6-15 – человек и его здоровье – 10 заданий (КЭС 4.1-4.15)</a:t>
            </a:r>
          </a:p>
          <a:p>
            <a:pPr marL="0" indent="0">
              <a:buNone/>
            </a:pPr>
            <a:r>
              <a:rPr lang="ru-RU" sz="2400" dirty="0" smtClean="0"/>
              <a:t>Задание 16 – экология (КЭС 5.1)</a:t>
            </a:r>
          </a:p>
          <a:p>
            <a:pPr marL="0" indent="0">
              <a:buNone/>
            </a:pPr>
            <a:r>
              <a:rPr lang="ru-RU" sz="2400" dirty="0" smtClean="0"/>
              <a:t>Задание 17 – экология или эволюция (КЭС 3.5 или 5.2 или 5.3)</a:t>
            </a:r>
          </a:p>
          <a:p>
            <a:pPr marL="0" indent="0">
              <a:buNone/>
            </a:pPr>
            <a:r>
              <a:rPr lang="ru-RU" sz="2400" dirty="0" smtClean="0"/>
              <a:t>Задание 18 – аналог задания 21 в версии 2019 года</a:t>
            </a:r>
          </a:p>
          <a:p>
            <a:pPr marL="0" indent="0">
              <a:buNone/>
            </a:pPr>
            <a:r>
              <a:rPr lang="ru-RU" sz="2400" dirty="0" smtClean="0"/>
              <a:t>Задание 19 – аналог задания 22 в версии 2019 года</a:t>
            </a:r>
            <a:endParaRPr lang="ru-RU" sz="2400" dirty="0"/>
          </a:p>
        </p:txBody>
      </p:sp>
    </p:spTree>
    <p:extLst>
      <p:ext uri="{BB962C8B-B14F-4D97-AF65-F5344CB8AC3E}">
        <p14:creationId xmlns="" xmlns:p14="http://schemas.microsoft.com/office/powerpoint/2010/main" val="30756219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206" y="188639"/>
            <a:ext cx="8743274" cy="504057"/>
          </a:xfrm>
        </p:spPr>
        <p:txBody>
          <a:bodyPr>
            <a:normAutofit fontScale="90000"/>
          </a:bodyPr>
          <a:lstStyle/>
          <a:p>
            <a:r>
              <a:rPr lang="ru-RU" sz="3600" b="1" dirty="0" smtClean="0"/>
              <a:t>Как изменился вариант КИМ тематически</a:t>
            </a:r>
            <a:endParaRPr lang="ru-RU" sz="3600" b="1" dirty="0"/>
          </a:p>
        </p:txBody>
      </p:sp>
      <p:sp>
        <p:nvSpPr>
          <p:cNvPr id="3" name="Объект 2"/>
          <p:cNvSpPr>
            <a:spLocks noGrp="1"/>
          </p:cNvSpPr>
          <p:nvPr>
            <p:ph idx="1"/>
          </p:nvPr>
        </p:nvSpPr>
        <p:spPr>
          <a:xfrm>
            <a:off x="179512" y="836712"/>
            <a:ext cx="8856984" cy="5760640"/>
          </a:xfrm>
        </p:spPr>
        <p:txBody>
          <a:bodyPr/>
          <a:lstStyle/>
          <a:p>
            <a:pPr marL="0" indent="0">
              <a:buNone/>
            </a:pPr>
            <a:r>
              <a:rPr lang="ru-RU" sz="2400" dirty="0" smtClean="0"/>
              <a:t>Часть 1 – задания с кратким ответом</a:t>
            </a:r>
          </a:p>
          <a:p>
            <a:pPr marL="0" indent="0">
              <a:buNone/>
            </a:pPr>
            <a:r>
              <a:rPr lang="ru-RU" sz="2400" dirty="0" smtClean="0"/>
              <a:t>Задание 20 – новое – выбор двух ответов из пяти предложенных, на работу с графиком</a:t>
            </a:r>
          </a:p>
          <a:p>
            <a:pPr marL="0" indent="0">
              <a:buNone/>
            </a:pPr>
            <a:r>
              <a:rPr lang="ru-RU" sz="2400" dirty="0" smtClean="0"/>
              <a:t>Задание 21 – множественный выбор – тематика любая</a:t>
            </a:r>
          </a:p>
          <a:p>
            <a:pPr marL="0" indent="0">
              <a:buNone/>
            </a:pPr>
            <a:r>
              <a:rPr lang="ru-RU" sz="2400" dirty="0" smtClean="0"/>
              <a:t>Задание 22 – множественный выбор на работу с текстом, описывающим биологический объект (растение, животное), либо описывающее вклад учёного в развитие биологии</a:t>
            </a:r>
          </a:p>
          <a:p>
            <a:pPr marL="0" indent="0">
              <a:buNone/>
            </a:pPr>
            <a:r>
              <a:rPr lang="ru-RU" sz="2400" dirty="0" smtClean="0"/>
              <a:t>Задание 23 – на установления соответствия материала в табличном виде</a:t>
            </a:r>
          </a:p>
          <a:p>
            <a:pPr marL="0" indent="0">
              <a:buNone/>
            </a:pPr>
            <a:r>
              <a:rPr lang="ru-RU" sz="2400" dirty="0" smtClean="0"/>
              <a:t>Задание 24 – на установление последовательности биологических процессов, явлений, объектов</a:t>
            </a:r>
          </a:p>
          <a:p>
            <a:pPr marL="0" indent="0">
              <a:buNone/>
            </a:pPr>
            <a:r>
              <a:rPr lang="ru-RU" sz="2400" dirty="0" smtClean="0"/>
              <a:t>Задание 25 – на восстановление текста из избыточного перечня терминов</a:t>
            </a:r>
          </a:p>
          <a:p>
            <a:pPr marL="0" indent="0">
              <a:buNone/>
            </a:pPr>
            <a:r>
              <a:rPr lang="ru-RU" sz="2400" dirty="0" smtClean="0"/>
              <a:t>Задание 26 – работа по инструкции</a:t>
            </a:r>
          </a:p>
        </p:txBody>
      </p:sp>
    </p:spTree>
    <p:extLst>
      <p:ext uri="{BB962C8B-B14F-4D97-AF65-F5344CB8AC3E}">
        <p14:creationId xmlns="" xmlns:p14="http://schemas.microsoft.com/office/powerpoint/2010/main" val="33781922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368152"/>
          </a:xfrm>
        </p:spPr>
        <p:txBody>
          <a:bodyPr>
            <a:normAutofit fontScale="90000"/>
          </a:bodyPr>
          <a:lstStyle/>
          <a:p>
            <a:pPr algn="l"/>
            <a:r>
              <a:rPr lang="ru-RU" sz="3200" b="1" dirty="0" smtClean="0"/>
              <a:t>                     Примеры новых заданий </a:t>
            </a:r>
            <a:r>
              <a:rPr lang="ru-RU" sz="3600" b="1" dirty="0" smtClean="0"/>
              <a:t/>
            </a:r>
            <a:br>
              <a:rPr lang="ru-RU" sz="3600" b="1" dirty="0" smtClean="0"/>
            </a:br>
            <a:r>
              <a:rPr lang="ru-RU" sz="1800" b="1" dirty="0" smtClean="0"/>
              <a:t>Для ответа на  задание 1 требуется записать  слово  или словосочетание. </a:t>
            </a:r>
            <a:br>
              <a:rPr lang="ru-RU" sz="1800" b="1" dirty="0" smtClean="0"/>
            </a:br>
            <a:r>
              <a:rPr lang="ru-RU" sz="1800" b="1" dirty="0" smtClean="0"/>
              <a:t>Опыт выполнения таких заданий формируется в ходе подготовки к ВПР, в которых довольно много подобных заданий.  Для подготовки к ОГЭ полезны задания открытого банка ФИПИ для 9-х классов</a:t>
            </a:r>
            <a:endParaRPr lang="ru-RU" sz="1800" b="1" dirty="0"/>
          </a:p>
        </p:txBody>
      </p:sp>
      <p:pic>
        <p:nvPicPr>
          <p:cNvPr id="4" name="Рисунок 3"/>
          <p:cNvPicPr>
            <a:picLocks noChangeAspect="1"/>
          </p:cNvPicPr>
          <p:nvPr/>
        </p:nvPicPr>
        <p:blipFill>
          <a:blip r:embed="rId2" cstate="print"/>
          <a:stretch>
            <a:fillRect/>
          </a:stretch>
        </p:blipFill>
        <p:spPr>
          <a:xfrm>
            <a:off x="539552" y="1700808"/>
            <a:ext cx="7042418" cy="5157192"/>
          </a:xfrm>
          <a:prstGeom prst="rect">
            <a:avLst/>
          </a:prstGeom>
        </p:spPr>
      </p:pic>
    </p:spTree>
    <p:extLst>
      <p:ext uri="{BB962C8B-B14F-4D97-AF65-F5344CB8AC3E}">
        <p14:creationId xmlns="" xmlns:p14="http://schemas.microsoft.com/office/powerpoint/2010/main" val="17156674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295275" y="114300"/>
            <a:ext cx="8229600" cy="777875"/>
          </a:xfrm>
        </p:spPr>
        <p:txBody>
          <a:bodyPr/>
          <a:lstStyle/>
          <a:p>
            <a:pPr eaLnBrk="1" hangingPunct="1"/>
            <a:r>
              <a:rPr lang="ru-RU" sz="3600" b="1" smtClean="0"/>
              <a:t>Пример задания из КИМ ВПР 5 класс</a:t>
            </a:r>
          </a:p>
        </p:txBody>
      </p:sp>
      <p:pic>
        <p:nvPicPr>
          <p:cNvPr id="19459" name="Рисунок 2"/>
          <p:cNvPicPr>
            <a:picLocks noChangeAspect="1"/>
          </p:cNvPicPr>
          <p:nvPr/>
        </p:nvPicPr>
        <p:blipFill>
          <a:blip r:embed="rId2" cstate="print"/>
          <a:srcRect/>
          <a:stretch>
            <a:fillRect/>
          </a:stretch>
        </p:blipFill>
        <p:spPr bwMode="auto">
          <a:xfrm>
            <a:off x="284163" y="1412875"/>
            <a:ext cx="8745537" cy="3671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t>Наглядные и раздаточные материалы по биологии</a:t>
            </a:r>
            <a:endParaRPr lang="ru-RU" sz="2800" dirty="0"/>
          </a:p>
        </p:txBody>
      </p:sp>
      <p:pic>
        <p:nvPicPr>
          <p:cNvPr id="4" name="Содержимое 3"/>
          <p:cNvPicPr>
            <a:picLocks noGrp="1"/>
          </p:cNvPicPr>
          <p:nvPr>
            <p:ph idx="4294967295"/>
          </p:nvPr>
        </p:nvPicPr>
        <p:blipFill>
          <a:blip r:embed="rId2" cstate="print"/>
          <a:srcRect l="3223" t="33601" r="5030" b="12584"/>
          <a:stretch>
            <a:fillRect/>
          </a:stretch>
        </p:blipFill>
        <p:spPr bwMode="auto">
          <a:xfrm>
            <a:off x="189782" y="1372828"/>
            <a:ext cx="3587750" cy="1873250"/>
          </a:xfrm>
          <a:prstGeom prst="rect">
            <a:avLst/>
          </a:prstGeom>
          <a:noFill/>
          <a:ln w="9525">
            <a:solidFill>
              <a:schemeClr val="accent1"/>
            </a:solidFill>
            <a:miter lim="800000"/>
            <a:headEnd/>
            <a:tailEnd/>
          </a:ln>
        </p:spPr>
      </p:pic>
      <p:pic>
        <p:nvPicPr>
          <p:cNvPr id="5" name="Рисунок 4"/>
          <p:cNvPicPr/>
          <p:nvPr/>
        </p:nvPicPr>
        <p:blipFill>
          <a:blip r:embed="rId3" cstate="print"/>
          <a:srcRect l="1803" t="5532" r="2481" b="15880"/>
          <a:stretch>
            <a:fillRect/>
          </a:stretch>
        </p:blipFill>
        <p:spPr bwMode="auto">
          <a:xfrm>
            <a:off x="392552" y="3527781"/>
            <a:ext cx="3273509" cy="2657674"/>
          </a:xfrm>
          <a:prstGeom prst="rect">
            <a:avLst/>
          </a:prstGeom>
          <a:noFill/>
          <a:ln w="9525">
            <a:solidFill>
              <a:schemeClr val="accent1"/>
            </a:solidFill>
            <a:miter lim="800000"/>
            <a:headEnd/>
            <a:tailEnd/>
          </a:ln>
        </p:spPr>
      </p:pic>
      <p:pic>
        <p:nvPicPr>
          <p:cNvPr id="6" name="Рисунок 5"/>
          <p:cNvPicPr/>
          <p:nvPr/>
        </p:nvPicPr>
        <p:blipFill>
          <a:blip r:embed="rId4" cstate="print"/>
          <a:srcRect l="919" t="6416" r="1276" b="7965"/>
          <a:stretch>
            <a:fillRect/>
          </a:stretch>
        </p:blipFill>
        <p:spPr bwMode="auto">
          <a:xfrm>
            <a:off x="3932556" y="1333233"/>
            <a:ext cx="5076056" cy="3960440"/>
          </a:xfrm>
          <a:prstGeom prst="rect">
            <a:avLst/>
          </a:prstGeom>
          <a:noFill/>
          <a:ln w="9525">
            <a:solidFill>
              <a:schemeClr val="accent1"/>
            </a:solid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295275" y="114300"/>
            <a:ext cx="8229600" cy="577850"/>
          </a:xfrm>
        </p:spPr>
        <p:txBody>
          <a:bodyPr>
            <a:normAutofit fontScale="90000"/>
          </a:bodyPr>
          <a:lstStyle/>
          <a:p>
            <a:pPr eaLnBrk="1" hangingPunct="1"/>
            <a:r>
              <a:rPr lang="ru-RU" sz="3600" b="1" smtClean="0"/>
              <a:t>Пример задания из КИМ ВПР 6 класс</a:t>
            </a:r>
          </a:p>
        </p:txBody>
      </p:sp>
      <p:pic>
        <p:nvPicPr>
          <p:cNvPr id="20483" name="Рисунок 3"/>
          <p:cNvPicPr>
            <a:picLocks noChangeAspect="1"/>
          </p:cNvPicPr>
          <p:nvPr/>
        </p:nvPicPr>
        <p:blipFill>
          <a:blip r:embed="rId2" cstate="print"/>
          <a:srcRect/>
          <a:stretch>
            <a:fillRect/>
          </a:stretch>
        </p:blipFill>
        <p:spPr bwMode="auto">
          <a:xfrm>
            <a:off x="179388" y="863600"/>
            <a:ext cx="8640762" cy="568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a:xfrm>
            <a:off x="295275" y="114300"/>
            <a:ext cx="8229600" cy="577850"/>
          </a:xfrm>
        </p:spPr>
        <p:txBody>
          <a:bodyPr>
            <a:normAutofit fontScale="90000"/>
          </a:bodyPr>
          <a:lstStyle/>
          <a:p>
            <a:pPr eaLnBrk="1" hangingPunct="1"/>
            <a:r>
              <a:rPr lang="ru-RU" sz="3600" b="1" smtClean="0"/>
              <a:t>Пример заданий из КИМ ВПР 7 класс</a:t>
            </a:r>
          </a:p>
        </p:txBody>
      </p:sp>
      <p:pic>
        <p:nvPicPr>
          <p:cNvPr id="21507" name="Рисунок 2"/>
          <p:cNvPicPr>
            <a:picLocks noChangeAspect="1"/>
          </p:cNvPicPr>
          <p:nvPr/>
        </p:nvPicPr>
        <p:blipFill>
          <a:blip r:embed="rId2" cstate="print"/>
          <a:srcRect/>
          <a:stretch>
            <a:fillRect/>
          </a:stretch>
        </p:blipFill>
        <p:spPr bwMode="auto">
          <a:xfrm>
            <a:off x="0" y="722313"/>
            <a:ext cx="9020175" cy="3097212"/>
          </a:xfrm>
          <a:prstGeom prst="rect">
            <a:avLst/>
          </a:prstGeom>
          <a:noFill/>
          <a:ln w="9525">
            <a:noFill/>
            <a:miter lim="800000"/>
            <a:headEnd/>
            <a:tailEnd/>
          </a:ln>
        </p:spPr>
      </p:pic>
      <p:pic>
        <p:nvPicPr>
          <p:cNvPr id="21508" name="Рисунок 4"/>
          <p:cNvPicPr>
            <a:picLocks noChangeAspect="1"/>
          </p:cNvPicPr>
          <p:nvPr/>
        </p:nvPicPr>
        <p:blipFill>
          <a:blip r:embed="rId3" cstate="print"/>
          <a:srcRect/>
          <a:stretch>
            <a:fillRect/>
          </a:stretch>
        </p:blipFill>
        <p:spPr bwMode="auto">
          <a:xfrm>
            <a:off x="468313" y="3644900"/>
            <a:ext cx="8056562" cy="294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295275" y="114300"/>
            <a:ext cx="8524875" cy="577850"/>
          </a:xfrm>
        </p:spPr>
        <p:txBody>
          <a:bodyPr>
            <a:normAutofit fontScale="90000"/>
          </a:bodyPr>
          <a:lstStyle/>
          <a:p>
            <a:pPr eaLnBrk="1" hangingPunct="1"/>
            <a:r>
              <a:rPr lang="ru-RU" sz="3600" b="1" smtClean="0"/>
              <a:t>Пример заданий из КИМ открытого банка</a:t>
            </a:r>
          </a:p>
        </p:txBody>
      </p:sp>
      <p:pic>
        <p:nvPicPr>
          <p:cNvPr id="22531" name="Рисунок 3"/>
          <p:cNvPicPr>
            <a:picLocks noChangeAspect="1"/>
          </p:cNvPicPr>
          <p:nvPr/>
        </p:nvPicPr>
        <p:blipFill>
          <a:blip r:embed="rId2" cstate="print"/>
          <a:srcRect/>
          <a:stretch>
            <a:fillRect/>
          </a:stretch>
        </p:blipFill>
        <p:spPr bwMode="auto">
          <a:xfrm>
            <a:off x="295275" y="1052513"/>
            <a:ext cx="8651875" cy="4224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424936" cy="6771084"/>
          </a:xfrm>
          <a:prstGeom prst="rect">
            <a:avLst/>
          </a:prstGeom>
        </p:spPr>
        <p:txBody>
          <a:bodyPr wrap="square">
            <a:spAutoFit/>
          </a:bodyPr>
          <a:lstStyle/>
          <a:p>
            <a:r>
              <a:rPr lang="ru-RU" sz="2400" dirty="0" smtClean="0"/>
              <a:t>*При выполнении заданий 2 – 19 ученику важно не только указать верный ответ, но и объяснить, почему выбранный ответ является правильным. Только в этом случае можно быть уверенным в том, что выбранный ответ совпадёт с эталонным. Поэтому при повторении материала курса биологии важно отработать это действие. Объяснение должно быть логичным и непротиворечивым, опираться на имеющиеся знания. </a:t>
            </a:r>
          </a:p>
          <a:p>
            <a:r>
              <a:rPr lang="ru-RU" sz="2400" dirty="0" smtClean="0"/>
              <a:t>Пример выполнения задания. </a:t>
            </a:r>
          </a:p>
          <a:p>
            <a:r>
              <a:rPr lang="ru-RU" sz="2400" dirty="0" smtClean="0"/>
              <a:t>Между такими науками, как физика, химия, биология общим является то, что они:</a:t>
            </a:r>
          </a:p>
          <a:p>
            <a:r>
              <a:rPr lang="ru-RU" sz="2400" dirty="0" smtClean="0"/>
              <a:t>1)выявляют особенности превращения веществ</a:t>
            </a:r>
          </a:p>
          <a:p>
            <a:r>
              <a:rPr lang="ru-RU" sz="2400" dirty="0" smtClean="0"/>
              <a:t>2)используют наблюдение, как метод исследования</a:t>
            </a:r>
          </a:p>
          <a:p>
            <a:r>
              <a:rPr lang="ru-RU" sz="2400" dirty="0" smtClean="0"/>
              <a:t>3)изучают строение тел природы</a:t>
            </a:r>
          </a:p>
          <a:p>
            <a:r>
              <a:rPr lang="ru-RU" sz="2400" dirty="0" smtClean="0"/>
              <a:t>4)изучают живые объекты                Ответ:	2</a:t>
            </a:r>
          </a:p>
          <a:p>
            <a:r>
              <a:rPr lang="ru-RU" sz="2400" dirty="0" smtClean="0"/>
              <a:t>Объяснение:  Наблюдение – это научный метод изучения, применяемый во многих науках, поэтому верный ответ – 2.</a:t>
            </a:r>
            <a:r>
              <a:rPr lang="ru-RU" sz="1600" dirty="0" smtClean="0"/>
              <a:t> </a:t>
            </a:r>
          </a:p>
          <a:p>
            <a:r>
              <a:rPr lang="ru-RU" sz="1600" dirty="0" smtClean="0"/>
              <a:t>*По материалам </a:t>
            </a:r>
            <a:r>
              <a:rPr lang="ru-RU" sz="1600" dirty="0" err="1" smtClean="0"/>
              <a:t>вебинара</a:t>
            </a:r>
            <a:r>
              <a:rPr lang="ru-RU" sz="1600" dirty="0" smtClean="0"/>
              <a:t> Скворцова П.М. ОГЭ_2020 по биологии. Повторение материала </a:t>
            </a:r>
            <a:br>
              <a:rPr lang="ru-RU" sz="1600" dirty="0" smtClean="0"/>
            </a:br>
            <a:r>
              <a:rPr lang="ru-RU" sz="1600" dirty="0" smtClean="0"/>
              <a:t>5 - 9 классы: расставляем приоритеты.</a:t>
            </a:r>
          </a:p>
          <a:p>
            <a:endParaRPr lang="ru-RU"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7992888" cy="5016758"/>
          </a:xfrm>
          <a:prstGeom prst="rect">
            <a:avLst/>
          </a:prstGeom>
        </p:spPr>
        <p:txBody>
          <a:bodyPr wrap="square">
            <a:spAutoFit/>
          </a:bodyPr>
          <a:lstStyle/>
          <a:p>
            <a:r>
              <a:rPr lang="ru-RU" sz="3200" dirty="0" smtClean="0"/>
              <a:t>Пример выполнения задания: </a:t>
            </a:r>
          </a:p>
          <a:p>
            <a:r>
              <a:rPr lang="ru-RU" sz="3200" dirty="0" smtClean="0"/>
              <a:t>Оболочка из клетчатки отсутствует в клетках </a:t>
            </a:r>
          </a:p>
          <a:p>
            <a:r>
              <a:rPr lang="ru-RU" sz="3200" dirty="0" smtClean="0"/>
              <a:t>1)животных</a:t>
            </a:r>
          </a:p>
          <a:p>
            <a:r>
              <a:rPr lang="ru-RU" sz="3200" dirty="0" smtClean="0"/>
              <a:t>2)папоротников</a:t>
            </a:r>
          </a:p>
          <a:p>
            <a:r>
              <a:rPr lang="ru-RU" sz="3200" dirty="0" smtClean="0"/>
              <a:t>3)голосеменных</a:t>
            </a:r>
          </a:p>
          <a:p>
            <a:r>
              <a:rPr lang="ru-RU" sz="3200" dirty="0" smtClean="0"/>
              <a:t>4)Покрытосеменных                   Ответ:	1</a:t>
            </a:r>
          </a:p>
          <a:p>
            <a:r>
              <a:rPr lang="ru-RU" sz="3200" dirty="0" smtClean="0"/>
              <a:t>Объяснение:</a:t>
            </a:r>
          </a:p>
          <a:p>
            <a:r>
              <a:rPr lang="ru-RU" sz="3200" dirty="0" smtClean="0"/>
              <a:t>Оболочка из клетчатки – признак клетки растительного организма, поэтому верный ответ – 1.</a:t>
            </a:r>
            <a:endParaRPr lang="ru-RU" sz="32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3" y="404664"/>
            <a:ext cx="8784975" cy="5509200"/>
          </a:xfrm>
          <a:prstGeom prst="rect">
            <a:avLst/>
          </a:prstGeom>
        </p:spPr>
        <p:txBody>
          <a:bodyPr wrap="square">
            <a:spAutoFit/>
          </a:bodyPr>
          <a:lstStyle/>
          <a:p>
            <a:pPr algn="ctr"/>
            <a:r>
              <a:rPr lang="ru-RU" sz="2800" dirty="0" smtClean="0"/>
              <a:t>Пример выполнения заданий линии 18</a:t>
            </a:r>
          </a:p>
          <a:p>
            <a:r>
              <a:rPr lang="ru-RU" sz="2800" dirty="0" smtClean="0"/>
              <a:t>В приведённой ниже таблице между позициями первого и второго столбца имеется взаимосвязь.  </a:t>
            </a:r>
          </a:p>
          <a:p>
            <a:r>
              <a:rPr lang="ru-RU" sz="2800" dirty="0" smtClean="0"/>
              <a:t>Какое понятие следует вписать на место пропуска в этой таблице?</a:t>
            </a:r>
          </a:p>
          <a:p>
            <a:r>
              <a:rPr lang="ru-RU" sz="2800" dirty="0" smtClean="0"/>
              <a:t>1)	обеспечение мышечного сокращения</a:t>
            </a:r>
          </a:p>
          <a:p>
            <a:r>
              <a:rPr lang="ru-RU" sz="2800" dirty="0" smtClean="0"/>
              <a:t>2)	обмен газов</a:t>
            </a:r>
          </a:p>
          <a:p>
            <a:r>
              <a:rPr lang="ru-RU" sz="2800" dirty="0" smtClean="0"/>
              <a:t>3)	синтез гормонов</a:t>
            </a:r>
          </a:p>
          <a:p>
            <a:r>
              <a:rPr lang="ru-RU" sz="2800" dirty="0" smtClean="0"/>
              <a:t>4)	энергетический обмен </a:t>
            </a:r>
          </a:p>
          <a:p>
            <a:r>
              <a:rPr lang="ru-RU" sz="2800" dirty="0" smtClean="0"/>
              <a:t>Ответ: 3</a:t>
            </a:r>
          </a:p>
          <a:p>
            <a:endParaRPr lang="ru-RU" dirty="0" smtClean="0"/>
          </a:p>
          <a:p>
            <a:r>
              <a:rPr lang="ru-RU" dirty="0" smtClean="0"/>
              <a:t>                                                                                                                                                           </a:t>
            </a:r>
          </a:p>
          <a:p>
            <a:endParaRPr lang="ru-RU" dirty="0" smtClean="0"/>
          </a:p>
          <a:p>
            <a:endParaRPr lang="ru-RU" dirty="0"/>
          </a:p>
        </p:txBody>
      </p:sp>
      <p:graphicFrame>
        <p:nvGraphicFramePr>
          <p:cNvPr id="3" name="Таблица 2"/>
          <p:cNvGraphicFramePr>
            <a:graphicFrameLocks noGrp="1"/>
          </p:cNvGraphicFramePr>
          <p:nvPr/>
        </p:nvGraphicFramePr>
        <p:xfrm>
          <a:off x="179512" y="5013176"/>
          <a:ext cx="8286750" cy="1280160"/>
        </p:xfrm>
        <a:graphic>
          <a:graphicData uri="http://schemas.openxmlformats.org/drawingml/2006/table">
            <a:tbl>
              <a:tblPr firstRow="1" bandRow="1">
                <a:tableStyleId>{5C22544A-7EE6-4342-B048-85BDC9FD1C3A}</a:tableStyleId>
              </a:tblPr>
              <a:tblGrid>
                <a:gridCol w="4143375"/>
                <a:gridCol w="4143375"/>
              </a:tblGrid>
              <a:tr h="370840">
                <a:tc>
                  <a:txBody>
                    <a:bodyPr/>
                    <a:lstStyle/>
                    <a:p>
                      <a:pPr algn="ctr">
                        <a:spcAft>
                          <a:spcPts val="0"/>
                        </a:spcAft>
                      </a:pP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Объект</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Процесс</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70840">
                <a:tc>
                  <a:txBody>
                    <a:bodyPr/>
                    <a:lstStyle/>
                    <a:p>
                      <a:pPr algn="ctr">
                        <a:spcAft>
                          <a:spcPts val="0"/>
                        </a:spcAft>
                      </a:pP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надпочечники</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28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tc>
              </a:tr>
              <a:tr h="370840">
                <a:tc>
                  <a:txBody>
                    <a:bodyPr/>
                    <a:lstStyle/>
                    <a:p>
                      <a:pPr algn="ctr">
                        <a:spcAft>
                          <a:spcPts val="0"/>
                        </a:spcAft>
                      </a:pP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печень</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фильтрация крови</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48681"/>
            <a:ext cx="7848872" cy="6124754"/>
          </a:xfrm>
          <a:prstGeom prst="rect">
            <a:avLst/>
          </a:prstGeom>
        </p:spPr>
        <p:txBody>
          <a:bodyPr wrap="square">
            <a:spAutoFit/>
          </a:bodyPr>
          <a:lstStyle/>
          <a:p>
            <a:pPr algn="ctr"/>
            <a:r>
              <a:rPr lang="ru-RU" sz="2800" dirty="0" smtClean="0"/>
              <a:t>Пример выполнения задания 19. </a:t>
            </a:r>
          </a:p>
          <a:p>
            <a:r>
              <a:rPr lang="ru-RU" sz="2800" dirty="0" smtClean="0"/>
              <a:t>Верны ли следующие суждения о бактериях</a:t>
            </a:r>
          </a:p>
          <a:p>
            <a:r>
              <a:rPr lang="ru-RU" sz="2800" dirty="0" smtClean="0"/>
              <a:t>А. У всех бактерий отсутствует оформленное ядро</a:t>
            </a:r>
          </a:p>
          <a:p>
            <a:r>
              <a:rPr lang="ru-RU" sz="2800" dirty="0" smtClean="0"/>
              <a:t>Б. Бактерии образуют цисты</a:t>
            </a:r>
          </a:p>
          <a:p>
            <a:r>
              <a:rPr lang="ru-RU" sz="2800" dirty="0" smtClean="0"/>
              <a:t>1) верно только А</a:t>
            </a:r>
          </a:p>
          <a:p>
            <a:r>
              <a:rPr lang="ru-RU" sz="2800" dirty="0" smtClean="0"/>
              <a:t>2) верно только Б</a:t>
            </a:r>
          </a:p>
          <a:p>
            <a:r>
              <a:rPr lang="ru-RU" sz="2800" dirty="0" smtClean="0"/>
              <a:t>3) верны оба суждения</a:t>
            </a:r>
          </a:p>
          <a:p>
            <a:r>
              <a:rPr lang="ru-RU" sz="2800" dirty="0" smtClean="0"/>
              <a:t>4) оба суждения не верны</a:t>
            </a:r>
          </a:p>
          <a:p>
            <a:r>
              <a:rPr lang="ru-RU" sz="2800" dirty="0" smtClean="0"/>
              <a:t>Пример неверного ответа:	3</a:t>
            </a:r>
          </a:p>
          <a:p>
            <a:r>
              <a:rPr lang="ru-RU" sz="2800" dirty="0" smtClean="0"/>
              <a:t>Объяснение:</a:t>
            </a:r>
          </a:p>
          <a:p>
            <a:r>
              <a:rPr lang="ru-RU" sz="2800" dirty="0" smtClean="0"/>
              <a:t>Бактерии – безъядерные организмы, образуют споры, поэтому верный ответ – 3.</a:t>
            </a:r>
          </a:p>
          <a:p>
            <a:r>
              <a:rPr lang="ru-RU" sz="2800" dirty="0" smtClean="0"/>
              <a:t>Правильный ответ : 1. Не все бактерии образуют споры.</a:t>
            </a:r>
            <a:endParaRPr lang="ru-RU" sz="2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576064"/>
          </a:xfrm>
        </p:spPr>
        <p:txBody>
          <a:bodyPr>
            <a:normAutofit fontScale="90000"/>
          </a:bodyPr>
          <a:lstStyle/>
          <a:p>
            <a:r>
              <a:rPr lang="ru-RU" sz="3600" b="1" dirty="0" smtClean="0"/>
              <a:t>Примеры новых заданий: возможные примеры задания №1</a:t>
            </a:r>
            <a:endParaRPr lang="ru-RU" sz="3600" b="1" dirty="0"/>
          </a:p>
        </p:txBody>
      </p:sp>
      <p:pic>
        <p:nvPicPr>
          <p:cNvPr id="3" name="Рисунок 2"/>
          <p:cNvPicPr>
            <a:picLocks noChangeAspect="1"/>
          </p:cNvPicPr>
          <p:nvPr/>
        </p:nvPicPr>
        <p:blipFill>
          <a:blip r:embed="rId2" cstate="print"/>
          <a:stretch>
            <a:fillRect/>
          </a:stretch>
        </p:blipFill>
        <p:spPr>
          <a:xfrm>
            <a:off x="0" y="1001990"/>
            <a:ext cx="7822932" cy="3075082"/>
          </a:xfrm>
          <a:prstGeom prst="rect">
            <a:avLst/>
          </a:prstGeom>
        </p:spPr>
      </p:pic>
      <p:pic>
        <p:nvPicPr>
          <p:cNvPr id="5" name="Рисунок 4"/>
          <p:cNvPicPr>
            <a:picLocks noChangeAspect="1"/>
          </p:cNvPicPr>
          <p:nvPr/>
        </p:nvPicPr>
        <p:blipFill>
          <a:blip r:embed="rId3" cstate="print"/>
          <a:stretch>
            <a:fillRect/>
          </a:stretch>
        </p:blipFill>
        <p:spPr>
          <a:xfrm>
            <a:off x="467544" y="4032632"/>
            <a:ext cx="5976664" cy="2719040"/>
          </a:xfrm>
          <a:prstGeom prst="rect">
            <a:avLst/>
          </a:prstGeom>
        </p:spPr>
      </p:pic>
    </p:spTree>
    <p:extLst>
      <p:ext uri="{BB962C8B-B14F-4D97-AF65-F5344CB8AC3E}">
        <p14:creationId xmlns="" xmlns:p14="http://schemas.microsoft.com/office/powerpoint/2010/main" val="29487492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04248" y="188640"/>
            <a:ext cx="2232248" cy="5544616"/>
          </a:xfrm>
        </p:spPr>
        <p:txBody>
          <a:bodyPr/>
          <a:lstStyle/>
          <a:p>
            <a:r>
              <a:rPr lang="ru-RU" sz="3600" b="1" dirty="0" smtClean="0"/>
              <a:t>Примеры новых заданий: №20 из </a:t>
            </a:r>
            <a:r>
              <a:rPr lang="ru-RU" sz="3600" b="1" dirty="0" err="1" smtClean="0"/>
              <a:t>демо</a:t>
            </a:r>
            <a:r>
              <a:rPr lang="ru-RU" sz="3600" b="1" dirty="0" smtClean="0"/>
              <a:t>-варианта</a:t>
            </a:r>
            <a:endParaRPr lang="ru-RU" sz="3600" b="1" dirty="0"/>
          </a:p>
        </p:txBody>
      </p:sp>
      <p:pic>
        <p:nvPicPr>
          <p:cNvPr id="3" name="Рисунок 2"/>
          <p:cNvPicPr>
            <a:picLocks noChangeAspect="1"/>
          </p:cNvPicPr>
          <p:nvPr/>
        </p:nvPicPr>
        <p:blipFill rotWithShape="1">
          <a:blip r:embed="rId2" cstate="print"/>
          <a:srcRect l="8896"/>
          <a:stretch/>
        </p:blipFill>
        <p:spPr>
          <a:xfrm>
            <a:off x="395536" y="332656"/>
            <a:ext cx="6127341" cy="6148833"/>
          </a:xfrm>
          <a:prstGeom prst="rect">
            <a:avLst/>
          </a:prstGeom>
        </p:spPr>
      </p:pic>
    </p:spTree>
    <p:extLst>
      <p:ext uri="{BB962C8B-B14F-4D97-AF65-F5344CB8AC3E}">
        <p14:creationId xmlns="" xmlns:p14="http://schemas.microsoft.com/office/powerpoint/2010/main" val="14430799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323850" y="188913"/>
            <a:ext cx="8229600" cy="576262"/>
          </a:xfrm>
        </p:spPr>
        <p:txBody>
          <a:bodyPr>
            <a:normAutofit fontScale="90000"/>
          </a:bodyPr>
          <a:lstStyle/>
          <a:p>
            <a:pPr eaLnBrk="1" hangingPunct="1"/>
            <a:r>
              <a:rPr lang="ru-RU" sz="3600" b="1" smtClean="0"/>
              <a:t>Примеры новых заданий: возможные примеры задания №20</a:t>
            </a:r>
          </a:p>
        </p:txBody>
      </p:sp>
      <p:pic>
        <p:nvPicPr>
          <p:cNvPr id="30723" name="Рисунок 3"/>
          <p:cNvPicPr>
            <a:picLocks noChangeAspect="1"/>
          </p:cNvPicPr>
          <p:nvPr/>
        </p:nvPicPr>
        <p:blipFill>
          <a:blip r:embed="rId2" cstate="print"/>
          <a:srcRect/>
          <a:stretch>
            <a:fillRect/>
          </a:stretch>
        </p:blipFill>
        <p:spPr bwMode="auto">
          <a:xfrm>
            <a:off x="303213" y="1052513"/>
            <a:ext cx="8250237" cy="559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758461" y="0"/>
            <a:ext cx="7125562" cy="2739211"/>
          </a:xfrm>
          <a:prstGeom prst="rect">
            <a:avLst/>
          </a:prstGeom>
        </p:spPr>
        <p:txBody>
          <a:bodyPr wrap="square">
            <a:spAutoFit/>
          </a:bodyPr>
          <a:lstStyle/>
          <a:p>
            <a:r>
              <a:rPr lang="ru-RU" sz="3600" b="1" dirty="0" smtClean="0">
                <a:solidFill>
                  <a:schemeClr val="bg1"/>
                </a:solidFill>
                <a:latin typeface="+mj-lt"/>
                <a:ea typeface="+mj-ea"/>
                <a:cs typeface="+mj-cs"/>
              </a:rPr>
              <a:t>	</a:t>
            </a:r>
            <a:r>
              <a:rPr lang="ru-RU" sz="3600" b="1" dirty="0" smtClean="0">
                <a:solidFill>
                  <a:schemeClr val="bg2">
                    <a:lumMod val="75000"/>
                  </a:schemeClr>
                </a:solidFill>
                <a:latin typeface="+mj-lt"/>
                <a:ea typeface="+mj-ea"/>
                <a:cs typeface="+mj-cs"/>
              </a:rPr>
              <a:t>	   </a:t>
            </a:r>
            <a:r>
              <a:rPr lang="ru-RU" sz="2800" b="1" dirty="0" smtClean="0">
                <a:solidFill>
                  <a:srgbClr val="185CA4"/>
                </a:solidFill>
                <a:latin typeface="Calibri" panose="020F0502020204030204" pitchFamily="34" charset="0"/>
                <a:ea typeface="+mj-ea"/>
                <a:cs typeface="+mj-cs"/>
              </a:rPr>
              <a:t>Методическая помощь 			          </a:t>
            </a:r>
            <a:r>
              <a:rPr lang="en-US" sz="2800" b="1" dirty="0" smtClean="0">
                <a:solidFill>
                  <a:srgbClr val="185CA4"/>
                </a:solidFill>
                <a:latin typeface="Calibri" panose="020F0502020204030204" pitchFamily="34" charset="0"/>
                <a:ea typeface="+mj-ea"/>
                <a:cs typeface="+mj-cs"/>
              </a:rPr>
              <a:t>rosuchebnik.ru </a:t>
            </a:r>
            <a:r>
              <a:rPr lang="ru-RU" sz="3600" b="1" dirty="0" smtClean="0">
                <a:solidFill>
                  <a:schemeClr val="bg2">
                    <a:lumMod val="75000"/>
                  </a:schemeClr>
                </a:solidFill>
                <a:latin typeface="+mj-lt"/>
                <a:ea typeface="+mj-ea"/>
                <a:cs typeface="+mj-cs"/>
              </a:rPr>
              <a:t/>
            </a:r>
            <a:br>
              <a:rPr lang="ru-RU" sz="3600" b="1" dirty="0" smtClean="0">
                <a:solidFill>
                  <a:schemeClr val="bg2">
                    <a:lumMod val="75000"/>
                  </a:schemeClr>
                </a:solidFill>
                <a:latin typeface="+mj-lt"/>
                <a:ea typeface="+mj-ea"/>
                <a:cs typeface="+mj-cs"/>
              </a:rPr>
            </a:br>
            <a:r>
              <a:rPr lang="ru-RU" sz="3600" b="1" dirty="0" smtClean="0">
                <a:solidFill>
                  <a:schemeClr val="bg2">
                    <a:lumMod val="75000"/>
                  </a:schemeClr>
                </a:solidFill>
                <a:latin typeface="+mj-lt"/>
                <a:ea typeface="+mj-ea"/>
                <a:cs typeface="+mj-cs"/>
              </a:rPr>
              <a:t>               </a:t>
            </a:r>
            <a:r>
              <a:rPr lang="ru-RU" sz="3600" b="1" dirty="0" smtClean="0">
                <a:solidFill>
                  <a:schemeClr val="bg2">
                    <a:lumMod val="75000"/>
                  </a:schemeClr>
                </a:solidFill>
              </a:rPr>
              <a:t/>
            </a:r>
            <a:br>
              <a:rPr lang="ru-RU" sz="3600" b="1" dirty="0" smtClean="0">
                <a:solidFill>
                  <a:schemeClr val="bg2">
                    <a:lumMod val="75000"/>
                  </a:schemeClr>
                </a:solidFill>
              </a:rPr>
            </a:br>
            <a:r>
              <a:rPr lang="ru-RU" sz="3600" b="1" dirty="0" smtClean="0">
                <a:solidFill>
                  <a:schemeClr val="bg1"/>
                </a:solidFill>
              </a:rPr>
              <a:t>                Методическая помощь</a:t>
            </a:r>
          </a:p>
          <a:p>
            <a:r>
              <a:rPr lang="ru-RU" sz="3600" b="1" dirty="0" smtClean="0">
                <a:solidFill>
                  <a:schemeClr val="bg1"/>
                </a:solidFill>
                <a:latin typeface="+mj-lt"/>
                <a:ea typeface="+mj-ea"/>
                <a:cs typeface="+mj-cs"/>
              </a:rPr>
              <a:t> Методическая помощь</a:t>
            </a:r>
          </a:p>
        </p:txBody>
      </p:sp>
      <p:pic>
        <p:nvPicPr>
          <p:cNvPr id="11" name="Рисунок 10"/>
          <p:cNvPicPr/>
          <p:nvPr/>
        </p:nvPicPr>
        <p:blipFill>
          <a:blip r:embed="rId2" cstate="print"/>
          <a:srcRect l="2693" t="36082" r="9433" b="13002"/>
          <a:stretch>
            <a:fillRect/>
          </a:stretch>
        </p:blipFill>
        <p:spPr bwMode="auto">
          <a:xfrm>
            <a:off x="114300" y="1239879"/>
            <a:ext cx="5433646" cy="3006806"/>
          </a:xfrm>
          <a:prstGeom prst="rect">
            <a:avLst/>
          </a:prstGeom>
          <a:noFill/>
          <a:ln w="9525">
            <a:solidFill>
              <a:schemeClr val="bg2">
                <a:lumMod val="75000"/>
              </a:schemeClr>
            </a:solidFill>
            <a:miter lim="800000"/>
            <a:headEnd/>
            <a:tailEnd/>
          </a:ln>
        </p:spPr>
      </p:pic>
      <p:pic>
        <p:nvPicPr>
          <p:cNvPr id="6" name="Рисунок 5"/>
          <p:cNvPicPr/>
          <p:nvPr/>
        </p:nvPicPr>
        <p:blipFill>
          <a:blip r:embed="rId3" cstate="print"/>
          <a:srcRect l="11705" t="5411" r="5398" b="78357"/>
          <a:stretch>
            <a:fillRect/>
          </a:stretch>
        </p:blipFill>
        <p:spPr bwMode="auto">
          <a:xfrm>
            <a:off x="2555777" y="1126512"/>
            <a:ext cx="6368416" cy="934336"/>
          </a:xfrm>
          <a:prstGeom prst="rect">
            <a:avLst/>
          </a:prstGeom>
          <a:noFill/>
          <a:ln w="9525">
            <a:solidFill>
              <a:schemeClr val="accent1"/>
            </a:solidFill>
            <a:miter lim="800000"/>
            <a:headEnd/>
            <a:tailEnd/>
          </a:ln>
        </p:spPr>
      </p:pic>
      <p:sp>
        <p:nvSpPr>
          <p:cNvPr id="7" name="Прямоугольник 6"/>
          <p:cNvSpPr/>
          <p:nvPr/>
        </p:nvSpPr>
        <p:spPr>
          <a:xfrm>
            <a:off x="4273061" y="773723"/>
            <a:ext cx="4572000" cy="369332"/>
          </a:xfrm>
          <a:prstGeom prst="rect">
            <a:avLst/>
          </a:prstGeom>
        </p:spPr>
        <p:txBody>
          <a:bodyPr>
            <a:spAutoFit/>
          </a:bodyPr>
          <a:lstStyle/>
          <a:p>
            <a:pPr algn="ctr"/>
            <a:r>
              <a:rPr lang="ru-RU" dirty="0" smtClean="0">
                <a:solidFill>
                  <a:schemeClr val="bg2"/>
                </a:solidFill>
                <a:sym typeface="HeliosCompressed"/>
              </a:rPr>
              <a:t>Федеральный проект </a:t>
            </a:r>
            <a:r>
              <a:rPr lang="ru-RU" dirty="0" smtClean="0">
                <a:solidFill>
                  <a:schemeClr val="bg2"/>
                </a:solidFill>
                <a:ea typeface="Helvetica Neue Condensed" panose="02000503000000020004" pitchFamily="2" charset="0"/>
                <a:cs typeface="Calibri" panose="020F0502020204030204" pitchFamily="34" charset="0"/>
                <a:sym typeface="HeliosCompressed"/>
              </a:rPr>
              <a:t>«Учитель будущего»</a:t>
            </a:r>
            <a:endParaRPr lang="ru-RU" dirty="0">
              <a:solidFill>
                <a:schemeClr val="bg2"/>
              </a:solidFill>
            </a:endParaRPr>
          </a:p>
        </p:txBody>
      </p:sp>
      <p:pic>
        <p:nvPicPr>
          <p:cNvPr id="10" name="Рисунок 9"/>
          <p:cNvPicPr/>
          <p:nvPr/>
        </p:nvPicPr>
        <p:blipFill>
          <a:blip r:embed="rId4" cstate="print"/>
          <a:srcRect l="2405" t="13226" r="3955" b="21443"/>
          <a:stretch>
            <a:fillRect/>
          </a:stretch>
        </p:blipFill>
        <p:spPr bwMode="auto">
          <a:xfrm>
            <a:off x="4665784" y="2924944"/>
            <a:ext cx="4478216" cy="3096344"/>
          </a:xfrm>
          <a:prstGeom prst="rect">
            <a:avLst/>
          </a:prstGeom>
          <a:noFill/>
          <a:ln w="9525">
            <a:solidFill>
              <a:schemeClr val="accent1"/>
            </a:solidFill>
            <a:miter lim="800000"/>
            <a:headEnd/>
            <a:tailEnd/>
          </a:ln>
        </p:spPr>
      </p:pic>
      <p:pic>
        <p:nvPicPr>
          <p:cNvPr id="12" name="Рисунок 11"/>
          <p:cNvPicPr/>
          <p:nvPr/>
        </p:nvPicPr>
        <p:blipFill>
          <a:blip r:embed="rId5" cstate="print"/>
          <a:srcRect l="3047" t="13627" r="4115" b="23848"/>
          <a:stretch>
            <a:fillRect/>
          </a:stretch>
        </p:blipFill>
        <p:spPr bwMode="auto">
          <a:xfrm>
            <a:off x="671511" y="4369778"/>
            <a:ext cx="3759812" cy="2180492"/>
          </a:xfrm>
          <a:prstGeom prst="rect">
            <a:avLst/>
          </a:prstGeom>
          <a:noFill/>
          <a:ln w="9525">
            <a:solidFill>
              <a:schemeClr val="accent1"/>
            </a:solid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576064"/>
          </a:xfrm>
        </p:spPr>
        <p:txBody>
          <a:bodyPr>
            <a:normAutofit fontScale="90000"/>
          </a:bodyPr>
          <a:lstStyle/>
          <a:p>
            <a:r>
              <a:rPr lang="ru-RU" sz="3600" b="1" dirty="0" smtClean="0"/>
              <a:t>Примеры новых заданий: возможные примеры задания №20</a:t>
            </a:r>
            <a:endParaRPr lang="ru-RU" sz="3600" b="1" dirty="0"/>
          </a:p>
        </p:txBody>
      </p:sp>
      <p:pic>
        <p:nvPicPr>
          <p:cNvPr id="4" name="Рисунок 3"/>
          <p:cNvPicPr>
            <a:picLocks noChangeAspect="1"/>
          </p:cNvPicPr>
          <p:nvPr/>
        </p:nvPicPr>
        <p:blipFill>
          <a:blip r:embed="rId2" cstate="print"/>
          <a:stretch>
            <a:fillRect/>
          </a:stretch>
        </p:blipFill>
        <p:spPr>
          <a:xfrm>
            <a:off x="348549" y="1052736"/>
            <a:ext cx="7751843" cy="5761544"/>
          </a:xfrm>
          <a:prstGeom prst="rect">
            <a:avLst/>
          </a:prstGeom>
        </p:spPr>
      </p:pic>
    </p:spTree>
    <p:extLst>
      <p:ext uri="{BB962C8B-B14F-4D97-AF65-F5344CB8AC3E}">
        <p14:creationId xmlns="" xmlns:p14="http://schemas.microsoft.com/office/powerpoint/2010/main" val="17083488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576064"/>
          </a:xfrm>
        </p:spPr>
        <p:txBody>
          <a:bodyPr>
            <a:normAutofit fontScale="90000"/>
          </a:bodyPr>
          <a:lstStyle/>
          <a:p>
            <a:r>
              <a:rPr lang="ru-RU" sz="3600" b="1" dirty="0" smtClean="0"/>
              <a:t>Примеры новых заданий: возможные примеры задания №20</a:t>
            </a:r>
            <a:endParaRPr lang="ru-RU" sz="3600" b="1" dirty="0"/>
          </a:p>
        </p:txBody>
      </p:sp>
      <p:pic>
        <p:nvPicPr>
          <p:cNvPr id="3" name="Рисунок 2"/>
          <p:cNvPicPr>
            <a:picLocks noChangeAspect="1"/>
          </p:cNvPicPr>
          <p:nvPr/>
        </p:nvPicPr>
        <p:blipFill>
          <a:blip r:embed="rId2" cstate="print"/>
          <a:stretch>
            <a:fillRect/>
          </a:stretch>
        </p:blipFill>
        <p:spPr>
          <a:xfrm>
            <a:off x="107504" y="1052736"/>
            <a:ext cx="8858756" cy="5256584"/>
          </a:xfrm>
          <a:prstGeom prst="rect">
            <a:avLst/>
          </a:prstGeom>
        </p:spPr>
      </p:pic>
    </p:spTree>
    <p:extLst>
      <p:ext uri="{BB962C8B-B14F-4D97-AF65-F5344CB8AC3E}">
        <p14:creationId xmlns="" xmlns:p14="http://schemas.microsoft.com/office/powerpoint/2010/main" val="30832187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764704"/>
            <a:ext cx="8532440" cy="5909310"/>
          </a:xfrm>
          <a:prstGeom prst="rect">
            <a:avLst/>
          </a:prstGeom>
        </p:spPr>
        <p:txBody>
          <a:bodyPr wrap="square">
            <a:spAutoFit/>
          </a:bodyPr>
          <a:lstStyle/>
          <a:p>
            <a:r>
              <a:rPr lang="ru-RU" sz="2400" dirty="0" smtClean="0"/>
              <a:t>Задания №21-22 – выбор  трёх верных ответов из шести предложенных.</a:t>
            </a:r>
          </a:p>
          <a:p>
            <a:r>
              <a:rPr lang="ru-RU" sz="2400" dirty="0" smtClean="0"/>
              <a:t>№23 – установление соответствия.</a:t>
            </a:r>
          </a:p>
          <a:p>
            <a:r>
              <a:rPr lang="ru-RU" sz="2400" dirty="0" smtClean="0"/>
              <a:t>№24 – восстановление последовательности.</a:t>
            </a:r>
          </a:p>
          <a:p>
            <a:r>
              <a:rPr lang="ru-RU" sz="2400" dirty="0" smtClean="0"/>
              <a:t>№25 – восстановление текста с помощью избыточного числа терминов (4 из 8).</a:t>
            </a:r>
          </a:p>
          <a:p>
            <a:r>
              <a:rPr lang="ru-RU" sz="2400" dirty="0" smtClean="0"/>
              <a:t>№26 – работа по инструкции для описания биологического объекта.</a:t>
            </a:r>
          </a:p>
          <a:p>
            <a:pPr algn="ctr"/>
            <a:r>
              <a:rPr lang="ru-RU" sz="2400" b="1" dirty="0" smtClean="0"/>
              <a:t>Рекомендации по подготовке к ОГЭ</a:t>
            </a:r>
          </a:p>
          <a:p>
            <a:r>
              <a:rPr lang="ru-RU" sz="2400" b="1" dirty="0" smtClean="0"/>
              <a:t>1. Подготовку к экзамену лучше начинать осенью (с октября, в ходе  еженедельных занятий с использованием различных пособий, в том числе – для подготовки к ВПР).</a:t>
            </a:r>
          </a:p>
          <a:p>
            <a:r>
              <a:rPr lang="ru-RU" sz="2400" b="1" dirty="0" smtClean="0"/>
              <a:t>2.В конце учебного года (апрель-май) нужно организовать  повторение раздела «Человек и его здоровье», а затем остальных разделов школьного курса биологии.</a:t>
            </a:r>
          </a:p>
          <a:p>
            <a:endParaRPr lang="ru-RU"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206" y="12675"/>
            <a:ext cx="8229600" cy="706090"/>
          </a:xfrm>
        </p:spPr>
        <p:txBody>
          <a:bodyPr>
            <a:normAutofit fontScale="90000"/>
          </a:bodyPr>
          <a:lstStyle/>
          <a:p>
            <a:r>
              <a:rPr lang="ru-RU" b="1" dirty="0" smtClean="0"/>
              <a:t>Как изменился вариант КИМ</a:t>
            </a:r>
            <a:endParaRPr lang="ru-RU" b="1" dirty="0"/>
          </a:p>
        </p:txBody>
      </p:sp>
      <p:sp>
        <p:nvSpPr>
          <p:cNvPr id="3" name="Объект 2"/>
          <p:cNvSpPr>
            <a:spLocks noGrp="1"/>
          </p:cNvSpPr>
          <p:nvPr>
            <p:ph idx="1"/>
          </p:nvPr>
        </p:nvSpPr>
        <p:spPr>
          <a:xfrm>
            <a:off x="179512" y="836712"/>
            <a:ext cx="8712968" cy="5760640"/>
          </a:xfrm>
        </p:spPr>
        <p:txBody>
          <a:bodyPr>
            <a:normAutofit lnSpcReduction="10000"/>
          </a:bodyPr>
          <a:lstStyle/>
          <a:p>
            <a:pPr marL="0" indent="0">
              <a:buNone/>
            </a:pPr>
            <a:r>
              <a:rPr lang="ru-RU" dirty="0" smtClean="0"/>
              <a:t>Часть 2 – задания с развёрнутым ответом</a:t>
            </a:r>
          </a:p>
          <a:p>
            <a:pPr marL="0" indent="0">
              <a:buNone/>
            </a:pPr>
            <a:r>
              <a:rPr lang="ru-RU" dirty="0" smtClean="0"/>
              <a:t>Задание 27 – новое – биологическая задача с опорой на рисунок, оценивается в 2 балла</a:t>
            </a:r>
          </a:p>
          <a:p>
            <a:pPr marL="0" indent="0">
              <a:buNone/>
            </a:pPr>
            <a:r>
              <a:rPr lang="ru-RU" dirty="0" smtClean="0"/>
              <a:t>Задание 28 – прежнее задание на работу с текстом: текст и три вопроса к нему</a:t>
            </a:r>
          </a:p>
          <a:p>
            <a:pPr marL="0" indent="0">
              <a:buNone/>
            </a:pPr>
            <a:r>
              <a:rPr lang="ru-RU" dirty="0" smtClean="0"/>
              <a:t>Задание 29 – прежнее задание на работу с таблицей: табличная информация и три вопроса, два из которых по таблице, а третий – из общих сведений</a:t>
            </a:r>
          </a:p>
          <a:p>
            <a:pPr marL="0" indent="0">
              <a:buNone/>
            </a:pPr>
            <a:r>
              <a:rPr lang="ru-RU" dirty="0" smtClean="0"/>
              <a:t>Задание 30 – новое – преобразованная расчётная задача с биологическим вопросом</a:t>
            </a:r>
          </a:p>
        </p:txBody>
      </p:sp>
    </p:spTree>
    <p:extLst>
      <p:ext uri="{BB962C8B-B14F-4D97-AF65-F5344CB8AC3E}">
        <p14:creationId xmlns="" xmlns:p14="http://schemas.microsoft.com/office/powerpoint/2010/main" val="11135654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778098"/>
          </a:xfrm>
        </p:spPr>
        <p:txBody>
          <a:bodyPr>
            <a:normAutofit fontScale="90000"/>
          </a:bodyPr>
          <a:lstStyle/>
          <a:p>
            <a:r>
              <a:rPr lang="ru-RU" sz="3600" b="1" dirty="0" smtClean="0"/>
              <a:t>Примеры новых заданий: №27 из </a:t>
            </a:r>
            <a:r>
              <a:rPr lang="ru-RU" sz="3600" b="1" dirty="0" err="1" smtClean="0"/>
              <a:t>демо</a:t>
            </a:r>
            <a:r>
              <a:rPr lang="ru-RU" sz="3600" b="1" dirty="0" smtClean="0"/>
              <a:t>-варианта</a:t>
            </a:r>
            <a:endParaRPr lang="ru-RU" sz="3600" b="1" dirty="0"/>
          </a:p>
        </p:txBody>
      </p:sp>
      <p:pic>
        <p:nvPicPr>
          <p:cNvPr id="3" name="Рисунок 2"/>
          <p:cNvPicPr>
            <a:picLocks noChangeAspect="1"/>
          </p:cNvPicPr>
          <p:nvPr/>
        </p:nvPicPr>
        <p:blipFill>
          <a:blip r:embed="rId2" cstate="print"/>
          <a:stretch>
            <a:fillRect/>
          </a:stretch>
        </p:blipFill>
        <p:spPr>
          <a:xfrm>
            <a:off x="331147" y="1124744"/>
            <a:ext cx="7696894" cy="2566995"/>
          </a:xfrm>
          <a:prstGeom prst="rect">
            <a:avLst/>
          </a:prstGeom>
        </p:spPr>
      </p:pic>
      <p:pic>
        <p:nvPicPr>
          <p:cNvPr id="5" name="Рисунок 4"/>
          <p:cNvPicPr>
            <a:picLocks noChangeAspect="1"/>
          </p:cNvPicPr>
          <p:nvPr/>
        </p:nvPicPr>
        <p:blipFill>
          <a:blip r:embed="rId3" cstate="print"/>
          <a:stretch>
            <a:fillRect/>
          </a:stretch>
        </p:blipFill>
        <p:spPr>
          <a:xfrm>
            <a:off x="179512" y="3851457"/>
            <a:ext cx="5832648" cy="2896753"/>
          </a:xfrm>
          <a:prstGeom prst="rect">
            <a:avLst/>
          </a:prstGeom>
        </p:spPr>
      </p:pic>
    </p:spTree>
    <p:extLst>
      <p:ext uri="{BB962C8B-B14F-4D97-AF65-F5344CB8AC3E}">
        <p14:creationId xmlns="" xmlns:p14="http://schemas.microsoft.com/office/powerpoint/2010/main" val="32677555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576064"/>
          </a:xfrm>
        </p:spPr>
        <p:txBody>
          <a:bodyPr>
            <a:normAutofit fontScale="90000"/>
          </a:bodyPr>
          <a:lstStyle/>
          <a:p>
            <a:r>
              <a:rPr lang="ru-RU" sz="3600" b="1" dirty="0" smtClean="0"/>
              <a:t>Примеры новых заданий: возможные примеры задания №27</a:t>
            </a:r>
            <a:endParaRPr lang="ru-RU" sz="3600" b="1" dirty="0"/>
          </a:p>
        </p:txBody>
      </p:sp>
      <p:pic>
        <p:nvPicPr>
          <p:cNvPr id="6" name="Рисунок 5"/>
          <p:cNvPicPr>
            <a:picLocks noChangeAspect="1"/>
          </p:cNvPicPr>
          <p:nvPr/>
        </p:nvPicPr>
        <p:blipFill>
          <a:blip r:embed="rId2" cstate="print"/>
          <a:stretch>
            <a:fillRect/>
          </a:stretch>
        </p:blipFill>
        <p:spPr>
          <a:xfrm>
            <a:off x="1187624" y="1052736"/>
            <a:ext cx="6114966" cy="5597647"/>
          </a:xfrm>
          <a:prstGeom prst="rect">
            <a:avLst/>
          </a:prstGeom>
        </p:spPr>
      </p:pic>
    </p:spTree>
    <p:extLst>
      <p:ext uri="{BB962C8B-B14F-4D97-AF65-F5344CB8AC3E}">
        <p14:creationId xmlns="" xmlns:p14="http://schemas.microsoft.com/office/powerpoint/2010/main" val="21663203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778098"/>
          </a:xfrm>
        </p:spPr>
        <p:txBody>
          <a:bodyPr>
            <a:normAutofit fontScale="90000"/>
          </a:bodyPr>
          <a:lstStyle/>
          <a:p>
            <a:r>
              <a:rPr lang="ru-RU" sz="3600" b="1" dirty="0" smtClean="0"/>
              <a:t>Примеры новых заданий: №30 из </a:t>
            </a:r>
            <a:r>
              <a:rPr lang="ru-RU" sz="3600" b="1" dirty="0" err="1" smtClean="0"/>
              <a:t>демо</a:t>
            </a:r>
            <a:r>
              <a:rPr lang="ru-RU" sz="3600" b="1" dirty="0" smtClean="0"/>
              <a:t>-варианта</a:t>
            </a:r>
            <a:endParaRPr lang="ru-RU" sz="3600" b="1" dirty="0"/>
          </a:p>
        </p:txBody>
      </p:sp>
      <p:pic>
        <p:nvPicPr>
          <p:cNvPr id="4" name="Рисунок 3"/>
          <p:cNvPicPr>
            <a:picLocks noChangeAspect="1"/>
          </p:cNvPicPr>
          <p:nvPr/>
        </p:nvPicPr>
        <p:blipFill>
          <a:blip r:embed="rId2" cstate="print"/>
          <a:stretch>
            <a:fillRect/>
          </a:stretch>
        </p:blipFill>
        <p:spPr>
          <a:xfrm>
            <a:off x="125409" y="1124744"/>
            <a:ext cx="8625838" cy="3024336"/>
          </a:xfrm>
          <a:prstGeom prst="rect">
            <a:avLst/>
          </a:prstGeom>
        </p:spPr>
      </p:pic>
    </p:spTree>
    <p:extLst>
      <p:ext uri="{BB962C8B-B14F-4D97-AF65-F5344CB8AC3E}">
        <p14:creationId xmlns="" xmlns:p14="http://schemas.microsoft.com/office/powerpoint/2010/main" val="9011819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576064"/>
          </a:xfrm>
        </p:spPr>
        <p:txBody>
          <a:bodyPr>
            <a:normAutofit fontScale="90000"/>
          </a:bodyPr>
          <a:lstStyle/>
          <a:p>
            <a:r>
              <a:rPr lang="ru-RU" sz="3600" b="1" dirty="0" smtClean="0"/>
              <a:t>Примеры новых заданий: возможные примеры задания №30</a:t>
            </a:r>
            <a:endParaRPr lang="ru-RU" sz="3600" b="1" dirty="0"/>
          </a:p>
        </p:txBody>
      </p:sp>
      <p:sp>
        <p:nvSpPr>
          <p:cNvPr id="3" name="Прямоугольник 2"/>
          <p:cNvSpPr/>
          <p:nvPr/>
        </p:nvSpPr>
        <p:spPr>
          <a:xfrm>
            <a:off x="306584" y="980728"/>
            <a:ext cx="8729911" cy="5262979"/>
          </a:xfrm>
          <a:prstGeom prst="rect">
            <a:avLst/>
          </a:prstGeom>
        </p:spPr>
        <p:txBody>
          <a:bodyPr wrap="square">
            <a:spAutoFit/>
          </a:bodyPr>
          <a:lstStyle/>
          <a:p>
            <a:r>
              <a:rPr lang="ru-RU" sz="2800" dirty="0" smtClean="0"/>
              <a:t>На второй перемене в школьной столовой четвероклассник Николай на завтрак выбрал следующие блюда: молочную манную кашу, какао с молоком и булочку. Используя данные таблиц 1, 2 и 3, ответьте на следующие вопросы.</a:t>
            </a:r>
          </a:p>
          <a:p>
            <a:r>
              <a:rPr lang="ru-RU" sz="2800" dirty="0" smtClean="0"/>
              <a:t>1) Какова энергетическая ценность выбранного завтрака?</a:t>
            </a:r>
          </a:p>
          <a:p>
            <a:r>
              <a:rPr lang="ru-RU" sz="2800" dirty="0" smtClean="0"/>
              <a:t>2) Насколько предложенное меню соответствует норме второго завтрака по углеводам для десятилетнего Николая? </a:t>
            </a:r>
          </a:p>
          <a:p>
            <a:r>
              <a:rPr lang="ru-RU" sz="2800" dirty="0" smtClean="0"/>
              <a:t>3) Почему при избытке углеводов в пище часто наблюдается лишний вес?</a:t>
            </a:r>
            <a:endParaRPr lang="ru-RU" sz="2800" dirty="0"/>
          </a:p>
        </p:txBody>
      </p:sp>
    </p:spTree>
    <p:extLst>
      <p:ext uri="{BB962C8B-B14F-4D97-AF65-F5344CB8AC3E}">
        <p14:creationId xmlns="" xmlns:p14="http://schemas.microsoft.com/office/powerpoint/2010/main" val="40658765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576064"/>
          </a:xfrm>
        </p:spPr>
        <p:txBody>
          <a:bodyPr>
            <a:normAutofit fontScale="90000"/>
          </a:bodyPr>
          <a:lstStyle/>
          <a:p>
            <a:r>
              <a:rPr lang="ru-RU" sz="3600" b="1" dirty="0" smtClean="0"/>
              <a:t>Примеры новых заданий: возможные примеры задания №30</a:t>
            </a:r>
            <a:endParaRPr lang="ru-RU" sz="3600" b="1" dirty="0"/>
          </a:p>
        </p:txBody>
      </p:sp>
      <p:sp>
        <p:nvSpPr>
          <p:cNvPr id="3" name="Прямоугольник 2"/>
          <p:cNvSpPr/>
          <p:nvPr/>
        </p:nvSpPr>
        <p:spPr>
          <a:xfrm>
            <a:off x="306584" y="980728"/>
            <a:ext cx="8729911" cy="5693866"/>
          </a:xfrm>
          <a:prstGeom prst="rect">
            <a:avLst/>
          </a:prstGeom>
        </p:spPr>
        <p:txBody>
          <a:bodyPr wrap="square">
            <a:spAutoFit/>
          </a:bodyPr>
          <a:lstStyle/>
          <a:p>
            <a:r>
              <a:rPr lang="ru-RU" sz="2800" dirty="0" smtClean="0"/>
              <a:t>На третьей перемене в школьной столовой пятиклассница Света на завтрак выбрала следующие блюда: молочную манную кашу, чай с сахаром и блины. Используя данные таблиц 1, 2 и 3, ответьте на следующие вопросы.</a:t>
            </a:r>
          </a:p>
          <a:p>
            <a:r>
              <a:rPr lang="ru-RU" sz="2800" dirty="0" smtClean="0"/>
              <a:t>1) Какова энергетическая ценность выбранного завтрака?</a:t>
            </a:r>
          </a:p>
          <a:p>
            <a:r>
              <a:rPr lang="ru-RU" sz="2800" dirty="0" smtClean="0"/>
              <a:t>2) Насколько предложенное меню соответствует норме второго завтрака по жирам для одиннадцатилетней Светы, если вес девочки составляет 45 кг? </a:t>
            </a:r>
          </a:p>
          <a:p>
            <a:r>
              <a:rPr lang="ru-RU" sz="2800" dirty="0" smtClean="0"/>
              <a:t>3) Из каких взаимодополняющих процессов состоит обмен веществ человека?</a:t>
            </a:r>
          </a:p>
        </p:txBody>
      </p:sp>
    </p:spTree>
    <p:extLst>
      <p:ext uri="{BB962C8B-B14F-4D97-AF65-F5344CB8AC3E}">
        <p14:creationId xmlns="" xmlns:p14="http://schemas.microsoft.com/office/powerpoint/2010/main" val="32313652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EADD3D4-F379-44BE-8B90-62A2D433F149}"/>
              </a:ext>
            </a:extLst>
          </p:cNvPr>
          <p:cNvSpPr>
            <a:spLocks noGrp="1"/>
          </p:cNvSpPr>
          <p:nvPr>
            <p:ph type="title"/>
          </p:nvPr>
        </p:nvSpPr>
        <p:spPr>
          <a:xfrm>
            <a:off x="179512" y="188229"/>
            <a:ext cx="9001000" cy="1368563"/>
          </a:xfrm>
        </p:spPr>
        <p:txBody>
          <a:bodyPr>
            <a:noAutofit/>
          </a:bodyPr>
          <a:lstStyle/>
          <a:p>
            <a:pPr algn="l"/>
            <a:r>
              <a:rPr lang="ru-RU" sz="2400" b="1" dirty="0" smtClean="0">
                <a:solidFill>
                  <a:schemeClr val="tx2"/>
                </a:solidFill>
                <a:latin typeface="Times New Roman" panose="02020603050405020304" pitchFamily="18" charset="0"/>
                <a:cs typeface="Times New Roman" panose="02020603050405020304" pitchFamily="18" charset="0"/>
              </a:rPr>
              <a:t>                 Результаты </a:t>
            </a:r>
            <a:r>
              <a:rPr lang="ru-RU" sz="2400" b="1" dirty="0">
                <a:solidFill>
                  <a:schemeClr val="tx2"/>
                </a:solidFill>
                <a:latin typeface="Times New Roman" panose="02020603050405020304" pitchFamily="18" charset="0"/>
                <a:cs typeface="Times New Roman" panose="02020603050405020304" pitchFamily="18" charset="0"/>
              </a:rPr>
              <a:t>апробации перспективной модели </a:t>
            </a:r>
            <a:r>
              <a:rPr lang="ru-RU" sz="2400" b="1" dirty="0" smtClean="0">
                <a:solidFill>
                  <a:schemeClr val="tx2"/>
                </a:solidFill>
                <a:latin typeface="Times New Roman" panose="02020603050405020304" pitchFamily="18" charset="0"/>
                <a:cs typeface="Times New Roman" panose="02020603050405020304" pitchFamily="18" charset="0"/>
              </a:rPr>
              <a:t/>
            </a:r>
            <a:br>
              <a:rPr lang="ru-RU" sz="2400" b="1" dirty="0" smtClean="0">
                <a:solidFill>
                  <a:schemeClr val="tx2"/>
                </a:solidFill>
                <a:latin typeface="Times New Roman" panose="02020603050405020304" pitchFamily="18" charset="0"/>
                <a:cs typeface="Times New Roman" panose="02020603050405020304" pitchFamily="18" charset="0"/>
              </a:rPr>
            </a:br>
            <a:r>
              <a:rPr lang="ru-RU" sz="2400" b="1" dirty="0" smtClean="0">
                <a:solidFill>
                  <a:schemeClr val="tx2"/>
                </a:solidFill>
                <a:latin typeface="Times New Roman" panose="02020603050405020304" pitchFamily="18" charset="0"/>
                <a:cs typeface="Times New Roman" panose="02020603050405020304" pitchFamily="18" charset="0"/>
              </a:rPr>
              <a:t>                              КИМ </a:t>
            </a:r>
            <a:r>
              <a:rPr lang="ru-RU" sz="2400" b="1" dirty="0">
                <a:solidFill>
                  <a:schemeClr val="tx2"/>
                </a:solidFill>
                <a:latin typeface="Times New Roman" panose="02020603050405020304" pitchFamily="18" charset="0"/>
                <a:cs typeface="Times New Roman" panose="02020603050405020304" pitchFamily="18" charset="0"/>
              </a:rPr>
              <a:t>ОГЭ в 2019 </a:t>
            </a:r>
            <a:r>
              <a:rPr lang="ru-RU" sz="2400" b="1" dirty="0" smtClean="0">
                <a:solidFill>
                  <a:schemeClr val="tx2"/>
                </a:solidFill>
                <a:latin typeface="Times New Roman" panose="02020603050405020304" pitchFamily="18" charset="0"/>
                <a:cs typeface="Times New Roman" panose="02020603050405020304" pitchFamily="18" charset="0"/>
              </a:rPr>
              <a:t>году* </a:t>
            </a:r>
            <a:r>
              <a:rPr lang="ru-RU" sz="1000" b="1" dirty="0" smtClean="0">
                <a:solidFill>
                  <a:schemeClr val="tx2"/>
                </a:solidFill>
                <a:latin typeface="Times New Roman" panose="02020603050405020304" pitchFamily="18" charset="0"/>
                <a:cs typeface="Times New Roman" panose="02020603050405020304" pitchFamily="18" charset="0"/>
              </a:rPr>
              <a:t/>
            </a:r>
            <a:br>
              <a:rPr lang="ru-RU" sz="1000" b="1" dirty="0" smtClean="0">
                <a:solidFill>
                  <a:schemeClr val="tx2"/>
                </a:solidFill>
                <a:latin typeface="Times New Roman" panose="02020603050405020304" pitchFamily="18" charset="0"/>
                <a:cs typeface="Times New Roman" panose="02020603050405020304" pitchFamily="18" charset="0"/>
              </a:rPr>
            </a:br>
            <a:r>
              <a:rPr lang="ru-RU" sz="1400" b="1" dirty="0" smtClean="0">
                <a:solidFill>
                  <a:schemeClr val="tx2"/>
                </a:solidFill>
                <a:latin typeface="Times New Roman" panose="02020603050405020304" pitchFamily="18" charset="0"/>
                <a:cs typeface="Times New Roman" panose="02020603050405020304" pitchFamily="18" charset="0"/>
              </a:rPr>
              <a:t>* По материалам руководитель комиссии по разработке КИМ ОГЭ и ЕГЭ по биологии </a:t>
            </a:r>
            <a:r>
              <a:rPr lang="ru-RU" sz="1400" b="1" dirty="0" err="1" smtClean="0">
                <a:solidFill>
                  <a:schemeClr val="tx2"/>
                </a:solidFill>
                <a:latin typeface="Times New Roman" panose="02020603050405020304" pitchFamily="18" charset="0"/>
                <a:cs typeface="Times New Roman" panose="02020603050405020304" pitchFamily="18" charset="0"/>
              </a:rPr>
              <a:t>В.С.Рохлова</a:t>
            </a:r>
            <a:r>
              <a:rPr lang="ru-RU" sz="1400" b="1" dirty="0" smtClean="0">
                <a:solidFill>
                  <a:schemeClr val="tx2"/>
                </a:solidFill>
                <a:latin typeface="Times New Roman" panose="02020603050405020304" pitchFamily="18" charset="0"/>
                <a:cs typeface="Times New Roman" panose="02020603050405020304" pitchFamily="18" charset="0"/>
              </a:rPr>
              <a:t> «Особенности итоговой аттестации за основное общее образование по биологии в 2020 </a:t>
            </a:r>
            <a:r>
              <a:rPr lang="ru-RU" sz="1400" b="1" smtClean="0">
                <a:solidFill>
                  <a:schemeClr val="tx2"/>
                </a:solidFill>
                <a:latin typeface="Times New Roman" panose="02020603050405020304" pitchFamily="18" charset="0"/>
                <a:cs typeface="Times New Roman" panose="02020603050405020304" pitchFamily="18" charset="0"/>
              </a:rPr>
              <a:t>году».</a:t>
            </a:r>
            <a:r>
              <a:rPr lang="ru-RU" sz="2400" b="1" dirty="0" smtClean="0">
                <a:solidFill>
                  <a:schemeClr val="tx2"/>
                </a:solidFill>
                <a:latin typeface="Times New Roman" panose="02020603050405020304" pitchFamily="18" charset="0"/>
                <a:cs typeface="Times New Roman" panose="02020603050405020304" pitchFamily="18" charset="0"/>
              </a:rPr>
              <a:t/>
            </a:r>
            <a:br>
              <a:rPr lang="ru-RU" sz="2400" b="1" dirty="0" smtClean="0">
                <a:solidFill>
                  <a:schemeClr val="tx2"/>
                </a:solidFill>
                <a:latin typeface="Times New Roman" panose="02020603050405020304" pitchFamily="18" charset="0"/>
                <a:cs typeface="Times New Roman" panose="02020603050405020304" pitchFamily="18" charset="0"/>
              </a:rPr>
            </a:b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 xmlns:a16="http://schemas.microsoft.com/office/drawing/2014/main" id="{DEA4E64E-3392-4896-8D91-DCB6F49851E3}"/>
              </a:ext>
            </a:extLst>
          </p:cNvPr>
          <p:cNvSpPr>
            <a:spLocks noGrp="1"/>
          </p:cNvSpPr>
          <p:nvPr>
            <p:ph idx="1"/>
          </p:nvPr>
        </p:nvSpPr>
        <p:spPr>
          <a:xfrm>
            <a:off x="590872" y="1441579"/>
            <a:ext cx="8229600" cy="4525963"/>
          </a:xfrm>
        </p:spPr>
        <p:txBody>
          <a:bodyPr>
            <a:normAutofit/>
          </a:bodyPr>
          <a:lstStyle/>
          <a:p>
            <a:pPr indent="0">
              <a:buNone/>
            </a:pPr>
            <a:r>
              <a:rPr lang="ru-RU" sz="2000" dirty="0">
                <a:latin typeface="Times New Roman" panose="02020603050405020304" pitchFamily="18" charset="0"/>
                <a:ea typeface="Times New Roman" panose="02020603050405020304" pitchFamily="18" charset="0"/>
              </a:rPr>
              <a:t>Участвовало </a:t>
            </a:r>
            <a:r>
              <a:rPr lang="ru-RU" sz="2000" b="1" dirty="0">
                <a:latin typeface="Times New Roman" panose="02020603050405020304" pitchFamily="18" charset="0"/>
                <a:ea typeface="Times New Roman" panose="02020603050405020304" pitchFamily="18" charset="0"/>
              </a:rPr>
              <a:t>1889</a:t>
            </a:r>
            <a:r>
              <a:rPr lang="ru-RU" sz="2000" dirty="0">
                <a:latin typeface="Times New Roman" panose="02020603050405020304" pitchFamily="18" charset="0"/>
                <a:ea typeface="Times New Roman" panose="02020603050405020304" pitchFamily="18" charset="0"/>
              </a:rPr>
              <a:t> обучающихся девятых классов из 11 регионов РФ.</a:t>
            </a:r>
          </a:p>
          <a:p>
            <a:pPr indent="0">
              <a:buNone/>
            </a:pPr>
            <a:endParaRPr lang="ru-RU" sz="1400" dirty="0"/>
          </a:p>
        </p:txBody>
      </p:sp>
      <p:pic>
        <p:nvPicPr>
          <p:cNvPr id="4" name="Рисунок 3">
            <a:extLst>
              <a:ext uri="{FF2B5EF4-FFF2-40B4-BE49-F238E27FC236}">
                <a16:creationId xmlns="" xmlns:a16="http://schemas.microsoft.com/office/drawing/2014/main" id="{12F73476-1BE2-47A9-B3A5-2F45F735571C}"/>
              </a:ext>
            </a:extLst>
          </p:cNvPr>
          <p:cNvPicPr>
            <a:picLocks noChangeAspect="1"/>
          </p:cNvPicPr>
          <p:nvPr/>
        </p:nvPicPr>
        <p:blipFill>
          <a:blip r:embed="rId2" cstate="print"/>
          <a:stretch>
            <a:fillRect/>
          </a:stretch>
        </p:blipFill>
        <p:spPr>
          <a:xfrm>
            <a:off x="467544" y="1825847"/>
            <a:ext cx="8280920" cy="4573159"/>
          </a:xfrm>
          <a:prstGeom prst="rect">
            <a:avLst/>
          </a:prstGeom>
        </p:spPr>
      </p:pic>
    </p:spTree>
    <p:extLst>
      <p:ext uri="{BB962C8B-B14F-4D97-AF65-F5344CB8AC3E}">
        <p14:creationId xmlns="" xmlns:p14="http://schemas.microsoft.com/office/powerpoint/2010/main" val="2411987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782" y="105943"/>
            <a:ext cx="5184475" cy="785818"/>
          </a:xfrm>
        </p:spPr>
        <p:txBody>
          <a:bodyPr>
            <a:normAutofit fontScale="90000"/>
          </a:bodyPr>
          <a:lstStyle/>
          <a:p>
            <a:r>
              <a:rPr lang="ru-RU" sz="2200" dirty="0" smtClean="0">
                <a:solidFill>
                  <a:srgbClr val="1D1F81"/>
                </a:solidFill>
              </a:rPr>
              <a:t>ВЕБИНАРЫ </a:t>
            </a:r>
            <a:br>
              <a:rPr lang="ru-RU" sz="2200" dirty="0" smtClean="0">
                <a:solidFill>
                  <a:srgbClr val="1D1F81"/>
                </a:solidFill>
              </a:rPr>
            </a:br>
            <a:r>
              <a:rPr lang="ru-RU" sz="2200" dirty="0" smtClean="0">
                <a:solidFill>
                  <a:srgbClr val="1D1F81"/>
                </a:solidFill>
              </a:rPr>
              <a:t>с возможностью получения сертификата </a:t>
            </a:r>
            <a:br>
              <a:rPr lang="ru-RU" sz="2200" dirty="0" smtClean="0">
                <a:solidFill>
                  <a:srgbClr val="1D1F81"/>
                </a:solidFill>
              </a:rPr>
            </a:br>
            <a:r>
              <a:rPr lang="ru-RU" sz="2200" dirty="0" smtClean="0">
                <a:solidFill>
                  <a:srgbClr val="1D1F81"/>
                </a:solidFill>
              </a:rPr>
              <a:t>и методических материалов</a:t>
            </a:r>
            <a:endParaRPr lang="ru-RU" sz="2200" dirty="0">
              <a:solidFill>
                <a:srgbClr val="1D1F81"/>
              </a:solidFill>
            </a:endParaRPr>
          </a:p>
        </p:txBody>
      </p:sp>
      <p:pic>
        <p:nvPicPr>
          <p:cNvPr id="4" name="Picture 4"/>
          <p:cNvPicPr>
            <a:picLocks noGrp="1" noChangeAspect="1" noChangeArrowheads="1"/>
          </p:cNvPicPr>
          <p:nvPr>
            <p:ph idx="4294967295"/>
          </p:nvPr>
        </p:nvPicPr>
        <p:blipFill>
          <a:blip r:embed="rId2" cstate="print"/>
          <a:srcRect l="5020" t="5168" r="4911" b="21005"/>
          <a:stretch>
            <a:fillRect/>
          </a:stretch>
        </p:blipFill>
        <p:spPr bwMode="auto">
          <a:xfrm>
            <a:off x="0" y="4005064"/>
            <a:ext cx="3635896" cy="2664296"/>
          </a:xfrm>
          <a:prstGeom prst="rect">
            <a:avLst/>
          </a:prstGeom>
          <a:noFill/>
          <a:ln w="9525">
            <a:solidFill>
              <a:schemeClr val="accent1"/>
            </a:solidFill>
            <a:miter lim="800000"/>
            <a:headEnd/>
            <a:tailEnd/>
          </a:ln>
        </p:spPr>
      </p:pic>
      <p:pic>
        <p:nvPicPr>
          <p:cNvPr id="7" name="Picture 3" descr="E:\Users\DolgenkovaNO\Desktop\F899-BB2C-7894-36F9.png"/>
          <p:cNvPicPr>
            <a:picLocks noChangeAspect="1" noChangeArrowheads="1"/>
          </p:cNvPicPr>
          <p:nvPr/>
        </p:nvPicPr>
        <p:blipFill>
          <a:blip r:embed="rId3" cstate="print"/>
          <a:srcRect/>
          <a:stretch>
            <a:fillRect/>
          </a:stretch>
        </p:blipFill>
        <p:spPr bwMode="auto">
          <a:xfrm>
            <a:off x="3650152" y="3861048"/>
            <a:ext cx="1929960" cy="2786944"/>
          </a:xfrm>
          <a:prstGeom prst="rect">
            <a:avLst/>
          </a:prstGeom>
          <a:noFill/>
          <a:ln>
            <a:solidFill>
              <a:schemeClr val="accent1"/>
            </a:solidFill>
          </a:ln>
        </p:spPr>
      </p:pic>
      <p:pic>
        <p:nvPicPr>
          <p:cNvPr id="9" name="Рисунок 8"/>
          <p:cNvPicPr/>
          <p:nvPr/>
        </p:nvPicPr>
        <p:blipFill>
          <a:blip r:embed="rId4" cstate="print"/>
          <a:srcRect t="15538" b="17210"/>
          <a:stretch>
            <a:fillRect/>
          </a:stretch>
        </p:blipFill>
        <p:spPr bwMode="auto">
          <a:xfrm>
            <a:off x="4995058" y="810883"/>
            <a:ext cx="3816424" cy="2226433"/>
          </a:xfrm>
          <a:prstGeom prst="rect">
            <a:avLst/>
          </a:prstGeom>
          <a:noFill/>
          <a:ln w="9525">
            <a:solidFill>
              <a:schemeClr val="accent1"/>
            </a:solidFill>
            <a:miter lim="800000"/>
            <a:headEnd/>
            <a:tailEnd/>
          </a:ln>
        </p:spPr>
      </p:pic>
      <p:sp>
        <p:nvSpPr>
          <p:cNvPr id="11" name="Прямоугольник 10"/>
          <p:cNvSpPr/>
          <p:nvPr/>
        </p:nvSpPr>
        <p:spPr>
          <a:xfrm>
            <a:off x="6660245" y="836712"/>
            <a:ext cx="1616533" cy="369332"/>
          </a:xfrm>
          <a:prstGeom prst="rect">
            <a:avLst/>
          </a:prstGeom>
        </p:spPr>
        <p:txBody>
          <a:bodyPr wrap="none">
            <a:spAutoFit/>
          </a:bodyPr>
          <a:lstStyle/>
          <a:p>
            <a:r>
              <a:rPr lang="en-US" b="1" dirty="0" smtClean="0">
                <a:solidFill>
                  <a:schemeClr val="bg1"/>
                </a:solidFill>
              </a:rPr>
              <a:t>rosuchebnik.ru</a:t>
            </a:r>
            <a:endParaRPr lang="ru-RU" dirty="0"/>
          </a:p>
        </p:txBody>
      </p:sp>
      <p:pic>
        <p:nvPicPr>
          <p:cNvPr id="13" name="Рисунок 12"/>
          <p:cNvPicPr/>
          <p:nvPr/>
        </p:nvPicPr>
        <p:blipFill>
          <a:blip r:embed="rId5" cstate="print"/>
          <a:srcRect l="11384" t="18385" r="5398" b="29659"/>
          <a:stretch>
            <a:fillRect/>
          </a:stretch>
        </p:blipFill>
        <p:spPr bwMode="auto">
          <a:xfrm>
            <a:off x="181155" y="1196752"/>
            <a:ext cx="4563374" cy="2592289"/>
          </a:xfrm>
          <a:prstGeom prst="rect">
            <a:avLst/>
          </a:prstGeom>
          <a:noFill/>
          <a:ln w="9525">
            <a:solidFill>
              <a:schemeClr val="accent1"/>
            </a:solidFill>
            <a:miter lim="800000"/>
            <a:headEnd/>
            <a:tailEnd/>
          </a:ln>
        </p:spPr>
      </p:pic>
      <p:sp>
        <p:nvSpPr>
          <p:cNvPr id="14" name="Прямоугольник 13"/>
          <p:cNvSpPr/>
          <p:nvPr/>
        </p:nvSpPr>
        <p:spPr>
          <a:xfrm>
            <a:off x="278097" y="1260259"/>
            <a:ext cx="4395370" cy="369332"/>
          </a:xfrm>
          <a:prstGeom prst="rect">
            <a:avLst/>
          </a:prstGeom>
        </p:spPr>
        <p:txBody>
          <a:bodyPr wrap="none">
            <a:spAutoFit/>
          </a:bodyPr>
          <a:lstStyle/>
          <a:p>
            <a:pPr algn="ctr"/>
            <a:r>
              <a:rPr lang="ru-RU" dirty="0" smtClean="0">
                <a:solidFill>
                  <a:schemeClr val="bg2"/>
                </a:solidFill>
                <a:sym typeface="HeliosCompressed"/>
              </a:rPr>
              <a:t>Федеральный проект </a:t>
            </a:r>
            <a:r>
              <a:rPr lang="ru-RU" dirty="0" smtClean="0">
                <a:solidFill>
                  <a:schemeClr val="bg2"/>
                </a:solidFill>
                <a:ea typeface="Helvetica Neue Condensed" panose="02000503000000020004" pitchFamily="2" charset="0"/>
                <a:cs typeface="Calibri" panose="020F0502020204030204" pitchFamily="34" charset="0"/>
                <a:sym typeface="HeliosCompressed"/>
              </a:rPr>
              <a:t>«Учитель будущего» </a:t>
            </a:r>
            <a:endParaRPr lang="ru-RU" dirty="0">
              <a:solidFill>
                <a:schemeClr val="bg2"/>
              </a:solidFill>
            </a:endParaRPr>
          </a:p>
        </p:txBody>
      </p:sp>
      <p:pic>
        <p:nvPicPr>
          <p:cNvPr id="10" name="Рисунок 9"/>
          <p:cNvPicPr/>
          <p:nvPr/>
        </p:nvPicPr>
        <p:blipFill>
          <a:blip r:embed="rId6" cstate="print"/>
          <a:srcRect b="15024"/>
          <a:stretch>
            <a:fillRect/>
          </a:stretch>
        </p:blipFill>
        <p:spPr bwMode="auto">
          <a:xfrm>
            <a:off x="5580114" y="3585757"/>
            <a:ext cx="3384376" cy="2507539"/>
          </a:xfrm>
          <a:prstGeom prst="rect">
            <a:avLst/>
          </a:prstGeom>
          <a:noFill/>
          <a:ln w="9525">
            <a:solidFill>
              <a:schemeClr val="accent1"/>
            </a:solid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551E8153-DF0C-4008-A454-7DBE8F4D8A60}"/>
              </a:ext>
            </a:extLst>
          </p:cNvPr>
          <p:cNvPicPr>
            <a:picLocks noChangeAspect="1"/>
          </p:cNvPicPr>
          <p:nvPr/>
        </p:nvPicPr>
        <p:blipFill>
          <a:blip r:embed="rId2" cstate="print"/>
          <a:stretch>
            <a:fillRect/>
          </a:stretch>
        </p:blipFill>
        <p:spPr>
          <a:xfrm>
            <a:off x="3785160" y="3342590"/>
            <a:ext cx="5179329" cy="3145805"/>
          </a:xfrm>
          <a:prstGeom prst="rect">
            <a:avLst/>
          </a:prstGeom>
        </p:spPr>
      </p:pic>
      <p:pic>
        <p:nvPicPr>
          <p:cNvPr id="4" name="Рисунок 3">
            <a:extLst>
              <a:ext uri="{FF2B5EF4-FFF2-40B4-BE49-F238E27FC236}">
                <a16:creationId xmlns="" xmlns:a16="http://schemas.microsoft.com/office/drawing/2014/main" id="{876AC121-3ECB-440C-A427-AD00F1CC5E12}"/>
              </a:ext>
            </a:extLst>
          </p:cNvPr>
          <p:cNvPicPr>
            <a:picLocks noChangeAspect="1"/>
          </p:cNvPicPr>
          <p:nvPr/>
        </p:nvPicPr>
        <p:blipFill>
          <a:blip r:embed="rId3" cstate="print"/>
          <a:stretch>
            <a:fillRect/>
          </a:stretch>
        </p:blipFill>
        <p:spPr>
          <a:xfrm>
            <a:off x="744068" y="277948"/>
            <a:ext cx="8364437" cy="731584"/>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251521" y="1182350"/>
            <a:ext cx="5923239" cy="2160240"/>
          </a:xfrm>
          <a:prstGeom prst="rect">
            <a:avLst/>
          </a:prstGeom>
          <a:noFill/>
          <a:ln w="9525">
            <a:noFill/>
            <a:miter lim="800000"/>
            <a:headEnd/>
            <a:tailEnd/>
          </a:ln>
        </p:spPr>
      </p:pic>
    </p:spTree>
    <p:extLst>
      <p:ext uri="{BB962C8B-B14F-4D97-AF65-F5344CB8AC3E}">
        <p14:creationId xmlns="" xmlns:p14="http://schemas.microsoft.com/office/powerpoint/2010/main" val="1627911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ru-RU" sz="2800" b="1" dirty="0" smtClean="0"/>
              <a:t>Выводы</a:t>
            </a:r>
            <a:endParaRPr lang="ru-RU" sz="2800" b="1" dirty="0"/>
          </a:p>
        </p:txBody>
      </p:sp>
      <p:sp>
        <p:nvSpPr>
          <p:cNvPr id="3" name="Содержимое 2"/>
          <p:cNvSpPr>
            <a:spLocks noGrp="1"/>
          </p:cNvSpPr>
          <p:nvPr>
            <p:ph idx="1"/>
          </p:nvPr>
        </p:nvSpPr>
        <p:spPr>
          <a:xfrm>
            <a:off x="467544" y="980728"/>
            <a:ext cx="8229600" cy="5472608"/>
          </a:xfrm>
        </p:spPr>
        <p:txBody>
          <a:bodyPr>
            <a:normAutofit/>
          </a:bodyPr>
          <a:lstStyle/>
          <a:p>
            <a:pPr>
              <a:buNone/>
            </a:pPr>
            <a:r>
              <a:rPr lang="ru-RU" sz="2400" dirty="0" smtClean="0"/>
              <a:t>1. Объём содержания, который будет проверяться на ОГЭ по биологии в 2020 году, описан в Кодификаторе.</a:t>
            </a:r>
          </a:p>
          <a:p>
            <a:pPr>
              <a:buNone/>
            </a:pPr>
            <a:r>
              <a:rPr lang="ru-RU" sz="2400" dirty="0" smtClean="0"/>
              <a:t>2. Модель ОГЭ по биологии претерпела некоторые изменения, но в целом сохранила свои основы.</a:t>
            </a:r>
          </a:p>
          <a:p>
            <a:pPr algn="ctr">
              <a:buNone/>
            </a:pPr>
            <a:r>
              <a:rPr lang="ru-RU" sz="2400" b="1" dirty="0" smtClean="0"/>
              <a:t>Рекомендации по подготовке к ОГЭ</a:t>
            </a:r>
          </a:p>
          <a:p>
            <a:pPr>
              <a:buNone/>
            </a:pPr>
            <a:r>
              <a:rPr lang="ru-RU" sz="2400" dirty="0" smtClean="0"/>
              <a:t>1. Подготовку к экзамену лучше начинать осенью (с октября, в ходе  еженедельных занятий с использованием различных пособий, в том числе – для подготовки к ВПР).</a:t>
            </a:r>
          </a:p>
          <a:p>
            <a:pPr>
              <a:buNone/>
            </a:pPr>
            <a:r>
              <a:rPr lang="ru-RU" sz="2400" dirty="0" smtClean="0"/>
              <a:t>2. В конце учебного года (апрель-май) нужно организовать  повторение раздела «Человек и его здоровье», а затем остальных разделов школьного курса биологии.</a:t>
            </a:r>
          </a:p>
          <a:p>
            <a:pPr>
              <a:buNone/>
            </a:pPr>
            <a:r>
              <a:rPr lang="ru-RU" sz="2400" b="1" dirty="0" smtClean="0"/>
              <a:t>3. Тренировочные  задания должны включать объяснение правильности  предлагаемого ответа.</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48CF06F-E6C8-4189-A0C1-EA40928B1237}"/>
              </a:ext>
            </a:extLst>
          </p:cNvPr>
          <p:cNvSpPr>
            <a:spLocks noGrp="1"/>
          </p:cNvSpPr>
          <p:nvPr>
            <p:ph idx="1"/>
          </p:nvPr>
        </p:nvSpPr>
        <p:spPr/>
        <p:txBody>
          <a:bodyPr>
            <a:normAutofit/>
          </a:bodyPr>
          <a:lstStyle/>
          <a:p>
            <a:pPr indent="0" algn="ctr">
              <a:buNone/>
            </a:pPr>
            <a:r>
              <a:rPr lang="ru-RU" sz="2800" b="1" dirty="0">
                <a:solidFill>
                  <a:schemeClr val="tx2"/>
                </a:solidFill>
                <a:latin typeface="Times New Roman" panose="02020603050405020304" pitchFamily="18" charset="0"/>
                <a:cs typeface="Times New Roman" panose="02020603050405020304" pitchFamily="18" charset="0"/>
              </a:rPr>
              <a:t>Аттестация обучающихся по биологии за уровень среднего общего образования </a:t>
            </a:r>
          </a:p>
          <a:p>
            <a:pPr indent="0" algn="ctr">
              <a:buNone/>
            </a:pPr>
            <a:r>
              <a:rPr lang="ru-RU" sz="2800" b="1" dirty="0">
                <a:solidFill>
                  <a:schemeClr val="tx2"/>
                </a:solidFill>
                <a:latin typeface="Times New Roman" panose="02020603050405020304" pitchFamily="18" charset="0"/>
                <a:cs typeface="Times New Roman" panose="02020603050405020304" pitchFamily="18" charset="0"/>
              </a:rPr>
              <a:t>ГИА (ЕГЭ) </a:t>
            </a:r>
          </a:p>
        </p:txBody>
      </p:sp>
    </p:spTree>
    <p:extLst>
      <p:ext uri="{BB962C8B-B14F-4D97-AF65-F5344CB8AC3E}">
        <p14:creationId xmlns:p14="http://schemas.microsoft.com/office/powerpoint/2010/main" xmlns="" val="42698593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B0A7D91-165C-4475-BB18-D33DA8488BF2}"/>
              </a:ext>
            </a:extLst>
          </p:cNvPr>
          <p:cNvSpPr>
            <a:spLocks noGrp="1"/>
          </p:cNvSpPr>
          <p:nvPr>
            <p:ph type="title"/>
          </p:nvPr>
        </p:nvSpPr>
        <p:spPr>
          <a:xfrm>
            <a:off x="1713178" y="188642"/>
            <a:ext cx="6668823" cy="1224136"/>
          </a:xfrm>
        </p:spPr>
        <p:txBody>
          <a:bodyPr/>
          <a:lstStyle/>
          <a:p>
            <a:r>
              <a:rPr lang="ru-RU" sz="2000" b="1" dirty="0">
                <a:solidFill>
                  <a:schemeClr val="bg1"/>
                </a:solidFill>
                <a:latin typeface="Times New Roman" panose="02020603050405020304" pitchFamily="18" charset="0"/>
                <a:cs typeface="Times New Roman" panose="02020603050405020304" pitchFamily="18" charset="0"/>
              </a:rPr>
              <a:t>Распределение тестовых баллов  в 2017 – 2019 гг.</a:t>
            </a:r>
          </a:p>
        </p:txBody>
      </p:sp>
      <p:sp>
        <p:nvSpPr>
          <p:cNvPr id="4" name="Rectangle 2">
            <a:extLst>
              <a:ext uri="{FF2B5EF4-FFF2-40B4-BE49-F238E27FC236}">
                <a16:creationId xmlns:a16="http://schemas.microsoft.com/office/drawing/2014/main" xmlns="" id="{09C9DBFF-36E4-4889-BD17-D48126EB72C4}"/>
              </a:ext>
            </a:extLst>
          </p:cNvPr>
          <p:cNvSpPr>
            <a:spLocks noChangeArrowheads="1"/>
          </p:cNvSpPr>
          <p:nvPr/>
        </p:nvSpPr>
        <p:spPr bwMode="auto">
          <a:xfrm>
            <a:off x="2087564" y="1762945"/>
            <a:ext cx="15395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endParaRPr lang="ru-RU" sz="1500"/>
          </a:p>
        </p:txBody>
      </p:sp>
      <p:pic>
        <p:nvPicPr>
          <p:cNvPr id="7" name="Рисунок 6">
            <a:extLst>
              <a:ext uri="{FF2B5EF4-FFF2-40B4-BE49-F238E27FC236}">
                <a16:creationId xmlns:a16="http://schemas.microsoft.com/office/drawing/2014/main" xmlns="" id="{97A94134-3280-4747-AA03-332C961E8C7F}"/>
              </a:ext>
            </a:extLst>
          </p:cNvPr>
          <p:cNvPicPr>
            <a:picLocks noChangeAspect="1"/>
          </p:cNvPicPr>
          <p:nvPr/>
        </p:nvPicPr>
        <p:blipFill rotWithShape="1">
          <a:blip r:embed="rId2" cstate="print"/>
          <a:srcRect l="27320" t="41372" r="22280" b="47900"/>
          <a:stretch/>
        </p:blipFill>
        <p:spPr>
          <a:xfrm>
            <a:off x="395537" y="5487710"/>
            <a:ext cx="6524361" cy="1333180"/>
          </a:xfrm>
          <a:prstGeom prst="rect">
            <a:avLst/>
          </a:prstGeom>
        </p:spPr>
      </p:pic>
      <p:sp>
        <p:nvSpPr>
          <p:cNvPr id="6" name="Заголовок 1">
            <a:extLst>
              <a:ext uri="{FF2B5EF4-FFF2-40B4-BE49-F238E27FC236}">
                <a16:creationId xmlns:a16="http://schemas.microsoft.com/office/drawing/2014/main" xmlns="" id="{558BF1CC-CAD9-4D44-AFC6-26ED1858026E}"/>
              </a:ext>
            </a:extLst>
          </p:cNvPr>
          <p:cNvSpPr txBox="1">
            <a:spLocks/>
          </p:cNvSpPr>
          <p:nvPr/>
        </p:nvSpPr>
        <p:spPr bwMode="auto">
          <a:xfrm>
            <a:off x="762000" y="37113"/>
            <a:ext cx="8382000" cy="11452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Результаты ЕГЭ по биологии в 2019 </a:t>
            </a:r>
            <a:r>
              <a:rPr kumimoji="0" lang="ru-RU" sz="2800" b="1" i="0" u="none" strike="noStrike" kern="1200" cap="none" spc="0" normalizeH="0" baseline="0" noProof="0" dirty="0" smtClean="0">
                <a:ln>
                  <a:noFill/>
                </a:ln>
                <a:solidFill>
                  <a:schemeClr val="accent1"/>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г. (РФ)</a:t>
            </a:r>
            <a:endParaRPr kumimoji="0" lang="ru-RU" sz="28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ru-RU" sz="1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(основной период)</a:t>
            </a:r>
            <a:endParaRPr kumimoji="0" lang="ru-RU" sz="1600" b="0"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
              <a:ea typeface="+mj-ea"/>
            </a:endParaRPr>
          </a:p>
        </p:txBody>
      </p:sp>
      <p:pic>
        <p:nvPicPr>
          <p:cNvPr id="3" name="Рисунок 2">
            <a:extLst>
              <a:ext uri="{FF2B5EF4-FFF2-40B4-BE49-F238E27FC236}">
                <a16:creationId xmlns:a16="http://schemas.microsoft.com/office/drawing/2014/main" xmlns="" id="{BA5040CA-F266-4C0B-85C3-05290155AA84}"/>
              </a:ext>
            </a:extLst>
          </p:cNvPr>
          <p:cNvPicPr>
            <a:picLocks noChangeAspect="1"/>
          </p:cNvPicPr>
          <p:nvPr/>
        </p:nvPicPr>
        <p:blipFill rotWithShape="1">
          <a:blip r:embed="rId3" cstate="print"/>
          <a:srcRect l="34880" t="26629" r="29840" b="60080"/>
          <a:stretch/>
        </p:blipFill>
        <p:spPr>
          <a:xfrm>
            <a:off x="5278120" y="1327635"/>
            <a:ext cx="3686368" cy="1333180"/>
          </a:xfrm>
          <a:prstGeom prst="rect">
            <a:avLst/>
          </a:prstGeom>
        </p:spPr>
      </p:pic>
      <p:pic>
        <p:nvPicPr>
          <p:cNvPr id="2052" name="Picture 1">
            <a:extLst>
              <a:ext uri="{FF2B5EF4-FFF2-40B4-BE49-F238E27FC236}">
                <a16:creationId xmlns:a16="http://schemas.microsoft.com/office/drawing/2014/main" xmlns="" id="{DE841AD3-F615-4670-8681-E6E1D1C2971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635" y="2986304"/>
            <a:ext cx="6293911" cy="232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xmlns="" id="{0C56C6D5-2C67-4615-8681-C58FFECB31FE}"/>
              </a:ext>
            </a:extLst>
          </p:cNvPr>
          <p:cNvSpPr/>
          <p:nvPr/>
        </p:nvSpPr>
        <p:spPr>
          <a:xfrm>
            <a:off x="7020272" y="2930403"/>
            <a:ext cx="1944216" cy="1384995"/>
          </a:xfrm>
          <a:prstGeom prst="rect">
            <a:avLst/>
          </a:prstGeom>
        </p:spPr>
        <p:txBody>
          <a:bodyPr wrap="square">
            <a:spAutoFit/>
          </a:bodyPr>
          <a:lstStyle/>
          <a:p>
            <a:r>
              <a:rPr lang="ru-RU" sz="1200" dirty="0">
                <a:latin typeface="Times New Roman" panose="02020603050405020304" pitchFamily="18" charset="0"/>
                <a:ea typeface="Times New Roman" panose="02020603050405020304" pitchFamily="18" charset="0"/>
              </a:rPr>
              <a:t>Доля участников ЕГЭ, </a:t>
            </a:r>
          </a:p>
          <a:p>
            <a:r>
              <a:rPr lang="ru-RU" sz="1200" dirty="0">
                <a:latin typeface="Times New Roman" panose="02020603050405020304" pitchFamily="18" charset="0"/>
                <a:ea typeface="Times New Roman" panose="02020603050405020304" pitchFamily="18" charset="0"/>
              </a:rPr>
              <a:t>не набравших минимального количества баллов</a:t>
            </a:r>
          </a:p>
          <a:p>
            <a:r>
              <a:rPr lang="ru-RU" sz="1200" dirty="0">
                <a:latin typeface="Times New Roman" panose="02020603050405020304" pitchFamily="18" charset="0"/>
                <a:ea typeface="Times New Roman" panose="02020603050405020304" pitchFamily="18" charset="0"/>
              </a:rPr>
              <a:t>2019 г. -  </a:t>
            </a:r>
            <a:r>
              <a:rPr lang="ru-RU" sz="1200" b="1" dirty="0">
                <a:latin typeface="Times New Roman" panose="02020603050405020304" pitchFamily="18" charset="0"/>
                <a:ea typeface="Times New Roman" panose="02020603050405020304" pitchFamily="18" charset="0"/>
              </a:rPr>
              <a:t>16,81%</a:t>
            </a:r>
          </a:p>
          <a:p>
            <a:r>
              <a:rPr lang="ru-RU" sz="1200" dirty="0">
                <a:latin typeface="Times New Roman" panose="02020603050405020304" pitchFamily="18" charset="0"/>
                <a:ea typeface="Times New Roman" panose="02020603050405020304" pitchFamily="18" charset="0"/>
              </a:rPr>
              <a:t>2018 г. – 17,01%, </a:t>
            </a:r>
          </a:p>
          <a:p>
            <a:r>
              <a:rPr lang="ru-RU" sz="1200" dirty="0">
                <a:latin typeface="Times New Roman" panose="02020603050405020304" pitchFamily="18" charset="0"/>
                <a:ea typeface="Times New Roman" panose="02020603050405020304" pitchFamily="18" charset="0"/>
              </a:rPr>
              <a:t>2017 г. – 17,94%</a:t>
            </a:r>
            <a:endParaRPr lang="ru-RU" dirty="0"/>
          </a:p>
        </p:txBody>
      </p:sp>
      <p:sp>
        <p:nvSpPr>
          <p:cNvPr id="9" name="Объект 2">
            <a:extLst>
              <a:ext uri="{FF2B5EF4-FFF2-40B4-BE49-F238E27FC236}">
                <a16:creationId xmlns:a16="http://schemas.microsoft.com/office/drawing/2014/main" xmlns="" id="{C0DFB657-5618-4189-A9CF-B212223CFE85}"/>
              </a:ext>
            </a:extLst>
          </p:cNvPr>
          <p:cNvSpPr>
            <a:spLocks noGrp="1"/>
          </p:cNvSpPr>
          <p:nvPr>
            <p:ph idx="1"/>
          </p:nvPr>
        </p:nvSpPr>
        <p:spPr>
          <a:xfrm>
            <a:off x="179512" y="1355170"/>
            <a:ext cx="5256584" cy="1861560"/>
          </a:xfrm>
        </p:spPr>
        <p:txBody>
          <a:bodyPr>
            <a:normAutofit fontScale="62500" lnSpcReduction="20000"/>
          </a:bodyPr>
          <a:lstStyle/>
          <a:p>
            <a:pPr indent="0" algn="ctr">
              <a:buNone/>
            </a:pPr>
            <a:r>
              <a:rPr lang="ru-RU" sz="1400" dirty="0">
                <a:latin typeface="Times New Roman" panose="02020603050405020304" pitchFamily="18" charset="0"/>
                <a:ea typeface="Times New Roman" panose="02020603050405020304" pitchFamily="18" charset="0"/>
              </a:rPr>
              <a:t> </a:t>
            </a:r>
          </a:p>
          <a:p>
            <a:pPr indent="0">
              <a:buNone/>
            </a:pPr>
            <a:r>
              <a:rPr lang="ru-RU" sz="2900" dirty="0">
                <a:latin typeface="Times New Roman" panose="02020603050405020304" pitchFamily="18" charset="0"/>
                <a:ea typeface="Times New Roman" panose="02020603050405020304" pitchFamily="18" charset="0"/>
              </a:rPr>
              <a:t>2019 - </a:t>
            </a:r>
            <a:r>
              <a:rPr lang="ru-RU" sz="2900" b="1" u="sng" dirty="0">
                <a:solidFill>
                  <a:srgbClr val="C00000"/>
                </a:solidFill>
                <a:latin typeface="Times New Roman" panose="02020603050405020304" pitchFamily="18" charset="0"/>
                <a:ea typeface="Calibri" panose="020F0502020204030204" pitchFamily="34" charset="0"/>
              </a:rPr>
              <a:t>134362</a:t>
            </a:r>
            <a:r>
              <a:rPr lang="ru-RU" sz="2900" b="1" dirty="0">
                <a:solidFill>
                  <a:srgbClr val="C00000"/>
                </a:solidFill>
                <a:latin typeface="Times New Roman" panose="02020603050405020304" pitchFamily="18" charset="0"/>
                <a:ea typeface="Times New Roman" panose="02020603050405020304" pitchFamily="18" charset="0"/>
              </a:rPr>
              <a:t> </a:t>
            </a:r>
            <a:r>
              <a:rPr lang="ru-RU" sz="2900" dirty="0">
                <a:latin typeface="Times New Roman" panose="02020603050405020304" pitchFamily="18" charset="0"/>
                <a:ea typeface="Times New Roman" panose="02020603050405020304" pitchFamily="18" charset="0"/>
              </a:rPr>
              <a:t>  </a:t>
            </a:r>
          </a:p>
          <a:p>
            <a:pPr indent="0">
              <a:buNone/>
            </a:pPr>
            <a:r>
              <a:rPr lang="ru-RU" sz="2900" dirty="0">
                <a:latin typeface="Times New Roman" panose="02020603050405020304" pitchFamily="18" charset="0"/>
                <a:ea typeface="Times New Roman" panose="02020603050405020304" pitchFamily="18" charset="0"/>
              </a:rPr>
              <a:t>2018 - </a:t>
            </a:r>
            <a:r>
              <a:rPr lang="ru-RU" sz="2900" dirty="0">
                <a:solidFill>
                  <a:srgbClr val="000000"/>
                </a:solidFill>
                <a:latin typeface="Times New Roman" panose="02020603050405020304" pitchFamily="18" charset="0"/>
                <a:ea typeface="Times New Roman" panose="02020603050405020304" pitchFamily="18" charset="0"/>
              </a:rPr>
              <a:t>121401 </a:t>
            </a:r>
          </a:p>
          <a:p>
            <a:pPr indent="0">
              <a:buNone/>
            </a:pPr>
            <a:r>
              <a:rPr lang="ru-RU" sz="2900" dirty="0">
                <a:solidFill>
                  <a:srgbClr val="000000"/>
                </a:solidFill>
                <a:latin typeface="Times New Roman" panose="02020603050405020304" pitchFamily="18" charset="0"/>
                <a:ea typeface="Times New Roman" panose="02020603050405020304" pitchFamily="18" charset="0"/>
              </a:rPr>
              <a:t>2017 – 111750 </a:t>
            </a:r>
            <a:endParaRPr lang="ru-RU" sz="2900" dirty="0">
              <a:latin typeface="Times New Roman" panose="02020603050405020304" pitchFamily="18" charset="0"/>
              <a:ea typeface="Calibri" panose="020F0502020204030204" pitchFamily="34" charset="0"/>
            </a:endParaRPr>
          </a:p>
          <a:p>
            <a:pPr indent="0">
              <a:buNone/>
            </a:pPr>
            <a:r>
              <a:rPr lang="ru-RU" sz="29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Биология </a:t>
            </a:r>
            <a:r>
              <a:rPr lang="ru-RU" sz="29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входит</a:t>
            </a:r>
            <a:r>
              <a:rPr lang="ru-RU" sz="29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в тройку предметов </a:t>
            </a:r>
            <a:r>
              <a:rPr lang="ru-RU" sz="29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по количеству участников (обществознание, физика)</a:t>
            </a:r>
          </a:p>
          <a:p>
            <a:pPr indent="0">
              <a:buNone/>
            </a:pPr>
            <a:endParaRPr lang="ru-RU" sz="1400" dirty="0">
              <a:latin typeface="Times New Roman" panose="02020603050405020304" pitchFamily="18" charset="0"/>
              <a:ea typeface="Calibri" panose="020F0502020204030204" pitchFamily="34" charset="0"/>
            </a:endParaRPr>
          </a:p>
          <a:p>
            <a:pPr marL="0" indent="0">
              <a:buNone/>
            </a:pPr>
            <a:endParaRPr lang="ru-RU" dirty="0"/>
          </a:p>
        </p:txBody>
      </p:sp>
    </p:spTree>
    <p:extLst>
      <p:ext uri="{BB962C8B-B14F-4D97-AF65-F5344CB8AC3E}">
        <p14:creationId xmlns:p14="http://schemas.microsoft.com/office/powerpoint/2010/main" xmlns="" val="16093124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84976" cy="778098"/>
          </a:xfrm>
        </p:spPr>
        <p:txBody>
          <a:bodyPr>
            <a:normAutofit/>
          </a:bodyPr>
          <a:lstStyle/>
          <a:p>
            <a:r>
              <a:rPr lang="ru-RU" sz="2800" b="1" dirty="0" smtClean="0"/>
              <a:t>Результаты ЕГЭ по биологии в Пермском крае в 2019 г</a:t>
            </a:r>
            <a:endParaRPr lang="ru-RU" sz="2800" b="1" dirty="0"/>
          </a:p>
        </p:txBody>
      </p:sp>
      <p:graphicFrame>
        <p:nvGraphicFramePr>
          <p:cNvPr id="4" name="Содержимое 3"/>
          <p:cNvGraphicFramePr>
            <a:graphicFrameLocks noGrp="1"/>
          </p:cNvGraphicFramePr>
          <p:nvPr>
            <p:ph idx="1"/>
          </p:nvPr>
        </p:nvGraphicFramePr>
        <p:xfrm>
          <a:off x="457200" y="1196969"/>
          <a:ext cx="8229600" cy="5332635"/>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511235">
                <a:tc>
                  <a:txBody>
                    <a:bodyPr/>
                    <a:lstStyle/>
                    <a:p>
                      <a:pPr algn="ctr">
                        <a:spcAft>
                          <a:spcPts val="0"/>
                        </a:spcAft>
                      </a:pPr>
                      <a:r>
                        <a:rPr lang="ru-RU" sz="2400" noProof="0">
                          <a:solidFill>
                            <a:srgbClr val="000000"/>
                          </a:solidFill>
                          <a:latin typeface="Calibri"/>
                          <a:ea typeface="Times New Roman"/>
                          <a:cs typeface="Times New Roman"/>
                        </a:rPr>
                        <a:t>Тип задания</a:t>
                      </a:r>
                      <a:endParaRPr lang="ru-RU" sz="2400" noProof="0">
                        <a:latin typeface="Times New Roman"/>
                        <a:ea typeface="Times New Roman"/>
                        <a:cs typeface="Times New Roman"/>
                      </a:endParaRPr>
                    </a:p>
                  </a:txBody>
                  <a:tcPr marL="68580" marR="68580" marT="0" marB="0" anchor="ctr"/>
                </a:tc>
                <a:tc>
                  <a:txBody>
                    <a:bodyPr/>
                    <a:lstStyle/>
                    <a:p>
                      <a:pPr algn="ctr">
                        <a:spcAft>
                          <a:spcPts val="0"/>
                        </a:spcAft>
                      </a:pPr>
                      <a:r>
                        <a:rPr lang="ru-RU" sz="2400" noProof="0">
                          <a:solidFill>
                            <a:srgbClr val="000000"/>
                          </a:solidFill>
                          <a:latin typeface="Calibri"/>
                          <a:ea typeface="Times New Roman"/>
                          <a:cs typeface="Times New Roman"/>
                        </a:rPr>
                        <a:t>Номер задания</a:t>
                      </a:r>
                      <a:endParaRPr lang="ru-RU" sz="2400" noProof="0">
                        <a:latin typeface="Times New Roman"/>
                        <a:ea typeface="Times New Roman"/>
                        <a:cs typeface="Times New Roman"/>
                      </a:endParaRPr>
                    </a:p>
                  </a:txBody>
                  <a:tcPr marL="68580" marR="68580" marT="0" marB="0" anchor="ctr"/>
                </a:tc>
                <a:tc>
                  <a:txBody>
                    <a:bodyPr/>
                    <a:lstStyle/>
                    <a:p>
                      <a:pPr algn="ctr">
                        <a:spcAft>
                          <a:spcPts val="0"/>
                        </a:spcAft>
                      </a:pPr>
                      <a:r>
                        <a:rPr lang="ru-RU" sz="2400" noProof="0">
                          <a:solidFill>
                            <a:srgbClr val="000000"/>
                          </a:solidFill>
                          <a:latin typeface="Calibri"/>
                          <a:ea typeface="Times New Roman"/>
                          <a:cs typeface="Times New Roman"/>
                        </a:rPr>
                        <a:t>Средний</a:t>
                      </a:r>
                      <a:endParaRPr lang="ru-RU" sz="2400" noProof="0">
                        <a:latin typeface="Times New Roman"/>
                        <a:ea typeface="Times New Roman"/>
                        <a:cs typeface="Times New Roman"/>
                      </a:endParaRPr>
                    </a:p>
                  </a:txBody>
                  <a:tcPr marL="68580" marR="68580" marT="0" marB="0" anchor="ctr"/>
                </a:tc>
                <a:tc>
                  <a:txBody>
                    <a:bodyPr/>
                    <a:lstStyle/>
                    <a:p>
                      <a:pPr algn="ctr">
                        <a:spcAft>
                          <a:spcPts val="0"/>
                        </a:spcAft>
                      </a:pPr>
                      <a:r>
                        <a:rPr lang="ru-RU" sz="2400" noProof="0">
                          <a:solidFill>
                            <a:srgbClr val="000000"/>
                          </a:solidFill>
                          <a:latin typeface="Calibri"/>
                          <a:ea typeface="Times New Roman"/>
                          <a:cs typeface="Times New Roman"/>
                        </a:rPr>
                        <a:t>В группе «2»</a:t>
                      </a:r>
                      <a:endParaRPr lang="ru-RU" sz="2400" noProof="0">
                        <a:latin typeface="Times New Roman"/>
                        <a:ea typeface="Times New Roman"/>
                        <a:cs typeface="Times New Roman"/>
                      </a:endParaRPr>
                    </a:p>
                  </a:txBody>
                  <a:tcPr marL="68580" marR="68580" marT="0" marB="0" anchor="ctr"/>
                </a:tc>
                <a:tc>
                  <a:txBody>
                    <a:bodyPr/>
                    <a:lstStyle/>
                    <a:p>
                      <a:pPr algn="ctr">
                        <a:spcAft>
                          <a:spcPts val="0"/>
                        </a:spcAft>
                      </a:pPr>
                      <a:r>
                        <a:rPr lang="ru-RU" sz="2400" noProof="0">
                          <a:solidFill>
                            <a:srgbClr val="000000"/>
                          </a:solidFill>
                          <a:latin typeface="Calibri"/>
                          <a:ea typeface="Times New Roman"/>
                          <a:cs typeface="Times New Roman"/>
                        </a:rPr>
                        <a:t>В группе 61-80</a:t>
                      </a:r>
                      <a:endParaRPr lang="ru-RU" sz="2400" noProof="0">
                        <a:latin typeface="Times New Roman"/>
                        <a:ea typeface="Times New Roman"/>
                        <a:cs typeface="Times New Roman"/>
                      </a:endParaRPr>
                    </a:p>
                  </a:txBody>
                  <a:tcPr marL="68580" marR="68580" marT="0" marB="0" anchor="ctr"/>
                </a:tc>
                <a:tc>
                  <a:txBody>
                    <a:bodyPr/>
                    <a:lstStyle/>
                    <a:p>
                      <a:pPr algn="ctr">
                        <a:spcAft>
                          <a:spcPts val="0"/>
                        </a:spcAft>
                      </a:pPr>
                      <a:r>
                        <a:rPr lang="ru-RU" sz="2400" noProof="0">
                          <a:solidFill>
                            <a:srgbClr val="000000"/>
                          </a:solidFill>
                          <a:latin typeface="Calibri"/>
                          <a:ea typeface="Times New Roman"/>
                          <a:cs typeface="Times New Roman"/>
                        </a:rPr>
                        <a:t>В группе 81-100</a:t>
                      </a:r>
                      <a:endParaRPr lang="ru-RU" sz="2400" noProof="0">
                        <a:latin typeface="Times New Roman"/>
                        <a:ea typeface="Times New Roman"/>
                        <a:cs typeface="Times New Roman"/>
                      </a:endParaRPr>
                    </a:p>
                  </a:txBody>
                  <a:tcPr marL="68580" marR="68580" marT="0" marB="0" anchor="ctr"/>
                </a:tc>
              </a:tr>
              <a:tr h="511235">
                <a:tc>
                  <a:txBody>
                    <a:bodyPr/>
                    <a:lstStyle/>
                    <a:p>
                      <a:pPr algn="r">
                        <a:spcAft>
                          <a:spcPts val="0"/>
                        </a:spcAft>
                      </a:pPr>
                      <a:r>
                        <a:rPr lang="ru-RU" sz="2400" noProof="0">
                          <a:solidFill>
                            <a:srgbClr val="000000"/>
                          </a:solidFill>
                          <a:latin typeface="Calibri"/>
                          <a:ea typeface="Times New Roman"/>
                          <a:cs typeface="Times New Roman"/>
                        </a:rPr>
                        <a:t>1</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1</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74,6%</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32,9%</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93,7%</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99,0%</a:t>
                      </a:r>
                      <a:endParaRPr lang="ru-RU" sz="2400" noProof="0">
                        <a:latin typeface="Times New Roman"/>
                        <a:ea typeface="Times New Roman"/>
                        <a:cs typeface="Times New Roman"/>
                      </a:endParaRPr>
                    </a:p>
                  </a:txBody>
                  <a:tcPr marL="68580" marR="68580" marT="0" marB="0" anchor="b"/>
                </a:tc>
              </a:tr>
              <a:tr h="511235">
                <a:tc>
                  <a:txBody>
                    <a:bodyPr/>
                    <a:lstStyle/>
                    <a:p>
                      <a:pPr algn="r">
                        <a:spcAft>
                          <a:spcPts val="0"/>
                        </a:spcAft>
                      </a:pPr>
                      <a:r>
                        <a:rPr lang="ru-RU" sz="2400" noProof="0">
                          <a:solidFill>
                            <a:srgbClr val="000000"/>
                          </a:solidFill>
                          <a:latin typeface="Calibri"/>
                          <a:ea typeface="Times New Roman"/>
                          <a:cs typeface="Times New Roman"/>
                        </a:rPr>
                        <a:t>1</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2</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53,5%</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19,8%</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69,0%</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89,8%</a:t>
                      </a:r>
                      <a:endParaRPr lang="ru-RU" sz="2400" noProof="0">
                        <a:latin typeface="Times New Roman"/>
                        <a:ea typeface="Times New Roman"/>
                        <a:cs typeface="Times New Roman"/>
                      </a:endParaRPr>
                    </a:p>
                  </a:txBody>
                  <a:tcPr marL="68580" marR="68580" marT="0" marB="0" anchor="b"/>
                </a:tc>
              </a:tr>
              <a:tr h="511235">
                <a:tc>
                  <a:txBody>
                    <a:bodyPr/>
                    <a:lstStyle/>
                    <a:p>
                      <a:pPr algn="r">
                        <a:spcAft>
                          <a:spcPts val="0"/>
                        </a:spcAft>
                      </a:pPr>
                      <a:r>
                        <a:rPr lang="ru-RU" sz="2400" noProof="0">
                          <a:solidFill>
                            <a:srgbClr val="000000"/>
                          </a:solidFill>
                          <a:latin typeface="Calibri"/>
                          <a:ea typeface="Times New Roman"/>
                          <a:cs typeface="Times New Roman"/>
                        </a:rPr>
                        <a:t>1</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3</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70,0%</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28,0%</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89,8%</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95,9%</a:t>
                      </a:r>
                      <a:endParaRPr lang="ru-RU" sz="2400" noProof="0">
                        <a:latin typeface="Times New Roman"/>
                        <a:ea typeface="Times New Roman"/>
                        <a:cs typeface="Times New Roman"/>
                      </a:endParaRPr>
                    </a:p>
                  </a:txBody>
                  <a:tcPr marL="68580" marR="68580" marT="0" marB="0" anchor="b"/>
                </a:tc>
              </a:tr>
              <a:tr h="511235">
                <a:tc>
                  <a:txBody>
                    <a:bodyPr/>
                    <a:lstStyle/>
                    <a:p>
                      <a:pPr algn="r">
                        <a:spcAft>
                          <a:spcPts val="0"/>
                        </a:spcAft>
                      </a:pPr>
                      <a:r>
                        <a:rPr lang="ru-RU" sz="2400" noProof="0">
                          <a:solidFill>
                            <a:srgbClr val="000000"/>
                          </a:solidFill>
                          <a:latin typeface="Calibri"/>
                          <a:ea typeface="Times New Roman"/>
                          <a:cs typeface="Times New Roman"/>
                        </a:rPr>
                        <a:t>1</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4</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71,4%</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40,3%</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88,2%</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94,9%</a:t>
                      </a:r>
                      <a:endParaRPr lang="ru-RU" sz="2400" noProof="0">
                        <a:latin typeface="Times New Roman"/>
                        <a:ea typeface="Times New Roman"/>
                        <a:cs typeface="Times New Roman"/>
                      </a:endParaRPr>
                    </a:p>
                  </a:txBody>
                  <a:tcPr marL="68580" marR="68580" marT="0" marB="0" anchor="b"/>
                </a:tc>
              </a:tr>
              <a:tr h="511235">
                <a:tc>
                  <a:txBody>
                    <a:bodyPr/>
                    <a:lstStyle/>
                    <a:p>
                      <a:pPr algn="r">
                        <a:spcAft>
                          <a:spcPts val="0"/>
                        </a:spcAft>
                      </a:pPr>
                      <a:r>
                        <a:rPr lang="ru-RU" sz="2400" noProof="0">
                          <a:solidFill>
                            <a:srgbClr val="000000"/>
                          </a:solidFill>
                          <a:latin typeface="Calibri"/>
                          <a:ea typeface="Times New Roman"/>
                          <a:cs typeface="Times New Roman"/>
                        </a:rPr>
                        <a:t>1</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5</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55,9%</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15,0%</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85,4%</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99,0%</a:t>
                      </a:r>
                      <a:endParaRPr lang="ru-RU" sz="2400" noProof="0">
                        <a:latin typeface="Times New Roman"/>
                        <a:ea typeface="Times New Roman"/>
                        <a:cs typeface="Times New Roman"/>
                      </a:endParaRPr>
                    </a:p>
                  </a:txBody>
                  <a:tcPr marL="68580" marR="68580" marT="0" marB="0" anchor="b"/>
                </a:tc>
              </a:tr>
              <a:tr h="511235">
                <a:tc>
                  <a:txBody>
                    <a:bodyPr/>
                    <a:lstStyle/>
                    <a:p>
                      <a:pPr algn="r">
                        <a:spcAft>
                          <a:spcPts val="0"/>
                        </a:spcAft>
                      </a:pPr>
                      <a:r>
                        <a:rPr lang="ru-RU" sz="2400" noProof="0">
                          <a:solidFill>
                            <a:srgbClr val="000000"/>
                          </a:solidFill>
                          <a:latin typeface="Calibri"/>
                          <a:ea typeface="Times New Roman"/>
                          <a:cs typeface="Times New Roman"/>
                        </a:rPr>
                        <a:t>1</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6</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75,6%</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40,1%</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92,1%</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98,0%</a:t>
                      </a:r>
                      <a:endParaRPr lang="ru-RU" sz="2400" noProof="0">
                        <a:latin typeface="Times New Roman"/>
                        <a:ea typeface="Times New Roman"/>
                        <a:cs typeface="Times New Roman"/>
                      </a:endParaRPr>
                    </a:p>
                  </a:txBody>
                  <a:tcPr marL="68580" marR="68580" marT="0" marB="0" anchor="b"/>
                </a:tc>
              </a:tr>
              <a:tr h="511235">
                <a:tc>
                  <a:txBody>
                    <a:bodyPr/>
                    <a:lstStyle/>
                    <a:p>
                      <a:pPr algn="r">
                        <a:spcAft>
                          <a:spcPts val="0"/>
                        </a:spcAft>
                      </a:pPr>
                      <a:r>
                        <a:rPr lang="ru-RU" sz="2400" noProof="0">
                          <a:solidFill>
                            <a:srgbClr val="000000"/>
                          </a:solidFill>
                          <a:latin typeface="Calibri"/>
                          <a:ea typeface="Times New Roman"/>
                          <a:cs typeface="Times New Roman"/>
                        </a:rPr>
                        <a:t>1</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7</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75,2%</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56,8%</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89,2%</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99,5%</a:t>
                      </a:r>
                      <a:endParaRPr lang="ru-RU" sz="2400" noProof="0">
                        <a:latin typeface="Times New Roman"/>
                        <a:ea typeface="Times New Roman"/>
                        <a:cs typeface="Times New Roman"/>
                      </a:endParaRPr>
                    </a:p>
                  </a:txBody>
                  <a:tcPr marL="68580" marR="68580" marT="0" marB="0" anchor="b"/>
                </a:tc>
              </a:tr>
              <a:tr h="511235">
                <a:tc>
                  <a:txBody>
                    <a:bodyPr/>
                    <a:lstStyle/>
                    <a:p>
                      <a:pPr algn="r">
                        <a:spcAft>
                          <a:spcPts val="0"/>
                        </a:spcAft>
                      </a:pPr>
                      <a:r>
                        <a:rPr lang="ru-RU" sz="2400" noProof="0">
                          <a:solidFill>
                            <a:srgbClr val="FF0000"/>
                          </a:solidFill>
                          <a:latin typeface="Calibri"/>
                          <a:ea typeface="Times New Roman"/>
                          <a:cs typeface="Times New Roman"/>
                        </a:rPr>
                        <a:t>1</a:t>
                      </a:r>
                      <a:endParaRPr lang="ru-RU" sz="2400" noProof="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noProof="0">
                          <a:solidFill>
                            <a:srgbClr val="FF0000"/>
                          </a:solidFill>
                          <a:latin typeface="Calibri"/>
                          <a:ea typeface="Times New Roman"/>
                          <a:cs typeface="Times New Roman"/>
                        </a:rPr>
                        <a:t>8</a:t>
                      </a:r>
                      <a:endParaRPr lang="ru-RU" sz="2400" noProof="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noProof="0">
                          <a:solidFill>
                            <a:srgbClr val="FF0000"/>
                          </a:solidFill>
                          <a:latin typeface="Calibri"/>
                          <a:ea typeface="Times New Roman"/>
                          <a:cs typeface="Times New Roman"/>
                        </a:rPr>
                        <a:t>41,5%</a:t>
                      </a:r>
                      <a:endParaRPr lang="ru-RU" sz="2400" noProof="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noProof="0">
                          <a:solidFill>
                            <a:srgbClr val="FF0000"/>
                          </a:solidFill>
                          <a:latin typeface="Calibri"/>
                          <a:ea typeface="Times New Roman"/>
                          <a:cs typeface="Times New Roman"/>
                        </a:rPr>
                        <a:t>10,4%</a:t>
                      </a:r>
                      <a:endParaRPr lang="ru-RU" sz="2400" noProof="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noProof="0">
                          <a:solidFill>
                            <a:srgbClr val="FF0000"/>
                          </a:solidFill>
                          <a:latin typeface="Calibri"/>
                          <a:ea typeface="Times New Roman"/>
                          <a:cs typeface="Times New Roman"/>
                        </a:rPr>
                        <a:t>67,8%</a:t>
                      </a:r>
                      <a:endParaRPr lang="ru-RU" sz="2400" noProof="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noProof="0">
                          <a:solidFill>
                            <a:srgbClr val="FF0000"/>
                          </a:solidFill>
                          <a:latin typeface="Calibri"/>
                          <a:ea typeface="Times New Roman"/>
                          <a:cs typeface="Times New Roman"/>
                        </a:rPr>
                        <a:t>91,8%</a:t>
                      </a:r>
                      <a:endParaRPr lang="ru-RU" sz="2400" noProof="0">
                        <a:solidFill>
                          <a:srgbClr val="FF0000"/>
                        </a:solidFill>
                        <a:latin typeface="Times New Roman"/>
                        <a:ea typeface="Times New Roman"/>
                        <a:cs typeface="Times New Roman"/>
                      </a:endParaRPr>
                    </a:p>
                  </a:txBody>
                  <a:tcPr marL="68580" marR="68580" marT="0" marB="0" anchor="b"/>
                </a:tc>
              </a:tr>
              <a:tr h="511235">
                <a:tc>
                  <a:txBody>
                    <a:bodyPr/>
                    <a:lstStyle/>
                    <a:p>
                      <a:pPr algn="r">
                        <a:spcAft>
                          <a:spcPts val="0"/>
                        </a:spcAft>
                      </a:pPr>
                      <a:r>
                        <a:rPr lang="ru-RU" sz="2400" noProof="0">
                          <a:solidFill>
                            <a:srgbClr val="000000"/>
                          </a:solidFill>
                          <a:latin typeface="Calibri"/>
                          <a:ea typeface="Times New Roman"/>
                          <a:cs typeface="Times New Roman"/>
                        </a:rPr>
                        <a:t>1</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9</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59,5%</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32,6%</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a:solidFill>
                            <a:srgbClr val="000000"/>
                          </a:solidFill>
                          <a:latin typeface="Calibri"/>
                          <a:ea typeface="Times New Roman"/>
                          <a:cs typeface="Times New Roman"/>
                        </a:rPr>
                        <a:t>79,7%</a:t>
                      </a:r>
                      <a:endParaRPr lang="ru-RU" sz="2400" noProof="0">
                        <a:latin typeface="Times New Roman"/>
                        <a:ea typeface="Times New Roman"/>
                        <a:cs typeface="Times New Roman"/>
                      </a:endParaRPr>
                    </a:p>
                  </a:txBody>
                  <a:tcPr marL="68580" marR="68580" marT="0" marB="0" anchor="b"/>
                </a:tc>
                <a:tc>
                  <a:txBody>
                    <a:bodyPr/>
                    <a:lstStyle/>
                    <a:p>
                      <a:pPr algn="r">
                        <a:spcAft>
                          <a:spcPts val="0"/>
                        </a:spcAft>
                      </a:pPr>
                      <a:r>
                        <a:rPr lang="ru-RU" sz="2400" noProof="0" dirty="0">
                          <a:solidFill>
                            <a:srgbClr val="000000"/>
                          </a:solidFill>
                          <a:latin typeface="Calibri"/>
                          <a:ea typeface="Times New Roman"/>
                          <a:cs typeface="Times New Roman"/>
                        </a:rPr>
                        <a:t>93,9%</a:t>
                      </a:r>
                      <a:endParaRPr lang="ru-RU" sz="2400" noProof="0" dirty="0">
                        <a:latin typeface="Times New Roman"/>
                        <a:ea typeface="Times New Roman"/>
                        <a:cs typeface="Times New Roman"/>
                      </a:endParaRPr>
                    </a:p>
                  </a:txBody>
                  <a:tcPr marL="68580" marR="68580" marT="0" marB="0" anchor="b"/>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4042"/>
          </a:xfrm>
        </p:spPr>
        <p:txBody>
          <a:bodyPr>
            <a:normAutofit fontScale="90000"/>
          </a:bodyPr>
          <a:lstStyle/>
          <a:p>
            <a:endParaRPr lang="ru-RU" dirty="0"/>
          </a:p>
        </p:txBody>
      </p:sp>
      <p:graphicFrame>
        <p:nvGraphicFramePr>
          <p:cNvPr id="4" name="Содержимое 3"/>
          <p:cNvGraphicFramePr>
            <a:graphicFrameLocks noGrp="1"/>
          </p:cNvGraphicFramePr>
          <p:nvPr>
            <p:ph idx="1"/>
          </p:nvPr>
        </p:nvGraphicFramePr>
        <p:xfrm>
          <a:off x="457200" y="908050"/>
          <a:ext cx="8229600" cy="5527854"/>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532926">
                <a:tc>
                  <a:txBody>
                    <a:bodyPr/>
                    <a:lstStyle/>
                    <a:p>
                      <a:pPr algn="ctr">
                        <a:spcAft>
                          <a:spcPts val="0"/>
                        </a:spcAft>
                      </a:pPr>
                      <a:r>
                        <a:rPr lang="ru-RU" sz="2400" dirty="0">
                          <a:solidFill>
                            <a:srgbClr val="000000"/>
                          </a:solidFill>
                          <a:latin typeface="Calibri"/>
                          <a:ea typeface="Times New Roman"/>
                          <a:cs typeface="Times New Roman"/>
                        </a:rPr>
                        <a:t>Тип задания</a:t>
                      </a:r>
                      <a:endParaRPr lang="ru-RU" sz="2400" dirty="0">
                        <a:latin typeface="Times New Roman"/>
                        <a:ea typeface="Times New Roman"/>
                        <a:cs typeface="Times New Roman"/>
                      </a:endParaRPr>
                    </a:p>
                  </a:txBody>
                  <a:tcPr marL="68580" marR="68580" marT="0" marB="0" anchor="ctr"/>
                </a:tc>
                <a:tc>
                  <a:txBody>
                    <a:bodyPr/>
                    <a:lstStyle/>
                    <a:p>
                      <a:pPr algn="ctr">
                        <a:spcAft>
                          <a:spcPts val="0"/>
                        </a:spcAft>
                      </a:pPr>
                      <a:r>
                        <a:rPr lang="ru-RU" sz="2400" dirty="0">
                          <a:solidFill>
                            <a:srgbClr val="000000"/>
                          </a:solidFill>
                          <a:latin typeface="Calibri"/>
                          <a:ea typeface="Times New Roman"/>
                          <a:cs typeface="Times New Roman"/>
                        </a:rPr>
                        <a:t>Номер задания</a:t>
                      </a:r>
                      <a:endParaRPr lang="ru-RU" sz="2400" dirty="0">
                        <a:latin typeface="Times New Roman"/>
                        <a:ea typeface="Times New Roman"/>
                        <a:cs typeface="Times New Roman"/>
                      </a:endParaRPr>
                    </a:p>
                  </a:txBody>
                  <a:tcPr marL="68580" marR="68580" marT="0" marB="0" anchor="ctr"/>
                </a:tc>
                <a:tc>
                  <a:txBody>
                    <a:bodyPr/>
                    <a:lstStyle/>
                    <a:p>
                      <a:pPr algn="ctr">
                        <a:spcAft>
                          <a:spcPts val="0"/>
                        </a:spcAft>
                      </a:pPr>
                      <a:r>
                        <a:rPr lang="ru-RU" sz="2400">
                          <a:solidFill>
                            <a:srgbClr val="000000"/>
                          </a:solidFill>
                          <a:latin typeface="Calibri"/>
                          <a:ea typeface="Times New Roman"/>
                          <a:cs typeface="Times New Roman"/>
                        </a:rPr>
                        <a:t>Средний</a:t>
                      </a:r>
                      <a:endParaRPr lang="ru-RU" sz="2400">
                        <a:latin typeface="Times New Roman"/>
                        <a:ea typeface="Times New Roman"/>
                        <a:cs typeface="Times New Roman"/>
                      </a:endParaRPr>
                    </a:p>
                  </a:txBody>
                  <a:tcPr marL="68580" marR="68580" marT="0" marB="0" anchor="ctr"/>
                </a:tc>
                <a:tc>
                  <a:txBody>
                    <a:bodyPr/>
                    <a:lstStyle/>
                    <a:p>
                      <a:pPr algn="ctr">
                        <a:spcAft>
                          <a:spcPts val="0"/>
                        </a:spcAft>
                      </a:pPr>
                      <a:r>
                        <a:rPr lang="ru-RU" sz="2400">
                          <a:solidFill>
                            <a:srgbClr val="000000"/>
                          </a:solidFill>
                          <a:latin typeface="Calibri"/>
                          <a:ea typeface="Times New Roman"/>
                          <a:cs typeface="Times New Roman"/>
                        </a:rPr>
                        <a:t>В группе «2»</a:t>
                      </a:r>
                      <a:endParaRPr lang="ru-RU" sz="2400">
                        <a:latin typeface="Times New Roman"/>
                        <a:ea typeface="Times New Roman"/>
                        <a:cs typeface="Times New Roman"/>
                      </a:endParaRPr>
                    </a:p>
                  </a:txBody>
                  <a:tcPr marL="68580" marR="68580" marT="0" marB="0" anchor="ctr"/>
                </a:tc>
                <a:tc>
                  <a:txBody>
                    <a:bodyPr/>
                    <a:lstStyle/>
                    <a:p>
                      <a:pPr algn="ctr">
                        <a:spcAft>
                          <a:spcPts val="0"/>
                        </a:spcAft>
                      </a:pPr>
                      <a:r>
                        <a:rPr lang="ru-RU" sz="2400">
                          <a:solidFill>
                            <a:srgbClr val="000000"/>
                          </a:solidFill>
                          <a:latin typeface="Calibri"/>
                          <a:ea typeface="Times New Roman"/>
                          <a:cs typeface="Times New Roman"/>
                        </a:rPr>
                        <a:t>В группе 61-80</a:t>
                      </a:r>
                      <a:endParaRPr lang="ru-RU" sz="2400">
                        <a:latin typeface="Times New Roman"/>
                        <a:ea typeface="Times New Roman"/>
                        <a:cs typeface="Times New Roman"/>
                      </a:endParaRPr>
                    </a:p>
                  </a:txBody>
                  <a:tcPr marL="68580" marR="68580" marT="0" marB="0" anchor="ctr"/>
                </a:tc>
                <a:tc>
                  <a:txBody>
                    <a:bodyPr/>
                    <a:lstStyle/>
                    <a:p>
                      <a:pPr algn="ctr">
                        <a:spcAft>
                          <a:spcPts val="0"/>
                        </a:spcAft>
                      </a:pPr>
                      <a:r>
                        <a:rPr lang="ru-RU" sz="2400" dirty="0">
                          <a:solidFill>
                            <a:srgbClr val="000000"/>
                          </a:solidFill>
                          <a:latin typeface="Calibri"/>
                          <a:ea typeface="Times New Roman"/>
                          <a:cs typeface="Times New Roman"/>
                        </a:rPr>
                        <a:t>В группе 81-100</a:t>
                      </a:r>
                      <a:endParaRPr lang="ru-RU" sz="2400" dirty="0">
                        <a:latin typeface="Times New Roman"/>
                        <a:ea typeface="Times New Roman"/>
                        <a:cs typeface="Times New Roman"/>
                      </a:endParaRPr>
                    </a:p>
                  </a:txBody>
                  <a:tcPr marL="68580" marR="68580" marT="0" marB="0" anchor="ctr"/>
                </a:tc>
              </a:tr>
              <a:tr h="532926">
                <a:tc>
                  <a:txBody>
                    <a:bodyPr/>
                    <a:lstStyle/>
                    <a:p>
                      <a:pPr algn="r">
                        <a:spcAft>
                          <a:spcPts val="0"/>
                        </a:spcAft>
                      </a:pPr>
                      <a:r>
                        <a:rPr lang="ru-RU" sz="2400" dirty="0">
                          <a:solidFill>
                            <a:srgbClr val="FF0000"/>
                          </a:solidFill>
                          <a:latin typeface="Calibri"/>
                          <a:ea typeface="Times New Roman"/>
                          <a:cs typeface="Times New Roman"/>
                        </a:rPr>
                        <a:t>1</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10</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42,6%</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10,6%</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63,5%</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97,4%</a:t>
                      </a:r>
                      <a:endParaRPr lang="ru-RU" sz="2400" dirty="0">
                        <a:solidFill>
                          <a:srgbClr val="FF0000"/>
                        </a:solidFill>
                        <a:latin typeface="Times New Roman"/>
                        <a:ea typeface="Times New Roman"/>
                        <a:cs typeface="Times New Roman"/>
                      </a:endParaRPr>
                    </a:p>
                  </a:txBody>
                  <a:tcPr marL="68580" marR="68580" marT="0" marB="0" anchor="b"/>
                </a:tc>
              </a:tr>
              <a:tr h="532926">
                <a:tc>
                  <a:txBody>
                    <a:bodyPr/>
                    <a:lstStyle/>
                    <a:p>
                      <a:pPr algn="r">
                        <a:spcAft>
                          <a:spcPts val="0"/>
                        </a:spcAft>
                      </a:pPr>
                      <a:r>
                        <a:rPr lang="ru-RU" sz="2400" dirty="0">
                          <a:solidFill>
                            <a:srgbClr val="000000"/>
                          </a:solidFill>
                          <a:latin typeface="Calibri"/>
                          <a:ea typeface="Times New Roman"/>
                          <a:cs typeface="Times New Roman"/>
                        </a:rPr>
                        <a:t>1</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11</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81,4%</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36,0%</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96,1%</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100,0%</a:t>
                      </a:r>
                      <a:endParaRPr lang="ru-RU" sz="2400">
                        <a:latin typeface="Times New Roman"/>
                        <a:ea typeface="Times New Roman"/>
                        <a:cs typeface="Times New Roman"/>
                      </a:endParaRPr>
                    </a:p>
                  </a:txBody>
                  <a:tcPr marL="68580" marR="68580" marT="0" marB="0" anchor="b"/>
                </a:tc>
              </a:tr>
              <a:tr h="532926">
                <a:tc>
                  <a:txBody>
                    <a:bodyPr/>
                    <a:lstStyle/>
                    <a:p>
                      <a:pPr algn="r">
                        <a:spcAft>
                          <a:spcPts val="0"/>
                        </a:spcAft>
                      </a:pPr>
                      <a:r>
                        <a:rPr lang="ru-RU" sz="2400" dirty="0">
                          <a:solidFill>
                            <a:srgbClr val="000000"/>
                          </a:solidFill>
                          <a:latin typeface="Calibri"/>
                          <a:ea typeface="Times New Roman"/>
                          <a:cs typeface="Times New Roman"/>
                        </a:rPr>
                        <a:t>1</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12</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63,0%</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31,9%</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79,0%</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93,9%</a:t>
                      </a:r>
                      <a:endParaRPr lang="ru-RU" sz="2400">
                        <a:latin typeface="Times New Roman"/>
                        <a:ea typeface="Times New Roman"/>
                        <a:cs typeface="Times New Roman"/>
                      </a:endParaRPr>
                    </a:p>
                  </a:txBody>
                  <a:tcPr marL="68580" marR="68580" marT="0" marB="0" anchor="b"/>
                </a:tc>
              </a:tr>
              <a:tr h="532926">
                <a:tc>
                  <a:txBody>
                    <a:bodyPr/>
                    <a:lstStyle/>
                    <a:p>
                      <a:pPr algn="r">
                        <a:spcAft>
                          <a:spcPts val="0"/>
                        </a:spcAft>
                      </a:pPr>
                      <a:r>
                        <a:rPr lang="ru-RU" sz="2400" dirty="0">
                          <a:solidFill>
                            <a:srgbClr val="FF0000"/>
                          </a:solidFill>
                          <a:latin typeface="Calibri"/>
                          <a:ea typeface="Times New Roman"/>
                          <a:cs typeface="Times New Roman"/>
                        </a:rPr>
                        <a:t>1</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13</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43,2%</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17,6%</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59,3%</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93,4%</a:t>
                      </a:r>
                      <a:endParaRPr lang="ru-RU" sz="2400" dirty="0">
                        <a:solidFill>
                          <a:srgbClr val="FF0000"/>
                        </a:solidFill>
                        <a:latin typeface="Times New Roman"/>
                        <a:ea typeface="Times New Roman"/>
                        <a:cs typeface="Times New Roman"/>
                      </a:endParaRPr>
                    </a:p>
                  </a:txBody>
                  <a:tcPr marL="68580" marR="68580" marT="0" marB="0" anchor="b"/>
                </a:tc>
              </a:tr>
              <a:tr h="532926">
                <a:tc>
                  <a:txBody>
                    <a:bodyPr/>
                    <a:lstStyle/>
                    <a:p>
                      <a:pPr algn="r">
                        <a:spcAft>
                          <a:spcPts val="0"/>
                        </a:spcAft>
                      </a:pPr>
                      <a:r>
                        <a:rPr lang="ru-RU" sz="2400">
                          <a:solidFill>
                            <a:srgbClr val="000000"/>
                          </a:solidFill>
                          <a:latin typeface="Calibri"/>
                          <a:ea typeface="Times New Roman"/>
                          <a:cs typeface="Times New Roman"/>
                        </a:rPr>
                        <a:t>1</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14</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55,9%</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18,8%</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76,8%</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96,9%</a:t>
                      </a:r>
                      <a:endParaRPr lang="ru-RU" sz="2400">
                        <a:latin typeface="Times New Roman"/>
                        <a:ea typeface="Times New Roman"/>
                        <a:cs typeface="Times New Roman"/>
                      </a:endParaRPr>
                    </a:p>
                  </a:txBody>
                  <a:tcPr marL="68580" marR="68580" marT="0" marB="0" anchor="b"/>
                </a:tc>
              </a:tr>
              <a:tr h="532926">
                <a:tc>
                  <a:txBody>
                    <a:bodyPr/>
                    <a:lstStyle/>
                    <a:p>
                      <a:pPr algn="r">
                        <a:spcAft>
                          <a:spcPts val="0"/>
                        </a:spcAft>
                      </a:pPr>
                      <a:r>
                        <a:rPr lang="ru-RU" sz="2400">
                          <a:solidFill>
                            <a:srgbClr val="000000"/>
                          </a:solidFill>
                          <a:latin typeface="Calibri"/>
                          <a:ea typeface="Times New Roman"/>
                          <a:cs typeface="Times New Roman"/>
                        </a:rPr>
                        <a:t>1</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15</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83,3%</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54,3%</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93,9%</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99,5%</a:t>
                      </a:r>
                      <a:endParaRPr lang="ru-RU" sz="2400">
                        <a:latin typeface="Times New Roman"/>
                        <a:ea typeface="Times New Roman"/>
                        <a:cs typeface="Times New Roman"/>
                      </a:endParaRPr>
                    </a:p>
                  </a:txBody>
                  <a:tcPr marL="68580" marR="68580" marT="0" marB="0" anchor="b"/>
                </a:tc>
              </a:tr>
              <a:tr h="532926">
                <a:tc>
                  <a:txBody>
                    <a:bodyPr/>
                    <a:lstStyle/>
                    <a:p>
                      <a:pPr algn="r">
                        <a:spcAft>
                          <a:spcPts val="0"/>
                        </a:spcAft>
                      </a:pPr>
                      <a:r>
                        <a:rPr lang="ru-RU" sz="2400">
                          <a:solidFill>
                            <a:srgbClr val="000000"/>
                          </a:solidFill>
                          <a:latin typeface="Calibri"/>
                          <a:ea typeface="Times New Roman"/>
                          <a:cs typeface="Times New Roman"/>
                        </a:rPr>
                        <a:t>1</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16</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66,4%</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30,0%</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83,4%</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91,3%</a:t>
                      </a:r>
                      <a:endParaRPr lang="ru-RU" sz="2400">
                        <a:latin typeface="Times New Roman"/>
                        <a:ea typeface="Times New Roman"/>
                        <a:cs typeface="Times New Roman"/>
                      </a:endParaRPr>
                    </a:p>
                  </a:txBody>
                  <a:tcPr marL="68580" marR="68580" marT="0" marB="0" anchor="b"/>
                </a:tc>
              </a:tr>
              <a:tr h="532926">
                <a:tc>
                  <a:txBody>
                    <a:bodyPr/>
                    <a:lstStyle/>
                    <a:p>
                      <a:pPr algn="r">
                        <a:spcAft>
                          <a:spcPts val="0"/>
                        </a:spcAft>
                      </a:pPr>
                      <a:r>
                        <a:rPr lang="ru-RU" sz="2400">
                          <a:solidFill>
                            <a:srgbClr val="000000"/>
                          </a:solidFill>
                          <a:latin typeface="Calibri"/>
                          <a:ea typeface="Times New Roman"/>
                          <a:cs typeface="Times New Roman"/>
                        </a:rPr>
                        <a:t>1</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17</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63,7%</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37,7%</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76,9%</a:t>
                      </a:r>
                      <a:endParaRPr lang="ru-RU" sz="2400" dirty="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93,4%</a:t>
                      </a:r>
                      <a:endParaRPr lang="ru-RU" sz="2400" dirty="0">
                        <a:latin typeface="Times New Roman"/>
                        <a:ea typeface="Times New Roman"/>
                        <a:cs typeface="Times New Roman"/>
                      </a:endParaRPr>
                    </a:p>
                  </a:txBody>
                  <a:tcPr marL="68580" marR="68580" marT="0" marB="0" anchor="b"/>
                </a:tc>
              </a:tr>
              <a:tr h="532926">
                <a:tc>
                  <a:txBody>
                    <a:bodyPr/>
                    <a:lstStyle/>
                    <a:p>
                      <a:pPr algn="r">
                        <a:spcAft>
                          <a:spcPts val="0"/>
                        </a:spcAft>
                      </a:pPr>
                      <a:r>
                        <a:rPr lang="ru-RU" sz="2400">
                          <a:solidFill>
                            <a:srgbClr val="000000"/>
                          </a:solidFill>
                          <a:latin typeface="Calibri"/>
                          <a:ea typeface="Times New Roman"/>
                          <a:cs typeface="Times New Roman"/>
                        </a:rPr>
                        <a:t>1</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18</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61,9%</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14,0%</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85,7%</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dirty="0">
                          <a:solidFill>
                            <a:srgbClr val="000000"/>
                          </a:solidFill>
                          <a:latin typeface="Calibri"/>
                          <a:ea typeface="Times New Roman"/>
                          <a:cs typeface="Times New Roman"/>
                        </a:rPr>
                        <a:t>93,4%</a:t>
                      </a:r>
                      <a:endParaRPr lang="ru-RU" sz="2400" dirty="0">
                        <a:latin typeface="Times New Roman"/>
                        <a:ea typeface="Times New Roman"/>
                        <a:cs typeface="Times New Roman"/>
                      </a:endParaRPr>
                    </a:p>
                  </a:txBody>
                  <a:tcPr marL="68580" marR="68580" marT="0" marB="0" anchor="b"/>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0026"/>
          </a:xfrm>
        </p:spPr>
        <p:txBody>
          <a:bodyPr>
            <a:normAutofit fontScale="90000"/>
          </a:bodyPr>
          <a:lstStyle/>
          <a:p>
            <a:endParaRPr lang="ru-RU" dirty="0"/>
          </a:p>
        </p:txBody>
      </p:sp>
      <p:graphicFrame>
        <p:nvGraphicFramePr>
          <p:cNvPr id="4" name="Содержимое 3"/>
          <p:cNvGraphicFramePr>
            <a:graphicFrameLocks noGrp="1"/>
          </p:cNvGraphicFramePr>
          <p:nvPr>
            <p:ph idx="1"/>
          </p:nvPr>
        </p:nvGraphicFramePr>
        <p:xfrm>
          <a:off x="457200" y="549275"/>
          <a:ext cx="8229600" cy="4439920"/>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pPr algn="ctr">
                        <a:spcAft>
                          <a:spcPts val="0"/>
                        </a:spcAft>
                      </a:pPr>
                      <a:r>
                        <a:rPr lang="ru-RU" sz="2400" dirty="0">
                          <a:solidFill>
                            <a:schemeClr val="tx1"/>
                          </a:solidFill>
                          <a:latin typeface="Calibri"/>
                          <a:ea typeface="Times New Roman"/>
                          <a:cs typeface="Times New Roman"/>
                        </a:rPr>
                        <a:t>Тип задания</a:t>
                      </a:r>
                      <a:endParaRPr lang="ru-RU" sz="2400" dirty="0">
                        <a:solidFill>
                          <a:schemeClr val="tx1"/>
                        </a:solidFill>
                        <a:latin typeface="Times New Roman"/>
                        <a:ea typeface="Times New Roman"/>
                        <a:cs typeface="Times New Roman"/>
                      </a:endParaRPr>
                    </a:p>
                  </a:txBody>
                  <a:tcPr marL="68580" marR="68580" marT="0" marB="0" anchor="ctr"/>
                </a:tc>
                <a:tc>
                  <a:txBody>
                    <a:bodyPr/>
                    <a:lstStyle/>
                    <a:p>
                      <a:pPr algn="ctr">
                        <a:spcAft>
                          <a:spcPts val="0"/>
                        </a:spcAft>
                      </a:pPr>
                      <a:r>
                        <a:rPr lang="ru-RU" sz="2400" dirty="0">
                          <a:solidFill>
                            <a:schemeClr val="tx1"/>
                          </a:solidFill>
                          <a:latin typeface="Calibri"/>
                          <a:ea typeface="Times New Roman"/>
                          <a:cs typeface="Times New Roman"/>
                        </a:rPr>
                        <a:t>Номер задания</a:t>
                      </a:r>
                      <a:endParaRPr lang="ru-RU" sz="2400" dirty="0">
                        <a:solidFill>
                          <a:schemeClr val="tx1"/>
                        </a:solidFill>
                        <a:latin typeface="Times New Roman"/>
                        <a:ea typeface="Times New Roman"/>
                        <a:cs typeface="Times New Roman"/>
                      </a:endParaRPr>
                    </a:p>
                  </a:txBody>
                  <a:tcPr marL="68580" marR="68580" marT="0" marB="0" anchor="ctr"/>
                </a:tc>
                <a:tc>
                  <a:txBody>
                    <a:bodyPr/>
                    <a:lstStyle/>
                    <a:p>
                      <a:pPr algn="ctr">
                        <a:spcAft>
                          <a:spcPts val="0"/>
                        </a:spcAft>
                      </a:pPr>
                      <a:r>
                        <a:rPr lang="ru-RU" sz="2400" dirty="0">
                          <a:solidFill>
                            <a:schemeClr val="tx1"/>
                          </a:solidFill>
                          <a:latin typeface="Calibri"/>
                          <a:ea typeface="Times New Roman"/>
                          <a:cs typeface="Times New Roman"/>
                        </a:rPr>
                        <a:t>Средний</a:t>
                      </a:r>
                      <a:endParaRPr lang="ru-RU" sz="2400" dirty="0">
                        <a:solidFill>
                          <a:schemeClr val="tx1"/>
                        </a:solidFill>
                        <a:latin typeface="Times New Roman"/>
                        <a:ea typeface="Times New Roman"/>
                        <a:cs typeface="Times New Roman"/>
                      </a:endParaRPr>
                    </a:p>
                  </a:txBody>
                  <a:tcPr marL="68580" marR="68580" marT="0" marB="0" anchor="ctr"/>
                </a:tc>
                <a:tc>
                  <a:txBody>
                    <a:bodyPr/>
                    <a:lstStyle/>
                    <a:p>
                      <a:pPr algn="ctr">
                        <a:spcAft>
                          <a:spcPts val="0"/>
                        </a:spcAft>
                      </a:pPr>
                      <a:r>
                        <a:rPr lang="ru-RU" sz="2400" dirty="0">
                          <a:solidFill>
                            <a:schemeClr val="tx1"/>
                          </a:solidFill>
                          <a:latin typeface="Calibri"/>
                          <a:ea typeface="Times New Roman"/>
                          <a:cs typeface="Times New Roman"/>
                        </a:rPr>
                        <a:t>В группе «2»</a:t>
                      </a:r>
                      <a:endParaRPr lang="ru-RU" sz="2400" dirty="0">
                        <a:solidFill>
                          <a:schemeClr val="tx1"/>
                        </a:solidFill>
                        <a:latin typeface="Times New Roman"/>
                        <a:ea typeface="Times New Roman"/>
                        <a:cs typeface="Times New Roman"/>
                      </a:endParaRPr>
                    </a:p>
                  </a:txBody>
                  <a:tcPr marL="68580" marR="68580" marT="0" marB="0" anchor="ctr"/>
                </a:tc>
                <a:tc>
                  <a:txBody>
                    <a:bodyPr/>
                    <a:lstStyle/>
                    <a:p>
                      <a:pPr algn="ctr">
                        <a:spcAft>
                          <a:spcPts val="0"/>
                        </a:spcAft>
                      </a:pPr>
                      <a:r>
                        <a:rPr lang="ru-RU" sz="2400" dirty="0">
                          <a:solidFill>
                            <a:schemeClr val="tx1"/>
                          </a:solidFill>
                          <a:latin typeface="Calibri"/>
                          <a:ea typeface="Times New Roman"/>
                          <a:cs typeface="Times New Roman"/>
                        </a:rPr>
                        <a:t>В группе 61-80</a:t>
                      </a:r>
                      <a:endParaRPr lang="ru-RU" sz="2400" dirty="0">
                        <a:solidFill>
                          <a:schemeClr val="tx1"/>
                        </a:solidFill>
                        <a:latin typeface="Times New Roman"/>
                        <a:ea typeface="Times New Roman"/>
                        <a:cs typeface="Times New Roman"/>
                      </a:endParaRPr>
                    </a:p>
                  </a:txBody>
                  <a:tcPr marL="68580" marR="68580" marT="0" marB="0" anchor="ctr"/>
                </a:tc>
                <a:tc>
                  <a:txBody>
                    <a:bodyPr/>
                    <a:lstStyle/>
                    <a:p>
                      <a:pPr algn="ctr">
                        <a:spcAft>
                          <a:spcPts val="0"/>
                        </a:spcAft>
                      </a:pPr>
                      <a:r>
                        <a:rPr lang="ru-RU" sz="2400" dirty="0">
                          <a:solidFill>
                            <a:schemeClr val="tx1"/>
                          </a:solidFill>
                          <a:latin typeface="Calibri"/>
                          <a:ea typeface="Times New Roman"/>
                          <a:cs typeface="Times New Roman"/>
                        </a:rPr>
                        <a:t>В группе 81-100</a:t>
                      </a:r>
                      <a:endParaRPr lang="ru-RU" sz="2400" dirty="0">
                        <a:solidFill>
                          <a:schemeClr val="tx1"/>
                        </a:solidFill>
                        <a:latin typeface="Times New Roman"/>
                        <a:ea typeface="Times New Roman"/>
                        <a:cs typeface="Times New Roman"/>
                      </a:endParaRPr>
                    </a:p>
                  </a:txBody>
                  <a:tcPr marL="68580" marR="68580" marT="0" marB="0" anchor="ctr"/>
                </a:tc>
              </a:tr>
              <a:tr h="370840">
                <a:tc>
                  <a:txBody>
                    <a:bodyPr/>
                    <a:lstStyle/>
                    <a:p>
                      <a:pPr algn="r">
                        <a:spcAft>
                          <a:spcPts val="0"/>
                        </a:spcAft>
                      </a:pPr>
                      <a:r>
                        <a:rPr lang="ru-RU" sz="2400" dirty="0">
                          <a:solidFill>
                            <a:srgbClr val="FF0000"/>
                          </a:solidFill>
                          <a:latin typeface="Calibri"/>
                          <a:ea typeface="Times New Roman"/>
                          <a:cs typeface="Times New Roman"/>
                        </a:rPr>
                        <a:t>1</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19</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45,9%</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16,9%</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64,7%</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88,3%</a:t>
                      </a:r>
                      <a:endParaRPr lang="ru-RU" sz="2400" dirty="0">
                        <a:solidFill>
                          <a:srgbClr val="FF0000"/>
                        </a:solidFill>
                        <a:latin typeface="Times New Roman"/>
                        <a:ea typeface="Times New Roman"/>
                        <a:cs typeface="Times New Roman"/>
                      </a:endParaRPr>
                    </a:p>
                  </a:txBody>
                  <a:tcPr marL="68580" marR="68580" marT="0" marB="0" anchor="b"/>
                </a:tc>
              </a:tr>
              <a:tr h="370840">
                <a:tc>
                  <a:txBody>
                    <a:bodyPr/>
                    <a:lstStyle/>
                    <a:p>
                      <a:pPr algn="r">
                        <a:spcAft>
                          <a:spcPts val="0"/>
                        </a:spcAft>
                      </a:pPr>
                      <a:r>
                        <a:rPr lang="ru-RU" sz="2400">
                          <a:solidFill>
                            <a:srgbClr val="000000"/>
                          </a:solidFill>
                          <a:latin typeface="Calibri"/>
                          <a:ea typeface="Times New Roman"/>
                          <a:cs typeface="Times New Roman"/>
                        </a:rPr>
                        <a:t>1</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20</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58,0%</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22,5%</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79,8%</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95,4%</a:t>
                      </a:r>
                      <a:endParaRPr lang="ru-RU" sz="2400">
                        <a:latin typeface="Times New Roman"/>
                        <a:ea typeface="Times New Roman"/>
                        <a:cs typeface="Times New Roman"/>
                      </a:endParaRPr>
                    </a:p>
                  </a:txBody>
                  <a:tcPr marL="68580" marR="68580" marT="0" marB="0" anchor="b"/>
                </a:tc>
              </a:tr>
              <a:tr h="370840">
                <a:tc>
                  <a:txBody>
                    <a:bodyPr/>
                    <a:lstStyle/>
                    <a:p>
                      <a:pPr algn="r">
                        <a:spcAft>
                          <a:spcPts val="0"/>
                        </a:spcAft>
                      </a:pPr>
                      <a:r>
                        <a:rPr lang="ru-RU" sz="2400">
                          <a:solidFill>
                            <a:srgbClr val="000000"/>
                          </a:solidFill>
                          <a:latin typeface="Calibri"/>
                          <a:ea typeface="Times New Roman"/>
                          <a:cs typeface="Times New Roman"/>
                        </a:rPr>
                        <a:t>1</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21</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82,4%</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63,8%</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91,7%</a:t>
                      </a:r>
                      <a:endParaRPr lang="ru-RU" sz="2400">
                        <a:latin typeface="Times New Roman"/>
                        <a:ea typeface="Times New Roman"/>
                        <a:cs typeface="Times New Roman"/>
                      </a:endParaRPr>
                    </a:p>
                  </a:txBody>
                  <a:tcPr marL="68580" marR="68580" marT="0" marB="0" anchor="b"/>
                </a:tc>
                <a:tc>
                  <a:txBody>
                    <a:bodyPr/>
                    <a:lstStyle/>
                    <a:p>
                      <a:pPr algn="r">
                        <a:spcAft>
                          <a:spcPts val="0"/>
                        </a:spcAft>
                      </a:pPr>
                      <a:r>
                        <a:rPr lang="ru-RU" sz="2400">
                          <a:solidFill>
                            <a:srgbClr val="000000"/>
                          </a:solidFill>
                          <a:latin typeface="Calibri"/>
                          <a:ea typeface="Times New Roman"/>
                          <a:cs typeface="Times New Roman"/>
                        </a:rPr>
                        <a:t>97,4%</a:t>
                      </a:r>
                      <a:endParaRPr lang="ru-RU" sz="2400">
                        <a:latin typeface="Times New Roman"/>
                        <a:ea typeface="Times New Roman"/>
                        <a:cs typeface="Times New Roman"/>
                      </a:endParaRPr>
                    </a:p>
                  </a:txBody>
                  <a:tcPr marL="68580" marR="68580" marT="0" marB="0" anchor="b"/>
                </a:tc>
              </a:tr>
              <a:tr h="370840">
                <a:tc>
                  <a:txBody>
                    <a:bodyPr/>
                    <a:lstStyle/>
                    <a:p>
                      <a:pPr algn="r">
                        <a:spcAft>
                          <a:spcPts val="0"/>
                        </a:spcAft>
                      </a:pPr>
                      <a:r>
                        <a:rPr lang="ru-RU" sz="2400" dirty="0">
                          <a:solidFill>
                            <a:srgbClr val="FF0000"/>
                          </a:solidFill>
                          <a:latin typeface="Calibri"/>
                          <a:ea typeface="Times New Roman"/>
                          <a:cs typeface="Times New Roman"/>
                        </a:rPr>
                        <a:t>2</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1</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29,8%</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5,3%</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45,4%</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76,0%</a:t>
                      </a:r>
                      <a:endParaRPr lang="ru-RU" sz="2400">
                        <a:solidFill>
                          <a:srgbClr val="FF0000"/>
                        </a:solidFill>
                        <a:latin typeface="Times New Roman"/>
                        <a:ea typeface="Times New Roman"/>
                        <a:cs typeface="Times New Roman"/>
                      </a:endParaRPr>
                    </a:p>
                  </a:txBody>
                  <a:tcPr marL="68580" marR="68580" marT="0" marB="0" anchor="b"/>
                </a:tc>
              </a:tr>
              <a:tr h="370840">
                <a:tc>
                  <a:txBody>
                    <a:bodyPr/>
                    <a:lstStyle/>
                    <a:p>
                      <a:pPr algn="r">
                        <a:spcAft>
                          <a:spcPts val="0"/>
                        </a:spcAft>
                      </a:pPr>
                      <a:r>
                        <a:rPr lang="ru-RU" sz="2400" dirty="0">
                          <a:solidFill>
                            <a:srgbClr val="FF0000"/>
                          </a:solidFill>
                          <a:latin typeface="Calibri"/>
                          <a:ea typeface="Times New Roman"/>
                          <a:cs typeface="Times New Roman"/>
                        </a:rPr>
                        <a:t>2</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2</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37,6%</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6,1%</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60,8%</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89,5%</a:t>
                      </a:r>
                      <a:endParaRPr lang="ru-RU" sz="2400">
                        <a:solidFill>
                          <a:srgbClr val="FF0000"/>
                        </a:solidFill>
                        <a:latin typeface="Times New Roman"/>
                        <a:ea typeface="Times New Roman"/>
                        <a:cs typeface="Times New Roman"/>
                      </a:endParaRPr>
                    </a:p>
                  </a:txBody>
                  <a:tcPr marL="68580" marR="68580" marT="0" marB="0" anchor="b"/>
                </a:tc>
              </a:tr>
              <a:tr h="370840">
                <a:tc>
                  <a:txBody>
                    <a:bodyPr/>
                    <a:lstStyle/>
                    <a:p>
                      <a:pPr algn="r">
                        <a:spcAft>
                          <a:spcPts val="0"/>
                        </a:spcAft>
                      </a:pPr>
                      <a:r>
                        <a:rPr lang="ru-RU" sz="2400">
                          <a:solidFill>
                            <a:srgbClr val="FF0000"/>
                          </a:solidFill>
                          <a:latin typeface="Calibri"/>
                          <a:ea typeface="Times New Roman"/>
                          <a:cs typeface="Times New Roman"/>
                        </a:rPr>
                        <a:t>2</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3</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28,1%</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2,4%</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48,0%</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80,6%</a:t>
                      </a:r>
                      <a:endParaRPr lang="ru-RU" sz="2400">
                        <a:solidFill>
                          <a:srgbClr val="FF0000"/>
                        </a:solidFill>
                        <a:latin typeface="Times New Roman"/>
                        <a:ea typeface="Times New Roman"/>
                        <a:cs typeface="Times New Roman"/>
                      </a:endParaRPr>
                    </a:p>
                  </a:txBody>
                  <a:tcPr marL="68580" marR="68580" marT="0" marB="0" anchor="b"/>
                </a:tc>
              </a:tr>
              <a:tr h="370840">
                <a:tc>
                  <a:txBody>
                    <a:bodyPr/>
                    <a:lstStyle/>
                    <a:p>
                      <a:pPr algn="r">
                        <a:spcAft>
                          <a:spcPts val="0"/>
                        </a:spcAft>
                      </a:pPr>
                      <a:r>
                        <a:rPr lang="ru-RU" sz="2400">
                          <a:solidFill>
                            <a:srgbClr val="FF0000"/>
                          </a:solidFill>
                          <a:latin typeface="Calibri"/>
                          <a:ea typeface="Times New Roman"/>
                          <a:cs typeface="Times New Roman"/>
                        </a:rPr>
                        <a:t>2</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4</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18,6%</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2,6%</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32,1%</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68,4%</a:t>
                      </a:r>
                      <a:endParaRPr lang="ru-RU" sz="2400">
                        <a:solidFill>
                          <a:srgbClr val="FF0000"/>
                        </a:solidFill>
                        <a:latin typeface="Times New Roman"/>
                        <a:ea typeface="Times New Roman"/>
                        <a:cs typeface="Times New Roman"/>
                      </a:endParaRPr>
                    </a:p>
                  </a:txBody>
                  <a:tcPr marL="68580" marR="68580" marT="0" marB="0" anchor="b"/>
                </a:tc>
              </a:tr>
              <a:tr h="370840">
                <a:tc>
                  <a:txBody>
                    <a:bodyPr/>
                    <a:lstStyle/>
                    <a:p>
                      <a:pPr algn="r">
                        <a:spcAft>
                          <a:spcPts val="0"/>
                        </a:spcAft>
                      </a:pPr>
                      <a:r>
                        <a:rPr lang="ru-RU" sz="2400">
                          <a:solidFill>
                            <a:srgbClr val="FF0000"/>
                          </a:solidFill>
                          <a:latin typeface="Calibri"/>
                          <a:ea typeface="Times New Roman"/>
                          <a:cs typeface="Times New Roman"/>
                        </a:rPr>
                        <a:t>2</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5</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24,3%</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2,6%</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43,3%</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73,5%</a:t>
                      </a:r>
                      <a:endParaRPr lang="ru-RU" sz="2400">
                        <a:solidFill>
                          <a:srgbClr val="FF0000"/>
                        </a:solidFill>
                        <a:latin typeface="Times New Roman"/>
                        <a:ea typeface="Times New Roman"/>
                        <a:cs typeface="Times New Roman"/>
                      </a:endParaRPr>
                    </a:p>
                  </a:txBody>
                  <a:tcPr marL="68580" marR="68580" marT="0" marB="0" anchor="b"/>
                </a:tc>
              </a:tr>
              <a:tr h="370840">
                <a:tc>
                  <a:txBody>
                    <a:bodyPr/>
                    <a:lstStyle/>
                    <a:p>
                      <a:pPr algn="r">
                        <a:spcAft>
                          <a:spcPts val="0"/>
                        </a:spcAft>
                      </a:pPr>
                      <a:r>
                        <a:rPr lang="ru-RU" sz="2400">
                          <a:solidFill>
                            <a:srgbClr val="FF0000"/>
                          </a:solidFill>
                          <a:latin typeface="Calibri"/>
                          <a:ea typeface="Times New Roman"/>
                          <a:cs typeface="Times New Roman"/>
                        </a:rPr>
                        <a:t>2</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6</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35,6%</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3,9%</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64,0%</a:t>
                      </a:r>
                      <a:endParaRPr lang="ru-RU" sz="2400" dirty="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94,6%</a:t>
                      </a:r>
                      <a:endParaRPr lang="ru-RU" sz="2400" dirty="0">
                        <a:solidFill>
                          <a:srgbClr val="FF0000"/>
                        </a:solidFill>
                        <a:latin typeface="Times New Roman"/>
                        <a:ea typeface="Times New Roman"/>
                        <a:cs typeface="Times New Roman"/>
                      </a:endParaRPr>
                    </a:p>
                  </a:txBody>
                  <a:tcPr marL="68580" marR="68580" marT="0" marB="0" anchor="b"/>
                </a:tc>
              </a:tr>
              <a:tr h="370840">
                <a:tc>
                  <a:txBody>
                    <a:bodyPr/>
                    <a:lstStyle/>
                    <a:p>
                      <a:pPr algn="r">
                        <a:spcAft>
                          <a:spcPts val="0"/>
                        </a:spcAft>
                      </a:pPr>
                      <a:r>
                        <a:rPr lang="ru-RU" sz="2400">
                          <a:solidFill>
                            <a:srgbClr val="FF0000"/>
                          </a:solidFill>
                          <a:latin typeface="Calibri"/>
                          <a:ea typeface="Times New Roman"/>
                          <a:cs typeface="Times New Roman"/>
                        </a:rPr>
                        <a:t>2</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7</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33,4%</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1,6%</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a:solidFill>
                            <a:srgbClr val="FF0000"/>
                          </a:solidFill>
                          <a:latin typeface="Calibri"/>
                          <a:ea typeface="Times New Roman"/>
                          <a:cs typeface="Times New Roman"/>
                        </a:rPr>
                        <a:t>56,6%</a:t>
                      </a:r>
                      <a:endParaRPr lang="ru-RU" sz="2400">
                        <a:solidFill>
                          <a:srgbClr val="FF0000"/>
                        </a:solidFill>
                        <a:latin typeface="Times New Roman"/>
                        <a:ea typeface="Times New Roman"/>
                        <a:cs typeface="Times New Roman"/>
                      </a:endParaRPr>
                    </a:p>
                  </a:txBody>
                  <a:tcPr marL="68580" marR="68580" marT="0" marB="0" anchor="b"/>
                </a:tc>
                <a:tc>
                  <a:txBody>
                    <a:bodyPr/>
                    <a:lstStyle/>
                    <a:p>
                      <a:pPr algn="r">
                        <a:spcAft>
                          <a:spcPts val="0"/>
                        </a:spcAft>
                      </a:pPr>
                      <a:r>
                        <a:rPr lang="ru-RU" sz="2400" b="1" dirty="0">
                          <a:solidFill>
                            <a:srgbClr val="FF0000"/>
                          </a:solidFill>
                          <a:latin typeface="Calibri"/>
                          <a:ea typeface="Times New Roman"/>
                          <a:cs typeface="Times New Roman"/>
                        </a:rPr>
                        <a:t>89,5%</a:t>
                      </a:r>
                      <a:endParaRPr lang="ru-RU" sz="2400" dirty="0">
                        <a:solidFill>
                          <a:srgbClr val="FF0000"/>
                        </a:solidFill>
                        <a:latin typeface="Times New Roman"/>
                        <a:ea typeface="Times New Roman"/>
                        <a:cs typeface="Times New Roman"/>
                      </a:endParaRPr>
                    </a:p>
                  </a:txBody>
                  <a:tcPr marL="68580" marR="68580" marT="0" marB="0" anchor="b"/>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pPr algn="l"/>
            <a:r>
              <a:rPr lang="ru-RU" sz="2400" dirty="0" smtClean="0"/>
              <a:t>Задание  8.  (41,5%)</a:t>
            </a:r>
            <a:endParaRPr lang="ru-RU" sz="2400" dirty="0"/>
          </a:p>
        </p:txBody>
      </p:sp>
      <p:sp>
        <p:nvSpPr>
          <p:cNvPr id="3" name="Содержимое 2"/>
          <p:cNvSpPr>
            <a:spLocks noGrp="1"/>
          </p:cNvSpPr>
          <p:nvPr>
            <p:ph idx="1"/>
          </p:nvPr>
        </p:nvSpPr>
        <p:spPr>
          <a:xfrm>
            <a:off x="0" y="836712"/>
            <a:ext cx="9144000" cy="5289451"/>
          </a:xfrm>
        </p:spPr>
        <p:txBody>
          <a:bodyPr>
            <a:noAutofit/>
          </a:bodyPr>
          <a:lstStyle/>
          <a:p>
            <a:pPr>
              <a:buNone/>
            </a:pPr>
            <a:r>
              <a:rPr lang="ru-RU" sz="2000" dirty="0" smtClean="0"/>
              <a:t>      Установите соответствие между примерами биологических явлений и формами изменчивости, которые эти примеры иллюстрируют: к каждой позиции, данной в первом столбце, подберите соответствующую позицию из второго столбца.</a:t>
            </a:r>
          </a:p>
          <a:p>
            <a:pPr>
              <a:buNone/>
            </a:pPr>
            <a:r>
              <a:rPr lang="ru-RU" sz="1600" dirty="0" smtClean="0"/>
              <a:t>      </a:t>
            </a:r>
          </a:p>
          <a:p>
            <a:pPr>
              <a:buNone/>
            </a:pPr>
            <a:r>
              <a:rPr lang="ru-RU" sz="1600" dirty="0" smtClean="0"/>
              <a:t>         </a:t>
            </a:r>
            <a:r>
              <a:rPr lang="ru-RU" sz="1600" b="1" dirty="0" smtClean="0"/>
              <a:t>ПРИМЕРЫ ЯВЛЕНИЙ                                                                                           ФОРМЫ ИЗМЕНЧИВОСТИ </a:t>
            </a:r>
          </a:p>
          <a:p>
            <a:pPr>
              <a:buNone/>
            </a:pPr>
            <a:r>
              <a:rPr lang="ru-RU" sz="1600" dirty="0" smtClean="0"/>
              <a:t>                                                                                                                                                   </a:t>
            </a:r>
            <a:r>
              <a:rPr lang="ru-RU" sz="1600" b="1" dirty="0" smtClean="0"/>
              <a:t>1)наследственная</a:t>
            </a:r>
          </a:p>
          <a:p>
            <a:pPr>
              <a:buNone/>
            </a:pPr>
            <a:r>
              <a:rPr lang="ru-RU" sz="1600" dirty="0" smtClean="0"/>
              <a:t>А) появление </a:t>
            </a:r>
            <a:r>
              <a:rPr lang="ru-RU" sz="1600" dirty="0" err="1" smtClean="0"/>
              <a:t>белоглазых</a:t>
            </a:r>
            <a:r>
              <a:rPr lang="ru-RU" sz="1600" dirty="0" smtClean="0"/>
              <a:t> мух дрозофил у красноглазых родителей                      </a:t>
            </a:r>
            <a:r>
              <a:rPr lang="ru-RU" sz="1600" b="1" dirty="0" smtClean="0"/>
              <a:t>2)ненаследственная</a:t>
            </a:r>
          </a:p>
          <a:p>
            <a:pPr>
              <a:buNone/>
            </a:pPr>
            <a:r>
              <a:rPr lang="ru-RU" sz="1600" dirty="0" smtClean="0"/>
              <a:t>Б)появление мыши-альбиноса у серых родителей</a:t>
            </a:r>
          </a:p>
          <a:p>
            <a:pPr>
              <a:buNone/>
            </a:pPr>
            <a:r>
              <a:rPr lang="ru-RU" sz="1600" dirty="0" smtClean="0"/>
              <a:t>В)формирование у стрелолиста листьев разных форм в воде и на воздухе</a:t>
            </a:r>
          </a:p>
          <a:p>
            <a:pPr>
              <a:buNone/>
            </a:pPr>
            <a:r>
              <a:rPr lang="ru-RU" sz="1600" dirty="0" smtClean="0"/>
              <a:t>Г)появление у ребёнка цвета глаз одного из родителей</a:t>
            </a:r>
          </a:p>
          <a:p>
            <a:pPr>
              <a:buNone/>
            </a:pPr>
            <a:r>
              <a:rPr lang="ru-RU" sz="1600" dirty="0" smtClean="0"/>
              <a:t>Д)уменьшение размера кочана капусты при недостатке влаги</a:t>
            </a:r>
          </a:p>
          <a:p>
            <a:pPr>
              <a:buNone/>
            </a:pPr>
            <a:r>
              <a:rPr lang="ru-RU" sz="1600" dirty="0" smtClean="0"/>
              <a:t>Запишите в таблицу выбранные цифры под соответствующими буквами.</a:t>
            </a:r>
          </a:p>
          <a:p>
            <a:pPr>
              <a:buNone/>
            </a:pPr>
            <a:r>
              <a:rPr lang="ru-RU" sz="1600" dirty="0" smtClean="0"/>
              <a:t>А Б В Г Д</a:t>
            </a:r>
          </a:p>
          <a:p>
            <a:pPr>
              <a:buNone/>
            </a:pPr>
            <a:r>
              <a:rPr lang="ru-RU" sz="1600" dirty="0" smtClean="0"/>
              <a:t>11212</a:t>
            </a:r>
            <a:endParaRPr lang="ru-RU" sz="16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ru-RU" dirty="0" smtClean="0"/>
              <a:t>ИЛИ</a:t>
            </a:r>
            <a:endParaRPr lang="ru-RU" dirty="0"/>
          </a:p>
        </p:txBody>
      </p:sp>
      <p:sp>
        <p:nvSpPr>
          <p:cNvPr id="3" name="Содержимое 2"/>
          <p:cNvSpPr>
            <a:spLocks noGrp="1"/>
          </p:cNvSpPr>
          <p:nvPr>
            <p:ph idx="1"/>
          </p:nvPr>
        </p:nvSpPr>
        <p:spPr>
          <a:xfrm>
            <a:off x="179512" y="1196752"/>
            <a:ext cx="8507288" cy="4929411"/>
          </a:xfrm>
        </p:spPr>
        <p:txBody>
          <a:bodyPr>
            <a:normAutofit fontScale="92500" lnSpcReduction="20000"/>
          </a:bodyPr>
          <a:lstStyle/>
          <a:p>
            <a:pPr>
              <a:buNone/>
            </a:pPr>
            <a:r>
              <a:rPr lang="ru-RU" sz="2600" b="1" dirty="0" smtClean="0"/>
              <a:t>Установите соответствие между структурами и</a:t>
            </a:r>
          </a:p>
          <a:p>
            <a:pPr>
              <a:buNone/>
            </a:pPr>
            <a:r>
              <a:rPr lang="ru-RU" sz="2600" b="1" dirty="0" smtClean="0"/>
              <a:t>зародышевыми листками, обозначенными на</a:t>
            </a:r>
          </a:p>
          <a:p>
            <a:pPr>
              <a:buNone/>
            </a:pPr>
            <a:r>
              <a:rPr lang="ru-RU" sz="2600" b="1" dirty="0" smtClean="0"/>
              <a:t>рисунке цифрами 1, 2: к каждой позиции, данной в</a:t>
            </a:r>
          </a:p>
          <a:p>
            <a:pPr>
              <a:buNone/>
            </a:pPr>
            <a:r>
              <a:rPr lang="ru-RU" sz="2600" b="1" dirty="0" smtClean="0"/>
              <a:t>первом столбце, подберите соответствующую</a:t>
            </a:r>
          </a:p>
          <a:p>
            <a:pPr>
              <a:buNone/>
            </a:pPr>
            <a:r>
              <a:rPr lang="ru-RU" sz="2600" b="1" dirty="0" smtClean="0"/>
              <a:t>позицию из второго столбца</a:t>
            </a:r>
            <a:r>
              <a:rPr lang="ru-RU" sz="2000" dirty="0" smtClean="0"/>
              <a:t>.</a:t>
            </a:r>
          </a:p>
          <a:p>
            <a:pPr>
              <a:buNone/>
            </a:pPr>
            <a:endParaRPr lang="ru-RU" sz="2000" dirty="0" smtClean="0"/>
          </a:p>
          <a:p>
            <a:pPr>
              <a:buNone/>
            </a:pPr>
            <a:r>
              <a:rPr lang="ru-RU" sz="2000" dirty="0" smtClean="0"/>
              <a:t>СТРУКТУРЫ                             ЗАРОДЫШЕВЫЕ ЛИСТКИ </a:t>
            </a:r>
          </a:p>
          <a:p>
            <a:pPr>
              <a:buNone/>
            </a:pPr>
            <a:r>
              <a:rPr lang="ru-RU" sz="2000" dirty="0" smtClean="0"/>
              <a:t>А)нервная ткань                         1) - 1</a:t>
            </a:r>
          </a:p>
          <a:p>
            <a:pPr>
              <a:buNone/>
            </a:pPr>
            <a:r>
              <a:rPr lang="ru-RU" sz="2000" dirty="0" smtClean="0"/>
              <a:t>Б)кровь                                          2) -2</a:t>
            </a:r>
          </a:p>
          <a:p>
            <a:pPr>
              <a:buNone/>
            </a:pPr>
            <a:r>
              <a:rPr lang="ru-RU" sz="2000" dirty="0" smtClean="0"/>
              <a:t>В)скелет</a:t>
            </a:r>
          </a:p>
          <a:p>
            <a:pPr>
              <a:buNone/>
            </a:pPr>
            <a:r>
              <a:rPr lang="ru-RU" sz="2000" dirty="0" smtClean="0"/>
              <a:t>Г)гладкая мышечная ткань</a:t>
            </a:r>
          </a:p>
          <a:p>
            <a:pPr>
              <a:buNone/>
            </a:pPr>
            <a:r>
              <a:rPr lang="ru-RU" sz="2000" dirty="0" smtClean="0"/>
              <a:t>Д)кожный эпидермис</a:t>
            </a:r>
          </a:p>
          <a:p>
            <a:pPr>
              <a:buNone/>
            </a:pPr>
            <a:endParaRPr lang="ru-RU" sz="2000" dirty="0" smtClean="0"/>
          </a:p>
          <a:p>
            <a:r>
              <a:rPr lang="ru-RU" sz="2000" dirty="0" smtClean="0"/>
              <a:t>Запишите в таблицу выбранные цифры под соответствующими буквами</a:t>
            </a:r>
          </a:p>
          <a:p>
            <a:pPr>
              <a:buNone/>
            </a:pPr>
            <a:r>
              <a:rPr lang="ru-RU" sz="2000" dirty="0" smtClean="0"/>
              <a:t>12221</a:t>
            </a:r>
            <a:endParaRPr lang="ru-RU" sz="2000" dirty="0"/>
          </a:p>
        </p:txBody>
      </p:sp>
      <p:pic>
        <p:nvPicPr>
          <p:cNvPr id="1027" name="Picture 3"/>
          <p:cNvPicPr>
            <a:picLocks noChangeAspect="1" noChangeArrowheads="1"/>
          </p:cNvPicPr>
          <p:nvPr/>
        </p:nvPicPr>
        <p:blipFill>
          <a:blip r:embed="rId2" cstate="print"/>
          <a:srcRect/>
          <a:stretch>
            <a:fillRect/>
          </a:stretch>
        </p:blipFill>
        <p:spPr bwMode="auto">
          <a:xfrm>
            <a:off x="5694040" y="1628800"/>
            <a:ext cx="3449960" cy="372427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pPr algn="l"/>
            <a:r>
              <a:rPr lang="ru-RU" sz="2400" dirty="0" smtClean="0"/>
              <a:t>Задание  10. (42,6%; Б)</a:t>
            </a:r>
            <a:endParaRPr lang="ru-RU" sz="2400" dirty="0"/>
          </a:p>
        </p:txBody>
      </p:sp>
      <p:sp>
        <p:nvSpPr>
          <p:cNvPr id="3" name="Содержимое 2"/>
          <p:cNvSpPr>
            <a:spLocks noGrp="1"/>
          </p:cNvSpPr>
          <p:nvPr>
            <p:ph idx="1"/>
          </p:nvPr>
        </p:nvSpPr>
        <p:spPr>
          <a:xfrm>
            <a:off x="457200" y="980728"/>
            <a:ext cx="8229600" cy="5544616"/>
          </a:xfrm>
        </p:spPr>
        <p:txBody>
          <a:bodyPr>
            <a:normAutofit/>
          </a:bodyPr>
          <a:lstStyle/>
          <a:p>
            <a:pPr>
              <a:buNone/>
            </a:pPr>
            <a:r>
              <a:rPr lang="ru-RU" sz="2000" b="1" dirty="0" smtClean="0"/>
              <a:t>Установите соответствие между функциями и органами растения: к каждой позиции, данной в первом столбце, подберите соответствующую позицию из второго столбца.</a:t>
            </a:r>
          </a:p>
          <a:p>
            <a:pPr>
              <a:buNone/>
            </a:pPr>
            <a:endParaRPr lang="ru-RU" sz="2000" dirty="0" smtClean="0"/>
          </a:p>
          <a:p>
            <a:pPr>
              <a:buNone/>
            </a:pPr>
            <a:r>
              <a:rPr lang="ru-RU" sz="2000" b="1" dirty="0" smtClean="0"/>
              <a:t>                 ФУНКЦИИ                                                              ОРГАНЫ РАСТЕНИЯ </a:t>
            </a:r>
          </a:p>
          <a:p>
            <a:pPr>
              <a:buNone/>
            </a:pPr>
            <a:r>
              <a:rPr lang="ru-RU" sz="2000" dirty="0" smtClean="0"/>
              <a:t>                                                                                                          1)корень</a:t>
            </a:r>
          </a:p>
          <a:p>
            <a:pPr>
              <a:buNone/>
            </a:pPr>
            <a:r>
              <a:rPr lang="ru-RU" sz="2000" dirty="0" smtClean="0"/>
              <a:t>                                                                                                          2)лист</a:t>
            </a:r>
          </a:p>
          <a:p>
            <a:pPr>
              <a:buNone/>
            </a:pPr>
            <a:r>
              <a:rPr lang="ru-RU" sz="2000" dirty="0" smtClean="0"/>
              <a:t>А)осуществление минерального питания</a:t>
            </a:r>
          </a:p>
          <a:p>
            <a:pPr>
              <a:buNone/>
            </a:pPr>
            <a:r>
              <a:rPr lang="ru-RU" sz="2000" dirty="0" smtClean="0"/>
              <a:t>Б)поглощение воды</a:t>
            </a:r>
          </a:p>
          <a:p>
            <a:pPr>
              <a:buNone/>
            </a:pPr>
            <a:r>
              <a:rPr lang="ru-RU" sz="2000" dirty="0" smtClean="0"/>
              <a:t>В)синтез органических веществ из неорганических </a:t>
            </a:r>
          </a:p>
          <a:p>
            <a:pPr>
              <a:buNone/>
            </a:pPr>
            <a:r>
              <a:rPr lang="ru-RU" sz="2000" dirty="0" smtClean="0"/>
              <a:t>Г)транспирация</a:t>
            </a:r>
          </a:p>
          <a:p>
            <a:pPr>
              <a:buNone/>
            </a:pPr>
            <a:r>
              <a:rPr lang="ru-RU" sz="2000" dirty="0" smtClean="0"/>
              <a:t>Д)образование микоризы</a:t>
            </a:r>
          </a:p>
          <a:p>
            <a:pPr>
              <a:buNone/>
            </a:pPr>
            <a:r>
              <a:rPr lang="ru-RU" sz="2000" dirty="0" smtClean="0"/>
              <a:t>Е)поглощение углекислого газа и выделение кислорода</a:t>
            </a:r>
          </a:p>
          <a:p>
            <a:r>
              <a:rPr lang="ru-RU" sz="2000" dirty="0" smtClean="0"/>
              <a:t>Запишите в таблицу выбранные цифры под соответствующими буквами</a:t>
            </a:r>
            <a:endParaRPr lang="ru-RU"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572" y="355538"/>
            <a:ext cx="5132048" cy="550235"/>
          </a:xfrm>
        </p:spPr>
        <p:txBody>
          <a:bodyPr>
            <a:normAutofit/>
          </a:bodyPr>
          <a:lstStyle/>
          <a:p>
            <a:r>
              <a:rPr lang="ru-RU" sz="3200" dirty="0" smtClean="0"/>
              <a:t>Проекты, конкурсы, акции</a:t>
            </a:r>
            <a:endParaRPr lang="ru-RU" sz="3200" dirty="0"/>
          </a:p>
        </p:txBody>
      </p:sp>
      <p:pic>
        <p:nvPicPr>
          <p:cNvPr id="9" name="Рисунок 8"/>
          <p:cNvPicPr/>
          <p:nvPr/>
        </p:nvPicPr>
        <p:blipFill>
          <a:blip r:embed="rId2" cstate="print"/>
          <a:srcRect l="14110" t="8818" r="16141" b="13828"/>
          <a:stretch>
            <a:fillRect/>
          </a:stretch>
        </p:blipFill>
        <p:spPr bwMode="auto">
          <a:xfrm>
            <a:off x="3352978" y="1035169"/>
            <a:ext cx="2737269" cy="2518649"/>
          </a:xfrm>
          <a:prstGeom prst="rect">
            <a:avLst/>
          </a:prstGeom>
          <a:noFill/>
          <a:ln w="9525">
            <a:solidFill>
              <a:schemeClr val="accent1"/>
            </a:solidFill>
            <a:miter lim="800000"/>
            <a:headEnd/>
            <a:tailEnd/>
          </a:ln>
        </p:spPr>
      </p:pic>
      <p:pic>
        <p:nvPicPr>
          <p:cNvPr id="7" name="Рисунок 6"/>
          <p:cNvPicPr/>
          <p:nvPr/>
        </p:nvPicPr>
        <p:blipFill>
          <a:blip r:embed="rId3" cstate="print"/>
          <a:srcRect l="4009" t="10220" r="909" b="2405"/>
          <a:stretch>
            <a:fillRect/>
          </a:stretch>
        </p:blipFill>
        <p:spPr bwMode="auto">
          <a:xfrm>
            <a:off x="172529" y="2777706"/>
            <a:ext cx="4942936" cy="3839888"/>
          </a:xfrm>
          <a:prstGeom prst="rect">
            <a:avLst/>
          </a:prstGeom>
          <a:noFill/>
          <a:ln w="9525">
            <a:solidFill>
              <a:schemeClr val="accent1"/>
            </a:solidFill>
            <a:miter lim="800000"/>
            <a:headEnd/>
            <a:tailEnd/>
          </a:ln>
        </p:spPr>
      </p:pic>
      <p:pic>
        <p:nvPicPr>
          <p:cNvPr id="6" name="Рисунок 5"/>
          <p:cNvPicPr/>
          <p:nvPr/>
        </p:nvPicPr>
        <p:blipFill>
          <a:blip r:embed="rId4" cstate="print"/>
          <a:srcRect l="8177" t="8617" r="9727" b="2405"/>
          <a:stretch>
            <a:fillRect/>
          </a:stretch>
        </p:blipFill>
        <p:spPr bwMode="auto">
          <a:xfrm>
            <a:off x="5762446" y="1196753"/>
            <a:ext cx="3381553" cy="3237228"/>
          </a:xfrm>
          <a:prstGeom prst="rect">
            <a:avLst/>
          </a:prstGeom>
          <a:noFill/>
          <a:ln w="9525">
            <a:solidFill>
              <a:schemeClr val="accent1"/>
            </a:solidFill>
            <a:miter lim="800000"/>
            <a:headEnd/>
            <a:tailEnd/>
          </a:ln>
        </p:spPr>
      </p:pic>
      <p:pic>
        <p:nvPicPr>
          <p:cNvPr id="8" name="Picture 6"/>
          <p:cNvPicPr>
            <a:picLocks noChangeAspect="1" noChangeArrowheads="1"/>
          </p:cNvPicPr>
          <p:nvPr/>
        </p:nvPicPr>
        <p:blipFill>
          <a:blip r:embed="rId5" cstate="print"/>
          <a:srcRect l="1364" t="6534" r="1817" b="16904"/>
          <a:stretch>
            <a:fillRect/>
          </a:stretch>
        </p:blipFill>
        <p:spPr bwMode="auto">
          <a:xfrm>
            <a:off x="6157975" y="4142715"/>
            <a:ext cx="2860222" cy="1809512"/>
          </a:xfrm>
          <a:prstGeom prst="rect">
            <a:avLst/>
          </a:prstGeom>
          <a:noFill/>
          <a:ln w="9525">
            <a:solidFill>
              <a:schemeClr val="accent1"/>
            </a:solid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sz="2400" dirty="0" smtClean="0"/>
              <a:t>Задание  13.   (43,2%)</a:t>
            </a:r>
            <a:endParaRPr lang="ru-RU" sz="2400" dirty="0"/>
          </a:p>
        </p:txBody>
      </p:sp>
      <p:sp>
        <p:nvSpPr>
          <p:cNvPr id="3" name="Содержимое 2"/>
          <p:cNvSpPr>
            <a:spLocks noGrp="1"/>
          </p:cNvSpPr>
          <p:nvPr>
            <p:ph idx="1"/>
          </p:nvPr>
        </p:nvSpPr>
        <p:spPr>
          <a:xfrm>
            <a:off x="457200" y="1340768"/>
            <a:ext cx="8229600" cy="5256584"/>
          </a:xfrm>
        </p:spPr>
        <p:txBody>
          <a:bodyPr>
            <a:normAutofit fontScale="92500" lnSpcReduction="20000"/>
          </a:bodyPr>
          <a:lstStyle/>
          <a:p>
            <a:pPr>
              <a:buNone/>
            </a:pPr>
            <a:r>
              <a:rPr lang="ru-RU" sz="2000" dirty="0" smtClean="0"/>
              <a:t>Установите соответствие между характеристиками и типами ткани человека: к каждой позиции, данной в первом столбце, подберите соответствующую позицию из второго столбца.</a:t>
            </a:r>
          </a:p>
          <a:p>
            <a:pPr>
              <a:buNone/>
            </a:pPr>
            <a:endParaRPr lang="ru-RU" sz="2000" dirty="0" smtClean="0"/>
          </a:p>
          <a:p>
            <a:pPr>
              <a:buNone/>
            </a:pPr>
            <a:r>
              <a:rPr lang="ru-RU" sz="2000" b="1" dirty="0" smtClean="0"/>
              <a:t>                   ХАРАКТЕРИСТИКИ                                          ТИПЫ ТКАНИ </a:t>
            </a:r>
          </a:p>
          <a:p>
            <a:pPr>
              <a:buNone/>
            </a:pPr>
            <a:r>
              <a:rPr lang="ru-RU" sz="2000" b="1" dirty="0" smtClean="0"/>
              <a:t>                                                                                                1)эпителиальная</a:t>
            </a:r>
          </a:p>
          <a:p>
            <a:pPr>
              <a:buNone/>
            </a:pPr>
            <a:r>
              <a:rPr lang="ru-RU" sz="2000" b="1" dirty="0" smtClean="0"/>
              <a:t>                                                                                                2)соединительная</a:t>
            </a:r>
          </a:p>
          <a:p>
            <a:pPr>
              <a:buNone/>
            </a:pPr>
            <a:r>
              <a:rPr lang="ru-RU" sz="2000" b="1" dirty="0" smtClean="0"/>
              <a:t>                                                                                                3) нервная</a:t>
            </a:r>
          </a:p>
          <a:p>
            <a:pPr>
              <a:buNone/>
            </a:pPr>
            <a:r>
              <a:rPr lang="ru-RU" sz="2000" dirty="0" smtClean="0"/>
              <a:t>А)обладает проводимостью</a:t>
            </a:r>
          </a:p>
          <a:p>
            <a:pPr>
              <a:buNone/>
            </a:pPr>
            <a:r>
              <a:rPr lang="ru-RU" sz="2000" dirty="0" smtClean="0"/>
              <a:t>Б)выполняет функцию опоры</a:t>
            </a:r>
          </a:p>
          <a:p>
            <a:pPr>
              <a:buNone/>
            </a:pPr>
            <a:r>
              <a:rPr lang="ru-RU" sz="2000" dirty="0" smtClean="0"/>
              <a:t>В)образует наружный покров кожи</a:t>
            </a:r>
          </a:p>
          <a:p>
            <a:pPr>
              <a:buNone/>
            </a:pPr>
            <a:r>
              <a:rPr lang="ru-RU" sz="2000" dirty="0" smtClean="0"/>
              <a:t>Г)вырабатывает антитела</a:t>
            </a:r>
          </a:p>
          <a:p>
            <a:pPr>
              <a:buNone/>
            </a:pPr>
            <a:r>
              <a:rPr lang="ru-RU" sz="2000" dirty="0" smtClean="0"/>
              <a:t>Д)состоит из тесно прилегающих клеток</a:t>
            </a:r>
          </a:p>
          <a:p>
            <a:pPr>
              <a:buNone/>
            </a:pPr>
            <a:r>
              <a:rPr lang="ru-RU" sz="2000" dirty="0" smtClean="0"/>
              <a:t>Е)образует серое вещество спинного мозга</a:t>
            </a:r>
          </a:p>
          <a:p>
            <a:pPr>
              <a:buNone/>
            </a:pPr>
            <a:endParaRPr lang="ru-RU" sz="2000" dirty="0" smtClean="0"/>
          </a:p>
          <a:p>
            <a:pPr>
              <a:buNone/>
            </a:pPr>
            <a:r>
              <a:rPr lang="ru-RU" sz="2000" dirty="0" smtClean="0"/>
              <a:t>Запишите в таблицу выбранные цифры под соответствующими буквами.</a:t>
            </a:r>
          </a:p>
          <a:p>
            <a:r>
              <a:rPr lang="ru-RU" sz="2000" dirty="0" smtClean="0"/>
              <a:t>А Б В Г Д Е</a:t>
            </a:r>
          </a:p>
          <a:p>
            <a:r>
              <a:rPr lang="ru-RU" sz="2000" dirty="0" smtClean="0"/>
              <a:t>321213</a:t>
            </a:r>
            <a:endParaRPr lang="ru-RU" sz="2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pPr algn="l"/>
            <a:r>
              <a:rPr lang="ru-RU" sz="2400" dirty="0" smtClean="0"/>
              <a:t>Задание  19.  (45,9%).</a:t>
            </a:r>
            <a:endParaRPr lang="ru-RU" sz="2400" dirty="0"/>
          </a:p>
        </p:txBody>
      </p:sp>
      <p:sp>
        <p:nvSpPr>
          <p:cNvPr id="3" name="Содержимое 2"/>
          <p:cNvSpPr>
            <a:spLocks noGrp="1"/>
          </p:cNvSpPr>
          <p:nvPr>
            <p:ph idx="1"/>
          </p:nvPr>
        </p:nvSpPr>
        <p:spPr>
          <a:xfrm>
            <a:off x="457200" y="908720"/>
            <a:ext cx="8229600" cy="5217443"/>
          </a:xfrm>
        </p:spPr>
        <p:txBody>
          <a:bodyPr>
            <a:normAutofit/>
          </a:bodyPr>
          <a:lstStyle/>
          <a:p>
            <a:pPr>
              <a:buNone/>
            </a:pPr>
            <a:r>
              <a:rPr lang="ru-RU" sz="2400" dirty="0" smtClean="0"/>
              <a:t>Установите последовательность эволюционных процессов, происходивших на Земле, в хронологическом порядке. Запишите в таблицу соответствующую последовательность </a:t>
            </a:r>
            <a:r>
              <a:rPr lang="ru-RU" sz="2400" b="1" dirty="0" smtClean="0"/>
              <a:t>цифр.</a:t>
            </a:r>
          </a:p>
          <a:p>
            <a:r>
              <a:rPr lang="ru-RU" sz="2400" dirty="0" smtClean="0"/>
              <a:t>1)выход организмов на сушу</a:t>
            </a:r>
          </a:p>
          <a:p>
            <a:r>
              <a:rPr lang="ru-RU" sz="2400" dirty="0" smtClean="0"/>
              <a:t>2)возникновение фотосинтеза</a:t>
            </a:r>
          </a:p>
          <a:p>
            <a:r>
              <a:rPr lang="ru-RU" sz="2400" dirty="0" smtClean="0"/>
              <a:t>3)формирование озонового экрана</a:t>
            </a:r>
          </a:p>
          <a:p>
            <a:r>
              <a:rPr lang="ru-RU" sz="2400" dirty="0" smtClean="0"/>
              <a:t>4)появление абиогенного синтеза органических веществ</a:t>
            </a:r>
          </a:p>
          <a:p>
            <a:r>
              <a:rPr lang="ru-RU" sz="2400" dirty="0" smtClean="0"/>
              <a:t>5)появление клеточных форм жизни</a:t>
            </a:r>
            <a:endParaRPr lang="ru-RU" sz="24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fontScale="90000"/>
          </a:bodyPr>
          <a:lstStyle/>
          <a:p>
            <a:pPr algn="l"/>
            <a:r>
              <a:rPr lang="ru-RU" sz="2400" dirty="0" smtClean="0"/>
              <a:t>Часть 2. Задания требуют полного ответа (дать объяснение,</a:t>
            </a:r>
            <a:br>
              <a:rPr lang="ru-RU" sz="2400" dirty="0" smtClean="0"/>
            </a:br>
            <a:r>
              <a:rPr lang="ru-RU" sz="2400" dirty="0" smtClean="0"/>
              <a:t>описание или обоснование; высказать и аргументировать собственное мнение).Задание  22. (29.8%)</a:t>
            </a:r>
            <a:endParaRPr lang="ru-RU" sz="2400" dirty="0"/>
          </a:p>
        </p:txBody>
      </p:sp>
      <p:sp>
        <p:nvSpPr>
          <p:cNvPr id="3" name="Содержимое 2"/>
          <p:cNvSpPr>
            <a:spLocks noGrp="1"/>
          </p:cNvSpPr>
          <p:nvPr>
            <p:ph idx="1"/>
          </p:nvPr>
        </p:nvSpPr>
        <p:spPr>
          <a:xfrm>
            <a:off x="107504" y="1412776"/>
            <a:ext cx="9036496" cy="5145435"/>
          </a:xfrm>
        </p:spPr>
        <p:txBody>
          <a:bodyPr>
            <a:normAutofit/>
          </a:bodyPr>
          <a:lstStyle/>
          <a:p>
            <a:r>
              <a:rPr lang="ru-RU" sz="2000" b="1" dirty="0" smtClean="0"/>
              <a:t>     </a:t>
            </a:r>
          </a:p>
          <a:p>
            <a:endParaRPr lang="ru-RU" sz="2000" b="1" dirty="0" smtClean="0"/>
          </a:p>
          <a:p>
            <a:endParaRPr lang="ru-RU" sz="2000" b="1" dirty="0" smtClean="0"/>
          </a:p>
          <a:p>
            <a:r>
              <a:rPr lang="ru-RU" sz="2000" b="1" dirty="0" smtClean="0"/>
              <a:t> Известно, что в плазме крови концентрация солей в норме соответствует концентрации хлорида натрия 0,9%. В стеклянный стакан, заполненный раствором поваренной соли, поместили эритроциты. Сравните изображение нормального эритроцита в плазме (рис. А) и эритроцита в растворе (рис. Б). Объясните наблюдаемое явление. Определите концентрацию соли в стакане с раствором (более 0,9%, менее 0,9%, равна 0,9%).</a:t>
            </a:r>
            <a:r>
              <a:rPr lang="ru-RU" sz="2000" dirty="0" smtClean="0"/>
              <a:t> Элементы ответа:</a:t>
            </a:r>
          </a:p>
          <a:p>
            <a:pPr>
              <a:buNone/>
            </a:pPr>
            <a:r>
              <a:rPr lang="ru-RU" sz="2000" dirty="0" smtClean="0"/>
              <a:t>1) эритроцит в растворе сморщился из-за потери воды, которая по</a:t>
            </a:r>
          </a:p>
          <a:p>
            <a:pPr>
              <a:buNone/>
            </a:pPr>
            <a:r>
              <a:rPr lang="ru-RU" sz="2000" dirty="0" smtClean="0"/>
              <a:t>закону диффузии (осмоса) поступила из эритроцита в раствор;</a:t>
            </a:r>
          </a:p>
          <a:p>
            <a:pPr>
              <a:buNone/>
            </a:pPr>
            <a:r>
              <a:rPr lang="ru-RU" sz="2000" dirty="0" smtClean="0"/>
              <a:t>2) концентрация раствора соли в стакане – более 0,9%</a:t>
            </a:r>
          </a:p>
          <a:p>
            <a:pPr>
              <a:buNone/>
            </a:pPr>
            <a:endParaRPr lang="ru-RU" sz="2000" b="1" dirty="0" smtClean="0"/>
          </a:p>
          <a:p>
            <a:pPr>
              <a:buNone/>
            </a:pPr>
            <a:endParaRPr lang="ru-RU" sz="2000" b="1" dirty="0"/>
          </a:p>
        </p:txBody>
      </p:sp>
      <p:pic>
        <p:nvPicPr>
          <p:cNvPr id="1026" name="Picture 2"/>
          <p:cNvPicPr>
            <a:picLocks noChangeAspect="1" noChangeArrowheads="1"/>
          </p:cNvPicPr>
          <p:nvPr/>
        </p:nvPicPr>
        <p:blipFill>
          <a:blip r:embed="rId2" cstate="print"/>
          <a:srcRect/>
          <a:stretch>
            <a:fillRect/>
          </a:stretch>
        </p:blipFill>
        <p:spPr bwMode="auto">
          <a:xfrm>
            <a:off x="7596336" y="548680"/>
            <a:ext cx="2686050" cy="2075681"/>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ru-RU" sz="2400" dirty="0" smtClean="0"/>
              <a:t>ИЛИ</a:t>
            </a:r>
            <a:endParaRPr lang="ru-RU" sz="2400" dirty="0"/>
          </a:p>
        </p:txBody>
      </p:sp>
      <p:sp>
        <p:nvSpPr>
          <p:cNvPr id="3" name="Содержимое 2"/>
          <p:cNvSpPr>
            <a:spLocks noGrp="1"/>
          </p:cNvSpPr>
          <p:nvPr>
            <p:ph idx="1"/>
          </p:nvPr>
        </p:nvSpPr>
        <p:spPr>
          <a:xfrm>
            <a:off x="457200" y="980728"/>
            <a:ext cx="8229600" cy="5145435"/>
          </a:xfrm>
        </p:spPr>
        <p:txBody>
          <a:bodyPr>
            <a:normAutofit fontScale="92500" lnSpcReduction="10000"/>
          </a:bodyPr>
          <a:lstStyle/>
          <a:p>
            <a:pPr>
              <a:buNone/>
            </a:pPr>
            <a:r>
              <a:rPr lang="ru-RU" sz="2000" dirty="0" smtClean="0"/>
              <a:t>Известно, что в растительных клетках присутствует два вида хлорофилла:</a:t>
            </a:r>
          </a:p>
          <a:p>
            <a:pPr>
              <a:buNone/>
            </a:pPr>
            <a:r>
              <a:rPr lang="ru-RU" sz="2000" dirty="0" smtClean="0"/>
              <a:t>хлорофилл </a:t>
            </a:r>
            <a:r>
              <a:rPr lang="ru-RU" sz="2000" i="1" dirty="0" err="1" smtClean="0"/>
              <a:t>a</a:t>
            </a:r>
            <a:r>
              <a:rPr lang="ru-RU" sz="2000" i="1" dirty="0" smtClean="0"/>
              <a:t> и хлорофилл </a:t>
            </a:r>
            <a:r>
              <a:rPr lang="ru-RU" sz="2000" i="1" dirty="0" err="1" smtClean="0"/>
              <a:t>b</a:t>
            </a:r>
            <a:r>
              <a:rPr lang="ru-RU" sz="2000" i="1" dirty="0" smtClean="0"/>
              <a:t>. Учёному для изучения их структуры</a:t>
            </a:r>
          </a:p>
          <a:p>
            <a:pPr>
              <a:buNone/>
            </a:pPr>
            <a:r>
              <a:rPr lang="ru-RU" sz="2000" dirty="0" smtClean="0"/>
              <a:t>необходимо разделить эти пигменты. Какой метод он должен использовать</a:t>
            </a:r>
          </a:p>
          <a:p>
            <a:pPr>
              <a:buNone/>
            </a:pPr>
            <a:r>
              <a:rPr lang="ru-RU" sz="2000" dirty="0" smtClean="0"/>
              <a:t>для их разделения? На чём основан этот метод?</a:t>
            </a:r>
          </a:p>
          <a:p>
            <a:pPr>
              <a:buNone/>
            </a:pPr>
            <a:r>
              <a:rPr lang="ru-RU" sz="2000" b="1" dirty="0" smtClean="0"/>
              <a:t>                                                                              ИЛИ</a:t>
            </a:r>
          </a:p>
          <a:p>
            <a:pPr>
              <a:buNone/>
            </a:pPr>
            <a:r>
              <a:rPr lang="ru-RU" sz="2000" dirty="0" smtClean="0"/>
              <a:t>Анализ результатов нарушения сцепленного наследования генов позволяет</a:t>
            </a:r>
          </a:p>
          <a:p>
            <a:pPr>
              <a:buNone/>
            </a:pPr>
            <a:r>
              <a:rPr lang="ru-RU" sz="2000" dirty="0" smtClean="0"/>
              <a:t>определить последовательность расположения генов в хромосоме</a:t>
            </a:r>
          </a:p>
          <a:p>
            <a:pPr>
              <a:buNone/>
            </a:pPr>
            <a:r>
              <a:rPr lang="ru-RU" sz="2000" dirty="0" smtClean="0"/>
              <a:t>и составить генетические карты. Результаты многочисленных скрещиваний</a:t>
            </a:r>
          </a:p>
          <a:p>
            <a:pPr>
              <a:buNone/>
            </a:pPr>
            <a:r>
              <a:rPr lang="ru-RU" sz="2000" dirty="0" smtClean="0"/>
              <a:t>мух дрозофил показали, что частота нарушения сцепления между генами </a:t>
            </a:r>
            <a:r>
              <a:rPr lang="ru-RU" sz="2000" i="1" dirty="0" smtClean="0"/>
              <a:t>А</a:t>
            </a:r>
          </a:p>
          <a:p>
            <a:pPr>
              <a:buNone/>
            </a:pPr>
            <a:r>
              <a:rPr lang="ru-RU" sz="2000" dirty="0" smtClean="0"/>
              <a:t>и </a:t>
            </a:r>
            <a:r>
              <a:rPr lang="ru-RU" sz="2000" i="1" dirty="0" smtClean="0"/>
              <a:t>В составляет 5%, между генами А и С – 11%, между генами С и В – 6%.</a:t>
            </a:r>
          </a:p>
          <a:p>
            <a:pPr>
              <a:buNone/>
            </a:pPr>
            <a:r>
              <a:rPr lang="ru-RU" sz="2000" dirty="0" smtClean="0"/>
              <a:t>Перерисуйте предложенную схему фрагмента хромосомы на лист ответа,</a:t>
            </a:r>
          </a:p>
          <a:p>
            <a:pPr>
              <a:buNone/>
            </a:pPr>
            <a:r>
              <a:rPr lang="ru-RU" sz="2000" dirty="0" smtClean="0"/>
              <a:t>отметьте на ней взаимное расположение генов </a:t>
            </a:r>
            <a:r>
              <a:rPr lang="ru-RU" sz="2000" i="1" dirty="0" smtClean="0"/>
              <a:t>А, В, С и укажите расстояние </a:t>
            </a:r>
            <a:r>
              <a:rPr lang="ru-RU" sz="2000" dirty="0" smtClean="0"/>
              <a:t>между ними. Какая величина принята за единицу расстояния между генами? Элементы ответа:</a:t>
            </a:r>
          </a:p>
          <a:p>
            <a:pPr>
              <a:buNone/>
            </a:pPr>
            <a:r>
              <a:rPr lang="ru-RU" sz="2000" dirty="0" smtClean="0"/>
              <a:t>1)А 5 В 6 С11</a:t>
            </a:r>
          </a:p>
          <a:p>
            <a:pPr>
              <a:buNone/>
            </a:pPr>
            <a:r>
              <a:rPr lang="ru-RU" sz="2000" dirty="0" smtClean="0"/>
              <a:t>2) за единицу расстояния между генами принят 1% кроссинговера</a:t>
            </a:r>
          </a:p>
          <a:p>
            <a:pPr>
              <a:buNone/>
            </a:pPr>
            <a:endParaRPr lang="ru-RU" sz="20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sz="2400" dirty="0" smtClean="0"/>
              <a:t>Часть 2. Задание  24 . (28,1%)</a:t>
            </a:r>
            <a:endParaRPr lang="ru-RU" sz="2400" dirty="0"/>
          </a:p>
        </p:txBody>
      </p:sp>
      <p:sp>
        <p:nvSpPr>
          <p:cNvPr id="3" name="Содержимое 2"/>
          <p:cNvSpPr>
            <a:spLocks noGrp="1"/>
          </p:cNvSpPr>
          <p:nvPr>
            <p:ph idx="1"/>
          </p:nvPr>
        </p:nvSpPr>
        <p:spPr>
          <a:xfrm>
            <a:off x="179512" y="1268760"/>
            <a:ext cx="9217024" cy="5328592"/>
          </a:xfrm>
        </p:spPr>
        <p:txBody>
          <a:bodyPr>
            <a:normAutofit fontScale="92500" lnSpcReduction="20000"/>
          </a:bodyPr>
          <a:lstStyle/>
          <a:p>
            <a:pPr>
              <a:buNone/>
            </a:pPr>
            <a:r>
              <a:rPr lang="ru-RU" sz="2000" dirty="0" smtClean="0"/>
              <a:t>Найдите три ошибки в приведённом тексте «Железы человека». Укажите номера предложений, в которых сделаны ошибки, исправьте их. Дайте правильную формулировку.</a:t>
            </a:r>
          </a:p>
          <a:p>
            <a:pPr>
              <a:buNone/>
            </a:pPr>
            <a:r>
              <a:rPr lang="ru-RU" sz="2000" dirty="0" smtClean="0"/>
              <a:t>(1)Все железы организма человека делятся на три группы: железы внешней, внутренней и смешанной секреции. (2)Секреты, образующиеся во всех железах внешней секреции, через выводные протоки поступают на поверхность тела. (3)Секреты желёз внутренней секреции по протокам поступают в кровь. (4)Железы внутренней секреции – эндокринные железы – выделяют биологически активные регуляторные вещества –гормоны. (5)Гормоны регулируют обмен веществ, влияют на рост и развитие организма, участвуют в регуляции работы всех органов и систем органов, процессов, протекающих на клеточном уровне. (6)Гормон поджелудочной железы – инсулин – регулирует содержание глюкозы в крови. (7)Гормон</a:t>
            </a:r>
          </a:p>
          <a:p>
            <a:pPr>
              <a:buNone/>
            </a:pPr>
            <a:r>
              <a:rPr lang="ru-RU" sz="2000" dirty="0" smtClean="0"/>
              <a:t>щитовидной железы – адреналин – учащает сердечные сокращения. </a:t>
            </a:r>
          </a:p>
          <a:p>
            <a:pPr>
              <a:buNone/>
            </a:pPr>
            <a:r>
              <a:rPr lang="ru-RU" sz="2000" dirty="0" smtClean="0"/>
              <a:t>Ошибки допущены в предложениях:</a:t>
            </a:r>
          </a:p>
          <a:p>
            <a:pPr>
              <a:buNone/>
            </a:pPr>
            <a:r>
              <a:rPr lang="ru-RU" sz="2000" dirty="0" smtClean="0"/>
              <a:t>1) 2 – секреты, образующиеся во всех железах внешней секреции, через выводные протоки поступают не только на поверхность тела, но и в полости внутренних органов;</a:t>
            </a:r>
          </a:p>
          <a:p>
            <a:pPr>
              <a:buNone/>
            </a:pPr>
            <a:r>
              <a:rPr lang="ru-RU" sz="2000" dirty="0" smtClean="0"/>
              <a:t>2) 3 – железы внутренней секреции не имеют протоков, поэтому секреты поступают непосредственно в кровь;</a:t>
            </a:r>
          </a:p>
          <a:p>
            <a:pPr>
              <a:buNone/>
            </a:pPr>
            <a:r>
              <a:rPr lang="ru-RU" sz="2000" dirty="0" smtClean="0"/>
              <a:t>3) 7 – гормон щитовидной железы – тироксин, а адреналин – это гормон надпочечников</a:t>
            </a:r>
            <a:endParaRPr lang="ru-RU" sz="20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sz="2400" dirty="0" smtClean="0"/>
              <a:t>Часть 2. Задание  25. (18,6%)</a:t>
            </a:r>
            <a:endParaRPr lang="ru-RU" sz="2400" dirty="0"/>
          </a:p>
        </p:txBody>
      </p:sp>
      <p:sp>
        <p:nvSpPr>
          <p:cNvPr id="3" name="Содержимое 2"/>
          <p:cNvSpPr>
            <a:spLocks noGrp="1"/>
          </p:cNvSpPr>
          <p:nvPr>
            <p:ph idx="1"/>
          </p:nvPr>
        </p:nvSpPr>
        <p:spPr>
          <a:xfrm>
            <a:off x="179512" y="1196752"/>
            <a:ext cx="8784976" cy="4929411"/>
          </a:xfrm>
        </p:spPr>
        <p:txBody>
          <a:bodyPr>
            <a:noAutofit/>
          </a:bodyPr>
          <a:lstStyle/>
          <a:p>
            <a:pPr>
              <a:buNone/>
            </a:pPr>
            <a:r>
              <a:rPr lang="ru-RU" sz="2000" dirty="0" smtClean="0"/>
              <a:t>В 1724 г. английский исследователь Стивен </a:t>
            </a:r>
            <a:r>
              <a:rPr lang="ru-RU" sz="2000" dirty="0" err="1" smtClean="0"/>
              <a:t>Гейлз</a:t>
            </a:r>
            <a:r>
              <a:rPr lang="ru-RU" sz="2000" dirty="0" smtClean="0"/>
              <a:t> провёл эксперимент, в котором использовал одинаковые ветки одного растения, сосуды с одинаковым количеством воды и измерительный инструмент – линейку. Он удалил с веток разное количество листьев и поместил ветки в эти сосуды, а затем постоянно измерял уровень воды. Через некоторое время С. </a:t>
            </a:r>
            <a:r>
              <a:rPr lang="ru-RU" sz="2000" dirty="0" err="1" smtClean="0"/>
              <a:t>Гейлз</a:t>
            </a:r>
            <a:r>
              <a:rPr lang="ru-RU" sz="2000" dirty="0" smtClean="0"/>
              <a:t> обнаружил, что уровень воды в разных сосудах изменился неодинаково.</a:t>
            </a:r>
          </a:p>
          <a:p>
            <a:pPr>
              <a:buNone/>
            </a:pPr>
            <a:r>
              <a:rPr lang="ru-RU" sz="2000" dirty="0" smtClean="0"/>
              <a:t>Почему уровень воды в сосудах изменился неодинаково?</a:t>
            </a:r>
          </a:p>
          <a:p>
            <a:pPr>
              <a:buNone/>
            </a:pPr>
            <a:r>
              <a:rPr lang="ru-RU" sz="2000" dirty="0" smtClean="0"/>
              <a:t> В результате каких процессов произошло изменение уровня воды?</a:t>
            </a:r>
          </a:p>
          <a:p>
            <a:pPr>
              <a:buNone/>
            </a:pPr>
            <a:r>
              <a:rPr lang="ru-RU" sz="2000" dirty="0" smtClean="0"/>
              <a:t>Какие структуры листа обеспечивают эти процессы? Элементы ответа:</a:t>
            </a:r>
          </a:p>
          <a:p>
            <a:pPr>
              <a:buNone/>
            </a:pPr>
            <a:r>
              <a:rPr lang="ru-RU" sz="2000" dirty="0" smtClean="0"/>
              <a:t>1) уровень воды изменился в зависимости от количества листьев на ветке: чем больше листьев на ветке, тем меньше воды оставалось в сосуде;</a:t>
            </a:r>
          </a:p>
          <a:p>
            <a:pPr>
              <a:buNone/>
            </a:pPr>
            <a:r>
              <a:rPr lang="ru-RU" sz="2000" dirty="0" smtClean="0"/>
              <a:t>2) изменение уровня воды связано с процессами поглощения и испарения воды растением;</a:t>
            </a:r>
          </a:p>
          <a:p>
            <a:pPr>
              <a:buNone/>
            </a:pPr>
            <a:r>
              <a:rPr lang="ru-RU" sz="2000" dirty="0" smtClean="0"/>
              <a:t>3) устьица обеспечивают испарение, а сосуды – поглощение и транспорт воды</a:t>
            </a:r>
            <a:endParaRPr lang="ru-RU" sz="20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sz="2400" dirty="0" smtClean="0"/>
              <a:t>Часть 2. Задание  26. (24,3%)</a:t>
            </a:r>
            <a:endParaRPr lang="ru-RU" sz="2400" dirty="0"/>
          </a:p>
        </p:txBody>
      </p:sp>
      <p:sp>
        <p:nvSpPr>
          <p:cNvPr id="3" name="Содержимое 2"/>
          <p:cNvSpPr>
            <a:spLocks noGrp="1"/>
          </p:cNvSpPr>
          <p:nvPr>
            <p:ph idx="1"/>
          </p:nvPr>
        </p:nvSpPr>
        <p:spPr>
          <a:xfrm>
            <a:off x="251520" y="1412776"/>
            <a:ext cx="8892480" cy="4929411"/>
          </a:xfrm>
        </p:spPr>
        <p:txBody>
          <a:bodyPr>
            <a:normAutofit fontScale="70000" lnSpcReduction="20000"/>
          </a:bodyPr>
          <a:lstStyle/>
          <a:p>
            <a:pPr>
              <a:buNone/>
            </a:pPr>
            <a:r>
              <a:rPr lang="ru-RU" dirty="0" smtClean="0"/>
              <a:t>Какие процессы живого вещества биосферы обеспечивают относительное постоянство газового состава атмосферы (кислорода, углекислого газа, азота)? Укажите не менее трёх процессов и поясните их. Элементы ответа:</a:t>
            </a:r>
          </a:p>
          <a:p>
            <a:pPr>
              <a:buNone/>
            </a:pPr>
            <a:r>
              <a:rPr lang="ru-RU" dirty="0" smtClean="0"/>
              <a:t>1) при фотосинтезе регулируется концентрация кислорода и</a:t>
            </a:r>
          </a:p>
          <a:p>
            <a:pPr>
              <a:buNone/>
            </a:pPr>
            <a:r>
              <a:rPr lang="ru-RU" dirty="0" smtClean="0"/>
              <a:t>углекислого газа: выделяется кислород, и поглощается углекислый</a:t>
            </a:r>
          </a:p>
          <a:p>
            <a:pPr>
              <a:buNone/>
            </a:pPr>
            <a:r>
              <a:rPr lang="ru-RU" dirty="0" smtClean="0"/>
              <a:t>газ;</a:t>
            </a:r>
          </a:p>
          <a:p>
            <a:pPr>
              <a:buNone/>
            </a:pPr>
            <a:r>
              <a:rPr lang="ru-RU" dirty="0" smtClean="0"/>
              <a:t>2) при дыхании регулируется концентрация кислорода и</a:t>
            </a:r>
          </a:p>
          <a:p>
            <a:pPr>
              <a:buNone/>
            </a:pPr>
            <a:r>
              <a:rPr lang="ru-RU" dirty="0" smtClean="0"/>
              <a:t>углекислого газа: поглощается кислород, и выделяется углекислый</a:t>
            </a:r>
          </a:p>
          <a:p>
            <a:pPr>
              <a:buNone/>
            </a:pPr>
            <a:r>
              <a:rPr lang="ru-RU" dirty="0" smtClean="0"/>
              <a:t>газ;</a:t>
            </a:r>
          </a:p>
          <a:p>
            <a:pPr>
              <a:buNone/>
            </a:pPr>
            <a:r>
              <a:rPr lang="ru-RU" dirty="0" smtClean="0"/>
              <a:t>3) в результате </a:t>
            </a:r>
            <a:r>
              <a:rPr lang="ru-RU" dirty="0" err="1" smtClean="0"/>
              <a:t>азотфиксации</a:t>
            </a:r>
            <a:r>
              <a:rPr lang="ru-RU" dirty="0" smtClean="0"/>
              <a:t> бактериями поглощается азот из</a:t>
            </a:r>
          </a:p>
          <a:p>
            <a:pPr>
              <a:buNone/>
            </a:pPr>
            <a:r>
              <a:rPr lang="ru-RU" dirty="0" smtClean="0"/>
              <a:t>атмосферы, а в результате денитрификации азот выделяется в</a:t>
            </a:r>
          </a:p>
          <a:p>
            <a:pPr>
              <a:buNone/>
            </a:pPr>
            <a:r>
              <a:rPr lang="ru-RU" dirty="0" smtClean="0"/>
              <a:t>атмосферу</a:t>
            </a:r>
            <a:endParaRPr lang="ru-RU"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1737" y="318255"/>
            <a:ext cx="8363272" cy="734893"/>
          </a:xfrm>
        </p:spPr>
        <p:txBody>
          <a:bodyPr>
            <a:normAutofit/>
          </a:bodyPr>
          <a:lstStyle/>
          <a:p>
            <a:r>
              <a:rPr lang="ru-RU" sz="2800" b="1" kern="0"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Результаты ЕГЭ по биологии в 2019 </a:t>
            </a:r>
            <a:r>
              <a:rPr lang="ru-RU" sz="2800" b="1" kern="0" dirty="0" smtClean="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 (РФ)</a:t>
            </a:r>
            <a:endParaRPr lang="ru-RU" sz="2800" b="1" dirty="0">
              <a:solidFill>
                <a:schemeClr val="accent1"/>
              </a:solidFill>
            </a:endParaRPr>
          </a:p>
        </p:txBody>
      </p:sp>
      <p:sp>
        <p:nvSpPr>
          <p:cNvPr id="3" name="Содержимое 2"/>
          <p:cNvSpPr>
            <a:spLocks noGrp="1"/>
          </p:cNvSpPr>
          <p:nvPr>
            <p:ph idx="1"/>
          </p:nvPr>
        </p:nvSpPr>
        <p:spPr/>
        <p:txBody>
          <a:bodyPr/>
          <a:lstStyle/>
          <a:p>
            <a:endParaRPr lang="ru-RU" dirty="0"/>
          </a:p>
          <a:p>
            <a:endParaRPr lang="ru-RU" dirty="0">
              <a:solidFill>
                <a:srgbClr val="C00000"/>
              </a:solidFill>
            </a:endParaRPr>
          </a:p>
        </p:txBody>
      </p:sp>
      <p:pic>
        <p:nvPicPr>
          <p:cNvPr id="4" name="Picture 2">
            <a:extLst>
              <a:ext uri="{FF2B5EF4-FFF2-40B4-BE49-F238E27FC236}">
                <a16:creationId xmlns:a16="http://schemas.microsoft.com/office/drawing/2014/main" xmlns="" id="{F7283788-1B40-48A3-9478-EB944EFC355F}"/>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87" t="18797" r="75807" b="7913"/>
          <a:stretch/>
        </p:blipFill>
        <p:spPr bwMode="auto">
          <a:xfrm>
            <a:off x="6156177" y="1655070"/>
            <a:ext cx="1927571" cy="35478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xmlns="" id="{507C68B2-8449-4AD0-A51D-0BAB2BE0090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7946" t="51339" r="6073" b="20201"/>
          <a:stretch/>
        </p:blipFill>
        <p:spPr bwMode="auto">
          <a:xfrm>
            <a:off x="755576" y="1355167"/>
            <a:ext cx="5400600" cy="36732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Объект 2">
            <a:extLst>
              <a:ext uri="{FF2B5EF4-FFF2-40B4-BE49-F238E27FC236}">
                <a16:creationId xmlns:a16="http://schemas.microsoft.com/office/drawing/2014/main" xmlns="" id="{99F38EBA-A8E3-4F8F-B82A-4CDE99EDBC68}"/>
              </a:ext>
            </a:extLst>
          </p:cNvPr>
          <p:cNvSpPr txBox="1">
            <a:spLocks/>
          </p:cNvSpPr>
          <p:nvPr/>
        </p:nvSpPr>
        <p:spPr bwMode="auto">
          <a:xfrm>
            <a:off x="2195736" y="4984372"/>
            <a:ext cx="3672408" cy="1069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marR="0" lvl="0" indent="0" algn="just" defTabSz="914400" rtl="0" eaLnBrk="1" fontAlgn="base" latinLnBrk="0" hangingPunct="1">
              <a:lnSpc>
                <a:spcPct val="115000"/>
              </a:lnSpc>
              <a:spcBef>
                <a:spcPts val="0"/>
              </a:spcBef>
              <a:spcAft>
                <a:spcPts val="0"/>
              </a:spcAft>
              <a:buClrTx/>
              <a:buSzTx/>
              <a:buFontTx/>
              <a:buNone/>
              <a:tabLst/>
              <a:defRPr/>
            </a:pPr>
            <a:r>
              <a:rPr kumimoji="0" lang="ru-RU" sz="1400" b="0" i="0" u="sng"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Calibri"/>
                <a:cs typeface="Times New Roman" panose="02020603050405020304" pitchFamily="18" charset="0"/>
              </a:rPr>
              <a:t>Линия 2 </a:t>
            </a:r>
          </a:p>
          <a:p>
            <a:pPr marL="342900" marR="0" lvl="0" indent="0" algn="just" defTabSz="914400" rtl="0" eaLnBrk="1" fontAlgn="base" latinLnBrk="0" hangingPunct="1">
              <a:lnSpc>
                <a:spcPct val="115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Задание с низкой дифференцирующей способностью.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ru-RU" sz="32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xmlns="" val="41155906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D5F51B1-1DEC-4DB4-9C7D-F4ADD74071B2}"/>
              </a:ext>
            </a:extLst>
          </p:cNvPr>
          <p:cNvSpPr>
            <a:spLocks noGrp="1"/>
          </p:cNvSpPr>
          <p:nvPr>
            <p:ph type="title"/>
          </p:nvPr>
        </p:nvSpPr>
        <p:spPr>
          <a:xfrm>
            <a:off x="1091407" y="2"/>
            <a:ext cx="6858000" cy="620687"/>
          </a:xfrm>
        </p:spPr>
        <p:txBody>
          <a:bodyPr>
            <a:normAutofit fontScale="90000"/>
          </a:bodyPr>
          <a:lstStyle/>
          <a:p>
            <a:r>
              <a:rPr lang="ru-RU" dirty="0">
                <a:solidFill>
                  <a:schemeClr val="bg1"/>
                </a:solidFill>
                <a:latin typeface="Times New Roman" panose="02020603050405020304" pitchFamily="18" charset="0"/>
                <a:cs typeface="Times New Roman" panose="02020603050405020304" pitchFamily="18" charset="0"/>
              </a:rPr>
              <a:t>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	</a:t>
            </a:r>
            <a:r>
              <a:rPr lang="ru-RU" sz="2333" dirty="0">
                <a:solidFill>
                  <a:schemeClr val="bg1"/>
                </a:solidFill>
                <a:latin typeface="Times New Roman" panose="02020603050405020304" pitchFamily="18" charset="0"/>
                <a:cs typeface="Times New Roman" panose="02020603050405020304" pitchFamily="18" charset="0"/>
              </a:rPr>
              <a:t>Содержательные особенности </a:t>
            </a:r>
            <a:br>
              <a:rPr lang="ru-RU" sz="2333" dirty="0">
                <a:solidFill>
                  <a:schemeClr val="bg1"/>
                </a:solidFill>
                <a:latin typeface="Times New Roman" panose="02020603050405020304" pitchFamily="18" charset="0"/>
                <a:cs typeface="Times New Roman" panose="02020603050405020304" pitchFamily="18" charset="0"/>
              </a:rPr>
            </a:br>
            <a:r>
              <a:rPr lang="ru-RU" sz="2333" dirty="0">
                <a:solidFill>
                  <a:schemeClr val="bg1"/>
                </a:solidFill>
                <a:latin typeface="Times New Roman" panose="02020603050405020304" pitchFamily="18" charset="0"/>
                <a:cs typeface="Times New Roman" panose="02020603050405020304" pitchFamily="18" charset="0"/>
              </a:rPr>
              <a:t>               КИМ ЕГЭ 2019 г</a:t>
            </a:r>
          </a:p>
        </p:txBody>
      </p:sp>
      <p:sp>
        <p:nvSpPr>
          <p:cNvPr id="3" name="Объект 2">
            <a:extLst>
              <a:ext uri="{FF2B5EF4-FFF2-40B4-BE49-F238E27FC236}">
                <a16:creationId xmlns:a16="http://schemas.microsoft.com/office/drawing/2014/main" xmlns="" id="{36B3F6A9-3AAE-4E19-B3C3-64E3A108B001}"/>
              </a:ext>
            </a:extLst>
          </p:cNvPr>
          <p:cNvSpPr>
            <a:spLocks noGrp="1"/>
          </p:cNvSpPr>
          <p:nvPr>
            <p:ph idx="1"/>
          </p:nvPr>
        </p:nvSpPr>
        <p:spPr>
          <a:xfrm>
            <a:off x="1" y="1412777"/>
            <a:ext cx="9036495" cy="4954150"/>
          </a:xfrm>
        </p:spPr>
        <p:txBody>
          <a:bodyPr/>
          <a:lstStyle/>
          <a:p>
            <a:pPr indent="0">
              <a:lnSpc>
                <a:spcPct val="100000"/>
              </a:lnSpc>
              <a:buNone/>
            </a:pPr>
            <a:r>
              <a:rPr lang="ru-RU" sz="1500" dirty="0">
                <a:latin typeface="Times New Roman" panose="02020603050405020304" pitchFamily="18" charset="0"/>
                <a:ea typeface="Calibri" panose="020F0502020204030204" pitchFamily="34" charset="0"/>
              </a:rPr>
              <a:t>В структуре КИМ </a:t>
            </a:r>
            <a:r>
              <a:rPr lang="ru-RU" sz="1500" b="1" dirty="0">
                <a:latin typeface="Times New Roman" panose="02020603050405020304" pitchFamily="18" charset="0"/>
                <a:ea typeface="Calibri" panose="020F0502020204030204" pitchFamily="34" charset="0"/>
              </a:rPr>
              <a:t>2019 г</a:t>
            </a:r>
            <a:r>
              <a:rPr lang="ru-RU" sz="1500" dirty="0">
                <a:latin typeface="Times New Roman" panose="02020603050405020304" pitchFamily="18" charset="0"/>
                <a:ea typeface="Calibri" panose="020F0502020204030204" pitchFamily="34" charset="0"/>
              </a:rPr>
              <a:t>. по сравнению с </a:t>
            </a:r>
            <a:r>
              <a:rPr lang="ru-RU" sz="1500" b="1" dirty="0">
                <a:latin typeface="Times New Roman" panose="02020603050405020304" pitchFamily="18" charset="0"/>
                <a:ea typeface="Calibri" panose="020F0502020204030204" pitchFamily="34" charset="0"/>
              </a:rPr>
              <a:t>2018 г</a:t>
            </a:r>
            <a:r>
              <a:rPr lang="ru-RU" sz="1500" dirty="0">
                <a:latin typeface="Times New Roman" panose="02020603050405020304" pitchFamily="18" charset="0"/>
                <a:ea typeface="Calibri" panose="020F0502020204030204" pitchFamily="34" charset="0"/>
              </a:rPr>
              <a:t>. </a:t>
            </a:r>
          </a:p>
          <a:p>
            <a:pPr indent="0">
              <a:lnSpc>
                <a:spcPct val="100000"/>
              </a:lnSpc>
              <a:buNone/>
            </a:pPr>
            <a:r>
              <a:rPr lang="ru-RU" sz="1500" u="sng"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Первая часть</a:t>
            </a:r>
            <a:r>
              <a:rPr lang="ru-RU" sz="1500" dirty="0">
                <a:latin typeface="Times New Roman" panose="02020603050405020304" pitchFamily="18" charset="0"/>
                <a:ea typeface="Calibri" panose="020F0502020204030204" pitchFamily="34" charset="0"/>
              </a:rPr>
              <a:t>: </a:t>
            </a:r>
            <a:r>
              <a:rPr lang="ru-RU" sz="1500" b="1" dirty="0">
                <a:latin typeface="Times New Roman" panose="02020603050405020304" pitchFamily="18" charset="0"/>
                <a:ea typeface="Calibri" panose="020F0502020204030204" pitchFamily="34" charset="0"/>
              </a:rPr>
              <a:t>линия 2. </a:t>
            </a:r>
            <a:r>
              <a:rPr lang="ru-RU" sz="1500" dirty="0">
                <a:latin typeface="Times New Roman" panose="02020603050405020304" pitchFamily="18" charset="0"/>
                <a:ea typeface="Calibri" panose="020F0502020204030204" pitchFamily="34" charset="0"/>
              </a:rPr>
              <a:t>Вместо задания с множественным выбором (2 балла) задание на работу с таблицей (1 балл).  Снижение первичного балла с </a:t>
            </a:r>
            <a:r>
              <a:rPr lang="ru-RU" sz="1500" b="1" dirty="0">
                <a:latin typeface="Times New Roman" panose="02020603050405020304" pitchFamily="18" charset="0"/>
                <a:ea typeface="Calibri" panose="020F0502020204030204" pitchFamily="34" charset="0"/>
              </a:rPr>
              <a:t>59</a:t>
            </a:r>
            <a:r>
              <a:rPr lang="ru-RU" sz="1500" dirty="0">
                <a:latin typeface="Times New Roman" panose="02020603050405020304" pitchFamily="18" charset="0"/>
                <a:ea typeface="Calibri" panose="020F0502020204030204" pitchFamily="34" charset="0"/>
              </a:rPr>
              <a:t> до </a:t>
            </a:r>
            <a:r>
              <a:rPr lang="ru-RU" sz="1500" b="1" dirty="0">
                <a:latin typeface="Times New Roman" panose="02020603050405020304" pitchFamily="18" charset="0"/>
                <a:ea typeface="Calibri" panose="020F0502020204030204" pitchFamily="34" charset="0"/>
              </a:rPr>
              <a:t>58.</a:t>
            </a:r>
            <a:r>
              <a:rPr lang="ru-RU" sz="1000" dirty="0">
                <a:solidFill>
                  <a:prstClr val="black"/>
                </a:solidFill>
                <a:latin typeface="Times New Roman" panose="02020603050405020304" pitchFamily="18" charset="0"/>
                <a:ea typeface="Calibri" panose="020F0502020204030204" pitchFamily="34" charset="0"/>
              </a:rPr>
              <a:t> </a:t>
            </a:r>
            <a:r>
              <a:rPr lang="ru-RU" sz="1400" b="1" dirty="0">
                <a:solidFill>
                  <a:prstClr val="black"/>
                </a:solidFill>
                <a:latin typeface="Times New Roman" panose="02020603050405020304" pitchFamily="18" charset="0"/>
                <a:ea typeface="Calibri" panose="020F0502020204030204" pitchFamily="34" charset="0"/>
              </a:rPr>
              <a:t>Линия 6</a:t>
            </a:r>
            <a:r>
              <a:rPr lang="ru-RU" sz="1400" dirty="0">
                <a:solidFill>
                  <a:prstClr val="black"/>
                </a:solidFill>
                <a:latin typeface="Times New Roman" panose="02020603050405020304" pitchFamily="18" charset="0"/>
                <a:ea typeface="Calibri" panose="020F0502020204030204" pitchFamily="34" charset="0"/>
              </a:rPr>
              <a:t> задание на анализ родословных.</a:t>
            </a:r>
            <a:endParaRPr lang="ru-RU" sz="1400" dirty="0"/>
          </a:p>
        </p:txBody>
      </p:sp>
      <p:pic>
        <p:nvPicPr>
          <p:cNvPr id="4" name="Рисунок 3">
            <a:extLst>
              <a:ext uri="{FF2B5EF4-FFF2-40B4-BE49-F238E27FC236}">
                <a16:creationId xmlns:a16="http://schemas.microsoft.com/office/drawing/2014/main" xmlns="" id="{7CFF402F-0DD6-4C8F-A1BD-08D16991D920}"/>
              </a:ext>
            </a:extLst>
          </p:cNvPr>
          <p:cNvPicPr>
            <a:picLocks noChangeAspect="1"/>
          </p:cNvPicPr>
          <p:nvPr/>
        </p:nvPicPr>
        <p:blipFill rotWithShape="1">
          <a:blip r:embed="rId2" cstate="print"/>
          <a:srcRect l="22281" t="39500" r="23546" b="41093"/>
          <a:stretch/>
        </p:blipFill>
        <p:spPr>
          <a:xfrm>
            <a:off x="121608" y="2610108"/>
            <a:ext cx="4524503" cy="1556072"/>
          </a:xfrm>
          <a:prstGeom prst="rect">
            <a:avLst/>
          </a:prstGeom>
        </p:spPr>
      </p:pic>
      <p:pic>
        <p:nvPicPr>
          <p:cNvPr id="5" name="Рисунок 4">
            <a:extLst>
              <a:ext uri="{FF2B5EF4-FFF2-40B4-BE49-F238E27FC236}">
                <a16:creationId xmlns:a16="http://schemas.microsoft.com/office/drawing/2014/main" xmlns="" id="{FE96587D-A60E-4244-B0CD-EFF6601FFE06}"/>
              </a:ext>
            </a:extLst>
          </p:cNvPr>
          <p:cNvPicPr>
            <a:picLocks noChangeAspect="1"/>
          </p:cNvPicPr>
          <p:nvPr/>
        </p:nvPicPr>
        <p:blipFill rotWithShape="1">
          <a:blip r:embed="rId3" cstate="print"/>
          <a:srcRect l="22232" t="40550" r="23594" b="39501"/>
          <a:stretch/>
        </p:blipFill>
        <p:spPr>
          <a:xfrm>
            <a:off x="179513" y="4447211"/>
            <a:ext cx="4452495" cy="1574078"/>
          </a:xfrm>
          <a:prstGeom prst="rect">
            <a:avLst/>
          </a:prstGeom>
        </p:spPr>
      </p:pic>
      <p:pic>
        <p:nvPicPr>
          <p:cNvPr id="6" name="Рисунок 5">
            <a:extLst>
              <a:ext uri="{FF2B5EF4-FFF2-40B4-BE49-F238E27FC236}">
                <a16:creationId xmlns:a16="http://schemas.microsoft.com/office/drawing/2014/main" xmlns="" id="{99295DCF-1A04-4F6D-A7E0-78E44811260D}"/>
              </a:ext>
            </a:extLst>
          </p:cNvPr>
          <p:cNvPicPr>
            <a:picLocks noChangeAspect="1"/>
          </p:cNvPicPr>
          <p:nvPr/>
        </p:nvPicPr>
        <p:blipFill rotWithShape="1">
          <a:blip r:embed="rId4" cstate="print"/>
          <a:srcRect l="22281" t="37178" r="24386" b="43415"/>
          <a:stretch/>
        </p:blipFill>
        <p:spPr>
          <a:xfrm>
            <a:off x="4767718" y="2555183"/>
            <a:ext cx="4178565" cy="1459732"/>
          </a:xfrm>
          <a:prstGeom prst="rect">
            <a:avLst/>
          </a:prstGeom>
        </p:spPr>
      </p:pic>
      <p:sp>
        <p:nvSpPr>
          <p:cNvPr id="7" name="Прямоугольник 6">
            <a:extLst>
              <a:ext uri="{FF2B5EF4-FFF2-40B4-BE49-F238E27FC236}">
                <a16:creationId xmlns:a16="http://schemas.microsoft.com/office/drawing/2014/main" xmlns="" id="{89CA6864-A7B6-447C-97DF-DA496C2CFB55}"/>
              </a:ext>
            </a:extLst>
          </p:cNvPr>
          <p:cNvSpPr/>
          <p:nvPr/>
        </p:nvSpPr>
        <p:spPr>
          <a:xfrm>
            <a:off x="4752020" y="4561558"/>
            <a:ext cx="4284475" cy="1169551"/>
          </a:xfrm>
          <a:prstGeom prst="rect">
            <a:avLst/>
          </a:prstGeom>
        </p:spPr>
        <p:txBody>
          <a:bodyPr wrap="square">
            <a:spAutoFit/>
          </a:bodyPr>
          <a:lstStyle/>
          <a:p>
            <a:pPr algn="just"/>
            <a:r>
              <a:rPr lang="ru-RU" sz="1400" dirty="0">
                <a:latin typeface="Times New Roman" panose="02020603050405020304" pitchFamily="18" charset="0"/>
                <a:ea typeface="Calibri" panose="020F0502020204030204" pitchFamily="34" charset="0"/>
              </a:rPr>
              <a:t>Вторая часть: </a:t>
            </a:r>
            <a:r>
              <a:rPr lang="ru-RU" sz="1400" b="1" dirty="0">
                <a:latin typeface="Times New Roman" panose="02020603050405020304" pitchFamily="18" charset="0"/>
                <a:ea typeface="Calibri" panose="020F0502020204030204" pitchFamily="34" charset="0"/>
              </a:rPr>
              <a:t>линия 27</a:t>
            </a:r>
            <a:r>
              <a:rPr lang="ru-RU" sz="1400" dirty="0">
                <a:latin typeface="Times New Roman" panose="02020603050405020304" pitchFamily="18" charset="0"/>
                <a:ea typeface="Calibri" panose="020F0502020204030204" pitchFamily="34" charset="0"/>
              </a:rPr>
              <a:t> задания с измененным сценарием на работу с таблицей генетического </a:t>
            </a:r>
            <a:r>
              <a:rPr lang="ru-RU" sz="1400" dirty="0" smtClean="0">
                <a:latin typeface="Times New Roman" panose="02020603050405020304" pitchFamily="18" charset="0"/>
                <a:ea typeface="Calibri" panose="020F0502020204030204" pitchFamily="34" charset="0"/>
              </a:rPr>
              <a:t>кода. </a:t>
            </a:r>
            <a:endParaRPr lang="ru-RU" sz="1400" dirty="0">
              <a:latin typeface="Times New Roman" panose="02020603050405020304" pitchFamily="18" charset="0"/>
              <a:ea typeface="Calibri" panose="020F0502020204030204" pitchFamily="34" charset="0"/>
            </a:endParaRPr>
          </a:p>
          <a:p>
            <a:pPr algn="just"/>
            <a:endParaRPr lang="ru-RU" sz="1400" dirty="0">
              <a:latin typeface="Times New Roman" panose="02020603050405020304" pitchFamily="18" charset="0"/>
              <a:ea typeface="Calibri" panose="020F0502020204030204" pitchFamily="34" charset="0"/>
            </a:endParaRPr>
          </a:p>
          <a:p>
            <a:pPr algn="just"/>
            <a:r>
              <a:rPr lang="ru-RU" sz="1400" b="1" dirty="0">
                <a:latin typeface="Times New Roman" panose="02020603050405020304" pitchFamily="18" charset="0"/>
                <a:ea typeface="Calibri" panose="020F0502020204030204" pitchFamily="34" charset="0"/>
              </a:rPr>
              <a:t>Линия 28</a:t>
            </a:r>
            <a:r>
              <a:rPr lang="ru-RU" sz="1400" dirty="0">
                <a:latin typeface="Times New Roman" panose="02020603050405020304" pitchFamily="18" charset="0"/>
                <a:ea typeface="Calibri" panose="020F0502020204030204" pitchFamily="34" charset="0"/>
              </a:rPr>
              <a:t> задачи на сцепленное наследование генов в </a:t>
            </a:r>
            <a:r>
              <a:rPr lang="ru-RU" sz="1400" dirty="0" err="1">
                <a:latin typeface="Times New Roman" panose="02020603050405020304" pitchFamily="18" charset="0"/>
                <a:ea typeface="Calibri" panose="020F0502020204030204" pitchFamily="34" charset="0"/>
              </a:rPr>
              <a:t>аутосомах</a:t>
            </a:r>
            <a:r>
              <a:rPr lang="ru-RU" sz="1400" dirty="0">
                <a:latin typeface="Times New Roman" panose="02020603050405020304" pitchFamily="18" charset="0"/>
                <a:ea typeface="Calibri" panose="020F0502020204030204" pitchFamily="34" charset="0"/>
              </a:rPr>
              <a:t> и половых хромосомах.</a:t>
            </a:r>
            <a:endParaRPr lang="ru-RU" sz="1400" dirty="0"/>
          </a:p>
        </p:txBody>
      </p:sp>
      <p:sp>
        <p:nvSpPr>
          <p:cNvPr id="8" name="Заголовок 1">
            <a:extLst>
              <a:ext uri="{FF2B5EF4-FFF2-40B4-BE49-F238E27FC236}">
                <a16:creationId xmlns:a16="http://schemas.microsoft.com/office/drawing/2014/main" xmlns="" id="{B820C365-4B32-479A-8612-84A4B3A43015}"/>
              </a:ext>
            </a:extLst>
          </p:cNvPr>
          <p:cNvSpPr txBox="1">
            <a:spLocks/>
          </p:cNvSpPr>
          <p:nvPr/>
        </p:nvSpPr>
        <p:spPr>
          <a:xfrm>
            <a:off x="1691681" y="188642"/>
            <a:ext cx="6257727" cy="1224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ru-RU" sz="2333" b="1" dirty="0">
                <a:solidFill>
                  <a:schemeClr val="bg1"/>
                </a:solidFill>
                <a:latin typeface="Times New Roman" panose="02020603050405020304" pitchFamily="18" charset="0"/>
                <a:cs typeface="Times New Roman" panose="02020603050405020304" pitchFamily="18" charset="0"/>
              </a:rPr>
              <a:t>Результаты ЕГЭ по биологии в 2019 году</a:t>
            </a:r>
            <a:endParaRPr lang="ru-RU" sz="2333" dirty="0">
              <a:solidFill>
                <a:schemeClr val="bg1"/>
              </a:solidFill>
            </a:endParaRPr>
          </a:p>
        </p:txBody>
      </p:sp>
      <p:pic>
        <p:nvPicPr>
          <p:cNvPr id="9" name="Рисунок 8">
            <a:extLst>
              <a:ext uri="{FF2B5EF4-FFF2-40B4-BE49-F238E27FC236}">
                <a16:creationId xmlns:a16="http://schemas.microsoft.com/office/drawing/2014/main" xmlns="" id="{565C5665-B456-487E-A725-D1D4A9E7B821}"/>
              </a:ext>
            </a:extLst>
          </p:cNvPr>
          <p:cNvPicPr>
            <a:picLocks noChangeAspect="1"/>
          </p:cNvPicPr>
          <p:nvPr/>
        </p:nvPicPr>
        <p:blipFill>
          <a:blip r:embed="rId5" cstate="print"/>
          <a:stretch>
            <a:fillRect/>
          </a:stretch>
        </p:blipFill>
        <p:spPr>
          <a:xfrm>
            <a:off x="1547664" y="58359"/>
            <a:ext cx="6974428" cy="958374"/>
          </a:xfrm>
          <a:prstGeom prst="rect">
            <a:avLst/>
          </a:prstGeom>
        </p:spPr>
      </p:pic>
    </p:spTree>
    <p:extLst>
      <p:ext uri="{BB962C8B-B14F-4D97-AF65-F5344CB8AC3E}">
        <p14:creationId xmlns:p14="http://schemas.microsoft.com/office/powerpoint/2010/main" xmlns="" val="16790821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dirty="0" smtClean="0"/>
              <a:t>Особенности КИМ ЕГЭ по биологии в 2020 г. </a:t>
            </a:r>
            <a:br>
              <a:rPr lang="ru-RU" sz="2800" dirty="0" smtClean="0"/>
            </a:br>
            <a:r>
              <a:rPr lang="ru-RU" sz="2200" dirty="0" smtClean="0"/>
              <a:t>Источник: https://g2020.su/ege-po-biologii-2020/</a:t>
            </a:r>
            <a:br>
              <a:rPr lang="ru-RU" sz="2200" dirty="0" smtClean="0"/>
            </a:br>
            <a:endParaRPr lang="ru-RU" sz="2200" dirty="0"/>
          </a:p>
        </p:txBody>
      </p:sp>
      <p:sp>
        <p:nvSpPr>
          <p:cNvPr id="3" name="Содержимое 2"/>
          <p:cNvSpPr>
            <a:spLocks noGrp="1"/>
          </p:cNvSpPr>
          <p:nvPr>
            <p:ph idx="1"/>
          </p:nvPr>
        </p:nvSpPr>
        <p:spPr>
          <a:xfrm>
            <a:off x="179512" y="1196752"/>
            <a:ext cx="8784976" cy="5661248"/>
          </a:xfrm>
        </p:spPr>
        <p:txBody>
          <a:bodyPr>
            <a:normAutofit/>
          </a:bodyPr>
          <a:lstStyle/>
          <a:p>
            <a:pPr>
              <a:buNone/>
            </a:pPr>
            <a:r>
              <a:rPr lang="ru-RU" sz="2000" b="1" dirty="0" smtClean="0"/>
              <a:t>1.Изменена модель задания 2. Теперь оно “стоит” меньше, всего 1 балл вместо 2, т.к. в нём нужно не выбрать два правильных ответа из пяти предложенных, а поработать с 3 таблицами. Это легче, поэтому и оценивается соответственно. </a:t>
            </a:r>
          </a:p>
          <a:p>
            <a:pPr>
              <a:buNone/>
            </a:pPr>
            <a:r>
              <a:rPr lang="ru-RU" sz="2000" b="1" dirty="0" smtClean="0"/>
              <a:t>2.В задание 6 добавлен тип новый задач по генетике на определение родословной. </a:t>
            </a:r>
          </a:p>
          <a:p>
            <a:pPr>
              <a:buNone/>
            </a:pPr>
            <a:r>
              <a:rPr lang="ru-RU" sz="2000" b="1" dirty="0" smtClean="0"/>
              <a:t>3.Теперь бланк ответов №2 строго односторонний, на пустую сторону нельзя ничего писать. Для продолжения нужно попросить еще один дополнительный бланк №2 и назвать номер задания, на которое выпускник собирается отвечать. </a:t>
            </a:r>
          </a:p>
          <a:p>
            <a:pPr>
              <a:buNone/>
            </a:pPr>
            <a:r>
              <a:rPr lang="ru-RU" sz="2000" b="1" dirty="0" smtClean="0"/>
              <a:t>4. Из-за изменения оценки задания 2 снизили максимальный балл за все задания с 59 на 58 баллов.</a:t>
            </a:r>
          </a:p>
          <a:p>
            <a:pPr>
              <a:buNone/>
            </a:pPr>
            <a:r>
              <a:rPr lang="ru-RU" sz="2000" b="1" dirty="0" smtClean="0"/>
              <a:t>Этапы:  досрочный 01.04.2020 (резервный день: 08.04.2020) </a:t>
            </a:r>
          </a:p>
          <a:p>
            <a:pPr>
              <a:buNone/>
            </a:pPr>
            <a:r>
              <a:rPr lang="ru-RU" sz="2000" b="1" dirty="0" smtClean="0"/>
              <a:t>               основной 13.06.2020 (резервные дни: 20.06. и 01.07.2020)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210" y="381418"/>
            <a:ext cx="5339082" cy="403586"/>
          </a:xfrm>
        </p:spPr>
        <p:txBody>
          <a:bodyPr>
            <a:normAutofit/>
          </a:bodyPr>
          <a:lstStyle/>
          <a:p>
            <a:r>
              <a:rPr lang="ru-RU" sz="3200" dirty="0" smtClean="0"/>
              <a:t>Проекты, конкурсы, акции</a:t>
            </a:r>
            <a:endParaRPr lang="ru-RU" sz="3200" dirty="0"/>
          </a:p>
        </p:txBody>
      </p:sp>
      <p:pic>
        <p:nvPicPr>
          <p:cNvPr id="8" name="Рисунок 7"/>
          <p:cNvPicPr/>
          <p:nvPr/>
        </p:nvPicPr>
        <p:blipFill>
          <a:blip r:embed="rId2" cstate="print"/>
          <a:srcRect l="4971" t="9218" r="5238" b="2806"/>
          <a:stretch>
            <a:fillRect/>
          </a:stretch>
        </p:blipFill>
        <p:spPr bwMode="auto">
          <a:xfrm>
            <a:off x="189782" y="2786332"/>
            <a:ext cx="5037826" cy="3872093"/>
          </a:xfrm>
          <a:prstGeom prst="rect">
            <a:avLst/>
          </a:prstGeom>
          <a:noFill/>
          <a:ln w="9525">
            <a:solidFill>
              <a:schemeClr val="accent1"/>
            </a:solidFill>
            <a:miter lim="800000"/>
            <a:headEnd/>
            <a:tailEnd/>
          </a:ln>
        </p:spPr>
      </p:pic>
      <p:pic>
        <p:nvPicPr>
          <p:cNvPr id="6" name="Рисунок 5"/>
          <p:cNvPicPr/>
          <p:nvPr/>
        </p:nvPicPr>
        <p:blipFill>
          <a:blip r:embed="rId3" cstate="print"/>
          <a:srcRect t="9218" r="1390" b="4810"/>
          <a:stretch>
            <a:fillRect/>
          </a:stretch>
        </p:blipFill>
        <p:spPr bwMode="auto">
          <a:xfrm>
            <a:off x="4019909" y="1880559"/>
            <a:ext cx="4882551" cy="3510951"/>
          </a:xfrm>
          <a:prstGeom prst="rect">
            <a:avLst/>
          </a:prstGeom>
          <a:noFill/>
          <a:ln w="9525">
            <a:solidFill>
              <a:schemeClr val="accent1"/>
            </a:solidFill>
            <a:miter lim="800000"/>
            <a:headEnd/>
            <a:tailEnd/>
          </a:ln>
        </p:spPr>
      </p:pic>
      <p:pic>
        <p:nvPicPr>
          <p:cNvPr id="9" name="Рисунок 8"/>
          <p:cNvPicPr/>
          <p:nvPr/>
        </p:nvPicPr>
        <p:blipFill>
          <a:blip r:embed="rId4" cstate="print"/>
          <a:srcRect l="9460" t="9018" r="11170" b="2405"/>
          <a:stretch>
            <a:fillRect/>
          </a:stretch>
        </p:blipFill>
        <p:spPr bwMode="auto">
          <a:xfrm>
            <a:off x="1466490" y="923025"/>
            <a:ext cx="2234242" cy="1759790"/>
          </a:xfrm>
          <a:prstGeom prst="rect">
            <a:avLst/>
          </a:prstGeom>
          <a:noFill/>
          <a:ln w="9525">
            <a:solidFill>
              <a:schemeClr val="accent1"/>
            </a:solid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t>Структура КИМ ЕГЭ 2020</a:t>
            </a:r>
            <a:endParaRPr lang="ru-RU" sz="2400" dirty="0"/>
          </a:p>
        </p:txBody>
      </p:sp>
      <p:sp>
        <p:nvSpPr>
          <p:cNvPr id="3" name="Содержимое 2"/>
          <p:cNvSpPr>
            <a:spLocks noGrp="1"/>
          </p:cNvSpPr>
          <p:nvPr>
            <p:ph idx="1"/>
          </p:nvPr>
        </p:nvSpPr>
        <p:spPr>
          <a:xfrm>
            <a:off x="457200" y="1196752"/>
            <a:ext cx="8229600" cy="4929411"/>
          </a:xfrm>
        </p:spPr>
        <p:txBody>
          <a:bodyPr>
            <a:noAutofit/>
          </a:bodyPr>
          <a:lstStyle/>
          <a:p>
            <a:pPr algn="ctr">
              <a:buNone/>
            </a:pPr>
            <a:r>
              <a:rPr lang="ru-RU" sz="2000" smtClean="0"/>
              <a:t>Типы заданий</a:t>
            </a:r>
            <a:endParaRPr lang="ru-RU" sz="2000" dirty="0" smtClean="0"/>
          </a:p>
          <a:p>
            <a:pPr>
              <a:buNone/>
            </a:pPr>
            <a:r>
              <a:rPr lang="ru-RU" sz="2000" dirty="0" smtClean="0"/>
              <a:t>Первая	часть (21 задание)</a:t>
            </a:r>
          </a:p>
          <a:p>
            <a:pPr>
              <a:buNone/>
            </a:pPr>
            <a:r>
              <a:rPr lang="ru-RU" sz="2000" dirty="0" smtClean="0"/>
              <a:t>С коротким ответом (на каждый вопрос отведено до 5-ти минут):</a:t>
            </a:r>
          </a:p>
          <a:p>
            <a:pPr>
              <a:buNone/>
            </a:pPr>
            <a:r>
              <a:rPr lang="ru-RU" sz="2000" dirty="0" smtClean="0"/>
              <a:t>Задание множественного выбора – 6;</a:t>
            </a:r>
          </a:p>
          <a:p>
            <a:pPr>
              <a:buNone/>
            </a:pPr>
            <a:r>
              <a:rPr lang="ru-RU" sz="2000" dirty="0" smtClean="0"/>
              <a:t>Поиск взаимного соответствия – 6;</a:t>
            </a:r>
          </a:p>
          <a:p>
            <a:pPr>
              <a:buNone/>
            </a:pPr>
            <a:r>
              <a:rPr lang="ru-RU" sz="2000" dirty="0" smtClean="0"/>
              <a:t>Определение последовательности, цепочек – 3;</a:t>
            </a:r>
          </a:p>
          <a:p>
            <a:pPr>
              <a:buNone/>
            </a:pPr>
            <a:r>
              <a:rPr lang="ru-RU" sz="2000" dirty="0" smtClean="0"/>
              <a:t>Билеты по теме «цитология» – 2;</a:t>
            </a:r>
          </a:p>
          <a:p>
            <a:pPr>
              <a:buNone/>
            </a:pPr>
            <a:r>
              <a:rPr lang="ru-RU" sz="2000" dirty="0" smtClean="0"/>
              <a:t>Дополнение представленной таблицы – 2;</a:t>
            </a:r>
          </a:p>
          <a:p>
            <a:pPr>
              <a:buNone/>
            </a:pPr>
            <a:r>
              <a:rPr lang="ru-RU" sz="2000" dirty="0" smtClean="0"/>
              <a:t>Самостоятельное дополнение схемы – 1;</a:t>
            </a:r>
          </a:p>
          <a:p>
            <a:pPr>
              <a:buNone/>
            </a:pPr>
            <a:r>
              <a:rPr lang="ru-RU" sz="2000" dirty="0" smtClean="0"/>
              <a:t>Проведение анализа графической информации – 1.</a:t>
            </a:r>
          </a:p>
          <a:p>
            <a:pPr>
              <a:buNone/>
            </a:pPr>
            <a:r>
              <a:rPr lang="ru-RU" sz="2000" dirty="0" smtClean="0"/>
              <a:t>Вторая часть (7 заданий)</a:t>
            </a:r>
          </a:p>
          <a:p>
            <a:pPr>
              <a:buNone/>
            </a:pPr>
            <a:r>
              <a:rPr lang="ru-RU" sz="2000" dirty="0" smtClean="0"/>
              <a:t>Задачи, на которые требуется развернутый ответ.</a:t>
            </a:r>
          </a:p>
          <a:p>
            <a:pPr>
              <a:buNone/>
            </a:pPr>
            <a:r>
              <a:rPr lang="ru-RU" sz="2000" dirty="0" smtClean="0"/>
              <a:t>12 заданий будут базовыми, 9 – повышенной сложности и 7 – высокого уровня сложности.</a:t>
            </a:r>
            <a:endParaRPr lang="ru-RU" sz="20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74639"/>
            <a:ext cx="8352928" cy="734893"/>
          </a:xfrm>
        </p:spPr>
        <p:txBody>
          <a:bodyPr>
            <a:normAutofit/>
          </a:bodyPr>
          <a:lstStyle/>
          <a:p>
            <a:r>
              <a:rPr lang="ru-RU" sz="28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Особенности КИМ ЕГЭ по биологии в 2020 году </a:t>
            </a:r>
            <a:endParaRPr lang="en-US" sz="28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Объект 3">
            <a:extLst>
              <a:ext uri="{FF2B5EF4-FFF2-40B4-BE49-F238E27FC236}">
                <a16:creationId xmlns:a16="http://schemas.microsoft.com/office/drawing/2014/main" xmlns="" id="{5B1C10BA-FB45-4C29-8C67-402F89B742D8}"/>
              </a:ext>
            </a:extLst>
          </p:cNvPr>
          <p:cNvPicPr>
            <a:picLocks noGrp="1" noChangeAspect="1"/>
          </p:cNvPicPr>
          <p:nvPr>
            <p:ph idx="1"/>
          </p:nvPr>
        </p:nvPicPr>
        <p:blipFill rotWithShape="1">
          <a:blip r:embed="rId2" cstate="print"/>
          <a:srcRect l="20746" t="19095" r="19692" b="48451"/>
          <a:stretch/>
        </p:blipFill>
        <p:spPr>
          <a:xfrm>
            <a:off x="-9500" y="1052736"/>
            <a:ext cx="9153500" cy="4968552"/>
          </a:xfrm>
          <a:prstGeom prst="rect">
            <a:avLst/>
          </a:prstGeom>
        </p:spPr>
      </p:pic>
    </p:spTree>
    <p:extLst>
      <p:ext uri="{BB962C8B-B14F-4D97-AF65-F5344CB8AC3E}">
        <p14:creationId xmlns:p14="http://schemas.microsoft.com/office/powerpoint/2010/main" xmlns="" val="7311986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63127254-FC7B-4A40-A855-59B0C31AFA9D}"/>
              </a:ext>
            </a:extLst>
          </p:cNvPr>
          <p:cNvPicPr>
            <a:picLocks noChangeAspect="1"/>
          </p:cNvPicPr>
          <p:nvPr/>
        </p:nvPicPr>
        <p:blipFill rotWithShape="1">
          <a:blip r:embed="rId2" cstate="print"/>
          <a:srcRect l="20768" t="22281" r="21776" b="29840"/>
          <a:stretch/>
        </p:blipFill>
        <p:spPr>
          <a:xfrm>
            <a:off x="0" y="476672"/>
            <a:ext cx="9144001" cy="612068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496944" cy="5632311"/>
          </a:xfrm>
          <a:prstGeom prst="rect">
            <a:avLst/>
          </a:prstGeom>
        </p:spPr>
        <p:txBody>
          <a:bodyPr wrap="square">
            <a:spAutoFit/>
          </a:bodyPr>
          <a:lstStyle/>
          <a:p>
            <a:endParaRPr lang="ru-RU" dirty="0" smtClean="0"/>
          </a:p>
          <a:p>
            <a:r>
              <a:rPr lang="ru-RU" dirty="0" smtClean="0"/>
              <a:t>Похожее задание (без учета начала транскрибируемого конца молекулы ДНК) в демоверсии </a:t>
            </a:r>
            <a:r>
              <a:rPr lang="ru-RU" dirty="0" smtClean="0"/>
              <a:t>2019 г</a:t>
            </a:r>
            <a:r>
              <a:rPr lang="ru-RU" dirty="0" smtClean="0"/>
              <a:t>. имеет другой ответ</a:t>
            </a:r>
            <a:endParaRPr lang="ru-RU" dirty="0" smtClean="0"/>
          </a:p>
          <a:p>
            <a:r>
              <a:rPr lang="ru-RU" dirty="0" smtClean="0"/>
              <a:t>Известно, что все виды РНК синтезируются на ДНК-матрице. Фрагмент</a:t>
            </a:r>
          </a:p>
          <a:p>
            <a:r>
              <a:rPr lang="ru-RU" dirty="0" smtClean="0"/>
              <a:t>молекулы ДНК, на которой синтезируется участок центральной</a:t>
            </a:r>
          </a:p>
          <a:p>
            <a:r>
              <a:rPr lang="ru-RU" dirty="0" smtClean="0"/>
              <a:t>петли </a:t>
            </a:r>
            <a:r>
              <a:rPr lang="ru-RU" dirty="0" err="1" smtClean="0"/>
              <a:t>тРНК</a:t>
            </a:r>
            <a:r>
              <a:rPr lang="ru-RU" dirty="0" smtClean="0"/>
              <a:t>, имеет следующую последовательность нуклеотидов:</a:t>
            </a:r>
          </a:p>
          <a:p>
            <a:r>
              <a:rPr lang="ru-RU" sz="2000" b="1" dirty="0" smtClean="0"/>
              <a:t>ГЦТТЦЦ</a:t>
            </a:r>
            <a:r>
              <a:rPr lang="ru-RU" sz="2800" b="1" dirty="0" smtClean="0"/>
              <a:t>АЦТ</a:t>
            </a:r>
            <a:r>
              <a:rPr lang="ru-RU" sz="2000" b="1" dirty="0" smtClean="0"/>
              <a:t>ГТТАЦА.</a:t>
            </a:r>
            <a:r>
              <a:rPr lang="ru-RU" dirty="0" smtClean="0"/>
              <a:t> Установите нуклеотидную последовательность</a:t>
            </a:r>
          </a:p>
          <a:p>
            <a:r>
              <a:rPr lang="ru-RU" dirty="0" smtClean="0"/>
              <a:t>участка </a:t>
            </a:r>
            <a:r>
              <a:rPr lang="ru-RU" dirty="0" err="1" smtClean="0"/>
              <a:t>тРНК</a:t>
            </a:r>
            <a:r>
              <a:rPr lang="ru-RU" dirty="0" smtClean="0"/>
              <a:t>, который синтезируется на данном фрагменте, и аминокислоту,</a:t>
            </a:r>
          </a:p>
          <a:p>
            <a:r>
              <a:rPr lang="ru-RU" dirty="0" smtClean="0"/>
              <a:t>которую будет переносить эта </a:t>
            </a:r>
            <a:r>
              <a:rPr lang="ru-RU" dirty="0" err="1" smtClean="0"/>
              <a:t>тРНК</a:t>
            </a:r>
            <a:r>
              <a:rPr lang="ru-RU" dirty="0" smtClean="0"/>
              <a:t> в процессе биосинтеза белка, если</a:t>
            </a:r>
          </a:p>
          <a:p>
            <a:r>
              <a:rPr lang="ru-RU" b="1" dirty="0" smtClean="0"/>
              <a:t>третий триплет соответствует антикодону </a:t>
            </a:r>
            <a:r>
              <a:rPr lang="ru-RU" b="1" dirty="0" err="1" smtClean="0"/>
              <a:t>тРНК</a:t>
            </a:r>
            <a:r>
              <a:rPr lang="ru-RU" dirty="0" smtClean="0"/>
              <a:t>. Ответ поясните. Для</a:t>
            </a:r>
          </a:p>
          <a:p>
            <a:r>
              <a:rPr lang="ru-RU" dirty="0" smtClean="0"/>
              <a:t>решения задания используйте таблицу генетического кода.</a:t>
            </a:r>
          </a:p>
          <a:p>
            <a:r>
              <a:rPr lang="ru-RU" sz="2000" b="1" dirty="0" smtClean="0"/>
              <a:t>Схема решения задачи включает:</a:t>
            </a:r>
          </a:p>
          <a:p>
            <a:r>
              <a:rPr lang="ru-RU" sz="2000" b="1" dirty="0" smtClean="0"/>
              <a:t>1) нуклеотидная последовательность участка </a:t>
            </a:r>
            <a:r>
              <a:rPr lang="ru-RU" sz="2000" b="1" dirty="0" err="1" smtClean="0"/>
              <a:t>тРНК</a:t>
            </a:r>
            <a:r>
              <a:rPr lang="ru-RU" sz="2000" b="1" dirty="0" smtClean="0"/>
              <a:t>:</a:t>
            </a:r>
          </a:p>
          <a:p>
            <a:r>
              <a:rPr lang="ru-RU" sz="2000" b="1" dirty="0" smtClean="0"/>
              <a:t>ЦГААГГУГАЦААУГУ;</a:t>
            </a:r>
          </a:p>
          <a:p>
            <a:r>
              <a:rPr lang="ru-RU" sz="2000" b="1" dirty="0" smtClean="0"/>
              <a:t>2) нуклеотидная последовательность антикодона </a:t>
            </a:r>
            <a:r>
              <a:rPr lang="ru-RU" sz="2400" b="1" dirty="0" smtClean="0"/>
              <a:t>УГА</a:t>
            </a:r>
            <a:r>
              <a:rPr lang="ru-RU" sz="2000" b="1" dirty="0" smtClean="0"/>
              <a:t> (третий</a:t>
            </a:r>
          </a:p>
          <a:p>
            <a:r>
              <a:rPr lang="ru-RU" sz="2000" b="1" dirty="0" smtClean="0"/>
              <a:t>триплет) соответствует кодону на </a:t>
            </a:r>
            <a:r>
              <a:rPr lang="ru-RU" sz="2000" b="1" dirty="0" err="1" smtClean="0"/>
              <a:t>иРНК</a:t>
            </a:r>
            <a:r>
              <a:rPr lang="ru-RU" sz="2000" b="1" dirty="0" smtClean="0"/>
              <a:t> </a:t>
            </a:r>
            <a:r>
              <a:rPr lang="ru-RU" sz="2400" b="1" dirty="0" smtClean="0"/>
              <a:t>АЦУ</a:t>
            </a:r>
            <a:r>
              <a:rPr lang="ru-RU" sz="2000" b="1" dirty="0" smtClean="0"/>
              <a:t>;</a:t>
            </a:r>
          </a:p>
          <a:p>
            <a:r>
              <a:rPr lang="ru-RU" sz="2000" b="1" dirty="0" smtClean="0"/>
              <a:t>3) по таблице генетического кода этому кодону соответствует</a:t>
            </a:r>
          </a:p>
          <a:p>
            <a:r>
              <a:rPr lang="ru-RU" sz="2000" b="1" dirty="0" smtClean="0"/>
              <a:t>аминокислота </a:t>
            </a:r>
            <a:r>
              <a:rPr lang="ru-RU" sz="2400" b="1" dirty="0" smtClean="0"/>
              <a:t>-</a:t>
            </a:r>
            <a:r>
              <a:rPr lang="ru-RU" sz="2400" b="1" dirty="0" err="1" smtClean="0"/>
              <a:t>Тре</a:t>
            </a:r>
            <a:r>
              <a:rPr lang="ru-RU" sz="2400" b="1" dirty="0" smtClean="0"/>
              <a:t>-</a:t>
            </a:r>
            <a:r>
              <a:rPr lang="ru-RU" sz="2000" b="1" dirty="0" smtClean="0"/>
              <a:t>, которую будет переносить данная </a:t>
            </a:r>
            <a:r>
              <a:rPr lang="ru-RU" sz="2000" b="1" dirty="0" err="1" smtClean="0"/>
              <a:t>тРНК</a:t>
            </a:r>
            <a:endParaRPr lang="ru-RU" sz="2000" b="1"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XuWXKV4uTbanujB0vlL.N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J6xWxwETeWvRiN7ZRAwF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kDr4jL4T46m_A7XLHJyK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Rp8RWW5TaOuYmhH_M9HB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4fw0BFFCTDq9BORfahRuRA"/>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TotalTime>
  <Words>5768</Words>
  <Application>Microsoft Office PowerPoint</Application>
  <PresentationFormat>Экран (4:3)</PresentationFormat>
  <Paragraphs>742</Paragraphs>
  <Slides>93</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93</vt:i4>
      </vt:variant>
    </vt:vector>
  </HeadingPairs>
  <TitlesOfParts>
    <vt:vector size="95" baseType="lpstr">
      <vt:lpstr>Тема Office</vt:lpstr>
      <vt:lpstr>think-cell Slide</vt:lpstr>
      <vt:lpstr>Подготовка к итоговой аттестации по биологии по модели КИМ 2020  с использованием ресурсов корпорации «Российский учебник»   методический семинар для учителей биологии 08.11.2019</vt:lpstr>
      <vt:lpstr>       Сайт корпорации  «РОССИЙСКИЙ УЧЕБНИК»  rosuchebnik.ru  неограниченное по объему личное информационно-образовательное    пространство для методического портфеля учителя</vt:lpstr>
      <vt:lpstr>      Для учителя  на сайте издательства            Методическая помощь   rosuchebnik.ru</vt:lpstr>
      <vt:lpstr>Слайд 4</vt:lpstr>
      <vt:lpstr>Наглядные и раздаточные материалы по биологии</vt:lpstr>
      <vt:lpstr>Слайд 6</vt:lpstr>
      <vt:lpstr>ВЕБИНАРЫ  с возможностью получения сертификата  и методических материалов</vt:lpstr>
      <vt:lpstr>Проекты, конкурсы, акции</vt:lpstr>
      <vt:lpstr>Проекты, конкурсы, акции</vt:lpstr>
      <vt:lpstr>НАДЕЖНАЯ ОСНОВА ЦИФРОВОЙ ШКОЛЫ:  ПРОСТЫЕ РЕШЕНИЯ СЛОЖНЫХ ЗАДАЧ</vt:lpstr>
      <vt:lpstr>Слайд 11</vt:lpstr>
      <vt:lpstr>Слайд 12</vt:lpstr>
      <vt:lpstr>Кто постигает новое, имея старое, тот может быть учителем            Конфуций           </vt:lpstr>
      <vt:lpstr>Слайд 14</vt:lpstr>
      <vt:lpstr>        Кодификатор проверяемых требований к результатам освоения основной образовательной программы основного общего образования и элементов содержания  для проведения основного государственного экзамена по БИОЛОГИИ  </vt:lpstr>
      <vt:lpstr>Раздел 1. Перечень проверяемых требований к результатам освоения основной образовательной программы основного общего образования по БИОЛОГИИ (фрагмент) </vt:lpstr>
      <vt:lpstr>   Раздел 2. Перечень элементов содержания, проверяемых на основном государственном экзамене по БИОЛОГИИ (фрагмент)   </vt:lpstr>
      <vt:lpstr>Содержание КИМ итоговой аттестации за основное общее образование определяется:</vt:lpstr>
      <vt:lpstr>Кодификатор. Раздел 1. Перечень проверяемых требований к результатам освоения основной образовательной программы основного общего образования по БИОЛОГИИ</vt:lpstr>
      <vt:lpstr>Кодификатор. Раздел 1. Перечень проверяемых требований к результатам освоения основной образовательной программы основного общего образования по БИОЛОГИИ</vt:lpstr>
      <vt:lpstr>Кодификатор. Раздел 1. Перечень проверяемых требований к результатам освоения основной образовательной программы основного общего образования по БИОЛОГИИ</vt:lpstr>
      <vt:lpstr>Кодификатор. Раздел 1. Перечень проверяемых требований к результатам освоения основной образовательной программы основного общего образования по БИОЛОГИИ</vt:lpstr>
      <vt:lpstr>Кодификатор. Раздел 1. Перечень проверяемых требований к результатам освоения основной образовательной программы основного общего образования по БИОЛОГИИ</vt:lpstr>
      <vt:lpstr>Кодификатор. Раздел 1. Перечень проверяемых требований к результатам освоения основной образовательной программы основного общего образования по БИОЛОГИИ</vt:lpstr>
      <vt:lpstr>Кодификатор. Раздел 1. Перечень проверяемых требований к результатам освоения основной образовательной программы основного общего образования по БИОЛОГИИ</vt:lpstr>
      <vt:lpstr>Кодификатор. Раздел 1. Перечень проверяемых требований к результатам освоения основной образовательной программы основного общего образования по БИОЛОГИИ</vt:lpstr>
      <vt:lpstr>Кодификатор. Раздел 1. Перечень проверяемых требований к результатам освоения основной образовательной программы основного общего образования по БИОЛОГИИ</vt:lpstr>
      <vt:lpstr>Кодификатор. Раздел 2. Перечень элементов содержания, проверяемых на основном государственном экзамене по БИОЛОГИИ</vt:lpstr>
      <vt:lpstr>Кодификатор. Раздел 2. Перечень элементов содержания, проверяемых на основном государственном экзамене по БИОЛОГИИ</vt:lpstr>
      <vt:lpstr>Кодификатор. Раздел 2. Перечень элементов содержания, проверяемых на основном государственном экзамене по БИОЛОГИИ</vt:lpstr>
      <vt:lpstr>Кодификатор. Раздел 2. Перечень элементов содержания, проверяемых на основном государственном экзамене по БИОЛОГИИ</vt:lpstr>
      <vt:lpstr>Кодификатор. Раздел 2. Перечень элементов содержания, проверяемых на основном государственном экзамене по БИОЛОГИИ</vt:lpstr>
      <vt:lpstr>Кодификатор. Раздел 2. Перечень элементов содержания, проверяемых на основном государственном экзамене по БИОЛОГИИ</vt:lpstr>
      <vt:lpstr>Кодификатор. Раздел 2. Перечень элементов содержания, проверяемых на основном государственном экзамене по БИОЛОГИИ</vt:lpstr>
      <vt:lpstr>Кодификатор. Раздел 2. Перечень элементов содержания, проверяемых на основном государственном экзамене по БИОЛОГИИ</vt:lpstr>
      <vt:lpstr>Кодификатор. Раздел 2. Перечень элементов содержания, проверяемых на основном государственном экзамене по БИОЛОГИИ</vt:lpstr>
      <vt:lpstr>   Характеристика структуры и уровня сложности  КИМ ОГЭ по биологии в 2020 г.   </vt:lpstr>
      <vt:lpstr> Распределение заданий КИМ ОГЭ по содержанию, проверяемым умениям и способам деятельности в 2020 г. </vt:lpstr>
      <vt:lpstr> Распределение заданий КИМ ОГЭ по содержанию, проверяемым умениям и способам деятельности в 2020 г. </vt:lpstr>
      <vt:lpstr>Слайд 40</vt:lpstr>
      <vt:lpstr>Слайд 41</vt:lpstr>
      <vt:lpstr>Слайд 42</vt:lpstr>
      <vt:lpstr>Слайд 43</vt:lpstr>
      <vt:lpstr>Изменения в КИМ 2020 года по сравнению с 2019 годом*</vt:lpstr>
      <vt:lpstr>Как изменился вариант КИМ</vt:lpstr>
      <vt:lpstr>Как изменился вариант КИМ тематически</vt:lpstr>
      <vt:lpstr>Как изменился вариант КИМ тематически</vt:lpstr>
      <vt:lpstr>                     Примеры новых заданий  Для ответа на  задание 1 требуется записать  слово  или словосочетание.  Опыт выполнения таких заданий формируется в ходе подготовки к ВПР, в которых довольно много подобных заданий.  Для подготовки к ОГЭ полезны задания открытого банка ФИПИ для 9-х классов</vt:lpstr>
      <vt:lpstr>Пример задания из КИМ ВПР 5 класс</vt:lpstr>
      <vt:lpstr>Пример задания из КИМ ВПР 6 класс</vt:lpstr>
      <vt:lpstr>Пример заданий из КИМ ВПР 7 класс</vt:lpstr>
      <vt:lpstr>Пример заданий из КИМ открытого банка</vt:lpstr>
      <vt:lpstr>Слайд 53</vt:lpstr>
      <vt:lpstr>Слайд 54</vt:lpstr>
      <vt:lpstr>Слайд 55</vt:lpstr>
      <vt:lpstr>Слайд 56</vt:lpstr>
      <vt:lpstr>Примеры новых заданий: возможные примеры задания №1</vt:lpstr>
      <vt:lpstr>Примеры новых заданий: №20 из демо-варианта</vt:lpstr>
      <vt:lpstr>Примеры новых заданий: возможные примеры задания №20</vt:lpstr>
      <vt:lpstr>Примеры новых заданий: возможные примеры задания №20</vt:lpstr>
      <vt:lpstr>Примеры новых заданий: возможные примеры задания №20</vt:lpstr>
      <vt:lpstr>Слайд 62</vt:lpstr>
      <vt:lpstr>Как изменился вариант КИМ</vt:lpstr>
      <vt:lpstr>Примеры новых заданий: №27 из демо-варианта</vt:lpstr>
      <vt:lpstr>Примеры новых заданий: возможные примеры задания №27</vt:lpstr>
      <vt:lpstr>Примеры новых заданий: №30 из демо-варианта</vt:lpstr>
      <vt:lpstr>Примеры новых заданий: возможные примеры задания №30</vt:lpstr>
      <vt:lpstr>Примеры новых заданий: возможные примеры задания №30</vt:lpstr>
      <vt:lpstr>                 Результаты апробации перспективной модели                                КИМ ОГЭ в 2019 году*  * По материалам руководитель комиссии по разработке КИМ ОГЭ и ЕГЭ по биологии В.С.Рохлова «Особенности итоговой аттестации за основное общее образование по биологии в 2020 году». </vt:lpstr>
      <vt:lpstr>Слайд 70</vt:lpstr>
      <vt:lpstr>Выводы</vt:lpstr>
      <vt:lpstr>Слайд 72</vt:lpstr>
      <vt:lpstr>Распределение тестовых баллов  в 2017 – 2019 гг.</vt:lpstr>
      <vt:lpstr>Результаты ЕГЭ по биологии в Пермском крае в 2019 г</vt:lpstr>
      <vt:lpstr>Слайд 75</vt:lpstr>
      <vt:lpstr>Слайд 76</vt:lpstr>
      <vt:lpstr>Задание  8.  (41,5%)</vt:lpstr>
      <vt:lpstr>ИЛИ</vt:lpstr>
      <vt:lpstr>Задание  10. (42,6%; Б)</vt:lpstr>
      <vt:lpstr>Задание  13.   (43,2%)</vt:lpstr>
      <vt:lpstr>Задание  19.  (45,9%).</vt:lpstr>
      <vt:lpstr>Часть 2. Задания требуют полного ответа (дать объяснение, описание или обоснование; высказать и аргументировать собственное мнение).Задание  22. (29.8%)</vt:lpstr>
      <vt:lpstr>ИЛИ</vt:lpstr>
      <vt:lpstr>Часть 2. Задание  24 . (28,1%)</vt:lpstr>
      <vt:lpstr>Часть 2. Задание  25. (18,6%)</vt:lpstr>
      <vt:lpstr>Часть 2. Задание  26. (24,3%)</vt:lpstr>
      <vt:lpstr>Результаты ЕГЭ по биологии в 2019 г. (РФ)</vt:lpstr>
      <vt:lpstr>   Содержательные особенности                 КИМ ЕГЭ 2019 г</vt:lpstr>
      <vt:lpstr>Особенности КИМ ЕГЭ по биологии в 2020 г.  Источник: https://g2020.su/ege-po-biologii-2020/ </vt:lpstr>
      <vt:lpstr>Структура КИМ ЕГЭ 2020</vt:lpstr>
      <vt:lpstr>Особенности КИМ ЕГЭ по биологии в 2020 году </vt:lpstr>
      <vt:lpstr>Слайд 92</vt:lpstr>
      <vt:lpstr>Слайд 93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Подготовка к итоговой аттестации по биологии по модели КИМ 2020  с использованием ресурсов корпорации «Российский учебник»   методический семинар для учителей биологии 08.11.2019</dc:title>
  <dc:creator>User</dc:creator>
  <cp:lastModifiedBy>User</cp:lastModifiedBy>
  <cp:revision>34</cp:revision>
  <dcterms:created xsi:type="dcterms:W3CDTF">2019-11-06T07:17:19Z</dcterms:created>
  <dcterms:modified xsi:type="dcterms:W3CDTF">2019-11-08T12:12:55Z</dcterms:modified>
</cp:coreProperties>
</file>