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2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83" r:id="rId11"/>
    <p:sldId id="284" r:id="rId12"/>
    <p:sldId id="263" r:id="rId13"/>
    <p:sldId id="266" r:id="rId14"/>
    <p:sldId id="281" r:id="rId15"/>
    <p:sldId id="269" r:id="rId16"/>
    <p:sldId id="268" r:id="rId17"/>
    <p:sldId id="265" r:id="rId18"/>
    <p:sldId id="270" r:id="rId19"/>
    <p:sldId id="271" r:id="rId20"/>
    <p:sldId id="272" r:id="rId21"/>
    <p:sldId id="275" r:id="rId22"/>
    <p:sldId id="273" r:id="rId23"/>
    <p:sldId id="274" r:id="rId24"/>
    <p:sldId id="277" r:id="rId25"/>
    <p:sldId id="276" r:id="rId26"/>
    <p:sldId id="267" r:id="rId27"/>
    <p:sldId id="280" r:id="rId28"/>
    <p:sldId id="278" r:id="rId29"/>
    <p:sldId id="279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1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F17FB-25EF-4D26-8C8D-E870EDC08CAC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90737-117D-4BB8-B274-8549457D06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89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189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067542-C9CB-4F66-843F-D27230514D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568C-623E-41BE-B2BD-BAAA9F2D687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927-5D8D-4907-8BF7-180577486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568C-623E-41BE-B2BD-BAAA9F2D687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927-5D8D-4907-8BF7-180577486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568C-623E-41BE-B2BD-BAAA9F2D687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927-5D8D-4907-8BF7-180577486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ШАБЛОН Н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206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" name="Shape 36"/>
          <p:cNvSpPr/>
          <p:nvPr userDrawn="1"/>
        </p:nvSpPr>
        <p:spPr>
          <a:xfrm>
            <a:off x="-12700" y="-25400"/>
            <a:ext cx="9169400" cy="1079500"/>
          </a:xfrm>
          <a:prstGeom prst="rect">
            <a:avLst/>
          </a:prstGeom>
          <a:solidFill>
            <a:srgbClr val="1682C6"/>
          </a:solidFill>
          <a:ln w="508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640" tIns="45640" rIns="45640" bIns="45640" anchor="ctr"/>
          <a:lstStyle/>
          <a:p>
            <a:pPr defTabSz="909367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828">
              <a:solidFill>
                <a:srgbClr val="FFFFFF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pic>
        <p:nvPicPr>
          <p:cNvPr id="4" name="image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9813" y="6507163"/>
            <a:ext cx="460375" cy="33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20138" y="6548438"/>
            <a:ext cx="327025" cy="293687"/>
          </a:xfrm>
        </p:spPr>
        <p:txBody>
          <a:bodyPr/>
          <a:lstStyle>
            <a:lvl1pPr>
              <a:defRPr/>
            </a:lvl1pPr>
          </a:lstStyle>
          <a:p>
            <a:fld id="{E3EFF113-9571-4A81-9B1D-EE047CAFB1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568C-623E-41BE-B2BD-BAAA9F2D687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927-5D8D-4907-8BF7-180577486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568C-623E-41BE-B2BD-BAAA9F2D687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927-5D8D-4907-8BF7-180577486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568C-623E-41BE-B2BD-BAAA9F2D687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927-5D8D-4907-8BF7-180577486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568C-623E-41BE-B2BD-BAAA9F2D687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927-5D8D-4907-8BF7-180577486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568C-623E-41BE-B2BD-BAAA9F2D687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927-5D8D-4907-8BF7-180577486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568C-623E-41BE-B2BD-BAAA9F2D687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927-5D8D-4907-8BF7-180577486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568C-623E-41BE-B2BD-BAAA9F2D687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927-5D8D-4907-8BF7-180577486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568C-623E-41BE-B2BD-BAAA9F2D687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5927-5D8D-4907-8BF7-180577486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568C-623E-41BE-B2BD-BAAA9F2D687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5927-5D8D-4907-8BF7-180577486E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oipkro.ru/index.php?act=departments&amp;page=258" TargetMode="External"/><Relationship Id="rId2" Type="http://schemas.openxmlformats.org/officeDocument/2006/relationships/hyperlink" Target="https://toipkro.ru/content/files/documents/podrazdeleniya/cuar/normativ/prikaz-345-ot-28.12.2018-fpu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hyperlink" Target="http://www.fgosreestr.r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arinaperetyagina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5"/>
            <a:ext cx="7918648" cy="2835746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Разработка  рабочей программы по учебному  предмету в  рамках  реализации АООП</a:t>
            </a:r>
            <a:r>
              <a:rPr lang="en-US" dirty="0" smtClean="0"/>
              <a:t>/</a:t>
            </a:r>
            <a:r>
              <a:rPr lang="ru-RU" dirty="0" smtClean="0"/>
              <a:t>АОП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99412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  ПРИКАЗЫ по учебникам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412776"/>
            <a:ext cx="3422088" cy="46712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3264744" cy="4621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3800923" cy="5380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0"/>
            <a:ext cx="8712968" cy="6858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Министерством просвещения РФ утвержден в федеральный перечень учебников на 2019-2020 учебные годы,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образования.</a:t>
            </a:r>
          </a:p>
          <a:p>
            <a:r>
              <a:rPr lang="ru-RU" dirty="0" smtClean="0">
                <a:hlinkClick r:id="rId2"/>
              </a:rPr>
              <a:t>Приказ Министерства просвещения РФ от 28.12.2018 года № 345 "О федеральном перечне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 образования"</a:t>
            </a:r>
            <a:endParaRPr lang="ru-RU" dirty="0" smtClean="0"/>
          </a:p>
          <a:p>
            <a:r>
              <a:rPr lang="ru-RU" dirty="0" smtClean="0"/>
              <a:t>Предлагаем ознакомиться с новым </a:t>
            </a:r>
            <a:r>
              <a:rPr lang="ru-RU" dirty="0" smtClean="0">
                <a:hlinkClick r:id="rId3"/>
              </a:rPr>
              <a:t>Федеральным перечнем учебником на 2019-2020 </a:t>
            </a:r>
            <a:r>
              <a:rPr lang="ru-RU" dirty="0" err="1" smtClean="0">
                <a:hlinkClick r:id="rId3"/>
              </a:rPr>
              <a:t>уч.г</a:t>
            </a:r>
            <a:r>
              <a:rPr lang="ru-RU" dirty="0" smtClean="0">
                <a:hlinkClick r:id="rId3"/>
              </a:rPr>
              <a:t>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Алгоритм составления </a:t>
            </a:r>
            <a:r>
              <a:rPr lang="ru-RU" sz="3200" dirty="0" smtClean="0"/>
              <a:t>программы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/>
              <a:t>Предварительная оценка образовательных потребностей ребёнка и запроса родителей. Изучение комплексного психолого-педагогического обследования, определение его возможностей в изучении данного курса</a:t>
            </a:r>
            <a:endParaRPr lang="ru-RU" dirty="0"/>
          </a:p>
          <a:p>
            <a:r>
              <a:rPr lang="ru-RU" dirty="0"/>
              <a:t>Выбрать программу по учебному курсу и соответствующее ей </a:t>
            </a:r>
            <a:r>
              <a:rPr lang="ru-RU" dirty="0" err="1" smtClean="0"/>
              <a:t>учебно</a:t>
            </a:r>
            <a:r>
              <a:rPr lang="ru-RU" dirty="0" smtClean="0"/>
              <a:t>- </a:t>
            </a:r>
            <a:r>
              <a:rPr lang="ru-RU" dirty="0"/>
              <a:t>методическое обеспечение.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составления 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Поставить цели изучения учебного курса с учетом целей </a:t>
            </a:r>
            <a:r>
              <a:rPr lang="ru-RU" i="1" dirty="0"/>
              <a:t>Примерной</a:t>
            </a:r>
            <a:endParaRPr lang="ru-RU" dirty="0"/>
          </a:p>
          <a:p>
            <a:r>
              <a:rPr lang="ru-RU" i="1" dirty="0"/>
              <a:t>Программы</a:t>
            </a:r>
            <a:r>
              <a:rPr lang="ru-RU" dirty="0"/>
              <a:t> по учебному курсу и целями и задачами образовательного учреждения.</a:t>
            </a:r>
          </a:p>
          <a:p>
            <a:r>
              <a:rPr lang="ru-RU" dirty="0"/>
              <a:t>Определить уровень </a:t>
            </a:r>
            <a:r>
              <a:rPr lang="ru-RU" dirty="0" smtClean="0"/>
              <a:t>подготовки </a:t>
            </a:r>
            <a:r>
              <a:rPr lang="ru-RU" dirty="0"/>
              <a:t>обучающегося с </a:t>
            </a:r>
            <a:r>
              <a:rPr lang="ru-RU" dirty="0" smtClean="0"/>
              <a:t>ОВЗ </a:t>
            </a:r>
            <a:r>
              <a:rPr lang="ru-RU" dirty="0"/>
              <a:t>к концу изучения курса в </a:t>
            </a:r>
            <a:r>
              <a:rPr lang="ru-RU" dirty="0" smtClean="0"/>
              <a:t>соответствии с </a:t>
            </a:r>
            <a:r>
              <a:rPr lang="ru-RU" dirty="0"/>
              <a:t>требованиями, прописанными в </a:t>
            </a:r>
            <a:r>
              <a:rPr lang="ru-RU" i="1" dirty="0"/>
              <a:t>Примерной программе и </a:t>
            </a:r>
            <a:r>
              <a:rPr lang="ru-RU" i="1" dirty="0" smtClean="0"/>
              <a:t>с </a:t>
            </a:r>
            <a:r>
              <a:rPr lang="ru-RU" i="1" dirty="0"/>
              <a:t>требованиями, прописанными в основной образовательной программе </a:t>
            </a:r>
            <a:r>
              <a:rPr lang="ru-RU" i="1" dirty="0" smtClean="0"/>
              <a:t>учреждения или адаптированной.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191683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Helvetica"/>
              </a:rPr>
              <a:t>Письмо Министерства образования и науки РФ «Об обеспечении учебными изданиями (учебниками и учебными пособиями) обучающихся с ОВЗ» от 31.01.2017 № ОВ-83/07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  <a:sym typeface="Helvetica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  <a:sym typeface="Helvetica"/>
              </a:rPr>
            </a:br>
            <a:endParaRPr lang="ru-RU" dirty="0"/>
          </a:p>
        </p:txBody>
      </p:sp>
      <p:pic>
        <p:nvPicPr>
          <p:cNvPr id="4" name="Рисунок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654" y="1700808"/>
            <a:ext cx="855624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составления 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Прописать цели ориентиры освоения учебного курса </a:t>
            </a:r>
            <a:r>
              <a:rPr lang="ru-RU" sz="1600" i="1" dirty="0"/>
              <a:t>«ученик научится», «ученик получит возможность» </a:t>
            </a:r>
            <a:endParaRPr lang="ru-RU" sz="1600" dirty="0"/>
          </a:p>
          <a:p>
            <a:pPr>
              <a:buNone/>
            </a:pPr>
            <a:endParaRPr lang="ru-RU" sz="1600" dirty="0"/>
          </a:p>
          <a:p>
            <a:r>
              <a:rPr lang="ru-RU" sz="1600" dirty="0"/>
              <a:t>Прописать цели ориентиры формирования базовых учебных действий.</a:t>
            </a:r>
          </a:p>
          <a:p>
            <a:pPr>
              <a:buNone/>
            </a:pPr>
            <a:endParaRPr lang="ru-RU" sz="1600" dirty="0"/>
          </a:p>
          <a:p>
            <a:r>
              <a:rPr lang="ru-RU" sz="1600" dirty="0"/>
              <a:t>Прописать краткое содержание рабочей программы, составив перечень</a:t>
            </a:r>
          </a:p>
          <a:p>
            <a:pPr>
              <a:buNone/>
            </a:pPr>
            <a:r>
              <a:rPr lang="ru-RU" sz="1600" dirty="0"/>
              <a:t>тем и отдельных вопросов, содержащихся в Примерной программе по</a:t>
            </a:r>
          </a:p>
          <a:p>
            <a:pPr>
              <a:buNone/>
            </a:pPr>
            <a:r>
              <a:rPr lang="ru-RU" sz="1600" dirty="0"/>
              <a:t>учебному курсу.</a:t>
            </a:r>
          </a:p>
          <a:p>
            <a:pPr>
              <a:buNone/>
            </a:pPr>
            <a:endParaRPr lang="ru-RU" sz="1600" dirty="0"/>
          </a:p>
          <a:p>
            <a:r>
              <a:rPr lang="ru-RU" sz="1600" dirty="0"/>
              <a:t>Определить разделы и темы из Авторских программ курсов и дополнить</a:t>
            </a:r>
          </a:p>
          <a:p>
            <a:pPr>
              <a:buNone/>
            </a:pPr>
            <a:r>
              <a:rPr lang="ru-RU" sz="1600" dirty="0"/>
              <a:t>ими рабочую программу.</a:t>
            </a:r>
          </a:p>
          <a:p>
            <a:pPr>
              <a:buNone/>
            </a:pPr>
            <a:endParaRPr lang="ru-RU" sz="1600" dirty="0"/>
          </a:p>
          <a:p>
            <a:r>
              <a:rPr lang="ru-RU" sz="1600" dirty="0"/>
              <a:t>Определить последовательность изучения тем и количество часов, </a:t>
            </a:r>
          </a:p>
          <a:p>
            <a:pPr>
              <a:buNone/>
            </a:pPr>
            <a:r>
              <a:rPr lang="ru-RU" sz="1600" dirty="0"/>
              <a:t>составить календарно тематическое планирование.</a:t>
            </a:r>
          </a:p>
          <a:p>
            <a:pPr>
              <a:buNone/>
            </a:pPr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составления 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Составить перечень дидактического, справочного материала.</a:t>
            </a:r>
          </a:p>
          <a:p>
            <a:pPr>
              <a:buNone/>
            </a:pPr>
            <a:endParaRPr lang="ru-RU" sz="1600" dirty="0"/>
          </a:p>
          <a:p>
            <a:r>
              <a:rPr lang="ru-RU" sz="1600" dirty="0"/>
              <a:t>Составить перечень учебных средств и оборудования, необходимых </a:t>
            </a:r>
            <a:r>
              <a:rPr lang="ru-RU" sz="1600" dirty="0" smtClean="0"/>
              <a:t>для реализации </a:t>
            </a:r>
            <a:r>
              <a:rPr lang="ru-RU" sz="1600" dirty="0"/>
              <a:t>Рабочей программы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Определить средства контроля освоения учащимися Рабочей программы</a:t>
            </a:r>
          </a:p>
          <a:p>
            <a:pPr>
              <a:buNone/>
            </a:pPr>
            <a:endParaRPr lang="ru-RU" sz="1600" dirty="0"/>
          </a:p>
          <a:p>
            <a:r>
              <a:rPr lang="ru-RU" sz="1600" dirty="0"/>
              <a:t>Представить Рабочую программу методическому объединению учителей образовательного учреждения.</a:t>
            </a:r>
          </a:p>
          <a:p>
            <a:pPr>
              <a:buNone/>
            </a:pPr>
            <a:endParaRPr lang="ru-RU" sz="1600" dirty="0"/>
          </a:p>
          <a:p>
            <a:r>
              <a:rPr lang="ru-RU" sz="1600" dirty="0"/>
              <a:t>Представить Рабочую программу на утверждение руководителю </a:t>
            </a:r>
            <a:r>
              <a:rPr lang="ru-RU" sz="1600" dirty="0" smtClean="0"/>
              <a:t> образовательного </a:t>
            </a:r>
            <a:r>
              <a:rPr lang="ru-RU" sz="1600" dirty="0"/>
              <a:t>учреждения.</a:t>
            </a:r>
          </a:p>
          <a:p>
            <a:pPr>
              <a:buNone/>
            </a:pPr>
            <a:endParaRPr lang="ru-RU" sz="1600" dirty="0"/>
          </a:p>
          <a:p>
            <a:r>
              <a:rPr lang="ru-RU" sz="1600" dirty="0"/>
              <a:t>Доработать программу с учетом рекомендаций членов методического объединения учителей и/или руководителя образовательного учреждения.</a:t>
            </a:r>
          </a:p>
          <a:p>
            <a:pPr>
              <a:buNone/>
            </a:pPr>
            <a:endParaRPr lang="ru-RU" sz="1600" dirty="0"/>
          </a:p>
          <a:p>
            <a:r>
              <a:rPr lang="ru-RU" sz="1600" dirty="0"/>
              <a:t>Использовать Рабочую программу после приказа об её </a:t>
            </a:r>
            <a:r>
              <a:rPr lang="ru-RU" sz="1600" dirty="0" smtClean="0"/>
              <a:t>утверждении руководителем </a:t>
            </a:r>
            <a:r>
              <a:rPr lang="ru-RU" sz="1600" dirty="0"/>
              <a:t>образовательного учреждения</a:t>
            </a:r>
          </a:p>
          <a:p>
            <a:pPr>
              <a:buNone/>
            </a:pPr>
            <a:r>
              <a:rPr lang="ru-RU" sz="1600" dirty="0"/>
              <a:t> 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100" b="1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ПРОЕКТ «Разработка </a:t>
            </a:r>
            <a:r>
              <a:rPr lang="ru-RU" sz="1000" b="1" i="1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ПРОГРАММНО-МЕТОДИЧЕСКОГО</a:t>
            </a:r>
            <a:r>
              <a:rPr lang="ru-RU" sz="1000" b="1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000" b="1" i="1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УЧЕБНО-ДИДАКТИЧЕСКОГО</a:t>
            </a:r>
            <a:r>
              <a:rPr lang="ru-RU" sz="1000" b="1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обеспечения реализации требований Федерального государственного образовательного стандарта начального общего образования обучающихся с ограниченными возможностями здоровья и Федерального государственного образовательного стандарта образования обучающихся с умственной отсталостью (интеллектуальными нарушениями) (1 дополнительный, 1 классы)»</a:t>
            </a:r>
            <a:br>
              <a:rPr lang="ru-RU" sz="1000" b="1" dirty="0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64807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endParaRPr lang="ru-RU" b="1" dirty="0" smtClean="0">
              <a:solidFill>
                <a:srgbClr val="254061"/>
              </a:solidFill>
              <a:latin typeface="Arial Narrow" pitchFamily="34" charset="0"/>
              <a:ea typeface="Times New Roman" pitchFamily="18" charset="0"/>
              <a:cs typeface="Helvetica" pitchFamily="34" charset="0"/>
            </a:endParaRPr>
          </a:p>
          <a:p>
            <a:endParaRPr lang="ru-RU" b="1" dirty="0">
              <a:solidFill>
                <a:srgbClr val="254061"/>
              </a:solidFill>
              <a:latin typeface="Arial Narrow" pitchFamily="34" charset="0"/>
              <a:ea typeface="Times New Roman" pitchFamily="18" charset="0"/>
              <a:cs typeface="Helvetica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254061"/>
                </a:solidFill>
                <a:latin typeface="Arial Narrow" pitchFamily="34" charset="0"/>
                <a:ea typeface="Times New Roman" pitchFamily="18" charset="0"/>
                <a:cs typeface="Helvetica" pitchFamily="34" charset="0"/>
              </a:rPr>
              <a:t>Разработано </a:t>
            </a:r>
            <a:r>
              <a:rPr lang="ru-RU" b="1" u="sng" dirty="0" smtClean="0">
                <a:solidFill>
                  <a:srgbClr val="254061"/>
                </a:solidFill>
                <a:latin typeface="Arial Narrow" pitchFamily="34" charset="0"/>
                <a:ea typeface="Times New Roman" pitchFamily="18" charset="0"/>
                <a:cs typeface="Helvetica" pitchFamily="34" charset="0"/>
              </a:rPr>
              <a:t>9 комплектов </a:t>
            </a:r>
            <a:r>
              <a:rPr lang="ru-RU" b="1" dirty="0" smtClean="0">
                <a:solidFill>
                  <a:srgbClr val="254061"/>
                </a:solidFill>
                <a:latin typeface="Arial Narrow" pitchFamily="34" charset="0"/>
                <a:ea typeface="Times New Roman" pitchFamily="18" charset="0"/>
                <a:cs typeface="Helvetica" pitchFamily="34" charset="0"/>
              </a:rPr>
              <a:t>примерных рабочих программ для 1 дополнительного и 1 классов по отдельным учебным предметам и коррекционным курсам (</a:t>
            </a:r>
            <a:r>
              <a:rPr lang="ru-RU" b="1" u="sng" dirty="0" smtClean="0">
                <a:solidFill>
                  <a:srgbClr val="254061"/>
                </a:solidFill>
                <a:latin typeface="Arial Narrow" pitchFamily="34" charset="0"/>
                <a:ea typeface="Times New Roman" pitchFamily="18" charset="0"/>
                <a:cs typeface="Helvetica" pitchFamily="34" charset="0"/>
              </a:rPr>
              <a:t>всего 334 примерные рабочие программы</a:t>
            </a:r>
            <a:r>
              <a:rPr lang="ru-RU" b="1" dirty="0" smtClean="0">
                <a:solidFill>
                  <a:srgbClr val="254061"/>
                </a:solidFill>
                <a:latin typeface="Arial Narrow" pitchFamily="34" charset="0"/>
                <a:ea typeface="Times New Roman" pitchFamily="18" charset="0"/>
                <a:cs typeface="Helvetica" pitchFamily="34" charset="0"/>
              </a:rPr>
              <a:t>) для обучающихся с ОВЗ</a:t>
            </a:r>
          </a:p>
          <a:p>
            <a:endParaRPr lang="ru-RU" dirty="0"/>
          </a:p>
        </p:txBody>
      </p:sp>
      <p:pic>
        <p:nvPicPr>
          <p:cNvPr id="7" name="Рисунок 6" descr="Y:\Полученные файлы\jpeg\obl-progr_gluhih.jpg"/>
          <p:cNvPicPr/>
          <p:nvPr/>
        </p:nvPicPr>
        <p:blipFill rotWithShape="1">
          <a:blip r:embed="rId3" cstate="print"/>
          <a:srcRect l="5419"/>
          <a:stretch/>
        </p:blipFill>
        <p:spPr bwMode="auto">
          <a:xfrm>
            <a:off x="7524328" y="3429000"/>
            <a:ext cx="1406525" cy="19573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/>
          </a:extLst>
        </p:spPr>
      </p:pic>
      <p:pic>
        <p:nvPicPr>
          <p:cNvPr id="8" name="Рисунок 7" descr="Y:\Полученные файлы\jpeg\obl-progr_rasstroistva_autich_spektra.jpg"/>
          <p:cNvPicPr/>
          <p:nvPr/>
        </p:nvPicPr>
        <p:blipFill rotWithShape="1">
          <a:blip r:embed="rId4" cstate="print"/>
          <a:srcRect l="5246"/>
          <a:stretch/>
        </p:blipFill>
        <p:spPr bwMode="auto">
          <a:xfrm>
            <a:off x="6804248" y="4725144"/>
            <a:ext cx="1403350" cy="19510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/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Примерная структура и содержание структурных элементов</a:t>
            </a:r>
            <a:br>
              <a:rPr lang="ru-RU" sz="2700" dirty="0"/>
            </a:br>
            <a:r>
              <a:rPr lang="ru-RU" sz="2700" dirty="0"/>
              <a:t>рабочей </a:t>
            </a:r>
            <a:r>
              <a:rPr lang="ru-RU" sz="2700" dirty="0" smtClean="0"/>
              <a:t>программы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Титульный лист.</a:t>
            </a:r>
            <a:endParaRPr lang="ru-RU" dirty="0"/>
          </a:p>
          <a:p>
            <a:pPr lvl="0"/>
            <a:r>
              <a:rPr lang="ru-RU" dirty="0"/>
              <a:t>Поле для наименования учреждения в соответствии с Уставом;</a:t>
            </a:r>
          </a:p>
          <a:p>
            <a:pPr lvl="0"/>
            <a:r>
              <a:rPr lang="ru-RU" dirty="0"/>
              <a:t>Гриф согласования программы (с указанием даты проведения и номера протокола заседания методического объединения, и заместителем директора по УВР).</a:t>
            </a:r>
          </a:p>
          <a:p>
            <a:pPr lvl="0"/>
            <a:r>
              <a:rPr lang="ru-RU" dirty="0"/>
              <a:t>Гриф утверждения программы руководителем образовательного учреждения (с указанием даты и номера приказа, номера приложения к адаптированной образовательной программе).</a:t>
            </a:r>
          </a:p>
          <a:p>
            <a:pPr lvl="0"/>
            <a:r>
              <a:rPr lang="ru-RU" dirty="0"/>
              <a:t>Название учебного предмета. </a:t>
            </a:r>
          </a:p>
          <a:p>
            <a:pPr lvl="0"/>
            <a:r>
              <a:rPr lang="ru-RU" dirty="0"/>
              <a:t>Класс, в котором изучается учебный курс, ФИ обучающегося.</a:t>
            </a:r>
          </a:p>
          <a:p>
            <a:pPr lvl="0"/>
            <a:r>
              <a:rPr lang="ru-RU" dirty="0"/>
              <a:t>ФИО педагога, разработавшего и реализующего программу, указание стажа работы, категории.</a:t>
            </a:r>
          </a:p>
          <a:p>
            <a:pPr lvl="0"/>
            <a:r>
              <a:rPr lang="ru-RU" dirty="0"/>
              <a:t>Год составления программы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  рабочей 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Пояснительная записка</a:t>
            </a:r>
            <a:endParaRPr lang="ru-RU" dirty="0"/>
          </a:p>
          <a:p>
            <a:r>
              <a:rPr lang="ru-RU" b="1" i="1" dirty="0"/>
              <a:t>Назначение пояснительной записки</a:t>
            </a:r>
            <a:endParaRPr lang="ru-RU" dirty="0"/>
          </a:p>
          <a:p>
            <a:pPr lvl="0"/>
            <a:r>
              <a:rPr lang="ru-RU" dirty="0"/>
              <a:t>кратко и обоснованно охарактеризовать сущность данного учебного предмета, его функции, специфику и значение для решения общих целей и задач образования, определенных в образовательной программе данной ступени обучения школьников;</a:t>
            </a:r>
          </a:p>
          <a:p>
            <a:pPr lvl="0"/>
            <a:r>
              <a:rPr lang="ru-RU" dirty="0"/>
              <a:t>дать представление о способах развертывания учебного материала, в общих чертах показать методическую систему достижения целей, которые ставятся при изучении предмета, описать средства их достижения.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01A251-45F5-4AF7-AD1C-4FF50B45960A}" type="slidenum">
              <a:rPr lang="ru-RU" sz="1477">
                <a:latin typeface="+mj-lt"/>
                <a:ea typeface="+mj-ea"/>
                <a:cs typeface="+mj-cs"/>
                <a:sym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477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11" descr="Y:\Полученные файлы\Programmi_1C\obl-progr_rasstroistva_autich_spek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7413" y="1243013"/>
            <a:ext cx="1435100" cy="18843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4" name="Picture 9" descr="Y:\Полученные файлы\Programmi_1C\obl-progr_narushenia_oporn_dv_appar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6513" y="4705350"/>
            <a:ext cx="1438275" cy="1882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1617924" name="Заголовок 1"/>
          <p:cNvSpPr txBox="1">
            <a:spLocks/>
          </p:cNvSpPr>
          <p:nvPr/>
        </p:nvSpPr>
        <p:spPr bwMode="auto">
          <a:xfrm>
            <a:off x="508000" y="390525"/>
            <a:ext cx="8229600" cy="463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91401" tIns="45700" rIns="91401" bIns="45700" anchor="ctr">
            <a:spAutoFit/>
          </a:bodyPr>
          <a:lstStyle/>
          <a:p>
            <a:pPr algn="ctr">
              <a:lnSpc>
                <a:spcPts val="2900"/>
              </a:lnSpc>
            </a:pPr>
            <a:r>
              <a:rPr lang="ru-RU" sz="2800">
                <a:solidFill>
                  <a:srgbClr val="FFFFFF"/>
                </a:solidFill>
                <a:latin typeface="Impact" pitchFamily="34" charset="0"/>
              </a:rPr>
              <a:t>ФГОС ОВЗ  И   ПРИМЕРНЫЕ  АООП</a:t>
            </a:r>
          </a:p>
        </p:txBody>
      </p:sp>
      <p:pic>
        <p:nvPicPr>
          <p:cNvPr id="8" name="Picture 7" descr="Y:\Полученные файлы\Programmi_1C\obl-progr_slabov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6713" y="4910138"/>
            <a:ext cx="1439862" cy="18843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9" name="Picture 8" descr="Y:\Полученные файлы\Programmi_1C\obl-progr_narushenia_rech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5288" y="4895850"/>
            <a:ext cx="1438275" cy="18843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0" name="Picture 10" descr="Y:\Полученные файлы\Programmi_1C\obl-zadergka_psih_razvit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3013075"/>
            <a:ext cx="1431925" cy="1882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2" name="Picture 6" descr="Y:\Полученные файлы\Programmi_1C\obl-progr_slepi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30725" y="4630738"/>
            <a:ext cx="1436688" cy="18843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3" name="Picture 12" descr="Y:\Полученные файлы\Programmi_1C\obl-progr_umstv_otstalos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8688" y="2854325"/>
            <a:ext cx="1544637" cy="20288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14" name="TextBox 13"/>
          <p:cNvSpPr txBox="1"/>
          <p:nvPr/>
        </p:nvSpPr>
        <p:spPr>
          <a:xfrm>
            <a:off x="-10746" y="1776203"/>
            <a:ext cx="1682885" cy="4317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1" tIns="65021" rIns="65021" bIns="65021" spcCol="38100">
            <a:spAutoFit/>
          </a:bodyPr>
          <a:lstStyle/>
          <a:p>
            <a:pPr algn="ctr" defTabSz="130044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Helvetica"/>
              </a:rPr>
              <a:t>ФГОС начального общего образования обучающихся с ОВЗ</a:t>
            </a:r>
          </a:p>
          <a:p>
            <a:pPr algn="ctr" defTabSz="1300447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sym typeface="Helvetica"/>
            </a:endParaRPr>
          </a:p>
          <a:p>
            <a:pPr algn="ctr" defTabSz="1300447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sym typeface="Helvetica"/>
            </a:endParaRPr>
          </a:p>
          <a:p>
            <a:pPr algn="ctr" defTabSz="1300447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sym typeface="Helvetica"/>
            </a:endParaRPr>
          </a:p>
          <a:p>
            <a:pPr algn="ctr" defTabSz="1300447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sym typeface="Helvetica"/>
            </a:endParaRPr>
          </a:p>
          <a:p>
            <a:pPr algn="ctr" defTabSz="130044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Helvetica"/>
              </a:rPr>
              <a:t>ФГОС образования обучающихся с умственной отсталостью (интеллектуальными нарушениями)</a:t>
            </a:r>
          </a:p>
          <a:p>
            <a:pPr algn="ctr" defTabSz="1300447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sym typeface="Helvetica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498850" y="1783566"/>
            <a:ext cx="0" cy="373599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7" name="Picture 4" descr="Y:\Полученные файлы\Programmi_1C\obl-progr_gluhih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78488" y="1243013"/>
            <a:ext cx="1441450" cy="18843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7" name="Picture 5" descr="Y:\Полученные файлы\Programmi_1C\obl-progr_pozdnooglohshi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54550" y="2803525"/>
            <a:ext cx="1438275" cy="18843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8" name="Picture 3" descr="Y:\Полученные файлы\Programmi_1C\obl-FGOS_umstv_otstalos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74813" y="3890963"/>
            <a:ext cx="1717675" cy="2260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9" name="Picture 2" descr="Y:\Полученные файлы\Programmi_1C\FGOS_ovz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66875" y="1481138"/>
            <a:ext cx="1731963" cy="2271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20" name="TextBox 19"/>
          <p:cNvSpPr txBox="1"/>
          <p:nvPr/>
        </p:nvSpPr>
        <p:spPr>
          <a:xfrm>
            <a:off x="3626067" y="1391858"/>
            <a:ext cx="2050458" cy="13624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65021" rIns="0" bIns="65021" spcCol="38100">
            <a:spAutoFit/>
          </a:bodyPr>
          <a:lstStyle/>
          <a:p>
            <a:pPr algn="ctr" defTabSz="1300447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Helvetica"/>
              </a:rPr>
              <a:t>Примерные адаптированные основные общеобразовательные программы</a:t>
            </a:r>
          </a:p>
        </p:txBody>
      </p:sp>
      <p:sp>
        <p:nvSpPr>
          <p:cNvPr id="1617937" name="TextBox 20"/>
          <p:cNvSpPr txBox="1">
            <a:spLocks noChangeArrowheads="1"/>
          </p:cNvSpPr>
          <p:nvPr/>
        </p:nvSpPr>
        <p:spPr bwMode="auto">
          <a:xfrm>
            <a:off x="2662238" y="6153150"/>
            <a:ext cx="2095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9" rIns="91437" bIns="45719"/>
          <a:lstStyle/>
          <a:p>
            <a:pPr defTabSz="911225"/>
            <a:r>
              <a:rPr lang="en-US">
                <a:solidFill>
                  <a:srgbClr val="1F497D"/>
                </a:solidFill>
                <a:latin typeface="Arial Narrow" pitchFamily="34" charset="0"/>
                <a:hlinkClick r:id="rId14"/>
              </a:rPr>
              <a:t>www.fgosreestr.ru</a:t>
            </a:r>
            <a:r>
              <a:rPr lang="en-US">
                <a:solidFill>
                  <a:srgbClr val="1F497D"/>
                </a:solidFill>
                <a:latin typeface="Arial Narrow" pitchFamily="34" charset="0"/>
              </a:rPr>
              <a:t> </a:t>
            </a:r>
            <a:endParaRPr lang="ru-RU">
              <a:solidFill>
                <a:srgbClr val="1F497D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 рабочей 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Пояснительная записка должна отражать информацию:</a:t>
            </a:r>
            <a:endParaRPr lang="ru-RU" dirty="0"/>
          </a:p>
          <a:p>
            <a:pPr lvl="0"/>
            <a:r>
              <a:rPr lang="ru-RU" dirty="0"/>
              <a:t>о нормативных документах и материалах, на основе которых составлена рабочая программа;</a:t>
            </a:r>
          </a:p>
          <a:p>
            <a:pPr lvl="0"/>
            <a:r>
              <a:rPr lang="ru-RU" dirty="0"/>
              <a:t>о целях и задачах образовательной деятельности по предмету в данном классе, на которые направлена рабочая программа;</a:t>
            </a:r>
          </a:p>
          <a:p>
            <a:pPr lvl="0"/>
            <a:r>
              <a:rPr lang="ru-RU" dirty="0"/>
              <a:t>об изменениях, внесенных учителем в авторскую рабочую программу по предмету, курсу, если таковые имеются, и обосновании их целесообразности; а также методический комментарий, адекватный содержанию АОП и психофизиологическим особенностям обучающегося.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 рабочей 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141168"/>
          </a:xfrm>
        </p:spPr>
        <p:txBody>
          <a:bodyPr>
            <a:noAutofit/>
          </a:bodyPr>
          <a:lstStyle/>
          <a:p>
            <a:r>
              <a:rPr lang="ru-RU" sz="1600" b="1" dirty="0"/>
              <a:t>Общая характеристика учебного предмета</a:t>
            </a:r>
            <a:r>
              <a:rPr lang="ru-RU" sz="1600" dirty="0"/>
              <a:t>, курса определяет специфику и значение предмета для решения целей и задач основной образовательной программы начального общего образования ОУ.</a:t>
            </a:r>
          </a:p>
          <a:p>
            <a:r>
              <a:rPr lang="ru-RU" sz="1600" b="1" dirty="0"/>
              <a:t>Описание места учебного предмета, курса</a:t>
            </a:r>
            <a:r>
              <a:rPr lang="ru-RU" sz="1600" dirty="0"/>
              <a:t> в учебном плане ОУ,</a:t>
            </a:r>
            <a:r>
              <a:rPr lang="ru-RU" sz="1600" u="sng" dirty="0"/>
              <a:t> </a:t>
            </a:r>
            <a:r>
              <a:rPr lang="ru-RU" sz="1600" dirty="0"/>
              <a:t>указывается, к какой образовательной области относится, в течение, какого времени изучается, за счет каких часов реализуется, недельное и годовое кол-во часов.</a:t>
            </a:r>
          </a:p>
          <a:p>
            <a:r>
              <a:rPr lang="ru-RU" sz="1600" b="1" dirty="0"/>
              <a:t>Описание ценностных ориентиров содержания учебного предмета.</a:t>
            </a:r>
            <a:endParaRPr lang="ru-RU" sz="1600" dirty="0"/>
          </a:p>
          <a:p>
            <a:r>
              <a:rPr lang="ru-RU" sz="1600" dirty="0"/>
              <a:t>Ценностные ориентиры содержания курса связаны с целевыми и ценностными установками АОП для слабовидящего обучающегося с интеллектуальной недостаточностью по предметам</a:t>
            </a:r>
          </a:p>
          <a:p>
            <a:r>
              <a:rPr lang="ru-RU" sz="1600" b="1" dirty="0"/>
              <a:t>Личностные, </a:t>
            </a:r>
            <a:r>
              <a:rPr lang="ru-RU" sz="1600" b="1" dirty="0" err="1"/>
              <a:t>метапредметные</a:t>
            </a:r>
            <a:r>
              <a:rPr lang="ru-RU" sz="1600" b="1" dirty="0"/>
              <a:t> и предметные</a:t>
            </a:r>
            <a:r>
              <a:rPr lang="ru-RU" sz="1600" dirty="0"/>
              <a:t> результаты освоения конкретного учебного предмета, курса. Требования к уровню подготовки учащихся, обучающихся по данной программе. Личностные, </a:t>
            </a:r>
            <a:r>
              <a:rPr lang="ru-RU" sz="1600" dirty="0" err="1"/>
              <a:t>метапредметные</a:t>
            </a:r>
            <a:r>
              <a:rPr lang="ru-RU" sz="1600" dirty="0"/>
              <a:t> и предметные результаты освоения конкретного учебного предмета, курса в соответствии с требованиями ФГОС ОВЗ и авторской программы могут быть дифференцированы по уровням. </a:t>
            </a:r>
          </a:p>
          <a:p>
            <a:r>
              <a:rPr lang="ru-RU" sz="1600" dirty="0"/>
              <a:t>Требования задаются в </a:t>
            </a:r>
            <a:r>
              <a:rPr lang="ru-RU" sz="1600" dirty="0" err="1"/>
              <a:t>деятельностной</a:t>
            </a:r>
            <a:r>
              <a:rPr lang="ru-RU" sz="1600" dirty="0"/>
              <a:t> форме (что в результате изучения учебного предмета учащиеся должны знать, уметь, использовать в практической деятельности и повседневной жизни).</a:t>
            </a:r>
          </a:p>
          <a:p>
            <a:r>
              <a:rPr lang="ru-RU" sz="1600" b="1" dirty="0"/>
              <a:t>Содержание учебного предмета</a:t>
            </a:r>
            <a:r>
              <a:rPr lang="ru-RU" sz="1600" dirty="0"/>
              <a:t>, курса - перечень тем с расшифровкой их содержания и указанием количества часов на изучение каждой темы.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 рабочей 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Общая характеристика учебного предмета</a:t>
            </a:r>
            <a:r>
              <a:rPr lang="ru-RU" dirty="0"/>
              <a:t>, курса определяет специфику и значение предмета для решения целей и задач основной образовательной программы начального общего образования ОУ.</a:t>
            </a:r>
          </a:p>
          <a:p>
            <a:r>
              <a:rPr lang="ru-RU" b="1" dirty="0"/>
              <a:t>Описание места учебного предмета, курса</a:t>
            </a:r>
            <a:r>
              <a:rPr lang="ru-RU" dirty="0"/>
              <a:t> в учебном плане ОУ,</a:t>
            </a:r>
            <a:r>
              <a:rPr lang="ru-RU" u="sng" dirty="0"/>
              <a:t> </a:t>
            </a:r>
            <a:r>
              <a:rPr lang="ru-RU" dirty="0"/>
              <a:t>указывается, к какой образовательной области относится, в течение, какого времени изучается, за счет каких часов реализуется, недельное и годовое кол-во часов.</a:t>
            </a:r>
          </a:p>
          <a:p>
            <a:r>
              <a:rPr lang="ru-RU" b="1" dirty="0"/>
              <a:t>Описание ценностных ориентиров содержания учебного предмета.</a:t>
            </a:r>
            <a:endParaRPr lang="ru-RU" dirty="0"/>
          </a:p>
          <a:p>
            <a:r>
              <a:rPr lang="ru-RU" dirty="0"/>
              <a:t>Ценностные ориентиры содержания курса связаны с целевыми и ценностными установками АОП для слабовидящего обучающегося с интеллектуальной недостаточностью по предметам</a:t>
            </a:r>
          </a:p>
          <a:p>
            <a:r>
              <a:rPr lang="ru-RU" b="1" dirty="0"/>
              <a:t>Личностные, </a:t>
            </a:r>
            <a:r>
              <a:rPr lang="ru-RU" b="1" dirty="0" err="1"/>
              <a:t>метапредметные</a:t>
            </a:r>
            <a:r>
              <a:rPr lang="ru-RU" b="1" dirty="0"/>
              <a:t> и предметные</a:t>
            </a:r>
            <a:r>
              <a:rPr lang="ru-RU" dirty="0"/>
              <a:t> результаты освоения конкретного учебного предмета, курса. Требования к уровню подготовки учащихся, обучающихся по данной программе. Личностные, </a:t>
            </a:r>
            <a:r>
              <a:rPr lang="ru-RU" dirty="0" err="1"/>
              <a:t>метапредметные</a:t>
            </a:r>
            <a:r>
              <a:rPr lang="ru-RU" dirty="0"/>
              <a:t> и предметные результаты освоения конкретного учебного предмета, курса в соответствии с требованиями ФГОС ОВЗ и авторской программы могут быть дифференцированы по уровням. </a:t>
            </a:r>
          </a:p>
          <a:p>
            <a:r>
              <a:rPr lang="ru-RU" dirty="0"/>
              <a:t>Требования задаются в </a:t>
            </a:r>
            <a:r>
              <a:rPr lang="ru-RU" dirty="0" err="1"/>
              <a:t>деятельностной</a:t>
            </a:r>
            <a:r>
              <a:rPr lang="ru-RU" dirty="0"/>
              <a:t> форме (что в результате изучения учебного предмета учащиеся должны знать, уметь, использовать в практической деятельности и повседневной жизни).</a:t>
            </a:r>
          </a:p>
          <a:p>
            <a:r>
              <a:rPr lang="ru-RU" b="1" dirty="0"/>
              <a:t>Содержание учебного предмета</a:t>
            </a:r>
            <a:r>
              <a:rPr lang="ru-RU" dirty="0"/>
              <a:t>, курса - перечень тем с расшифровкой их содержания и указанием количества часов на изучение каждой темы.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 рабочей 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Учебно-тематический план.</a:t>
            </a:r>
            <a:endParaRPr lang="ru-RU" dirty="0"/>
          </a:p>
          <a:p>
            <a:r>
              <a:rPr lang="ru-RU" dirty="0"/>
              <a:t>Представляет собой разделение всего содержания учебного курса на дидактические единицы их нумерацию с указанием продолжительности изучения.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 рабочей 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(КТП) Календарно-тематическое планирование конкретизирует</a:t>
            </a:r>
            <a:endParaRPr lang="ru-RU" dirty="0"/>
          </a:p>
          <a:p>
            <a:pPr lvl="0"/>
            <a:r>
              <a:rPr lang="ru-RU" dirty="0"/>
              <a:t>. Название тем, разделов последовательность их изучения</a:t>
            </a:r>
          </a:p>
          <a:p>
            <a:pPr lvl="0"/>
            <a:r>
              <a:rPr lang="ru-RU" dirty="0"/>
              <a:t>Количество часов, отведенных на изучение темы, раздела</a:t>
            </a:r>
          </a:p>
          <a:p>
            <a:pPr lvl="0"/>
            <a:r>
              <a:rPr lang="ru-RU" dirty="0"/>
              <a:t>Коррекционные задачи</a:t>
            </a:r>
          </a:p>
          <a:p>
            <a:pPr lvl="0"/>
            <a:r>
              <a:rPr lang="ru-RU" dirty="0"/>
              <a:t>Требования к результатам освоения АОП обучающимися слабовидящими с интеллектуальной недостаточностью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dirty="0"/>
              <a:t>КТП составляется на весь учебный год, оформляется в виде таблицы и является обязательной частью рабочей программы. </a:t>
            </a:r>
          </a:p>
          <a:p>
            <a:pPr lvl="0"/>
            <a:r>
              <a:rPr lang="ru-RU" dirty="0"/>
              <a:t>Запись названий тем уроков в классном журнале должна полностью совпадать с формулировками тем уроков в КТП.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 рабочей 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Учебно-методическое обеспечение.</a:t>
            </a:r>
            <a:endParaRPr lang="ru-RU" dirty="0"/>
          </a:p>
          <a:p>
            <a:r>
              <a:rPr lang="ru-RU" dirty="0"/>
              <a:t>Этот компонент рабочей программы должен отражать основную и дополнительную учебную литературу, другие информационные источники для учащихся и учителя, которые педагог будет использовать для реализации своей рабочей программы.</a:t>
            </a:r>
          </a:p>
          <a:p>
            <a:r>
              <a:rPr lang="ru-RU" dirty="0"/>
              <a:t>Перечень можно классифицировать по группам: «Литература (основная, дополнительная)», «Дидактические материал», «Электронные образовательные ресурсы» и т.д. </a:t>
            </a:r>
          </a:p>
          <a:p>
            <a:r>
              <a:rPr lang="ru-RU" b="1" dirty="0"/>
              <a:t>Система контрольно-измерительных материалов освоения учебного курса, система оценки достижений обучающегося</a:t>
            </a:r>
            <a:endParaRPr lang="ru-RU" dirty="0"/>
          </a:p>
          <a:p>
            <a:r>
              <a:rPr lang="ru-RU" dirty="0"/>
              <a:t>Тестовые материалы, тексты контрольных</a:t>
            </a:r>
            <a:r>
              <a:rPr lang="ru-RU" b="1" dirty="0"/>
              <a:t> </a:t>
            </a:r>
            <a:r>
              <a:rPr lang="ru-RU" dirty="0"/>
              <a:t>работ, вопросы для зачётных работ.</a:t>
            </a:r>
          </a:p>
          <a:p>
            <a:r>
              <a:rPr lang="ru-RU" dirty="0"/>
              <a:t>Кодификатор, спектр проверяемых </a:t>
            </a:r>
            <a:r>
              <a:rPr lang="ru-RU" dirty="0" err="1"/>
              <a:t>уменийв</a:t>
            </a:r>
            <a:r>
              <a:rPr lang="ru-RU" dirty="0"/>
              <a:t> виде достижений перечня действий учащихся как целей результатов учащихся обучения.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Ресурсное обеспечение реализации рабочей программы объединяет натуральный фонд, демонстрационные пособия, цифровая техника, лабораторное и практическое оборудование, натуральные объекты, музыкальные инструменты, средства ИКТ, экранно-звуковые пособия, учебники, методическая литература и электронные ресурсы, которые перечисляются с указанием №, года изготовления и изготовителя. 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 к  оформлению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Текст набирается в редакторе </a:t>
            </a:r>
            <a:r>
              <a:rPr lang="ru-RU" dirty="0" err="1"/>
              <a:t>Word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Windows</a:t>
            </a:r>
            <a:r>
              <a:rPr lang="ru-RU" dirty="0"/>
              <a:t> шрифтом </a:t>
            </a:r>
            <a:r>
              <a:rPr lang="ru-RU" dirty="0" err="1"/>
              <a:t>Times</a:t>
            </a:r>
            <a:r>
              <a:rPr lang="ru-RU" dirty="0"/>
              <a:t> 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/>
              <a:t>Roman</a:t>
            </a:r>
            <a:r>
              <a:rPr lang="ru-RU" dirty="0"/>
              <a:t>, кегль 12-14, межстрочный интервал одинарный, переносы в тексте не ставятся, </a:t>
            </a:r>
          </a:p>
          <a:p>
            <a:r>
              <a:rPr lang="ru-RU" dirty="0"/>
              <a:t>выравнивание по ширине, абзац 1,25 см, поля со всех сторон 2 см; центровка. Заголовки и абзацы в тексте выполняются при помощи средств </a:t>
            </a:r>
            <a:r>
              <a:rPr lang="ru-RU" dirty="0" err="1"/>
              <a:t>Word</a:t>
            </a:r>
            <a:r>
              <a:rPr lang="ru-RU" dirty="0"/>
              <a:t>, листы формата А4. Таблицы вставляются непосредственно в текст. Программа прошивается (вкладывается в файлы), страницы нумеруются, скрепляется печатью образовательного учреждения и утверждается подписью руководителя ОУ.</a:t>
            </a:r>
          </a:p>
          <a:p>
            <a:r>
              <a:rPr lang="ru-RU" dirty="0"/>
              <a:t>Титульный лист считается первым, не подлежит нумерации, также как и листы приложения. </a:t>
            </a:r>
          </a:p>
          <a:p>
            <a:r>
              <a:rPr lang="ru-RU" dirty="0"/>
              <a:t>Список литературы строится в алфавитном порядке, с указанием города и названия издательства, года выпуска. Допускается оформление списка литературы по основным разделам каждой образовательной области.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Изменения, внесенные в программу, взятой за основу при написании Рабочей программы: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Изменения, внесенные в программу, взятой за основу при написании Рабочей программы:</a:t>
            </a:r>
            <a:endParaRPr lang="ru-RU" dirty="0"/>
          </a:p>
          <a:p>
            <a:r>
              <a:rPr lang="ru-RU" dirty="0"/>
              <a:t>№ </a:t>
            </a:r>
            <a:r>
              <a:rPr lang="ru-RU" dirty="0" err="1"/>
              <a:t>п</a:t>
            </a:r>
            <a:r>
              <a:rPr lang="ru-RU" dirty="0"/>
              <a:t>/</a:t>
            </a:r>
            <a:r>
              <a:rPr lang="ru-RU" dirty="0" err="1"/>
              <a:t>п</a:t>
            </a:r>
            <a:endParaRPr lang="ru-RU" dirty="0"/>
          </a:p>
          <a:p>
            <a:r>
              <a:rPr lang="ru-RU" dirty="0" smtClean="0"/>
              <a:t>Изменение…….</a:t>
            </a:r>
            <a:endParaRPr lang="ru-RU" dirty="0"/>
          </a:p>
          <a:p>
            <a:r>
              <a:rPr lang="ru-RU" dirty="0" smtClean="0"/>
              <a:t>Обоснование………</a:t>
            </a:r>
            <a:endParaRPr lang="ru-RU" dirty="0"/>
          </a:p>
          <a:p>
            <a:pPr>
              <a:buNone/>
            </a:pPr>
            <a:r>
              <a:rPr lang="ru-RU" dirty="0" smtClean="0"/>
              <a:t>Описание </a:t>
            </a:r>
            <a:r>
              <a:rPr lang="ru-RU" dirty="0"/>
              <a:t>возможных изменений:</a:t>
            </a:r>
          </a:p>
          <a:p>
            <a:r>
              <a:rPr lang="ru-RU" dirty="0"/>
              <a:t>1) Изменение последовательности изучения тем учебного курса;</a:t>
            </a:r>
          </a:p>
          <a:p>
            <a:r>
              <a:rPr lang="ru-RU" dirty="0"/>
              <a:t>2) Изменение количества часов, отведенных на изучение той или иной</a:t>
            </a:r>
          </a:p>
          <a:p>
            <a:r>
              <a:rPr lang="ru-RU" dirty="0"/>
              <a:t>темы учебного курса;</a:t>
            </a:r>
          </a:p>
          <a:p>
            <a:r>
              <a:rPr lang="ru-RU" dirty="0"/>
              <a:t>3) Изменение в логике изложения материала, предусмотренной Авторской программой;</a:t>
            </a:r>
          </a:p>
          <a:p>
            <a:r>
              <a:rPr lang="ru-RU" dirty="0"/>
              <a:t>4) Необходимость в введении дополнительных тем, не предусмотренных Авторской программой, и/или исключением некоторых тем, не являющихся обязательными для освоения учащимися;</a:t>
            </a:r>
          </a:p>
          <a:p>
            <a:r>
              <a:rPr lang="ru-RU" dirty="0"/>
              <a:t>5</a:t>
            </a:r>
            <a:r>
              <a:rPr lang="ru-RU" dirty="0" smtClean="0"/>
              <a:t>) и др.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17638"/>
          </a:xfrm>
        </p:spPr>
        <p:txBody>
          <a:bodyPr>
            <a:noAutofit/>
          </a:bodyPr>
          <a:lstStyle/>
          <a:p>
            <a:r>
              <a:rPr lang="ru-RU" sz="2400" dirty="0"/>
              <a:t>Кодификатор предметных умений, проверяемых в итоговой контрольной работе по </a:t>
            </a:r>
            <a:r>
              <a:rPr lang="ru-RU" sz="2400" dirty="0" smtClean="0"/>
              <a:t>учебному  предмету   </a:t>
            </a:r>
            <a:r>
              <a:rPr lang="ru-RU" sz="2400" dirty="0"/>
              <a:t>обучающегося с </a:t>
            </a:r>
            <a:r>
              <a:rPr lang="ru-RU" sz="2400" dirty="0" smtClean="0"/>
              <a:t>ОВЗ (  </a:t>
            </a:r>
            <a:r>
              <a:rPr lang="ru-RU" sz="2400" dirty="0" err="1" smtClean="0"/>
              <a:t>ноз</a:t>
            </a:r>
            <a:r>
              <a:rPr lang="ru-RU" sz="2400" dirty="0" smtClean="0"/>
              <a:t>. </a:t>
            </a:r>
            <a:r>
              <a:rPr lang="ru-RU" sz="2400" dirty="0"/>
              <a:t>г</a:t>
            </a:r>
            <a:r>
              <a:rPr lang="ru-RU" sz="2400" dirty="0" smtClean="0"/>
              <a:t>руппа, вариант, класс)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 НАПРИМЕР: Предметные </a:t>
            </a:r>
            <a:r>
              <a:rPr lang="ru-RU" b="1" dirty="0"/>
              <a:t>умения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Числа и вычисления</a:t>
            </a:r>
          </a:p>
          <a:p>
            <a:pPr>
              <a:buNone/>
            </a:pPr>
            <a:endParaRPr lang="ru-RU" dirty="0"/>
          </a:p>
          <a:p>
            <a:r>
              <a:rPr lang="ru-RU" i="1" dirty="0"/>
              <a:t>Читать и записывать числа в пределах 5</a:t>
            </a:r>
            <a:endParaRPr lang="ru-RU" dirty="0"/>
          </a:p>
          <a:p>
            <a:pPr>
              <a:buNone/>
            </a:pPr>
            <a:endParaRPr lang="ru-RU" dirty="0"/>
          </a:p>
          <a:p>
            <a:r>
              <a:rPr lang="ru-RU" i="1" dirty="0"/>
              <a:t>Сравнивать числа в пределах 5</a:t>
            </a:r>
            <a:endParaRPr lang="ru-RU" dirty="0"/>
          </a:p>
          <a:p>
            <a:pPr>
              <a:buNone/>
            </a:pPr>
            <a:endParaRPr lang="ru-RU" dirty="0"/>
          </a:p>
          <a:p>
            <a:r>
              <a:rPr lang="ru-RU" i="1" dirty="0"/>
              <a:t>Пользоваться изученной математической терминологией:</a:t>
            </a:r>
            <a:endParaRPr lang="ru-RU" dirty="0"/>
          </a:p>
          <a:p>
            <a:r>
              <a:rPr lang="ru-RU" i="1" dirty="0"/>
              <a:t>выражать арифметическим действием смысл математических</a:t>
            </a:r>
            <a:endParaRPr lang="ru-RU" dirty="0"/>
          </a:p>
          <a:p>
            <a:r>
              <a:rPr lang="ru-RU" i="1" dirty="0"/>
              <a:t>терминов (плюс, минус), отношений («больше/меньше на…», «больше/меньше в…»)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программа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dirty="0" smtClean="0"/>
              <a:t>Документ </a:t>
            </a:r>
            <a:r>
              <a:rPr lang="ru-RU" dirty="0"/>
              <a:t>образовательного учреждения</a:t>
            </a:r>
            <a:r>
              <a:rPr lang="ru-RU" b="1" dirty="0"/>
              <a:t>, </a:t>
            </a:r>
            <a:r>
              <a:rPr lang="ru-RU" dirty="0"/>
              <a:t>который регламентирует деятельность педагога, учитывает специфику учреждения, и уровень подготовленности слабовидящего обучающегося обеспечивает достижение планируемых результатов освоения основной образовательной программы начального общего образования.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3082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429000"/>
            <a:ext cx="8363272" cy="26971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n>
                  <a:noFill/>
                </a:ln>
                <a:solidFill>
                  <a:schemeClr val="accent2"/>
                </a:solidFill>
                <a:effectLst/>
              </a:rPr>
              <a:t>Контактная   информация:</a:t>
            </a:r>
          </a:p>
          <a:p>
            <a:r>
              <a:rPr lang="ru-RU" dirty="0" smtClean="0">
                <a:ln>
                  <a:noFill/>
                </a:ln>
                <a:solidFill>
                  <a:schemeClr val="accent2"/>
                </a:solidFill>
                <a:effectLst/>
              </a:rPr>
              <a:t> Перетягина А.Г.</a:t>
            </a:r>
            <a:r>
              <a:rPr lang="ru-RU" sz="3600" dirty="0" smtClean="0">
                <a:ln>
                  <a:noFill/>
                </a:ln>
                <a:solidFill>
                  <a:schemeClr val="accent2"/>
                </a:solidFill>
                <a:effectLst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chemeClr val="accent2"/>
                </a:solidFill>
                <a:effectLst/>
              </a:rPr>
            </a:br>
            <a:r>
              <a:rPr lang="ru-RU" sz="36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89504443199 (сот</a:t>
            </a:r>
            <a:r>
              <a:rPr lang="en-US" sz="3600" dirty="0" smtClean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rPr>
              <a:t>.)</a:t>
            </a:r>
            <a:r>
              <a:rPr lang="ru-RU" sz="36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; </a:t>
            </a:r>
            <a:r>
              <a:rPr lang="en-US" sz="3600" dirty="0" smtClean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rPr>
              <a:t>e-mail </a:t>
            </a:r>
            <a:r>
              <a:rPr lang="en-US" sz="3600" dirty="0" smtClean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  <a:hlinkClick r:id="rId2"/>
              </a:rPr>
              <a:t>arinaperetyagina@mail.ru</a:t>
            </a:r>
            <a:endParaRPr lang="ru-RU" sz="3600" dirty="0" smtClean="0">
              <a:ln>
                <a:noFill/>
              </a:ln>
              <a:solidFill>
                <a:schemeClr val="hlink"/>
              </a:solidFill>
              <a:effectLst/>
            </a:endParaRPr>
          </a:p>
          <a:p>
            <a:r>
              <a:rPr lang="ru-RU" sz="3600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2368775 (раб.)</a:t>
            </a:r>
            <a:br>
              <a:rPr lang="ru-RU" sz="3600" dirty="0" smtClean="0">
                <a:ln>
                  <a:noFill/>
                </a:ln>
                <a:solidFill>
                  <a:schemeClr val="hlink"/>
                </a:solidFill>
                <a:effectLst/>
              </a:rPr>
            </a:br>
            <a:r>
              <a:rPr lang="ru-RU" sz="3600" dirty="0" smtClean="0">
                <a:solidFill>
                  <a:schemeClr val="hlink"/>
                </a:solidFill>
                <a:latin typeface="Arial" charset="0"/>
              </a:rPr>
              <a:t>Еркина Оксана Владимировна</a:t>
            </a:r>
          </a:p>
          <a:p>
            <a:r>
              <a:rPr lang="en-US" sz="3600" u="sng" dirty="0" smtClean="0">
                <a:solidFill>
                  <a:schemeClr val="hlink"/>
                </a:solidFill>
                <a:latin typeface="Arial" charset="0"/>
              </a:rPr>
              <a:t>oxanavladimirovnaerkina@yandex.ru</a:t>
            </a:r>
            <a:endParaRPr lang="ru-RU" sz="3600" u="sng" dirty="0" smtClean="0">
              <a:solidFill>
                <a:schemeClr val="hlink"/>
              </a:solidFill>
              <a:latin typeface="Arial" charset="0"/>
            </a:endParaRPr>
          </a:p>
          <a:p>
            <a:pPr>
              <a:buNone/>
            </a:pPr>
            <a:r>
              <a:rPr lang="ru-RU" sz="3600" u="sng" dirty="0" smtClean="0">
                <a:ln>
                  <a:noFill/>
                </a:ln>
                <a:solidFill>
                  <a:schemeClr val="hlink"/>
                </a:solidFill>
                <a:effectLst/>
              </a:rPr>
              <a:t> </a:t>
            </a:r>
            <a:endParaRPr lang="ru-RU" u="sng" dirty="0"/>
          </a:p>
        </p:txBody>
      </p:sp>
      <p:pic>
        <p:nvPicPr>
          <p:cNvPr id="4" name="Picture 8" descr="%D1%84%D0%B3%D0%BE%D1%81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8"/>
            <a:ext cx="5256584" cy="3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программа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ндивидуальный </a:t>
            </a:r>
            <a:r>
              <a:rPr lang="ru-RU" dirty="0"/>
              <a:t>инструмент педагога, в котором он определяет наиболее оптимальные и эффективные для определенного обучающегося содержание, формы, методы и приемы организации образовательного процесса, с целью получения результата, соответствующего требованиям стандарта.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 программа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Документ</a:t>
            </a:r>
            <a:r>
              <a:rPr lang="ru-RU" dirty="0"/>
              <a:t>, созданный учителем, дающий представление о том, как в практической деятельности педагога реализуются компоненты (федеральный, региональный, школьный) государственного образовательного стандарта при изучении конкретного предмета в данном общеобразовательном учреждении.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программа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Нормативную </a:t>
            </a:r>
            <a:r>
              <a:rPr lang="ru-RU" i="1" dirty="0" smtClean="0"/>
              <a:t>функцию</a:t>
            </a:r>
            <a:endParaRPr lang="ru-RU" dirty="0"/>
          </a:p>
          <a:p>
            <a:r>
              <a:rPr lang="ru-RU" i="1" dirty="0" smtClean="0"/>
              <a:t>Функцию </a:t>
            </a:r>
            <a:r>
              <a:rPr lang="ru-RU" i="1" dirty="0" err="1"/>
              <a:t>ц</a:t>
            </a:r>
            <a:r>
              <a:rPr lang="ru-RU" i="1" dirty="0" err="1" smtClean="0"/>
              <a:t>елеполагания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i="1" dirty="0"/>
              <a:t>Содержательную </a:t>
            </a:r>
            <a:r>
              <a:rPr lang="ru-RU" i="1" dirty="0" smtClean="0"/>
              <a:t>функцию</a:t>
            </a:r>
            <a:endParaRPr lang="ru-RU" dirty="0"/>
          </a:p>
          <a:p>
            <a:r>
              <a:rPr lang="ru-RU" i="1" dirty="0"/>
              <a:t>Процессуальную функцию</a:t>
            </a:r>
            <a:r>
              <a:rPr lang="ru-RU" dirty="0"/>
              <a:t> </a:t>
            </a:r>
          </a:p>
          <a:p>
            <a:r>
              <a:rPr lang="ru-RU" i="1" dirty="0"/>
              <a:t>Оценочную </a:t>
            </a:r>
            <a:r>
              <a:rPr lang="ru-RU" i="1" dirty="0" smtClean="0"/>
              <a:t>функцию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программа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Документы, регламентирующие написание и реализацию рабочей программы учебного курса.</a:t>
            </a:r>
            <a:endParaRPr lang="ru-RU" dirty="0"/>
          </a:p>
          <a:p>
            <a:r>
              <a:rPr lang="ru-RU" b="1" i="1" dirty="0"/>
              <a:t>Нормативные федеральные </a:t>
            </a:r>
            <a:r>
              <a:rPr lang="ru-RU" b="1" i="1" dirty="0" smtClean="0"/>
              <a:t>документы</a:t>
            </a:r>
          </a:p>
          <a:p>
            <a:r>
              <a:rPr lang="ru-RU" b="1" i="1" dirty="0" smtClean="0"/>
              <a:t>Нормативные  региональные документы</a:t>
            </a:r>
          </a:p>
          <a:p>
            <a:r>
              <a:rPr lang="ru-RU" b="1" i="1" dirty="0" smtClean="0"/>
              <a:t>Нормативные  документ  институционального уровня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Уровень  образовательной 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Адаптированная </a:t>
            </a:r>
            <a:r>
              <a:rPr lang="ru-RU" dirty="0" smtClean="0"/>
              <a:t>основная общеобразовательная программа или  адаптированная  образовательная  программа;</a:t>
            </a:r>
            <a:endParaRPr lang="ru-RU" dirty="0"/>
          </a:p>
          <a:p>
            <a:pPr lvl="0"/>
            <a:r>
              <a:rPr lang="ru-RU" dirty="0"/>
              <a:t>Годовой календарный учебный график школы;</a:t>
            </a:r>
          </a:p>
          <a:p>
            <a:pPr lvl="0"/>
            <a:r>
              <a:rPr lang="ru-RU" dirty="0"/>
              <a:t>Учебный план школы на конкретный учебный год;</a:t>
            </a:r>
          </a:p>
          <a:p>
            <a:pPr lvl="0"/>
            <a:r>
              <a:rPr lang="ru-RU" dirty="0"/>
              <a:t>Положение о рабочей программе педагога, принятое педагогическим советом и утвержденное приказом директора школы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dirty="0" smtClean="0"/>
              <a:t>При </a:t>
            </a:r>
            <a:r>
              <a:rPr lang="ru-RU" sz="3100" dirty="0"/>
              <a:t>составлении рабочей программы педагог учитывает: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Требования ФГОС;</a:t>
            </a:r>
          </a:p>
          <a:p>
            <a:pPr lvl="0"/>
            <a:r>
              <a:rPr lang="ru-RU" dirty="0"/>
              <a:t>Концепцию образовательного учреждения, его целевые ориентиры;</a:t>
            </a:r>
          </a:p>
          <a:p>
            <a:pPr lvl="0"/>
            <a:r>
              <a:rPr lang="ru-RU" dirty="0"/>
              <a:t>Образовательные потребности семьи и ребенка (ориентир основная образовательная программа начального общего образования учреждения);</a:t>
            </a:r>
          </a:p>
          <a:p>
            <a:pPr lvl="0"/>
            <a:r>
              <a:rPr lang="ru-RU" dirty="0"/>
              <a:t>Федеральный перечень учебников, утвержденных, рекомендованных (допущенных) к использованию в образовательном процессе в образовательных учреждениях, реализующих программы общего образования</a:t>
            </a:r>
          </a:p>
          <a:p>
            <a:pPr lvl="0"/>
            <a:r>
              <a:rPr lang="ru-RU" dirty="0"/>
              <a:t>Планируемые результаты освоения основной образовательной программы начального общего образования: минимальный и достаточный уровни («ученик научится», «ученик получит возможность»);</a:t>
            </a:r>
          </a:p>
          <a:p>
            <a:pPr lvl="0"/>
            <a:r>
              <a:rPr lang="ru-RU" dirty="0"/>
              <a:t>Объем часов учебной нагрузки определенного учебным планом образовательного учреждения для реализации учебных предметов;</a:t>
            </a:r>
          </a:p>
          <a:p>
            <a:pPr lvl="0"/>
            <a:r>
              <a:rPr lang="ru-RU" dirty="0"/>
              <a:t>Уровень профессиональной компетентности;</a:t>
            </a:r>
          </a:p>
          <a:p>
            <a:pPr lvl="0"/>
            <a:r>
              <a:rPr lang="ru-RU" dirty="0"/>
              <a:t>Особенности данной категории обучающихся;</a:t>
            </a:r>
          </a:p>
          <a:p>
            <a:pPr lvl="0"/>
            <a:r>
              <a:rPr lang="ru-RU" dirty="0"/>
              <a:t>Материально техническое обеспечение образовательного учреждения.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1769</Words>
  <Application>Microsoft Office PowerPoint</Application>
  <PresentationFormat>Экран (4:3)</PresentationFormat>
  <Paragraphs>183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Разработка  рабочей программы по учебному  предмету в  рамках  реализации АООП/АОП </vt:lpstr>
      <vt:lpstr>Слайд 2</vt:lpstr>
      <vt:lpstr>Рабочая программа</vt:lpstr>
      <vt:lpstr>Рабочая программа</vt:lpstr>
      <vt:lpstr>Рабочая  программа</vt:lpstr>
      <vt:lpstr>Рабочая программа</vt:lpstr>
      <vt:lpstr>Рабочая программа</vt:lpstr>
      <vt:lpstr>Уровень  образовательной  организации</vt:lpstr>
      <vt:lpstr> При составлении рабочей программы педагог учитывает: </vt:lpstr>
      <vt:lpstr>   ПРИКАЗЫ по учебникам</vt:lpstr>
      <vt:lpstr>УЧЕБНИКИ</vt:lpstr>
      <vt:lpstr>Алгоритм составления программы </vt:lpstr>
      <vt:lpstr>Алгоритм составления  программы</vt:lpstr>
      <vt:lpstr>Письмо Министерства образования и науки РФ «Об обеспечении учебными изданиями (учебниками и учебными пособиями) обучающихся с ОВЗ» от 31.01.2017 № ОВ-83/07 </vt:lpstr>
      <vt:lpstr>Алгоритм составления  программы</vt:lpstr>
      <vt:lpstr>Алгоритм составления  программы</vt:lpstr>
      <vt:lpstr>ПРОЕКТ «Разработка ПРОГРАММНО-МЕТОДИЧЕСКОГО и УЧЕБНО-ДИДАКТИЧЕСКОГО обеспечения реализации требований Федерального государственного образовательного стандарта начального общего образования обучающихся с ограниченными возможностями здоровья и Федерального государственного образовательного стандарта образования обучающихся с умственной отсталостью (интеллектуальными нарушениями) (1 дополнительный, 1 классы)» </vt:lpstr>
      <vt:lpstr>Примерная структура и содержание структурных элементов рабочей программы </vt:lpstr>
      <vt:lpstr>Структура   рабочей  программы</vt:lpstr>
      <vt:lpstr>Структура  рабочей  программы</vt:lpstr>
      <vt:lpstr>Структура  рабочей  программы</vt:lpstr>
      <vt:lpstr>Структура  рабочей  программы</vt:lpstr>
      <vt:lpstr>Структура  рабочей  программы</vt:lpstr>
      <vt:lpstr>Структура  рабочей  программы</vt:lpstr>
      <vt:lpstr>Структура  рабочей  программы</vt:lpstr>
      <vt:lpstr>ДОПОЛНЕНИЕ</vt:lpstr>
      <vt:lpstr>Требования  к  оформлению</vt:lpstr>
      <vt:lpstr>Изменения, внесенные в программу, взятой за основу при написании Рабочей программы: </vt:lpstr>
      <vt:lpstr>Кодификатор предметных умений, проверяемых в итоговой контрольной работе по учебному  предмету   обучающегося с ОВЗ (  ноз. группа, вариант, класс) </vt:lpstr>
      <vt:lpstr>Слайд 30</vt:lpstr>
    </vt:vector>
  </TitlesOfParts>
  <Company>ИРО 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 рабочей программы по учебному  предмету в  рамках  реализации АООП/АОП</dc:title>
  <dc:creator>Peretjagina-AG</dc:creator>
  <cp:lastModifiedBy>Peretjagina-AG</cp:lastModifiedBy>
  <cp:revision>7</cp:revision>
  <dcterms:created xsi:type="dcterms:W3CDTF">2019-11-13T09:34:43Z</dcterms:created>
  <dcterms:modified xsi:type="dcterms:W3CDTF">2019-11-13T10:40:25Z</dcterms:modified>
</cp:coreProperties>
</file>