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71" r:id="rId11"/>
    <p:sldId id="273" r:id="rId12"/>
    <p:sldId id="281" r:id="rId13"/>
    <p:sldId id="268" r:id="rId14"/>
    <p:sldId id="267" r:id="rId15"/>
    <p:sldId id="282" r:id="rId16"/>
    <p:sldId id="274" r:id="rId17"/>
    <p:sldId id="276" r:id="rId18"/>
    <p:sldId id="277" r:id="rId19"/>
    <p:sldId id="28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52" autoAdjust="0"/>
    <p:restoredTop sz="94660"/>
  </p:normalViewPr>
  <p:slideViewPr>
    <p:cSldViewPr>
      <p:cViewPr varScale="1">
        <p:scale>
          <a:sx n="110" d="100"/>
          <a:sy n="110" d="100"/>
        </p:scale>
        <p:origin x="-18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8556791" y="6333133"/>
            <a:ext cx="548700" cy="52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passport.yandex.ru/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events.webinar.ru/event/11534129/11920409" TargetMode="Externa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636905" y="780415"/>
            <a:ext cx="8229600" cy="1870075"/>
          </a:xfrm>
        </p:spPr>
        <p:txBody>
          <a:bodyPr/>
          <a:lstStyle/>
          <a:p>
            <a:pPr marL="0" indent="0" algn="ctr">
              <a:buNone/>
            </a:pPr>
            <a:r>
              <a:rPr lang="ru-RU" altLang="en-US" sz="4400" b="1">
                <a:solidFill>
                  <a:srgbClr val="0070C0"/>
                </a:solidFill>
              </a:rPr>
              <a:t>ПРОЕКТ</a:t>
            </a:r>
          </a:p>
          <a:p>
            <a:pPr marL="0" indent="0" algn="ctr">
              <a:buNone/>
            </a:pPr>
            <a:r>
              <a:rPr lang="ru-RU" altLang="en-US" sz="4400" b="1">
                <a:solidFill>
                  <a:srgbClr val="0070C0"/>
                </a:solidFill>
              </a:rPr>
              <a:t>Образовательный лифт-2022</a:t>
            </a: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5" name="Текстовое поле 4"/>
          <p:cNvSpPr txBox="1"/>
          <p:nvPr/>
        </p:nvSpPr>
        <p:spPr>
          <a:xfrm>
            <a:off x="539552" y="2636912"/>
            <a:ext cx="8344535" cy="15684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buNone/>
            </a:pPr>
            <a:r>
              <a:rPr lang="ru-RU" sz="3200" i="1" dirty="0" smtClean="0">
                <a:solidFill>
                  <a:srgbClr val="C00000"/>
                </a:solidFill>
                <a:sym typeface="+mn-ea"/>
              </a:rPr>
              <a:t>Достижение образовательных результатов </a:t>
            </a:r>
          </a:p>
          <a:p>
            <a:pPr algn="ctr">
              <a:buNone/>
            </a:pPr>
            <a:r>
              <a:rPr lang="ru-RU" sz="3200" i="1" dirty="0" smtClean="0">
                <a:solidFill>
                  <a:srgbClr val="C00000"/>
                </a:solidFill>
                <a:sym typeface="+mn-ea"/>
              </a:rPr>
              <a:t>через формирование </a:t>
            </a:r>
          </a:p>
          <a:p>
            <a:pPr algn="ctr">
              <a:buNone/>
            </a:pPr>
            <a:r>
              <a:rPr lang="ru-RU" sz="3200" i="1" dirty="0" smtClean="0">
                <a:solidFill>
                  <a:srgbClr val="C00000"/>
                </a:solidFill>
                <a:sym typeface="+mn-ea"/>
              </a:rPr>
              <a:t>функциональной грамотности </a:t>
            </a:r>
            <a:endParaRPr lang="ru-RU" altLang="en-US" sz="3200" i="1" dirty="0" smtClean="0">
              <a:solidFill>
                <a:srgbClr val="C00000"/>
              </a:solidFill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Замещающее содержимое 4"/>
          <p:cNvPicPr>
            <a:picLocks noChangeAspect="1"/>
          </p:cNvPicPr>
          <p:nvPr/>
        </p:nvPicPr>
        <p:blipFill>
          <a:blip r:embed="rId2" cstate="print"/>
          <a:srcRect l="31894" t="25617" r="14372" b="35000"/>
          <a:stretch>
            <a:fillRect/>
          </a:stretch>
        </p:blipFill>
        <p:spPr>
          <a:xfrm>
            <a:off x="179512" y="2276872"/>
            <a:ext cx="8793769" cy="3625712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Компетентностные области оценки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484785"/>
            <a:ext cx="42484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Формулировать аргументы </a:t>
            </a:r>
            <a:endParaRPr lang="ru-RU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Компетентностные области оценки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484785"/>
            <a:ext cx="42484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Оценивать информацию</a:t>
            </a:r>
            <a:endParaRPr lang="ru-RU" sz="2400" dirty="0"/>
          </a:p>
        </p:txBody>
      </p:sp>
      <p:pic>
        <p:nvPicPr>
          <p:cNvPr id="10" name="Замещающее содержимое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32681" t="25200" r="14766" b="19950"/>
          <a:stretch>
            <a:fillRect/>
          </a:stretch>
        </p:blipFill>
        <p:spPr>
          <a:xfrm>
            <a:off x="899592" y="2132856"/>
            <a:ext cx="7165086" cy="420725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Паспорт задания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Замещающее содержимое 5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41737" t="31500" r="23034" b="49350"/>
          <a:stretch>
            <a:fillRect/>
          </a:stretch>
        </p:blipFill>
        <p:spPr>
          <a:xfrm>
            <a:off x="0" y="1124744"/>
            <a:ext cx="7300354" cy="2232248"/>
          </a:xfrm>
          <a:prstGeom prst="rect">
            <a:avLst/>
          </a:prstGeom>
        </p:spPr>
      </p:pic>
      <p:pic>
        <p:nvPicPr>
          <p:cNvPr id="5" name="Изображение 5"/>
          <p:cNvPicPr>
            <a:picLocks noChangeAspect="1"/>
          </p:cNvPicPr>
          <p:nvPr/>
        </p:nvPicPr>
        <p:blipFill>
          <a:blip r:embed="rId3" cstate="print"/>
          <a:srcRect l="43706" t="58450" r="23034" b="22400"/>
          <a:stretch>
            <a:fillRect/>
          </a:stretch>
        </p:blipFill>
        <p:spPr>
          <a:xfrm>
            <a:off x="1594702" y="3789040"/>
            <a:ext cx="6890266" cy="2232248"/>
          </a:xfrm>
          <a:prstGeom prst="rect">
            <a:avLst/>
          </a:prstGeom>
        </p:spPr>
      </p:pic>
      <p:sp>
        <p:nvSpPr>
          <p:cNvPr id="6" name="5-конечная звезда 5"/>
          <p:cNvSpPr/>
          <p:nvPr/>
        </p:nvSpPr>
        <p:spPr>
          <a:xfrm>
            <a:off x="2843808" y="1916832"/>
            <a:ext cx="432048" cy="48235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4067944" y="4653136"/>
            <a:ext cx="432048" cy="48235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Контекст </a:t>
            </a:r>
            <a:r>
              <a:rPr lang="ru-RU" dirty="0" smtClean="0">
                <a:solidFill>
                  <a:srgbClr val="C00000"/>
                </a:solidFill>
              </a:rPr>
              <a:t>Общественный</a:t>
            </a:r>
            <a:r>
              <a:rPr lang="ru-RU" dirty="0" smtClean="0"/>
              <a:t> / Личный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33268" t="25897" r="9252" b="15048"/>
          <a:stretch>
            <a:fillRect/>
          </a:stretch>
        </p:blipFill>
        <p:spPr bwMode="auto">
          <a:xfrm>
            <a:off x="395536" y="980728"/>
            <a:ext cx="8597335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23528" y="6093296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rgbClr val="0070C0"/>
                </a:solidFill>
              </a:rPr>
              <a:t>Компетентностная</a:t>
            </a:r>
            <a:r>
              <a:rPr lang="ru-RU" dirty="0" smtClean="0">
                <a:solidFill>
                  <a:srgbClr val="0070C0"/>
                </a:solidFill>
              </a:rPr>
              <a:t> область оценки: </a:t>
            </a:r>
            <a:r>
              <a:rPr lang="ru-RU" dirty="0" smtClean="0">
                <a:solidFill>
                  <a:srgbClr val="C00000"/>
                </a:solidFill>
              </a:rPr>
              <a:t>оценивать информацию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Контекст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052736"/>
            <a:ext cx="78488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None/>
            </a:pPr>
            <a:r>
              <a:rPr lang="ru-RU" sz="3200" dirty="0" smtClean="0"/>
              <a:t>Общественный / </a:t>
            </a:r>
            <a:r>
              <a:rPr lang="ru-RU" sz="3200" dirty="0" smtClean="0">
                <a:solidFill>
                  <a:srgbClr val="C00000"/>
                </a:solidFill>
              </a:rPr>
              <a:t>Личный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9094" t="21697" r="17323" b="20997"/>
          <a:stretch>
            <a:fillRect/>
          </a:stretch>
        </p:blipFill>
        <p:spPr bwMode="auto">
          <a:xfrm>
            <a:off x="179512" y="1628800"/>
            <a:ext cx="8237685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67544" y="5949280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rgbClr val="0070C0"/>
                </a:solidFill>
              </a:rPr>
              <a:t>Компетентностная</a:t>
            </a:r>
            <a:r>
              <a:rPr lang="ru-RU" dirty="0" smtClean="0">
                <a:solidFill>
                  <a:srgbClr val="0070C0"/>
                </a:solidFill>
              </a:rPr>
              <a:t> область оценки: </a:t>
            </a:r>
            <a:r>
              <a:rPr lang="ru-RU" dirty="0" smtClean="0">
                <a:solidFill>
                  <a:srgbClr val="C00000"/>
                </a:solidFill>
              </a:rPr>
              <a:t>анализировать различные мнения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Паспорт задания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Замещающее содержимое 5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41737" t="31500" r="23034" b="49350"/>
          <a:stretch>
            <a:fillRect/>
          </a:stretch>
        </p:blipFill>
        <p:spPr>
          <a:xfrm>
            <a:off x="0" y="1124744"/>
            <a:ext cx="7300354" cy="2232248"/>
          </a:xfrm>
          <a:prstGeom prst="rect">
            <a:avLst/>
          </a:prstGeom>
        </p:spPr>
      </p:pic>
      <p:pic>
        <p:nvPicPr>
          <p:cNvPr id="5" name="Изображение 5"/>
          <p:cNvPicPr>
            <a:picLocks noChangeAspect="1"/>
          </p:cNvPicPr>
          <p:nvPr/>
        </p:nvPicPr>
        <p:blipFill>
          <a:blip r:embed="rId3" cstate="print"/>
          <a:srcRect l="43706" t="58450" r="23034" b="22400"/>
          <a:stretch>
            <a:fillRect/>
          </a:stretch>
        </p:blipFill>
        <p:spPr>
          <a:xfrm>
            <a:off x="1594702" y="3789040"/>
            <a:ext cx="6890266" cy="2232248"/>
          </a:xfrm>
          <a:prstGeom prst="rect">
            <a:avLst/>
          </a:prstGeom>
        </p:spPr>
      </p:pic>
      <p:sp>
        <p:nvSpPr>
          <p:cNvPr id="6" name="5-конечная звезда 5"/>
          <p:cNvSpPr/>
          <p:nvPr/>
        </p:nvSpPr>
        <p:spPr>
          <a:xfrm>
            <a:off x="2339752" y="2060848"/>
            <a:ext cx="432048" cy="48235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3563888" y="4869160"/>
            <a:ext cx="432048" cy="48235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036496" cy="1008112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70C0"/>
                </a:solidFill>
              </a:rPr>
              <a:t>Маркеры уровней глобальных компетенций</a:t>
            </a:r>
            <a:endParaRPr lang="ru-RU" sz="36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«Рамки рассуждений», требуемых для решения проблемы (не требуется выходить за рамки задания / необходима дополнительная информация) </a:t>
            </a:r>
          </a:p>
          <a:p>
            <a:pPr marL="514350" indent="-514350">
              <a:buAutoNum type="arabicPeriod"/>
            </a:pPr>
            <a:r>
              <a:rPr lang="ru-RU" dirty="0" smtClean="0"/>
              <a:t>Количество точек зрения, представленных в задании (1-5) </a:t>
            </a:r>
          </a:p>
          <a:p>
            <a:pPr marL="514350" indent="-514350">
              <a:buAutoNum type="arabicPeriod"/>
            </a:pPr>
            <a:r>
              <a:rPr lang="ru-RU" dirty="0" smtClean="0"/>
              <a:t>Объем информации, количество источников информации </a:t>
            </a:r>
          </a:p>
          <a:p>
            <a:pPr marL="514350" indent="-514350">
              <a:buAutoNum type="arabicPeriod"/>
            </a:pPr>
            <a:r>
              <a:rPr lang="ru-RU" dirty="0" smtClean="0"/>
              <a:t>Описание или объяснение ситуации 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*знакомый / незнакомый контекст, ситуация, понятийный аппарат </a:t>
            </a:r>
          </a:p>
          <a:p>
            <a:pPr marL="514350" indent="-514350">
              <a:buNone/>
            </a:pPr>
            <a:r>
              <a:rPr lang="ru-RU" dirty="0" smtClean="0"/>
              <a:t>*связи между элементами проблемы (выявить в задании / самостоятельно установить) </a:t>
            </a:r>
          </a:p>
          <a:p>
            <a:pPr marL="514350" indent="-514350">
              <a:buNone/>
            </a:pPr>
            <a:r>
              <a:rPr lang="ru-RU" dirty="0" smtClean="0"/>
              <a:t>*последствия действий (краткосрочные и долгосрочные)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835696" y="1412776"/>
            <a:ext cx="7106519" cy="4536504"/>
          </a:xfrm>
        </p:spPr>
        <p:txBody>
          <a:bodyPr>
            <a:normAutofit fontScale="77500" lnSpcReduction="20000"/>
          </a:bodyPr>
          <a:lstStyle/>
          <a:p>
            <a:pPr>
              <a:buNone/>
              <a:defRPr/>
            </a:pPr>
            <a:r>
              <a:rPr lang="ru-RU" sz="2400" b="1" dirty="0" smtClean="0">
                <a:solidFill>
                  <a:srgbClr val="FFC000"/>
                </a:solidFill>
              </a:rPr>
              <a:t>   </a:t>
            </a:r>
            <a:r>
              <a:rPr lang="ru-RU" sz="2600" b="1" i="1" dirty="0" smtClean="0">
                <a:solidFill>
                  <a:schemeClr val="accent6"/>
                </a:solidFill>
              </a:rPr>
              <a:t>Определять две разные точки зрения на ситуацию, могут рассуждать, оценивая минимальный или средний объем информации, могут самостоятельно объяснить ситуацию или ее аспекты.</a:t>
            </a:r>
          </a:p>
          <a:p>
            <a:pPr eaLnBrk="1" hangingPunct="1">
              <a:buFont typeface="Arial" panose="020B0604020202020204" pitchFamily="34" charset="0"/>
              <a:buNone/>
              <a:defRPr/>
            </a:pPr>
            <a:endParaRPr lang="en-US" sz="2600" dirty="0" smtClean="0"/>
          </a:p>
          <a:p>
            <a:pPr eaLnBrk="1" hangingPunct="1">
              <a:buFont typeface="Arial" panose="020B0604020202020204" pitchFamily="34" charset="0"/>
              <a:buNone/>
              <a:defRPr/>
            </a:pPr>
            <a:endParaRPr lang="ru-RU" sz="26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  <a:defRPr/>
            </a:pPr>
            <a:r>
              <a:rPr lang="ru-RU" sz="2600" b="1" i="1" dirty="0" smtClean="0">
                <a:solidFill>
                  <a:schemeClr val="accent6">
                    <a:lumMod val="50000"/>
                  </a:schemeClr>
                </a:solidFill>
              </a:rPr>
              <a:t>      Анализировать две-три различные точки зрения, выходить за рамки предложенной ситуации и объемом информации, объяснять несложную ситуацию или ее аспекты в рамках задания</a:t>
            </a:r>
          </a:p>
          <a:p>
            <a:pPr eaLnBrk="1" hangingPunct="1">
              <a:buFont typeface="Arial" panose="020B0604020202020204" pitchFamily="34" charset="0"/>
              <a:buNone/>
              <a:defRPr/>
            </a:pPr>
            <a:endParaRPr lang="ru-RU" sz="2600" dirty="0" smtClean="0"/>
          </a:p>
          <a:p>
            <a:pPr eaLnBrk="1" hangingPunct="1">
              <a:buFont typeface="Arial" panose="020B0604020202020204" pitchFamily="34" charset="0"/>
              <a:buNone/>
              <a:defRPr/>
            </a:pPr>
            <a:endParaRPr lang="en-US" sz="2600" dirty="0" smtClean="0"/>
          </a:p>
          <a:p>
            <a:pPr>
              <a:buNone/>
              <a:defRPr/>
            </a:pPr>
            <a:r>
              <a:rPr lang="ru-RU" sz="2600" b="1" dirty="0" smtClean="0">
                <a:solidFill>
                  <a:srgbClr val="C00000"/>
                </a:solidFill>
              </a:rPr>
              <a:t>      </a:t>
            </a:r>
            <a:r>
              <a:rPr lang="ru-RU" sz="2600" b="1" i="1" dirty="0" smtClean="0">
                <a:solidFill>
                  <a:srgbClr val="C00000"/>
                </a:solidFill>
              </a:rPr>
              <a:t>Анализировать сложную информацию или данные, обосновывать, формулировать выводы, учитывая разные источники информации, оценивать ситуацию определяя долгосрочные и краткосрочные последствия </a:t>
            </a:r>
            <a:endParaRPr lang="ru-RU" sz="2600" b="1" dirty="0">
              <a:solidFill>
                <a:srgbClr val="C00000"/>
              </a:solidFill>
            </a:endParaRPr>
          </a:p>
        </p:txBody>
      </p:sp>
      <p:sp>
        <p:nvSpPr>
          <p:cNvPr id="30723" name="Текстовое поле 1"/>
          <p:cNvSpPr>
            <a:spLocks noGrp="1" noChangeArrowheads="1"/>
          </p:cNvSpPr>
          <p:nvPr>
            <p:ph type="title"/>
          </p:nvPr>
        </p:nvSpPr>
        <p:spPr>
          <a:xfrm>
            <a:off x="603647" y="-30251"/>
            <a:ext cx="7886700" cy="1200329"/>
          </a:xfrm>
        </p:spPr>
        <p:txBody>
          <a:bodyPr>
            <a:spAutoFit/>
          </a:bodyPr>
          <a:lstStyle/>
          <a:p>
            <a:r>
              <a:rPr lang="ru-RU" sz="3600" dirty="0" smtClean="0">
                <a:solidFill>
                  <a:srgbClr val="0070C0"/>
                </a:solidFill>
              </a:rPr>
              <a:t>Уровни познавательных глобальных компетенций</a:t>
            </a:r>
            <a:endParaRPr lang="ru-RU" altLang="en-US" sz="3600" dirty="0" smtClean="0">
              <a:solidFill>
                <a:srgbClr val="0070C0"/>
              </a:solidFill>
            </a:endParaRPr>
          </a:p>
        </p:txBody>
      </p:sp>
      <p:sp>
        <p:nvSpPr>
          <p:cNvPr id="30724" name="Прямоугольник 5"/>
          <p:cNvSpPr>
            <a:spLocks noChangeArrowheads="1"/>
          </p:cNvSpPr>
          <p:nvPr/>
        </p:nvSpPr>
        <p:spPr bwMode="auto">
          <a:xfrm>
            <a:off x="251520" y="1268760"/>
            <a:ext cx="13811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ru-RU" sz="2800" b="1" i="1" dirty="0">
                <a:solidFill>
                  <a:schemeClr val="accent6"/>
                </a:solidFill>
              </a:rPr>
              <a:t>Низкий</a:t>
            </a:r>
            <a:r>
              <a:rPr lang="ru-RU" sz="2800" b="1" i="1" dirty="0">
                <a:solidFill>
                  <a:srgbClr val="FFC000"/>
                </a:solidFill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2852936"/>
            <a:ext cx="16561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  <a:t>Средний</a:t>
            </a:r>
            <a:r>
              <a:rPr lang="ru-RU" b="1" dirty="0"/>
              <a:t> </a:t>
            </a:r>
            <a:endParaRPr lang="ru-RU" dirty="0"/>
          </a:p>
        </p:txBody>
      </p:sp>
      <p:sp>
        <p:nvSpPr>
          <p:cNvPr id="30726" name="Прямоугольник 7"/>
          <p:cNvSpPr>
            <a:spLocks noChangeArrowheads="1"/>
          </p:cNvSpPr>
          <p:nvPr/>
        </p:nvSpPr>
        <p:spPr bwMode="auto">
          <a:xfrm>
            <a:off x="251520" y="4725144"/>
            <a:ext cx="1616148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C00000"/>
                </a:solidFill>
              </a:rPr>
              <a:t>Высокий </a:t>
            </a:r>
          </a:p>
        </p:txBody>
      </p:sp>
      <p:sp>
        <p:nvSpPr>
          <p:cNvPr id="30727" name="Номер слайда 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fld id="{66A999F2-52A4-4E35-85E0-4FD9CD45DDD8}" type="slidenum">
              <a:rPr lang="ru-RU" altLang="zh-CN" smtClean="0">
                <a:cs typeface="等线"/>
              </a:rPr>
              <a:pPr/>
              <a:t>17</a:t>
            </a:fld>
            <a:endParaRPr lang="ru-RU" altLang="zh-CN" smtClean="0">
              <a:cs typeface="等线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1143000"/>
          </a:xfrm>
        </p:spPr>
        <p:txBody>
          <a:bodyPr>
            <a:normAutofit/>
          </a:bodyPr>
          <a:lstStyle/>
          <a:p>
            <a:r>
              <a:rPr lang="ru-RU" sz="3600" i="1" dirty="0" smtClean="0">
                <a:solidFill>
                  <a:srgbClr val="C00000"/>
                </a:solidFill>
              </a:rPr>
              <a:t>Задания для самостоятельной работы</a:t>
            </a:r>
            <a:endParaRPr lang="ru-RU" sz="3600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2476872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Составить паспорт задания, разработанного преподавателем</a:t>
            </a:r>
          </a:p>
          <a:p>
            <a:pPr marL="514350" indent="-514350">
              <a:buNone/>
            </a:pPr>
            <a:r>
              <a:rPr lang="ru-RU" dirty="0" smtClean="0"/>
              <a:t>     </a:t>
            </a:r>
            <a:r>
              <a:rPr lang="ru-RU" dirty="0" smtClean="0">
                <a:solidFill>
                  <a:srgbClr val="FF0000"/>
                </a:solidFill>
              </a:rPr>
              <a:t> (к 22.06.2022)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2. Разработать авторское задание на формирование/ оценивание глобальных компетенций и критерии оценивания к нему</a:t>
            </a:r>
          </a:p>
          <a:p>
            <a:pPr>
              <a:buNone/>
            </a:pPr>
            <a:r>
              <a:rPr lang="ru-RU" dirty="0" smtClean="0"/>
              <a:t>    (август 2022)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3990" y="4077335"/>
            <a:ext cx="4474210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solidFill>
                  <a:srgbClr val="002060"/>
                </a:solidFill>
                <a:hlinkClick r:id="rId2"/>
              </a:rPr>
              <a:t>Выслать на </a:t>
            </a:r>
            <a:r>
              <a:rPr lang="ru-RU" u="sng" dirty="0" err="1" smtClean="0">
                <a:solidFill>
                  <a:srgbClr val="002060"/>
                </a:solidFill>
                <a:hlinkClick r:id="rId2"/>
              </a:rPr>
              <a:t>эл</a:t>
            </a:r>
            <a:r>
              <a:rPr lang="ru-RU" u="sng" dirty="0" smtClean="0">
                <a:solidFill>
                  <a:srgbClr val="002060"/>
                </a:solidFill>
                <a:hlinkClick r:id="rId2"/>
              </a:rPr>
              <a:t>. почту:  </a:t>
            </a:r>
            <a:r>
              <a:rPr lang="en-US" dirty="0" smtClean="0">
                <a:hlinkClick r:id="rId2"/>
              </a:rPr>
              <a:t>dzot-cub@iro.perm.ru</a:t>
            </a:r>
            <a:r>
              <a:rPr lang="ru-RU" altLang="en-US" dirty="0" smtClean="0">
                <a:hlinkClick r:id="rId2"/>
              </a:rPr>
              <a:t>,</a:t>
            </a:r>
          </a:p>
          <a:p>
            <a:r>
              <a:rPr lang="ru-RU" altLang="en-US" u="sng" dirty="0" smtClean="0">
                <a:hlinkClick r:id="rId2"/>
              </a:rPr>
              <a:t>назвать письмо и файл: </a:t>
            </a:r>
            <a:r>
              <a:rPr lang="ru-RU" altLang="en-US" u="sng" dirty="0" smtClean="0">
                <a:solidFill>
                  <a:srgbClr val="FF0000"/>
                </a:solidFill>
                <a:hlinkClick r:id="rId2"/>
              </a:rPr>
              <a:t>ГК1- Фамилия ИО</a:t>
            </a:r>
            <a:r>
              <a:rPr lang="ru-RU" altLang="en-US" u="sng" dirty="0" smtClean="0">
                <a:hlinkClick r:id="rId2"/>
              </a:rPr>
              <a:t> </a:t>
            </a:r>
          </a:p>
          <a:p>
            <a:endParaRPr lang="ru-RU" altLang="en-US" u="sng" dirty="0" smtClean="0">
              <a:hlinkClick r:id="rId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>
                <a:solidFill>
                  <a:srgbClr val="0070C0"/>
                </a:solidFill>
              </a:rPr>
              <a:t>Ссылка на вебинар</a:t>
            </a:r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457200" y="3041015"/>
            <a:ext cx="8229600" cy="776605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events.webinar.ru/event/11534129/11920409</a:t>
            </a:r>
            <a:endParaRPr lang="ru-RU" dirty="0" smtClean="0"/>
          </a:p>
          <a:p>
            <a:endParaRPr lang="ru-RU" altLang="en-US" dirty="0"/>
          </a:p>
          <a:p>
            <a:endParaRPr lang="ru-RU" altLang="en-US" dirty="0"/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360" y="572135"/>
            <a:ext cx="8417560" cy="57277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900" b="1" dirty="0" smtClean="0">
                <a:solidFill>
                  <a:srgbClr val="C00000"/>
                </a:solidFill>
              </a:rPr>
              <a:t>Достижение образовательных результатов через формирование функциональной грамотности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+ Виды ФГ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+ Задания на ФГ, </a:t>
            </a:r>
            <a:r>
              <a:rPr lang="ru-RU" b="1" dirty="0" smtClean="0">
                <a:solidFill>
                  <a:srgbClr val="0070C0"/>
                </a:solidFill>
                <a:sym typeface="+mn-ea"/>
              </a:rPr>
              <a:t>банки заданий по ФГ</a:t>
            </a:r>
            <a:endParaRPr lang="ru-RU" b="1" dirty="0" smtClean="0">
              <a:solidFill>
                <a:srgbClr val="0070C0"/>
              </a:solidFill>
            </a:endParaRPr>
          </a:p>
          <a:p>
            <a:pPr algn="ctr">
              <a:buFontTx/>
              <a:buChar char="-"/>
            </a:pPr>
            <a:r>
              <a:rPr lang="ru-RU" b="1" dirty="0" smtClean="0">
                <a:solidFill>
                  <a:srgbClr val="0070C0"/>
                </a:solidFill>
              </a:rPr>
              <a:t>Характеристика заданий по ГК</a:t>
            </a:r>
          </a:p>
          <a:p>
            <a:pPr algn="ctr">
              <a:buFontTx/>
              <a:buChar char="-"/>
            </a:pPr>
            <a:r>
              <a:rPr lang="ru-RU" b="1" dirty="0" smtClean="0">
                <a:solidFill>
                  <a:srgbClr val="0070C0"/>
                </a:solidFill>
              </a:rPr>
              <a:t>Оценивание компетенций ФГ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- Разработка заданий по ФГ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-Обмен опытом</a:t>
            </a:r>
          </a:p>
          <a:p>
            <a:pPr algn="ctr">
              <a:buNone/>
            </a:pPr>
            <a:endParaRPr lang="ru-RU" b="1" dirty="0" smtClean="0">
              <a:solidFill>
                <a:srgbClr val="0070C0"/>
              </a:solidFill>
            </a:endParaRPr>
          </a:p>
          <a:p>
            <a:pPr algn="ctr">
              <a:buNone/>
            </a:pP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6358" y="274510"/>
            <a:ext cx="7886700" cy="862312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en-US" b="1" dirty="0" smtClean="0">
                <a:solidFill>
                  <a:srgbClr val="0070C0"/>
                </a:solidFill>
              </a:rPr>
              <a:t>Модель функциональной грамотности</a:t>
            </a:r>
            <a:endParaRPr lang="ru-RU" dirty="0"/>
          </a:p>
        </p:txBody>
      </p:sp>
      <p:pic>
        <p:nvPicPr>
          <p:cNvPr id="409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7369" t="54468" r="33498" b="33645"/>
          <a:stretch>
            <a:fillRect/>
          </a:stretch>
        </p:blipFill>
        <p:spPr bwMode="auto">
          <a:xfrm>
            <a:off x="3332480" y="3320415"/>
            <a:ext cx="2479675" cy="99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1285240" y="1650365"/>
            <a:ext cx="26352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en-US"/>
              <a:t>Математическая грамотность</a:t>
            </a:r>
          </a:p>
        </p:txBody>
      </p:sp>
      <p:sp>
        <p:nvSpPr>
          <p:cNvPr id="5" name="Овал 4"/>
          <p:cNvSpPr/>
          <p:nvPr/>
        </p:nvSpPr>
        <p:spPr>
          <a:xfrm>
            <a:off x="159385" y="3253105"/>
            <a:ext cx="26352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en-US"/>
              <a:t>Финансовая грамотность</a:t>
            </a:r>
          </a:p>
        </p:txBody>
      </p:sp>
      <p:sp>
        <p:nvSpPr>
          <p:cNvPr id="6" name="Овал 5"/>
          <p:cNvSpPr/>
          <p:nvPr/>
        </p:nvSpPr>
        <p:spPr>
          <a:xfrm>
            <a:off x="1285240" y="5389245"/>
            <a:ext cx="26352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en-US"/>
              <a:t>Глобальные компетенции</a:t>
            </a:r>
          </a:p>
        </p:txBody>
      </p:sp>
      <p:sp>
        <p:nvSpPr>
          <p:cNvPr id="7" name="Овал 6"/>
          <p:cNvSpPr/>
          <p:nvPr/>
        </p:nvSpPr>
        <p:spPr>
          <a:xfrm>
            <a:off x="6376035" y="3155315"/>
            <a:ext cx="26352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en-US"/>
              <a:t>Естественно-научная грамотность</a:t>
            </a:r>
          </a:p>
        </p:txBody>
      </p:sp>
      <p:sp>
        <p:nvSpPr>
          <p:cNvPr id="8" name="Овал 7"/>
          <p:cNvSpPr/>
          <p:nvPr/>
        </p:nvSpPr>
        <p:spPr>
          <a:xfrm>
            <a:off x="5266055" y="1650365"/>
            <a:ext cx="26352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en-US"/>
              <a:t>Читательская грамотность</a:t>
            </a:r>
          </a:p>
        </p:txBody>
      </p:sp>
      <p:sp>
        <p:nvSpPr>
          <p:cNvPr id="9" name="Овал 8"/>
          <p:cNvSpPr/>
          <p:nvPr/>
        </p:nvSpPr>
        <p:spPr>
          <a:xfrm>
            <a:off x="5266055" y="5234940"/>
            <a:ext cx="26352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en-US"/>
              <a:t>Креативное мышление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4799330" y="2496185"/>
            <a:ext cx="845185" cy="8242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200650" y="4340225"/>
            <a:ext cx="883920" cy="8172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790565" y="3703320"/>
            <a:ext cx="438150" cy="139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 flipV="1">
            <a:off x="3348355" y="2564765"/>
            <a:ext cx="735330" cy="7766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endCxn id="5" idx="6"/>
          </p:cNvCxnSpPr>
          <p:nvPr/>
        </p:nvCxnSpPr>
        <p:spPr>
          <a:xfrm flipH="1" flipV="1">
            <a:off x="2794635" y="3710305"/>
            <a:ext cx="526415" cy="266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2915920" y="4332605"/>
            <a:ext cx="1285875" cy="8966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 b="1">
                <a:solidFill>
                  <a:srgbClr val="0070C0"/>
                </a:solidFill>
              </a:rPr>
              <a:t>Глобальные компетенции</a:t>
            </a: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88680" cy="4526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altLang="en-US" sz="2400"/>
              <a:t>  - </a:t>
            </a:r>
            <a:r>
              <a:rPr lang="ru-RU" altLang="en-US" sz="2400" i="1"/>
              <a:t>способность человека </a:t>
            </a:r>
          </a:p>
          <a:p>
            <a:r>
              <a:rPr lang="ru-RU" altLang="en-US" sz="2400" i="1"/>
              <a:t>критически рассматривать с различных точек зрения проблемы глобального характера и межкультурного взаимодействия; </a:t>
            </a:r>
          </a:p>
          <a:p>
            <a:r>
              <a:rPr lang="ru-RU" altLang="en-US" sz="2400" i="1"/>
              <a:t>осознавать, как культурные, религиозные, политические, расовые и иные различия влияют на восприятие, суждения и взгляды людей;</a:t>
            </a:r>
          </a:p>
          <a:p>
            <a:r>
              <a:rPr lang="ru-RU" altLang="en-US" sz="2400" i="1"/>
              <a:t>вступать в открытое, уважительное и эффективное взаимодействие с другими людьми на основе разделяемого всеми уважения к человеческому достоинству.</a:t>
            </a: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Паспорт задания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Замещающее содержимое 5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41737" t="31500" r="23034" b="49350"/>
          <a:stretch>
            <a:fillRect/>
          </a:stretch>
        </p:blipFill>
        <p:spPr>
          <a:xfrm>
            <a:off x="179512" y="1196752"/>
            <a:ext cx="7300354" cy="2232248"/>
          </a:xfrm>
          <a:prstGeom prst="rect">
            <a:avLst/>
          </a:prstGeom>
        </p:spPr>
      </p:pic>
      <p:pic>
        <p:nvPicPr>
          <p:cNvPr id="5" name="Изображение 5"/>
          <p:cNvPicPr>
            <a:picLocks noChangeAspect="1"/>
          </p:cNvPicPr>
          <p:nvPr/>
        </p:nvPicPr>
        <p:blipFill>
          <a:blip r:embed="rId3" cstate="print"/>
          <a:srcRect l="43706" t="58450" r="23034" b="22400"/>
          <a:stretch>
            <a:fillRect/>
          </a:stretch>
        </p:blipFill>
        <p:spPr>
          <a:xfrm>
            <a:off x="1594702" y="3789040"/>
            <a:ext cx="6890266" cy="223224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Содержательные аспекты глобальной компетентности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3600400" cy="576065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Глобальные проблемы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Содержимое 2"/>
          <p:cNvSpPr txBox="1"/>
          <p:nvPr/>
        </p:nvSpPr>
        <p:spPr>
          <a:xfrm>
            <a:off x="4679504" y="1556792"/>
            <a:ext cx="4464496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Межкультурное взаимодействие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2276872"/>
          <a:ext cx="8568952" cy="27502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146"/>
                <a:gridCol w="6943806"/>
              </a:tblGrid>
              <a:tr h="2160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21474">
                <a:tc>
                  <a:txBody>
                    <a:bodyPr/>
                    <a:lstStyle/>
                    <a:p>
                      <a:r>
                        <a:rPr lang="ru-RU" dirty="0" smtClean="0"/>
                        <a:t>5-6 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1.Человек и природа (аспекты: охрана природы, ответственное отношение к живой природе). </a:t>
                      </a:r>
                    </a:p>
                    <a:p>
                      <a:r>
                        <a:rPr lang="ru-RU" dirty="0" smtClean="0"/>
                        <a:t>2. Здоровье как ценность</a:t>
                      </a:r>
                      <a:endParaRPr lang="ru-RU" dirty="0"/>
                    </a:p>
                  </a:txBody>
                  <a:tcPr/>
                </a:tc>
              </a:tr>
              <a:tr h="734710">
                <a:tc>
                  <a:txBody>
                    <a:bodyPr/>
                    <a:lstStyle/>
                    <a:p>
                      <a:r>
                        <a:rPr lang="ru-RU" dirty="0" smtClean="0"/>
                        <a:t>7 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Основные причины возникновения глобальных проблем. Проявление глобальных проблем на локальном уровне.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dirty="0" smtClean="0"/>
                        <a:t>2. Человек и природа (аспект: экологический кризис и его причины).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dirty="0" smtClean="0"/>
                        <a:t>3. Здоровье (аспект: глобальные проблемы и основы здорового образа жизни).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Стрелка вниз 8"/>
          <p:cNvSpPr/>
          <p:nvPr/>
        </p:nvSpPr>
        <p:spPr>
          <a:xfrm>
            <a:off x="1547664" y="1988840"/>
            <a:ext cx="484632" cy="978408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Содержательные аспекты глобальной компетентности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3600400" cy="576065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Глобальные проблемы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Содержимое 2"/>
          <p:cNvSpPr txBox="1"/>
          <p:nvPr/>
        </p:nvSpPr>
        <p:spPr>
          <a:xfrm>
            <a:off x="4644008" y="1556792"/>
            <a:ext cx="4608512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Межкультурное взаимодействие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536" y="2276872"/>
          <a:ext cx="8568952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146"/>
                <a:gridCol w="6943806"/>
              </a:tblGrid>
              <a:tr h="2160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34710">
                <a:tc>
                  <a:txBody>
                    <a:bodyPr/>
                    <a:lstStyle/>
                    <a:p>
                      <a:r>
                        <a:rPr lang="ru-RU" dirty="0" smtClean="0"/>
                        <a:t>8-9 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Причины возникновения и возможности разрешения глобальных проблем.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Взаимосвязь глобальных проблем. Проявление глобальных проблем в локальных ситуациях.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Глобальные проблемы: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dirty="0" smtClean="0"/>
                        <a:t>− Изменение климата.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dirty="0" smtClean="0"/>
                        <a:t>− Мировой океан, вода.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dirty="0" smtClean="0"/>
                        <a:t>− Демографическая проблема.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dirty="0" smtClean="0"/>
                        <a:t>− Продовольственная проблема.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dirty="0" smtClean="0"/>
                        <a:t>− Миграция и беженцы.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dirty="0" smtClean="0"/>
                        <a:t> − Энергетическая и сырьевая проблемы.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dirty="0" smtClean="0"/>
                        <a:t>− </a:t>
                      </a:r>
                      <a:r>
                        <a:rPr lang="ru-RU" dirty="0" err="1" smtClean="0"/>
                        <a:t>Гендерное</a:t>
                      </a:r>
                      <a:r>
                        <a:rPr lang="ru-RU" dirty="0" smtClean="0"/>
                        <a:t> равенство.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dirty="0" smtClean="0"/>
                        <a:t>− Здравоохранение, питание.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Стрелка вниз 8"/>
          <p:cNvSpPr/>
          <p:nvPr/>
        </p:nvSpPr>
        <p:spPr>
          <a:xfrm>
            <a:off x="1619672" y="1916832"/>
            <a:ext cx="484632" cy="978408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Паспорт задания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Замещающее содержимое 5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41737" t="31500" r="23034" b="49350"/>
          <a:stretch>
            <a:fillRect/>
          </a:stretch>
        </p:blipFill>
        <p:spPr>
          <a:xfrm>
            <a:off x="0" y="1124744"/>
            <a:ext cx="7300354" cy="2232248"/>
          </a:xfrm>
          <a:prstGeom prst="rect">
            <a:avLst/>
          </a:prstGeom>
        </p:spPr>
      </p:pic>
      <p:pic>
        <p:nvPicPr>
          <p:cNvPr id="5" name="Изображение 5"/>
          <p:cNvPicPr>
            <a:picLocks noChangeAspect="1"/>
          </p:cNvPicPr>
          <p:nvPr/>
        </p:nvPicPr>
        <p:blipFill>
          <a:blip r:embed="rId3" cstate="print"/>
          <a:srcRect l="43706" t="58450" r="23034" b="22400"/>
          <a:stretch>
            <a:fillRect/>
          </a:stretch>
        </p:blipFill>
        <p:spPr>
          <a:xfrm>
            <a:off x="1594702" y="3789040"/>
            <a:ext cx="6890266" cy="2232248"/>
          </a:xfrm>
          <a:prstGeom prst="rect">
            <a:avLst/>
          </a:prstGeom>
        </p:spPr>
      </p:pic>
      <p:sp>
        <p:nvSpPr>
          <p:cNvPr id="6" name="5-конечная звезда 5"/>
          <p:cNvSpPr/>
          <p:nvPr/>
        </p:nvSpPr>
        <p:spPr>
          <a:xfrm>
            <a:off x="5508104" y="1700808"/>
            <a:ext cx="432048" cy="48235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6588224" y="4293096"/>
            <a:ext cx="432048" cy="48235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Компетентностные области оценки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844824"/>
            <a:ext cx="784887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Анализировать различные мнения</a:t>
            </a:r>
          </a:p>
          <a:p>
            <a:pPr marL="342900" indent="-342900" algn="ctr"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Объяснять сложные ситуации</a:t>
            </a:r>
          </a:p>
          <a:p>
            <a:pPr marL="342900" indent="-342900" algn="ctr"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Оценивать информацию </a:t>
            </a:r>
          </a:p>
          <a:p>
            <a:pPr marL="342900" indent="-342900" algn="ctr"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Оценивать действия и их последствия</a:t>
            </a:r>
          </a:p>
          <a:p>
            <a:pPr marL="342900" indent="-342900" algn="ctr"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Формулировать аргументы / выбирать среди предложенных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544</Words>
  <Application>Microsoft Office PowerPoint</Application>
  <PresentationFormat>Экран (4:3)</PresentationFormat>
  <Paragraphs>103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Модель функциональной грамотности</vt:lpstr>
      <vt:lpstr>Глобальные компетенции</vt:lpstr>
      <vt:lpstr>Паспорт задания</vt:lpstr>
      <vt:lpstr>Содержательные аспекты глобальной компетентности</vt:lpstr>
      <vt:lpstr>Содержательные аспекты глобальной компетентности</vt:lpstr>
      <vt:lpstr>Паспорт задания</vt:lpstr>
      <vt:lpstr>Компетентностные области оценки</vt:lpstr>
      <vt:lpstr>Компетентностные области оценки</vt:lpstr>
      <vt:lpstr>Компетентностные области оценки</vt:lpstr>
      <vt:lpstr>Паспорт задания</vt:lpstr>
      <vt:lpstr> Контекст Общественный / Личный </vt:lpstr>
      <vt:lpstr>Контекст</vt:lpstr>
      <vt:lpstr>Паспорт задания</vt:lpstr>
      <vt:lpstr>Маркеры уровней глобальных компетенций</vt:lpstr>
      <vt:lpstr>Уровни познавательных глобальных компетенций</vt:lpstr>
      <vt:lpstr>Задания для самостоятельной работы</vt:lpstr>
      <vt:lpstr>Ссылка на вебинар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Елтышева Ирина Валерьевна</dc:creator>
  <cp:lastModifiedBy>Eltysheva-IV</cp:lastModifiedBy>
  <cp:revision>27</cp:revision>
  <dcterms:created xsi:type="dcterms:W3CDTF">2022-06-02T07:19:00Z</dcterms:created>
  <dcterms:modified xsi:type="dcterms:W3CDTF">2022-06-08T11:49:33Z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1049-10.2.0.7646</vt:lpwstr>
  </property>
</Properties>
</file>