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74" r:id="rId3"/>
    <p:sldId id="259" r:id="rId4"/>
    <p:sldId id="276" r:id="rId5"/>
    <p:sldId id="278" r:id="rId6"/>
    <p:sldId id="279" r:id="rId7"/>
    <p:sldId id="286" r:id="rId8"/>
    <p:sldId id="287" r:id="rId9"/>
    <p:sldId id="288" r:id="rId10"/>
    <p:sldId id="289" r:id="rId11"/>
    <p:sldId id="280" r:id="rId12"/>
    <p:sldId id="282" r:id="rId13"/>
    <p:sldId id="281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E8381-B805-4AEA-AE86-1CE5EE1C74DB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3E441-A3FA-49CD-BFD6-C2B1A2732A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7D75E-065B-42B0-9F79-BB5004B31463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6762A-9AC6-4457-A6B9-D35EB3C75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A1D25-546B-43AA-BBF4-563B3C99BBD6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678BA-C5D1-4864-BD5B-72AA626FFD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FE32B-1330-47FE-A239-9750011E46D3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64838-C687-4DC1-BBD7-D9D670C616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C5AFE-C29B-4087-A713-A065CD82347D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CE0C-B4C8-4315-B6A1-FCFC3A226D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B9056-8838-40B2-BC1E-F46FA06AE95F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B7EDC-B9C7-49CC-81A6-08F0D96DF6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F8F6A-2C74-4053-868A-63DF47E9EF04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D5A0A-CBF8-4CD4-87EC-E84896FD97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0343E-E4D1-456B-8263-2528C1A1F6B3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FA456-9720-4202-AB79-5CB5D663E0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6DB75-0506-44B4-B689-3E516CEE0359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BD8CB-C527-4D5B-8313-7D71C5349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F4CB9-D90F-4A79-9A81-332316499847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C9771-3704-44CB-A539-59765444E1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3F05-0244-403B-B841-28D5A3050B22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2412C6B-A1FB-49A1-80BE-92B7B635DA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CE4F5DC-3734-4581-81D2-C1759D251732}" type="datetimeFigureOut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819A384-4701-4EBA-84F0-856394012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72751" y="2060848"/>
            <a:ext cx="8279377" cy="12858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Реализация Концепции преподавания учебного предмета «Физическая культура» в общеобразовательных организациях Пермского края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338" name="Заголовок 1"/>
          <p:cNvSpPr>
            <a:spLocks/>
          </p:cNvSpPr>
          <p:nvPr/>
        </p:nvSpPr>
        <p:spPr bwMode="auto">
          <a:xfrm>
            <a:off x="539552" y="479715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ru-RU" sz="2000" i="1" dirty="0">
                <a:solidFill>
                  <a:schemeClr val="tx2"/>
                </a:solidFill>
                <a:latin typeface="Calibri" pitchFamily="34" charset="0"/>
              </a:rPr>
              <a:t>Ведущий научный сотрудник </a:t>
            </a:r>
          </a:p>
          <a:p>
            <a:pPr algn="r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ru-RU" sz="2000" i="1" dirty="0">
                <a:solidFill>
                  <a:schemeClr val="tx2"/>
                </a:solidFill>
                <a:latin typeface="Calibri" pitchFamily="34" charset="0"/>
              </a:rPr>
              <a:t>отдела научно-методического сопровождения общего образования </a:t>
            </a:r>
          </a:p>
          <a:p>
            <a:pPr algn="r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ru-RU" sz="2000" i="1" dirty="0">
                <a:solidFill>
                  <a:schemeClr val="tx2"/>
                </a:solidFill>
                <a:latin typeface="Calibri" pitchFamily="34" charset="0"/>
              </a:rPr>
              <a:t>ГАУ ДПО «Институт развития образования Пермского края», кандидат педагогических наук, доцент </a:t>
            </a:r>
            <a:r>
              <a:rPr lang="ru-RU" sz="2000" i="1" dirty="0" err="1">
                <a:solidFill>
                  <a:schemeClr val="tx2"/>
                </a:solidFill>
                <a:latin typeface="Calibri" pitchFamily="34" charset="0"/>
              </a:rPr>
              <a:t>Чедов</a:t>
            </a:r>
            <a:r>
              <a:rPr lang="ru-RU" sz="2000" i="1" dirty="0">
                <a:solidFill>
                  <a:schemeClr val="tx2"/>
                </a:solidFill>
                <a:latin typeface="Calibri" pitchFamily="34" charset="0"/>
              </a:rPr>
              <a:t> Константин Васильевич </a:t>
            </a:r>
          </a:p>
          <a:p>
            <a:pPr algn="r" eaLnBrk="0" hangingPunct="0">
              <a:spcBef>
                <a:spcPct val="10000"/>
              </a:spcBef>
              <a:spcAft>
                <a:spcPct val="10000"/>
              </a:spcAft>
            </a:pPr>
            <a:endParaRPr lang="ru-RU" sz="2000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5789" t="22883" r="20154" b="9189"/>
          <a:stretch/>
        </p:blipFill>
        <p:spPr bwMode="auto">
          <a:xfrm>
            <a:off x="1187624" y="908720"/>
            <a:ext cx="676875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7"/>
          <p:cNvSpPr txBox="1">
            <a:spLocks noChangeArrowheads="1"/>
          </p:cNvSpPr>
          <p:nvPr/>
        </p:nvSpPr>
        <p:spPr bwMode="auto">
          <a:xfrm>
            <a:off x="1187450" y="404813"/>
            <a:ext cx="698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Как обновить содержание и технологии преподавания</a:t>
            </a:r>
          </a:p>
        </p:txBody>
      </p:sp>
      <p:sp>
        <p:nvSpPr>
          <p:cNvPr id="21506" name="AutoShape 8"/>
          <p:cNvSpPr>
            <a:spLocks noChangeArrowheads="1"/>
          </p:cNvSpPr>
          <p:nvPr/>
        </p:nvSpPr>
        <p:spPr bwMode="auto">
          <a:xfrm>
            <a:off x="684213" y="1916113"/>
            <a:ext cx="2881312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AutoShape 9"/>
          <p:cNvSpPr>
            <a:spLocks noChangeArrowheads="1"/>
          </p:cNvSpPr>
          <p:nvPr/>
        </p:nvSpPr>
        <p:spPr bwMode="auto">
          <a:xfrm>
            <a:off x="1908175" y="2997200"/>
            <a:ext cx="3311525" cy="10810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10"/>
          <p:cNvSpPr>
            <a:spLocks noChangeArrowheads="1"/>
          </p:cNvSpPr>
          <p:nvPr/>
        </p:nvSpPr>
        <p:spPr bwMode="auto">
          <a:xfrm>
            <a:off x="3203575" y="4076700"/>
            <a:ext cx="3455988" cy="10810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11"/>
          <p:cNvSpPr>
            <a:spLocks noChangeArrowheads="1"/>
          </p:cNvSpPr>
          <p:nvPr/>
        </p:nvSpPr>
        <p:spPr bwMode="auto">
          <a:xfrm>
            <a:off x="4427538" y="5157788"/>
            <a:ext cx="3744912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755650" y="2060575"/>
            <a:ext cx="2736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chemeClr val="tx2"/>
                </a:solidFill>
              </a:rPr>
              <a:t>Обеспечить формирование интереса </a:t>
            </a:r>
            <a:br>
              <a:rPr lang="ru-RU" sz="1600">
                <a:solidFill>
                  <a:schemeClr val="tx2"/>
                </a:solidFill>
              </a:rPr>
            </a:br>
            <a:r>
              <a:rPr lang="ru-RU" sz="1600">
                <a:solidFill>
                  <a:schemeClr val="tx2"/>
                </a:solidFill>
              </a:rPr>
              <a:t>к занятиям физкультурой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1979613" y="3141663"/>
            <a:ext cx="30972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chemeClr val="tx2"/>
                </a:solidFill>
                <a:latin typeface="Calibri" pitchFamily="34" charset="0"/>
              </a:rPr>
              <a:t>Обеспечить формирование навыков ЗОЖ как основы физического воспитания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3276600" y="4149725"/>
            <a:ext cx="3311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chemeClr val="tx2"/>
                </a:solidFill>
                <a:latin typeface="Calibri" pitchFamily="34" charset="0"/>
              </a:rPr>
              <a:t>Приоритет в обучении: получить эмоциональное удовлетворение от выполнения физ. упражнений через игровую деятельность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4427538" y="5157788"/>
            <a:ext cx="367347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>
                <a:solidFill>
                  <a:schemeClr val="tx2"/>
                </a:solidFill>
                <a:latin typeface="Calibri" pitchFamily="34" charset="0"/>
              </a:rPr>
              <a:t>Приоритет в обучении: выполнение базовых упражнений средствами гимнастики для правильного формирования опорно-двигательного аппарата, развития гибкости, координации, моторики</a:t>
            </a:r>
          </a:p>
        </p:txBody>
      </p:sp>
      <p:pic>
        <p:nvPicPr>
          <p:cNvPr id="21514" name="Рисунок 23" descr="0_c6603_770ceee7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437063"/>
            <a:ext cx="3048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AutoShape 18" descr="depositphotos_10497022-stock-photo-blank-blue-office-no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AutoShape 20" descr="depositphotos_10497022-stock-photo-blank-blue-office-no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utoShape 22" descr="depositphotos_10497022-stock-photo-blank-blue-office-no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8" name="Picture 24" descr="notebook-paper-vector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636838"/>
            <a:ext cx="20875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6948488" y="3500438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>
                <a:solidFill>
                  <a:schemeClr val="tx2"/>
                </a:solidFill>
                <a:latin typeface="Calibri" pitchFamily="34" charset="0"/>
              </a:rPr>
              <a:t>Дошкольное и начальное общее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6192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Как обновить содержание и технологии преподавания</a:t>
            </a:r>
          </a:p>
        </p:txBody>
      </p:sp>
      <p:sp>
        <p:nvSpPr>
          <p:cNvPr id="22530" name="AutoShape 12" descr="depositphotos_10497022-stock-photo-blank-blue-office-no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AutoShape 13" descr="depositphotos_10497022-stock-photo-blank-blue-office-no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AutoShape 14" descr="depositphotos_10497022-stock-photo-blank-blue-office-not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17"/>
          <p:cNvSpPr>
            <a:spLocks noChangeArrowheads="1"/>
          </p:cNvSpPr>
          <p:nvPr/>
        </p:nvSpPr>
        <p:spPr bwMode="auto">
          <a:xfrm>
            <a:off x="539750" y="2924175"/>
            <a:ext cx="8135938" cy="576263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18"/>
          <p:cNvSpPr>
            <a:spLocks noChangeArrowheads="1"/>
          </p:cNvSpPr>
          <p:nvPr/>
        </p:nvSpPr>
        <p:spPr bwMode="auto">
          <a:xfrm>
            <a:off x="539750" y="3644900"/>
            <a:ext cx="8135938" cy="576263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19"/>
          <p:cNvSpPr>
            <a:spLocks noChangeArrowheads="1"/>
          </p:cNvSpPr>
          <p:nvPr/>
        </p:nvSpPr>
        <p:spPr bwMode="auto">
          <a:xfrm>
            <a:off x="539750" y="4365625"/>
            <a:ext cx="8135938" cy="576263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20"/>
          <p:cNvSpPr>
            <a:spLocks noChangeArrowheads="1"/>
          </p:cNvSpPr>
          <p:nvPr/>
        </p:nvSpPr>
        <p:spPr bwMode="auto">
          <a:xfrm>
            <a:off x="539750" y="5084763"/>
            <a:ext cx="8135938" cy="576262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21"/>
          <p:cNvSpPr>
            <a:spLocks noChangeArrowheads="1"/>
          </p:cNvSpPr>
          <p:nvPr/>
        </p:nvSpPr>
        <p:spPr bwMode="auto">
          <a:xfrm>
            <a:off x="539750" y="5805488"/>
            <a:ext cx="8135938" cy="576262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25" descr="depositphotos_12287011-stock-photo-hands-holding-blank-she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AutoShape 27" descr="depositphotos_12287011-stock-photo-hands-holding-blank-she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40" name="Picture 29" descr="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88913"/>
            <a:ext cx="1884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30"/>
          <p:cNvSpPr txBox="1">
            <a:spLocks noChangeArrowheads="1"/>
          </p:cNvSpPr>
          <p:nvPr/>
        </p:nvSpPr>
        <p:spPr bwMode="auto">
          <a:xfrm>
            <a:off x="7164388" y="1052513"/>
            <a:ext cx="17272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>
                <a:latin typeface="Calibri" pitchFamily="34" charset="0"/>
              </a:rPr>
              <a:t>Основное общее и среднее общее образование</a:t>
            </a:r>
            <a:r>
              <a:rPr lang="ru-RU"/>
              <a:t> </a:t>
            </a:r>
          </a:p>
        </p:txBody>
      </p:sp>
      <p:sp>
        <p:nvSpPr>
          <p:cNvPr id="22542" name="Text Box 31"/>
          <p:cNvSpPr txBox="1">
            <a:spLocks noChangeArrowheads="1"/>
          </p:cNvSpPr>
          <p:nvPr/>
        </p:nvSpPr>
        <p:spPr bwMode="auto">
          <a:xfrm>
            <a:off x="539750" y="2924175"/>
            <a:ext cx="8135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tx2"/>
                </a:solidFill>
                <a:latin typeface="Calibri" pitchFamily="34" charset="0"/>
              </a:rPr>
              <a:t>Реализация образовательных программ на основе современных оздоровительных систем и традиционных, прикладных и развивающихся видов спорта</a:t>
            </a:r>
          </a:p>
        </p:txBody>
      </p:sp>
      <p:sp>
        <p:nvSpPr>
          <p:cNvPr id="22543" name="Text Box 32"/>
          <p:cNvSpPr txBox="1">
            <a:spLocks noChangeArrowheads="1"/>
          </p:cNvSpPr>
          <p:nvPr/>
        </p:nvSpPr>
        <p:spPr bwMode="auto">
          <a:xfrm>
            <a:off x="539750" y="3644900"/>
            <a:ext cx="8135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tx2"/>
                </a:solidFill>
                <a:latin typeface="Calibri" pitchFamily="34" charset="0"/>
              </a:rPr>
              <a:t>Преподавание уроков с оздоровительной, общеразвивающей, спортивной</a:t>
            </a:r>
            <a:br>
              <a:rPr lang="ru-RU" sz="1600" b="1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1600" b="1">
                <a:solidFill>
                  <a:schemeClr val="tx2"/>
                </a:solidFill>
                <a:latin typeface="Calibri" pitchFamily="34" charset="0"/>
              </a:rPr>
              <a:t>и практико-ориентированной направленностью</a:t>
            </a:r>
          </a:p>
        </p:txBody>
      </p:sp>
      <p:sp>
        <p:nvSpPr>
          <p:cNvPr id="22544" name="Text Box 33"/>
          <p:cNvSpPr txBox="1">
            <a:spLocks noChangeArrowheads="1"/>
          </p:cNvSpPr>
          <p:nvPr/>
        </p:nvSpPr>
        <p:spPr bwMode="auto">
          <a:xfrm>
            <a:off x="539750" y="4437063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Участие в деятельности школьных спортивных клубов</a:t>
            </a:r>
          </a:p>
        </p:txBody>
      </p:sp>
      <p:sp>
        <p:nvSpPr>
          <p:cNvPr id="22545" name="Text Box 34"/>
          <p:cNvSpPr txBox="1">
            <a:spLocks noChangeArrowheads="1"/>
          </p:cNvSpPr>
          <p:nvPr/>
        </p:nvSpPr>
        <p:spPr bwMode="auto">
          <a:xfrm>
            <a:off x="539750" y="5084763"/>
            <a:ext cx="8135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tx2"/>
                </a:solidFill>
                <a:latin typeface="Calibri" pitchFamily="34" charset="0"/>
              </a:rPr>
              <a:t>Освоение дополнительных общеобразовательных программ в области физической культуры и спорта, участие в соревнованиях</a:t>
            </a:r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539750" y="5805488"/>
            <a:ext cx="8135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chemeClr val="tx2"/>
                </a:solidFill>
                <a:latin typeface="Calibri" pitchFamily="34" charset="0"/>
              </a:rPr>
              <a:t>Демонстрация учениками полученных компетенций через выполнение тестов Всероссийских спортивных соревнований (игр) школьников «Президентские состязания» и нормативов ГТО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468313" y="260350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Как обновить содержание и технологии преподавания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54" name="AutoShape 6"/>
          <p:cNvSpPr>
            <a:spLocks noChangeArrowheads="1"/>
          </p:cNvSpPr>
          <p:nvPr/>
        </p:nvSpPr>
        <p:spPr bwMode="auto">
          <a:xfrm>
            <a:off x="250825" y="1484313"/>
            <a:ext cx="8713788" cy="5373687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50825" y="1412875"/>
            <a:ext cx="8391525" cy="5722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Усовершенствовать КИМ для промежуточной аттестации с учетом физических качеств и тестирования знаний по физкультуре;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Усовершенствовать УМК по физкультуре, которые будут ориентированы </a:t>
            </a:r>
            <a:br>
              <a:rPr lang="ru-RU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на оптимальное сочетание обязательной части ООП и части, формируемой участниками образовательных отношений;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Улучшить технологии проведения и содержание всероссийской олимпиады школьников;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Регламентировать деятельность школьных спортивных клубов как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одной из форм внеурочной деятельности;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Модернизировать технологии преподавания предмета в соответствии </a:t>
            </a:r>
            <a:br>
              <a:rPr lang="ru-RU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с сенситивными периодами развития физических качеств и индивидуальными особенностями учеников;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Обеспечить системный подход в интеграции содержания предмета с программами воспитания и социализации учеников;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Усовершенствовать технологии педагогического и медицинского</a:t>
            </a:r>
            <a:br>
              <a:rPr lang="ru-RU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 контроля за занятиями физкультурой;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Использовать ресурсы физкультурно-спортивных и иных организаций разной социальной направленности, в том числе для популяризации ЗОЖ;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Сформировать антидопинговое мировоззрение и поведение</a:t>
            </a:r>
          </a:p>
          <a:p>
            <a:pPr marL="342900" indent="-342900">
              <a:spcBef>
                <a:spcPct val="50000"/>
              </a:spcBef>
            </a:pPr>
            <a:endParaRPr lang="ru-RU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4294967295"/>
          </p:nvPr>
        </p:nvSpPr>
        <p:spPr>
          <a:xfrm>
            <a:off x="2951163" y="2492375"/>
            <a:ext cx="6192837" cy="3451225"/>
          </a:xfrm>
        </p:spPr>
        <p:txBody>
          <a:bodyPr>
            <a:normAutofit lnSpcReduction="10000"/>
          </a:bodyPr>
          <a:lstStyle/>
          <a:p>
            <a:pPr marL="0" indent="0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1. Обеспечить условия для индивидуализации обучения, выявления и поддержки одаренных детей.</a:t>
            </a:r>
          </a:p>
          <a:p>
            <a:pPr marL="0" indent="0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2. Обеспечить условия для участия учеников с ОВЗ в разных формах конкурсных мероприятий.</a:t>
            </a:r>
          </a:p>
          <a:p>
            <a:pPr marL="0" indent="0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3. Обеспечить сетевое взаимодействие с использованием ресурсов организаций дополнительного образования.</a:t>
            </a:r>
          </a:p>
          <a:p>
            <a:pPr marL="0" indent="0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4. Разработать механизмы формирования навыков ЗОЖ, в том числе антидопингового мировоззрения и поведения через взаимодействие с семьей и родительским сообществом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dirty="0" smtClean="0">
              <a:latin typeface="Calibri" pitchFamily="34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2"/>
                </a:solidFill>
                <a:latin typeface="Calibri" pitchFamily="34" charset="0"/>
              </a:rPr>
              <a:t>Как формировать мотивацию к регулярным занятиям физкультурой и ведению ЗОЖ</a:t>
            </a:r>
          </a:p>
        </p:txBody>
      </p:sp>
      <p:pic>
        <p:nvPicPr>
          <p:cNvPr id="24579" name="Рисунок 7" descr="girl_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24336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4294967295"/>
          </p:nvPr>
        </p:nvSpPr>
        <p:spPr>
          <a:xfrm>
            <a:off x="3238500" y="2492375"/>
            <a:ext cx="5905500" cy="345122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1. Продумать форматы организации индивидуальной деятельности учеников, сетевые модули для самостоятельного углубленного изучения программ по видам спорта, отдельных тем и разделов по физкультуре.</a:t>
            </a:r>
          </a:p>
          <a:p>
            <a:pPr marL="0" indent="0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2. Создать банки современных средств диагностики результатов обучения, физического развития, определения уровня здоровья, физической подготовки.</a:t>
            </a:r>
          </a:p>
          <a:p>
            <a:pPr marL="0" indent="0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3. Запустить функционирование информационного центра, координирующего процесс развития учебного предмета и его результаты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dirty="0" smtClean="0">
              <a:latin typeface="Calibri" pitchFamily="34" charset="0"/>
            </a:endParaRPr>
          </a:p>
        </p:txBody>
      </p:sp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3375"/>
            <a:ext cx="8424936" cy="12525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</a:rPr>
              <a:t>Как развивать информационные ресурсы</a:t>
            </a:r>
          </a:p>
        </p:txBody>
      </p:sp>
      <p:pic>
        <p:nvPicPr>
          <p:cNvPr id="25603" name="Picture 6" descr="278ed446b2756c12858a31776ea515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27003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4294967295"/>
          </p:nvPr>
        </p:nvSpPr>
        <p:spPr>
          <a:xfrm>
            <a:off x="323850" y="2565400"/>
            <a:ext cx="8172450" cy="3451225"/>
          </a:xfrm>
        </p:spPr>
        <p:txBody>
          <a:bodyPr>
            <a:normAutofit fontScale="92500"/>
          </a:bodyPr>
          <a:lstStyle/>
          <a:p>
            <a:pPr marL="0" indent="0">
              <a:buFont typeface="Symbol" pitchFamily="18" charset="2"/>
              <a:buNone/>
            </a:pP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Чедов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Константин Васильевич, </a:t>
            </a:r>
          </a:p>
          <a:p>
            <a:pPr marL="0" indent="0">
              <a:buFont typeface="Symbol" pitchFamily="18" charset="2"/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ведущий научный сотрудник отдела научно-методического сопровождения общего образования </a:t>
            </a:r>
          </a:p>
          <a:p>
            <a:pPr marL="0" indent="0">
              <a:buFont typeface="Symbol" pitchFamily="18" charset="2"/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ГАУ ДПО «Институт развития образования Пермского края», кандидат педагогических наук, доцент.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 Пермь, ул. Бородинская, 35а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Тел. 89226498174</a:t>
            </a:r>
          </a:p>
          <a:p>
            <a:pPr marL="0" indent="0">
              <a:buFont typeface="Symbol" pitchFamily="18" charset="2"/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Адрес электронной почты: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chedovkv@yandex.ru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620688"/>
            <a:ext cx="5241776" cy="125253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Контактная информация</a:t>
            </a:r>
            <a:r>
              <a:rPr lang="ru-RU" b="1" dirty="0" smtClean="0"/>
              <a:t> </a:t>
            </a:r>
          </a:p>
        </p:txBody>
      </p:sp>
      <p:pic>
        <p:nvPicPr>
          <p:cNvPr id="32771" name="Picture 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933" y="836712"/>
            <a:ext cx="1981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611560" y="2924944"/>
            <a:ext cx="7777162" cy="3457575"/>
          </a:xfrm>
        </p:spPr>
        <p:txBody>
          <a:bodyPr>
            <a:normAutofit lnSpcReduction="10000"/>
          </a:bodyPr>
          <a:lstStyle/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Физическая культура является неотъемлемой частью культуры общества, представляющая собой совокупность ценностей и знаний, создаваемых и используемых в целях физического и интеллектуального развития способностей человека, совершенствования его двигательной активности и формирования здорового образа жизни, социальной адаптации путем физического воспитания, физической подготовки и физического развития.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23850" y="908720"/>
            <a:ext cx="4679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I. Значение учебного предмета в системе общего образования</a:t>
            </a:r>
          </a:p>
        </p:txBody>
      </p:sp>
      <p:pic>
        <p:nvPicPr>
          <p:cNvPr id="16387" name="Picture 2" descr="C:\Users\stud\Desktop\картинки к презентации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88913"/>
            <a:ext cx="3744912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536" y="903287"/>
            <a:ext cx="5267325" cy="1252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Цель образования по физической культуре</a:t>
            </a:r>
          </a:p>
        </p:txBody>
      </p:sp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539750" y="3141663"/>
            <a:ext cx="8135938" cy="291465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Формирование разносторонне физически развитой личности, способной активно использовать ценности физической культуры для укрепления и длительного сохранения здоровья, оптимизации собственной трудовой деятельности в динамично складывающихся социально-экономических условиях.</a:t>
            </a:r>
          </a:p>
        </p:txBody>
      </p:sp>
      <p:pic>
        <p:nvPicPr>
          <p:cNvPr id="17411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5811" y="260350"/>
            <a:ext cx="3648802" cy="27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68313" y="260350"/>
            <a:ext cx="47513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II. Проблемы изучения и преподавания учебного предмета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8434" name="Picture 4" descr="C:\Documents and Settings\Станислав\Рабочий стол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30194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9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97153"/>
              </p:ext>
            </p:extLst>
          </p:nvPr>
        </p:nvGraphicFramePr>
        <p:xfrm>
          <a:off x="4932363" y="2924175"/>
          <a:ext cx="3979862" cy="3752215"/>
        </p:xfrm>
        <a:graphic>
          <a:graphicData uri="http://schemas.openxmlformats.org/drawingml/2006/table">
            <a:tbl>
              <a:tblPr/>
              <a:tblGrid>
                <a:gridCol w="3979862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Проблемы мотивационного характера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Несоответствие интересов учеников 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и содержания программ предмета, 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где виды двигательной деятельности 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не удовлетворяют запросам молодежи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Несовершенство механизмов,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которые формируют навыки самостоятельной учебной деятельности с учетом уровня физического развития, физической подготовки, особенностей здоровья и интересов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Неэффективность механизмов использования сетевой формы реализации программ общего образования и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допобразования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+mj-lt"/>
                          <a:ea typeface="Calibri" pitchFamily="34" charset="0"/>
                          <a:cs typeface="Arial" charset="0"/>
                        </a:rPr>
                        <a:t>, ресурсов физкультурно-спортивных и иных организаций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</a:tbl>
          </a:graphicData>
        </a:graphic>
      </p:graphicFrame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5724525" y="29972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2051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0151"/>
              </p:ext>
            </p:extLst>
          </p:nvPr>
        </p:nvGraphicFramePr>
        <p:xfrm>
          <a:off x="179512" y="1864880"/>
          <a:ext cx="4465638" cy="4752023"/>
        </p:xfrm>
        <a:graphic>
          <a:graphicData uri="http://schemas.openxmlformats.org/drawingml/2006/table">
            <a:tbl>
              <a:tblPr/>
              <a:tblGrid>
                <a:gridCol w="446563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Проблемы содержательного характера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преемственности и взаимосвязи уровней образования (ДО, НОО, ООО, СОО)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интеграции и равных возможностей для учеников, чтобы использовать формы обучения и средства физкультуры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системности вариативного,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разноуровневого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подхода к процессу обучения предмету (с учетом состояния здоровья и интересов)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формируют у учеников на уровнях ДОО и НОО навыков здорового и безопасного образа жизни средствами гимнастики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единых подходов к критериям и методикам оценивания успеваемости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механизмов педагогического и медицинского контроля на занятиях физкультурой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возможности использования 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содержании программ и учебников модулей по традиционным, национальным и новым видам спорта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aerobika-dlya-detej-opisanie-vidy-i-pravila-trenirov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47513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3399"/>
                </a:solidFill>
                <a:latin typeface="Calibri" pitchFamily="34" charset="0"/>
              </a:rPr>
              <a:t>II. Проблемы изучения и преподавания учебного предмета</a:t>
            </a:r>
            <a:r>
              <a:rPr lang="ru-RU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0" y="4508500"/>
            <a:ext cx="9144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Calibri" pitchFamily="34" charset="0"/>
              </a:rPr>
              <a:t>Проблемы методического характера. Мало внимания уделили:</a:t>
            </a:r>
          </a:p>
          <a:p>
            <a:r>
              <a:rPr lang="ru-RU" sz="1500">
                <a:latin typeface="Calibri" pitchFamily="34" charset="0"/>
              </a:rPr>
              <a:t>1. Созданию обоснованных технологий обучения в области физической культуры и спорта.</a:t>
            </a:r>
          </a:p>
          <a:p>
            <a:r>
              <a:rPr lang="ru-RU" sz="1500">
                <a:latin typeface="Calibri" pitchFamily="34" charset="0"/>
              </a:rPr>
              <a:t>2. Методикам выявления одаренных детей; методам обучения детей с ОВЗ.</a:t>
            </a:r>
          </a:p>
          <a:p>
            <a:r>
              <a:rPr lang="ru-RU" sz="1500">
                <a:latin typeface="Calibri" pitchFamily="34" charset="0"/>
              </a:rPr>
              <a:t>3. Обновлению УМК и программ мониторинга состояния физической подготовленности учеников с учетом современных технологий.</a:t>
            </a:r>
          </a:p>
          <a:p>
            <a:r>
              <a:rPr lang="ru-RU" sz="1500">
                <a:latin typeface="Calibri" pitchFamily="34" charset="0"/>
              </a:rPr>
              <a:t>4. Развитию образовательных информационных ресурсов для учителей физкультуры.</a:t>
            </a:r>
          </a:p>
          <a:p>
            <a:r>
              <a:rPr lang="ru-RU" sz="1500">
                <a:latin typeface="Calibri" pitchFamily="34" charset="0"/>
              </a:rPr>
              <a:t>5. Созданию безопасных условий для проведения урочных и внеурочных форм занятий физкультурно-спортивной направленности.</a:t>
            </a:r>
          </a:p>
          <a:p>
            <a:r>
              <a:rPr lang="ru-RU" sz="1500">
                <a:latin typeface="Calibri" pitchFamily="34" charset="0"/>
              </a:rPr>
              <a:t>6. Оснащению спортивных залов оборудованием в соответствии </a:t>
            </a:r>
            <a:br>
              <a:rPr lang="ru-RU" sz="1500">
                <a:latin typeface="Calibri" pitchFamily="34" charset="0"/>
              </a:rPr>
            </a:br>
            <a:r>
              <a:rPr lang="ru-RU" sz="1500">
                <a:latin typeface="Calibri" pitchFamily="34" charset="0"/>
              </a:rPr>
              <a:t>с запросами участников образовательных отношений</a:t>
            </a:r>
          </a:p>
          <a:p>
            <a:pPr>
              <a:spcBef>
                <a:spcPct val="50000"/>
              </a:spcBef>
            </a:pPr>
            <a:endParaRPr lang="ru-RU" sz="15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0"/>
            <a:ext cx="4932362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8313" y="260350"/>
            <a:ext cx="36718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II. Проблемы изучения и преподавания учебного предме</a:t>
            </a:r>
            <a:r>
              <a:rPr lang="ru-RU" sz="3200" b="1" dirty="0">
                <a:solidFill>
                  <a:schemeClr val="accent1"/>
                </a:solidFill>
                <a:latin typeface="Calibri" pitchFamily="34" charset="0"/>
              </a:rPr>
              <a:t>та</a:t>
            </a:r>
            <a:r>
              <a:rPr lang="ru-RU" dirty="0"/>
              <a:t> 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50825" y="2852738"/>
            <a:ext cx="385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4. Кадровые проблемы. </a:t>
            </a:r>
          </a:p>
          <a:p>
            <a:r>
              <a:rPr lang="ru-RU" b="1">
                <a:solidFill>
                  <a:schemeClr val="tx2"/>
                </a:solidFill>
              </a:rPr>
              <a:t>Мало внимания уделили: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468313" y="3860800"/>
            <a:ext cx="8496300" cy="28082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755650" y="4005263"/>
            <a:ext cx="799306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B3838"/>
                </a:solidFill>
              </a:rPr>
              <a:t>1. Системе подготовки и дополнительного профессионального </a:t>
            </a:r>
            <a:br>
              <a:rPr lang="ru-RU" b="1">
                <a:solidFill>
                  <a:srgbClr val="3B3838"/>
                </a:solidFill>
              </a:rPr>
            </a:br>
            <a:r>
              <a:rPr lang="ru-RU" b="1">
                <a:solidFill>
                  <a:srgbClr val="3B3838"/>
                </a:solidFill>
              </a:rPr>
              <a:t>образования учителей, которая не формирует необходимые компетенции;</a:t>
            </a:r>
          </a:p>
          <a:p>
            <a:r>
              <a:rPr lang="ru-RU" b="1">
                <a:solidFill>
                  <a:srgbClr val="3B3838"/>
                </a:solidFill>
              </a:rPr>
              <a:t>2. Процедуре аттестации, профессиональному росту учителей физкультуры, выстраиванию ИОТ;</a:t>
            </a:r>
          </a:p>
          <a:p>
            <a:r>
              <a:rPr lang="ru-RU" b="1">
                <a:solidFill>
                  <a:srgbClr val="3B3838"/>
                </a:solidFill>
              </a:rPr>
              <a:t>3. Механизмам межведомственного сотрудничества по созданию скоординированных программ повышения квалификации учителей физкультуры.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21704" t="18855" r="21120" b="26073"/>
          <a:stretch/>
        </p:blipFill>
        <p:spPr bwMode="auto">
          <a:xfrm>
            <a:off x="755576" y="836712"/>
            <a:ext cx="756084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60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2113" t="31977" r="2126" b="7364"/>
          <a:stretch/>
        </p:blipFill>
        <p:spPr bwMode="auto">
          <a:xfrm>
            <a:off x="899592" y="116632"/>
            <a:ext cx="7488832" cy="3290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2044" t="31142" r="3041" b="14555"/>
          <a:stretch/>
        </p:blipFill>
        <p:spPr bwMode="auto">
          <a:xfrm>
            <a:off x="971600" y="3284984"/>
            <a:ext cx="7416824" cy="2945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7827" t="30303" r="9197" b="11051"/>
          <a:stretch/>
        </p:blipFill>
        <p:spPr bwMode="auto">
          <a:xfrm>
            <a:off x="611560" y="1196752"/>
            <a:ext cx="799288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1165</TotalTime>
  <Words>718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Реализация Концепции преподавания учебного предмета «Физическая культура» в общеобразовательных организациях Пермского края </vt:lpstr>
      <vt:lpstr>Презентация PowerPoint</vt:lpstr>
      <vt:lpstr>Цель образования по физической культуре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формировать мотивацию к регулярным занятиям физкультурой и ведению ЗОЖ</vt:lpstr>
      <vt:lpstr>Как развивать информационные ресурсы</vt:lpstr>
      <vt:lpstr>Контактная информация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структуры и содержания образования по физической культуре в школе</dc:title>
  <dc:creator>stud</dc:creator>
  <cp:lastModifiedBy>Администратор</cp:lastModifiedBy>
  <cp:revision>67</cp:revision>
  <dcterms:created xsi:type="dcterms:W3CDTF">2015-01-16T06:06:11Z</dcterms:created>
  <dcterms:modified xsi:type="dcterms:W3CDTF">2021-03-04T04:02:48Z</dcterms:modified>
</cp:coreProperties>
</file>