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4" r:id="rId3"/>
    <p:sldId id="265" r:id="rId4"/>
    <p:sldId id="257" r:id="rId5"/>
    <p:sldId id="278" r:id="rId6"/>
    <p:sldId id="279" r:id="rId7"/>
    <p:sldId id="281" r:id="rId8"/>
    <p:sldId id="312" r:id="rId9"/>
    <p:sldId id="313" r:id="rId10"/>
    <p:sldId id="314" r:id="rId11"/>
    <p:sldId id="316" r:id="rId12"/>
    <p:sldId id="284" r:id="rId13"/>
    <p:sldId id="285" r:id="rId14"/>
    <p:sldId id="288" r:id="rId15"/>
    <p:sldId id="305" r:id="rId16"/>
    <p:sldId id="290" r:id="rId17"/>
    <p:sldId id="289" r:id="rId18"/>
    <p:sldId id="304" r:id="rId19"/>
    <p:sldId id="306" r:id="rId20"/>
    <p:sldId id="297" r:id="rId21"/>
    <p:sldId id="299" r:id="rId22"/>
    <p:sldId id="300" r:id="rId23"/>
    <p:sldId id="301" r:id="rId24"/>
    <p:sldId id="302" r:id="rId25"/>
    <p:sldId id="298" r:id="rId26"/>
    <p:sldId id="307" r:id="rId27"/>
    <p:sldId id="311" r:id="rId28"/>
    <p:sldId id="287" r:id="rId29"/>
    <p:sldId id="292" r:id="rId30"/>
    <p:sldId id="293" r:id="rId31"/>
    <p:sldId id="294" r:id="rId32"/>
    <p:sldId id="295" r:id="rId33"/>
    <p:sldId id="308" r:id="rId34"/>
    <p:sldId id="296" r:id="rId35"/>
    <p:sldId id="315" r:id="rId3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11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D57310-95CE-4D30-8A89-85539B9E3A56}" type="datetimeFigureOut">
              <a:rPr lang="ru-RU" smtClean="0"/>
              <a:t>24.08.2023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1D6A5C-E65B-4D89-B112-3FE57E7F22CD}" type="slidenum">
              <a:rPr lang="ru-RU" smtClean="0"/>
              <a:t>‹#›</a:t>
            </a:fld>
            <a:endParaRPr lang="ru-RU"/>
          </a:p>
        </p:txBody>
      </p:sp>
    </p:spTree>
    <p:extLst>
      <p:ext uri="{BB962C8B-B14F-4D97-AF65-F5344CB8AC3E}">
        <p14:creationId xmlns:p14="http://schemas.microsoft.com/office/powerpoint/2010/main" val="2874685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F1D6A5C-E65B-4D89-B112-3FE57E7F22CD}" type="slidenum">
              <a:rPr lang="ru-RU" smtClean="0"/>
              <a:t>2</a:t>
            </a:fld>
            <a:endParaRPr lang="ru-RU"/>
          </a:p>
        </p:txBody>
      </p:sp>
    </p:spTree>
    <p:extLst>
      <p:ext uri="{BB962C8B-B14F-4D97-AF65-F5344CB8AC3E}">
        <p14:creationId xmlns:p14="http://schemas.microsoft.com/office/powerpoint/2010/main" val="181024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F1D6A5C-E65B-4D89-B112-3FE57E7F22CD}" type="slidenum">
              <a:rPr lang="ru-RU" smtClean="0"/>
              <a:t>34</a:t>
            </a:fld>
            <a:endParaRPr lang="ru-RU"/>
          </a:p>
        </p:txBody>
      </p:sp>
    </p:spTree>
    <p:extLst>
      <p:ext uri="{BB962C8B-B14F-4D97-AF65-F5344CB8AC3E}">
        <p14:creationId xmlns:p14="http://schemas.microsoft.com/office/powerpoint/2010/main" val="3745177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3449649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994075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655145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834108" y="666749"/>
            <a:ext cx="10748291" cy="546755"/>
          </a:xfrm>
        </p:spPr>
        <p:txBody>
          <a:bodyPr>
            <a:normAutofit/>
          </a:bodyPr>
          <a:lstStyle>
            <a:lvl1pPr algn="l">
              <a:defRPr sz="3600"/>
            </a:lvl1pPr>
          </a:lstStyle>
          <a:p>
            <a:r>
              <a:rPr lang="ru-RU" dirty="0"/>
              <a:t>Заголовок слайда</a:t>
            </a:r>
          </a:p>
        </p:txBody>
      </p:sp>
      <p:sp>
        <p:nvSpPr>
          <p:cNvPr id="6" name="Номер слайда 5"/>
          <p:cNvSpPr>
            <a:spLocks noGrp="1"/>
          </p:cNvSpPr>
          <p:nvPr>
            <p:ph type="sldNum" sz="quarter" idx="12"/>
          </p:nvPr>
        </p:nvSpPr>
        <p:spPr/>
        <p:txBody>
          <a:bodyPr/>
          <a:lstStyle/>
          <a:p>
            <a:fld id="{C13188C0-0690-4813-9C5A-23A3FA88CF27}" type="slidenum">
              <a:rPr lang="ru-RU" smtClean="0"/>
              <a:t>‹#›</a:t>
            </a:fld>
            <a:endParaRPr lang="ru-RU"/>
          </a:p>
        </p:txBody>
      </p:sp>
      <p:sp>
        <p:nvSpPr>
          <p:cNvPr id="14" name="Текст 3"/>
          <p:cNvSpPr>
            <a:spLocks noGrp="1"/>
          </p:cNvSpPr>
          <p:nvPr>
            <p:ph type="body" sz="half" idx="13" hasCustomPrompt="1"/>
          </p:nvPr>
        </p:nvSpPr>
        <p:spPr>
          <a:xfrm>
            <a:off x="846747" y="2010567"/>
            <a:ext cx="10735652" cy="4075907"/>
          </a:xfrm>
        </p:spPr>
        <p:txBody>
          <a:bodyPr/>
          <a:lstStyle>
            <a:lvl1pPr marL="0" indent="0" algn="just">
              <a:spcBef>
                <a:spcPts val="0"/>
              </a:spcBef>
              <a:spcAft>
                <a:spcPts val="1000"/>
              </a:spcAft>
              <a:buNone/>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a:t>
            </a:r>
          </a:p>
        </p:txBody>
      </p:sp>
    </p:spTree>
    <p:extLst>
      <p:ext uri="{BB962C8B-B14F-4D97-AF65-F5344CB8AC3E}">
        <p14:creationId xmlns:p14="http://schemas.microsoft.com/office/powerpoint/2010/main" val="4238311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Заголовок и два блока текста">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13188C0-0690-4813-9C5A-23A3FA88CF27}" type="slidenum">
              <a:rPr lang="ru-RU" smtClean="0"/>
              <a:t>‹#›</a:t>
            </a:fld>
            <a:endParaRPr lang="ru-RU"/>
          </a:p>
        </p:txBody>
      </p:sp>
      <p:sp>
        <p:nvSpPr>
          <p:cNvPr id="7" name="Номер слайда 6"/>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13188C0-0690-4813-9C5A-23A3FA88CF27}" type="slidenum">
              <a:rPr lang="ru-RU" smtClean="0"/>
              <a:pPr/>
              <a:t>‹#›</a:t>
            </a:fld>
            <a:endParaRPr lang="ru-RU"/>
          </a:p>
        </p:txBody>
      </p:sp>
      <p:sp>
        <p:nvSpPr>
          <p:cNvPr id="12" name="Текст 3"/>
          <p:cNvSpPr>
            <a:spLocks noGrp="1"/>
          </p:cNvSpPr>
          <p:nvPr>
            <p:ph type="body" sz="half" idx="13" hasCustomPrompt="1"/>
          </p:nvPr>
        </p:nvSpPr>
        <p:spPr>
          <a:xfrm>
            <a:off x="838200" y="1825625"/>
            <a:ext cx="5181600" cy="4351338"/>
          </a:xfrm>
        </p:spPr>
        <p:txBody>
          <a:bodyPr/>
          <a:lstStyle>
            <a:lvl1pPr marL="0" indent="0" algn="just">
              <a:spcBef>
                <a:spcPts val="0"/>
              </a:spcBef>
              <a:spcAft>
                <a:spcPts val="1000"/>
              </a:spcAft>
              <a:buNone/>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 или рисунок</a:t>
            </a:r>
          </a:p>
        </p:txBody>
      </p:sp>
      <p:sp>
        <p:nvSpPr>
          <p:cNvPr id="13" name="Текст 3"/>
          <p:cNvSpPr>
            <a:spLocks noGrp="1"/>
          </p:cNvSpPr>
          <p:nvPr>
            <p:ph type="body" sz="half" idx="14" hasCustomPrompt="1"/>
          </p:nvPr>
        </p:nvSpPr>
        <p:spPr>
          <a:xfrm>
            <a:off x="6172200" y="1825625"/>
            <a:ext cx="5181600" cy="4351338"/>
          </a:xfrm>
        </p:spPr>
        <p:txBody>
          <a:bodyPr/>
          <a:lstStyle>
            <a:lvl1pPr marL="0" indent="0" algn="just">
              <a:spcBef>
                <a:spcPts val="0"/>
              </a:spcBef>
              <a:spcAft>
                <a:spcPts val="1000"/>
              </a:spcAft>
              <a:buNone/>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 или рисунок</a:t>
            </a:r>
          </a:p>
        </p:txBody>
      </p:sp>
      <p:sp>
        <p:nvSpPr>
          <p:cNvPr id="3" name="Заголовок 2"/>
          <p:cNvSpPr>
            <a:spLocks noGrp="1"/>
          </p:cNvSpPr>
          <p:nvPr>
            <p:ph type="title" hasCustomPrompt="1"/>
          </p:nvPr>
        </p:nvSpPr>
        <p:spPr>
          <a:xfrm>
            <a:off x="846746" y="673882"/>
            <a:ext cx="10515600" cy="539622"/>
          </a:xfrm>
        </p:spPr>
        <p:txBody>
          <a:bodyPr>
            <a:normAutofit/>
          </a:bodyPr>
          <a:lstStyle>
            <a:lvl1pPr algn="l">
              <a:defRPr lang="ru-RU" sz="3600" b="1" kern="1200" dirty="0">
                <a:solidFill>
                  <a:schemeClr val="accent1">
                    <a:lumMod val="75000"/>
                  </a:schemeClr>
                </a:solidFill>
                <a:latin typeface="+mj-lt"/>
                <a:ea typeface="+mj-ea"/>
                <a:cs typeface="+mj-cs"/>
              </a:defRPr>
            </a:lvl1pPr>
          </a:lstStyle>
          <a:p>
            <a:r>
              <a:rPr lang="ru-RU" dirty="0"/>
              <a:t>Заголовок слайда</a:t>
            </a:r>
          </a:p>
        </p:txBody>
      </p:sp>
    </p:spTree>
    <p:extLst>
      <p:ext uri="{BB962C8B-B14F-4D97-AF65-F5344CB8AC3E}">
        <p14:creationId xmlns:p14="http://schemas.microsoft.com/office/powerpoint/2010/main" val="2096585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Заголовоктекст, два блока список">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C13188C0-0690-4813-9C5A-23A3FA88CF27}" type="slidenum">
              <a:rPr lang="ru-RU" smtClean="0"/>
              <a:t>‹#›</a:t>
            </a:fld>
            <a:endParaRPr lang="ru-RU"/>
          </a:p>
        </p:txBody>
      </p:sp>
      <p:sp>
        <p:nvSpPr>
          <p:cNvPr id="7" name="Номер слайда 6"/>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13188C0-0690-4813-9C5A-23A3FA88CF27}" type="slidenum">
              <a:rPr lang="ru-RU" smtClean="0"/>
              <a:pPr/>
              <a:t>‹#›</a:t>
            </a:fld>
            <a:endParaRPr lang="ru-RU"/>
          </a:p>
        </p:txBody>
      </p:sp>
      <p:cxnSp>
        <p:nvCxnSpPr>
          <p:cNvPr id="9" name="Прямая соединительная линия 8"/>
          <p:cNvCxnSpPr/>
          <p:nvPr userDrawn="1"/>
        </p:nvCxnSpPr>
        <p:spPr>
          <a:xfrm>
            <a:off x="6086475" y="2343149"/>
            <a:ext cx="9525" cy="3833814"/>
          </a:xfrm>
          <a:prstGeom prst="line">
            <a:avLst/>
          </a:prstGeom>
        </p:spPr>
        <p:style>
          <a:lnRef idx="1">
            <a:schemeClr val="accent1"/>
          </a:lnRef>
          <a:fillRef idx="0">
            <a:schemeClr val="accent1"/>
          </a:fillRef>
          <a:effectRef idx="0">
            <a:schemeClr val="accent1"/>
          </a:effectRef>
          <a:fontRef idx="minor">
            <a:schemeClr val="tx1"/>
          </a:fontRef>
        </p:style>
      </p:cxnSp>
      <p:sp>
        <p:nvSpPr>
          <p:cNvPr id="12" name="Текст 3"/>
          <p:cNvSpPr>
            <a:spLocks noGrp="1"/>
          </p:cNvSpPr>
          <p:nvPr>
            <p:ph type="body" sz="half" idx="14" hasCustomPrompt="1"/>
          </p:nvPr>
        </p:nvSpPr>
        <p:spPr>
          <a:xfrm>
            <a:off x="800100" y="2320924"/>
            <a:ext cx="5181600" cy="3856039"/>
          </a:xfrm>
        </p:spPr>
        <p:txBody>
          <a:bodyPr/>
          <a:lstStyle>
            <a:lvl1pPr marL="342900" indent="-342900" algn="just">
              <a:spcBef>
                <a:spcPts val="0"/>
              </a:spcBef>
              <a:spcAft>
                <a:spcPts val="1000"/>
              </a:spcAft>
              <a:buClr>
                <a:schemeClr val="accent5"/>
              </a:buClr>
              <a:buFont typeface="Wingdings" panose="05000000000000000000" pitchFamily="2" charset="2"/>
              <a:buChar char="Ø"/>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a:t>
            </a:r>
          </a:p>
        </p:txBody>
      </p:sp>
      <p:sp>
        <p:nvSpPr>
          <p:cNvPr id="14" name="Текст 3"/>
          <p:cNvSpPr>
            <a:spLocks noGrp="1"/>
          </p:cNvSpPr>
          <p:nvPr>
            <p:ph type="body" sz="half" idx="15" hasCustomPrompt="1"/>
          </p:nvPr>
        </p:nvSpPr>
        <p:spPr>
          <a:xfrm>
            <a:off x="6172200" y="2343149"/>
            <a:ext cx="5181600" cy="3833813"/>
          </a:xfrm>
        </p:spPr>
        <p:txBody>
          <a:bodyPr/>
          <a:lstStyle>
            <a:lvl1pPr marL="342900" indent="-342900" algn="just">
              <a:spcBef>
                <a:spcPts val="0"/>
              </a:spcBef>
              <a:spcAft>
                <a:spcPts val="1000"/>
              </a:spcAft>
              <a:buClr>
                <a:schemeClr val="accent5"/>
              </a:buClr>
              <a:buFont typeface="Wingdings" panose="05000000000000000000" pitchFamily="2" charset="2"/>
              <a:buChar char="Ø"/>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a:t>
            </a:r>
          </a:p>
        </p:txBody>
      </p:sp>
      <p:sp>
        <p:nvSpPr>
          <p:cNvPr id="15" name="Текст 3"/>
          <p:cNvSpPr>
            <a:spLocks noGrp="1"/>
          </p:cNvSpPr>
          <p:nvPr>
            <p:ph type="body" sz="half" idx="16" hasCustomPrompt="1"/>
          </p:nvPr>
        </p:nvSpPr>
        <p:spPr>
          <a:xfrm>
            <a:off x="838200" y="1476375"/>
            <a:ext cx="10515600" cy="619126"/>
          </a:xfrm>
        </p:spPr>
        <p:txBody>
          <a:bodyPr/>
          <a:lstStyle>
            <a:lvl1pPr marL="0" indent="0" algn="ctr">
              <a:spcBef>
                <a:spcPts val="0"/>
              </a:spcBef>
              <a:spcAft>
                <a:spcPts val="1000"/>
              </a:spcAft>
              <a:buNone/>
              <a:defRPr lang="ru-RU" sz="2400" b="0" kern="1200" dirty="0" smtClean="0">
                <a:solidFill>
                  <a:schemeClr val="tx1"/>
                </a:solidFill>
                <a:latin typeface="+mj-lt"/>
                <a:ea typeface="+mn-ea"/>
                <a:cs typeface="+mn-cs"/>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dirty="0"/>
              <a:t>Текст</a:t>
            </a:r>
          </a:p>
        </p:txBody>
      </p:sp>
      <p:sp>
        <p:nvSpPr>
          <p:cNvPr id="2" name="Заголовок 1"/>
          <p:cNvSpPr>
            <a:spLocks noGrp="1"/>
          </p:cNvSpPr>
          <p:nvPr>
            <p:ph type="title" hasCustomPrompt="1"/>
          </p:nvPr>
        </p:nvSpPr>
        <p:spPr>
          <a:xfrm>
            <a:off x="838200" y="694186"/>
            <a:ext cx="10515600" cy="517341"/>
          </a:xfrm>
        </p:spPr>
        <p:txBody>
          <a:bodyPr>
            <a:normAutofit/>
          </a:bodyPr>
          <a:lstStyle>
            <a:lvl1pPr algn="l">
              <a:defRPr sz="3600"/>
            </a:lvl1pPr>
          </a:lstStyle>
          <a:p>
            <a:r>
              <a:rPr lang="ru-RU" dirty="0"/>
              <a:t>Заголовок слайда</a:t>
            </a:r>
          </a:p>
        </p:txBody>
      </p:sp>
    </p:spTree>
    <p:extLst>
      <p:ext uri="{BB962C8B-B14F-4D97-AF65-F5344CB8AC3E}">
        <p14:creationId xmlns:p14="http://schemas.microsoft.com/office/powerpoint/2010/main" val="12234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8/24/2023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extLst>
      <p:ext uri="{BB962C8B-B14F-4D97-AF65-F5344CB8AC3E}">
        <p14:creationId xmlns:p14="http://schemas.microsoft.com/office/powerpoint/2010/main" val="712396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3860754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545123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D6BAEE8-96E4-4883-AA98-65FB021C8C20}" type="datetimeFigureOut">
              <a:rPr lang="ru-RU" smtClean="0"/>
              <a:t>24.08.2023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74274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D6BAEE8-96E4-4883-AA98-65FB021C8C20}" type="datetimeFigureOut">
              <a:rPr lang="ru-RU" smtClean="0"/>
              <a:t>24.08.2023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298922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D6BAEE8-96E4-4883-AA98-65FB021C8C20}" type="datetimeFigureOut">
              <a:rPr lang="ru-RU" smtClean="0"/>
              <a:t>24.08.2023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154140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6BAEE8-96E4-4883-AA98-65FB021C8C20}" type="datetimeFigureOut">
              <a:rPr lang="ru-RU" smtClean="0"/>
              <a:t>24.08.2023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4065250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2D6BAEE8-96E4-4883-AA98-65FB021C8C20}" type="datetimeFigureOut">
              <a:rPr lang="ru-RU" smtClean="0"/>
              <a:t>24.08.2023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10288354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2D6BAEE8-96E4-4883-AA98-65FB021C8C20}" type="datetimeFigureOut">
              <a:rPr lang="ru-RU" smtClean="0"/>
              <a:t>24.08.2023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9E2893-42D0-405A-999A-76148EA7AC1E}" type="slidenum">
              <a:rPr lang="ru-RU" smtClean="0"/>
              <a:t>‹#›</a:t>
            </a:fld>
            <a:endParaRPr lang="ru-RU"/>
          </a:p>
        </p:txBody>
      </p:sp>
    </p:spTree>
    <p:extLst>
      <p:ext uri="{BB962C8B-B14F-4D97-AF65-F5344CB8AC3E}">
        <p14:creationId xmlns:p14="http://schemas.microsoft.com/office/powerpoint/2010/main" val="2034344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6BAEE8-96E4-4883-AA98-65FB021C8C20}" type="datetimeFigureOut">
              <a:rPr lang="ru-RU" smtClean="0"/>
              <a:t>24.08.2023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9E2893-42D0-405A-999A-76148EA7AC1E}" type="slidenum">
              <a:rPr lang="ru-RU" smtClean="0"/>
              <a:t>‹#›</a:t>
            </a:fld>
            <a:endParaRPr lang="ru-RU"/>
          </a:p>
        </p:txBody>
      </p:sp>
    </p:spTree>
    <p:extLst>
      <p:ext uri="{BB962C8B-B14F-4D97-AF65-F5344CB8AC3E}">
        <p14:creationId xmlns:p14="http://schemas.microsoft.com/office/powerpoint/2010/main" val="711980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184987" y="1921023"/>
            <a:ext cx="9952653" cy="1507977"/>
          </a:xfrm>
        </p:spPr>
        <p:txBody>
          <a:bodyPr>
            <a:normAutofit/>
          </a:bodyPr>
          <a:lstStyle/>
          <a:p>
            <a:r>
              <a:rPr lang="ru-RU" sz="3600" b="1" dirty="0">
                <a:solidFill>
                  <a:schemeClr val="accent1">
                    <a:lumMod val="50000"/>
                  </a:schemeClr>
                </a:solidFill>
              </a:rPr>
              <a:t>Как изучать предметное содержание биологии </a:t>
            </a:r>
            <a:r>
              <a:rPr lang="en-US" sz="3600" b="1" dirty="0" smtClean="0">
                <a:solidFill>
                  <a:schemeClr val="accent1">
                    <a:lumMod val="50000"/>
                  </a:schemeClr>
                </a:solidFill>
              </a:rPr>
              <a:t/>
            </a:r>
            <a:br>
              <a:rPr lang="en-US" sz="3600" b="1" dirty="0" smtClean="0">
                <a:solidFill>
                  <a:schemeClr val="accent1">
                    <a:lumMod val="50000"/>
                  </a:schemeClr>
                </a:solidFill>
              </a:rPr>
            </a:br>
            <a:r>
              <a:rPr lang="ru-RU" sz="3600" b="1" dirty="0" smtClean="0">
                <a:solidFill>
                  <a:schemeClr val="accent1">
                    <a:lumMod val="50000"/>
                  </a:schemeClr>
                </a:solidFill>
              </a:rPr>
              <a:t>в </a:t>
            </a:r>
            <a:r>
              <a:rPr lang="ru-RU" sz="3600" b="1" dirty="0">
                <a:solidFill>
                  <a:schemeClr val="accent1">
                    <a:lumMod val="50000"/>
                  </a:schemeClr>
                </a:solidFill>
              </a:rPr>
              <a:t>7-9 классах на углубленном </a:t>
            </a:r>
            <a:r>
              <a:rPr lang="ru-RU" sz="3600" b="1" dirty="0" smtClean="0">
                <a:solidFill>
                  <a:schemeClr val="accent1">
                    <a:lumMod val="50000"/>
                  </a:schemeClr>
                </a:solidFill>
              </a:rPr>
              <a:t>уровне</a:t>
            </a:r>
            <a:endParaRPr lang="ru-RU" sz="3600" b="1" dirty="0">
              <a:solidFill>
                <a:schemeClr val="accent1">
                  <a:lumMod val="50000"/>
                </a:schemeClr>
              </a:solidFill>
            </a:endParaRPr>
          </a:p>
        </p:txBody>
      </p:sp>
      <p:sp>
        <p:nvSpPr>
          <p:cNvPr id="5" name="Подзаголовок 4"/>
          <p:cNvSpPr>
            <a:spLocks noGrp="1"/>
          </p:cNvSpPr>
          <p:nvPr>
            <p:ph type="subTitle" idx="1"/>
          </p:nvPr>
        </p:nvSpPr>
        <p:spPr>
          <a:xfrm>
            <a:off x="1651378" y="4801915"/>
            <a:ext cx="9321422" cy="1148509"/>
          </a:xfrm>
        </p:spPr>
        <p:txBody>
          <a:bodyPr>
            <a:normAutofit/>
          </a:bodyPr>
          <a:lstStyle/>
          <a:p>
            <a:pPr algn="l">
              <a:lnSpc>
                <a:spcPct val="100000"/>
              </a:lnSpc>
              <a:spcBef>
                <a:spcPts val="0"/>
              </a:spcBef>
            </a:pPr>
            <a:r>
              <a:rPr lang="ru-RU" dirty="0" smtClean="0">
                <a:solidFill>
                  <a:schemeClr val="bg2">
                    <a:lumMod val="10000"/>
                  </a:schemeClr>
                </a:solidFill>
              </a:rPr>
              <a:t>Мерщиев Александр Валерьевич – </a:t>
            </a:r>
            <a:r>
              <a:rPr lang="ru-RU" dirty="0">
                <a:solidFill>
                  <a:schemeClr val="bg2">
                    <a:lumMod val="10000"/>
                  </a:schemeClr>
                </a:solidFill>
              </a:rPr>
              <a:t>канд. </a:t>
            </a:r>
            <a:r>
              <a:rPr lang="ru-RU" dirty="0" smtClean="0">
                <a:solidFill>
                  <a:schemeClr val="bg2">
                    <a:lumMod val="10000"/>
                  </a:schemeClr>
                </a:solidFill>
              </a:rPr>
              <a:t>биол. </a:t>
            </a:r>
            <a:r>
              <a:rPr lang="ru-RU" dirty="0">
                <a:solidFill>
                  <a:schemeClr val="bg2">
                    <a:lumMod val="10000"/>
                  </a:schemeClr>
                </a:solidFill>
              </a:rPr>
              <a:t>наук, </a:t>
            </a:r>
            <a:endParaRPr lang="ru-RU" dirty="0" smtClean="0">
              <a:solidFill>
                <a:schemeClr val="bg2">
                  <a:lumMod val="10000"/>
                </a:schemeClr>
              </a:solidFill>
            </a:endParaRPr>
          </a:p>
          <a:p>
            <a:pPr algn="l">
              <a:lnSpc>
                <a:spcPct val="100000"/>
              </a:lnSpc>
              <a:spcBef>
                <a:spcPts val="0"/>
              </a:spcBef>
            </a:pPr>
            <a:r>
              <a:rPr lang="ru-RU" dirty="0" smtClean="0">
                <a:solidFill>
                  <a:schemeClr val="bg2">
                    <a:lumMod val="10000"/>
                  </a:schemeClr>
                </a:solidFill>
              </a:rPr>
              <a:t>руководитель проектов</a:t>
            </a:r>
            <a:endParaRPr lang="ru-RU" dirty="0"/>
          </a:p>
        </p:txBody>
      </p:sp>
      <p:pic>
        <p:nvPicPr>
          <p:cNvPr id="1026"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5679" y="212548"/>
            <a:ext cx="2339761" cy="909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897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p:nvPr/>
        </p:nvSpPr>
        <p:spPr>
          <a:xfrm>
            <a:off x="0" y="0"/>
            <a:ext cx="12190925" cy="1365235"/>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2" name="Прямоугольник 1"/>
          <p:cNvSpPr/>
          <p:nvPr/>
        </p:nvSpPr>
        <p:spPr>
          <a:xfrm>
            <a:off x="3184871" y="763787"/>
            <a:ext cx="11318920" cy="369332"/>
          </a:xfrm>
          <a:prstGeom prst="rect">
            <a:avLst/>
          </a:prstGeom>
        </p:spPr>
        <p:txBody>
          <a:bodyPr wrap="square">
            <a:spAutoFit/>
          </a:bodyPr>
          <a:lstStyle/>
          <a:p>
            <a:r>
              <a:rPr lang="ru-RU" dirty="0"/>
              <a:t> </a:t>
            </a:r>
            <a:endParaRPr lang="ru-RU" sz="2800" dirty="0">
              <a:latin typeface="Times New Roman" panose="02020603050405020304" pitchFamily="18" charset="0"/>
              <a:cs typeface="Times New Roman" panose="02020603050405020304" pitchFamily="18" charset="0"/>
            </a:endParaRPr>
          </a:p>
        </p:txBody>
      </p:sp>
      <p:pic>
        <p:nvPicPr>
          <p:cNvPr id="5" name="Picture 161"/>
          <p:cNvPicPr/>
          <p:nvPr/>
        </p:nvPicPr>
        <p:blipFill>
          <a:blip r:embed="rId2"/>
          <a:stretch/>
        </p:blipFill>
        <p:spPr>
          <a:xfrm>
            <a:off x="10451675" y="206694"/>
            <a:ext cx="1550395" cy="602871"/>
          </a:xfrm>
          <a:prstGeom prst="rect">
            <a:avLst/>
          </a:prstGeom>
        </p:spPr>
      </p:pic>
      <p:sp>
        <p:nvSpPr>
          <p:cNvPr id="3" name="Прямоугольник 2"/>
          <p:cNvSpPr/>
          <p:nvPr/>
        </p:nvSpPr>
        <p:spPr>
          <a:xfrm>
            <a:off x="543742" y="1848439"/>
            <a:ext cx="11103439" cy="3046988"/>
          </a:xfrm>
          <a:prstGeom prst="rect">
            <a:avLst/>
          </a:prstGeom>
        </p:spPr>
        <p:txBody>
          <a:bodyPr wrap="square">
            <a:spAutoFit/>
          </a:bodyPr>
          <a:lstStyle/>
          <a:p>
            <a:r>
              <a:rPr lang="ru-RU" sz="2400" b="1" dirty="0">
                <a:solidFill>
                  <a:schemeClr val="accent1">
                    <a:lumMod val="50000"/>
                  </a:schemeClr>
                </a:solidFill>
              </a:rPr>
              <a:t>9 класс</a:t>
            </a:r>
          </a:p>
          <a:p>
            <a:r>
              <a:rPr lang="ru-RU" sz="2400" b="1" dirty="0"/>
              <a:t>Раздел </a:t>
            </a:r>
            <a:r>
              <a:rPr lang="ru-RU" sz="2400" b="1" dirty="0" smtClean="0"/>
              <a:t>«Половая система»</a:t>
            </a:r>
            <a:r>
              <a:rPr lang="ru-RU" sz="2400" b="1" dirty="0" smtClean="0">
                <a:solidFill>
                  <a:srgbClr val="C00000"/>
                </a:solidFill>
              </a:rPr>
              <a:t> (4 </a:t>
            </a:r>
            <a:r>
              <a:rPr lang="ru-RU" sz="2400" b="1" dirty="0">
                <a:solidFill>
                  <a:srgbClr val="C00000"/>
                </a:solidFill>
              </a:rPr>
              <a:t>ч.)</a:t>
            </a:r>
            <a:endParaRPr lang="ru-RU" sz="2400" b="1" dirty="0">
              <a:solidFill>
                <a:schemeClr val="tx1">
                  <a:lumMod val="95000"/>
                  <a:lumOff val="5000"/>
                </a:schemeClr>
              </a:solidFill>
            </a:endParaRPr>
          </a:p>
          <a:p>
            <a:pPr marL="457189" indent="-457189">
              <a:buFont typeface="Arial" panose="020B0604020202020204" pitchFamily="34" charset="0"/>
              <a:buChar char="•"/>
            </a:pPr>
            <a:r>
              <a:rPr lang="ru-RU" sz="2400" dirty="0" smtClean="0"/>
              <a:t>Стадии </a:t>
            </a:r>
            <a:r>
              <a:rPr lang="ru-RU" sz="2400" dirty="0"/>
              <a:t>гаметогенеза. Отличия оогенеза и сперматогенеза друг от друга. Оплодотворение. </a:t>
            </a:r>
            <a:endParaRPr lang="ru-RU" sz="2400" dirty="0" smtClean="0"/>
          </a:p>
          <a:p>
            <a:pPr marL="457189" indent="-457189">
              <a:buFont typeface="Arial" panose="020B0604020202020204" pitchFamily="34" charset="0"/>
              <a:buChar char="•"/>
            </a:pPr>
            <a:r>
              <a:rPr lang="ru-RU" sz="1600" dirty="0" smtClean="0"/>
              <a:t>Женская </a:t>
            </a:r>
            <a:r>
              <a:rPr lang="ru-RU" sz="1600" dirty="0"/>
              <a:t>половая система: яичники, маточные трубы, матка, влагалище, внешние половые органы. Менструальный цикл. </a:t>
            </a:r>
            <a:endParaRPr lang="ru-RU" sz="1600" dirty="0" smtClean="0"/>
          </a:p>
          <a:p>
            <a:pPr marL="457189" indent="-457189">
              <a:buFont typeface="Arial" panose="020B0604020202020204" pitchFamily="34" charset="0"/>
              <a:buChar char="•"/>
            </a:pPr>
            <a:r>
              <a:rPr lang="ru-RU" sz="1600" dirty="0" smtClean="0"/>
              <a:t>Мужская </a:t>
            </a:r>
            <a:r>
              <a:rPr lang="ru-RU" sz="1600" dirty="0"/>
              <a:t>половая система: семенники и прочие внутренние половые органы, внешние половые органы. </a:t>
            </a:r>
            <a:endParaRPr lang="ru-RU" sz="1600" dirty="0" smtClean="0"/>
          </a:p>
          <a:p>
            <a:pPr marL="457189" indent="-457189">
              <a:buFont typeface="Arial" panose="020B0604020202020204" pitchFamily="34" charset="0"/>
              <a:buChar char="•"/>
            </a:pPr>
            <a:r>
              <a:rPr lang="ru-RU" sz="1600" dirty="0" smtClean="0"/>
              <a:t>Нервная </a:t>
            </a:r>
            <a:r>
              <a:rPr lang="ru-RU" sz="1600" dirty="0"/>
              <a:t>и гуморальная регуляция работы органов половой системы. </a:t>
            </a:r>
            <a:endParaRPr lang="ru-RU" sz="1600" dirty="0" smtClean="0"/>
          </a:p>
          <a:p>
            <a:pPr marL="457189" indent="-457189">
              <a:buFont typeface="Arial" panose="020B0604020202020204" pitchFamily="34" charset="0"/>
              <a:buChar char="•"/>
            </a:pPr>
            <a:r>
              <a:rPr lang="ru-RU" sz="1600" dirty="0" smtClean="0"/>
              <a:t>Планирование </a:t>
            </a:r>
            <a:r>
              <a:rPr lang="ru-RU" sz="1600" dirty="0"/>
              <a:t>беременности, методы контрацепции, </a:t>
            </a:r>
            <a:r>
              <a:rPr lang="ru-RU" sz="1600" dirty="0" err="1"/>
              <a:t>предимплантационный</a:t>
            </a:r>
            <a:r>
              <a:rPr lang="ru-RU" sz="1600" dirty="0"/>
              <a:t> скрининг, экстракорпоральное оплодотворение. Беременность, лактация. Заболевания, передающиеся половым путём.</a:t>
            </a:r>
            <a:endParaRPr lang="ru-RU" sz="1600" dirty="0"/>
          </a:p>
        </p:txBody>
      </p:sp>
      <p:sp>
        <p:nvSpPr>
          <p:cNvPr id="4" name="Прямоугольник 3"/>
          <p:cNvSpPr/>
          <p:nvPr/>
        </p:nvSpPr>
        <p:spPr>
          <a:xfrm>
            <a:off x="981777" y="302123"/>
            <a:ext cx="7950467" cy="830997"/>
          </a:xfrm>
          <a:prstGeom prst="rect">
            <a:avLst/>
          </a:prstGeom>
        </p:spPr>
        <p:txBody>
          <a:bodyPr wrap="square">
            <a:spAutoFit/>
          </a:bodyPr>
          <a:lstStyle/>
          <a:p>
            <a:r>
              <a:rPr lang="ru-RU" sz="2400" b="1" dirty="0" smtClean="0">
                <a:solidFill>
                  <a:schemeClr val="accent1">
                    <a:lumMod val="50000"/>
                  </a:schemeClr>
                </a:solidFill>
              </a:rPr>
              <a:t>ФРП </a:t>
            </a:r>
            <a:r>
              <a:rPr lang="ru-RU" sz="2400" b="1" dirty="0">
                <a:solidFill>
                  <a:schemeClr val="accent1">
                    <a:lumMod val="50000"/>
                  </a:schemeClr>
                </a:solidFill>
              </a:rPr>
              <a:t>ООО</a:t>
            </a:r>
          </a:p>
          <a:p>
            <a:r>
              <a:rPr lang="ru-RU" sz="2400" b="1" i="1" dirty="0">
                <a:solidFill>
                  <a:schemeClr val="accent1">
                    <a:lumMod val="50000"/>
                  </a:schemeClr>
                </a:solidFill>
              </a:rPr>
              <a:t>углубленный уровень</a:t>
            </a:r>
          </a:p>
        </p:txBody>
      </p:sp>
    </p:spTree>
    <p:extLst>
      <p:ext uri="{BB962C8B-B14F-4D97-AF65-F5344CB8AC3E}">
        <p14:creationId xmlns:p14="http://schemas.microsoft.com/office/powerpoint/2010/main" val="1589872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p:nvPr/>
        </p:nvSpPr>
        <p:spPr>
          <a:xfrm>
            <a:off x="0" y="0"/>
            <a:ext cx="12190925" cy="1365235"/>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2" name="Прямоугольник 1"/>
          <p:cNvSpPr/>
          <p:nvPr/>
        </p:nvSpPr>
        <p:spPr>
          <a:xfrm>
            <a:off x="3184871" y="763787"/>
            <a:ext cx="11318920" cy="369332"/>
          </a:xfrm>
          <a:prstGeom prst="rect">
            <a:avLst/>
          </a:prstGeom>
        </p:spPr>
        <p:txBody>
          <a:bodyPr wrap="square">
            <a:spAutoFit/>
          </a:bodyPr>
          <a:lstStyle/>
          <a:p>
            <a:r>
              <a:rPr lang="ru-RU" dirty="0"/>
              <a:t> </a:t>
            </a:r>
            <a:endParaRPr lang="ru-RU" sz="2800" dirty="0">
              <a:latin typeface="Times New Roman" panose="02020603050405020304" pitchFamily="18" charset="0"/>
              <a:cs typeface="Times New Roman" panose="02020603050405020304" pitchFamily="18" charset="0"/>
            </a:endParaRPr>
          </a:p>
        </p:txBody>
      </p:sp>
      <p:pic>
        <p:nvPicPr>
          <p:cNvPr id="5" name="Picture 161"/>
          <p:cNvPicPr/>
          <p:nvPr/>
        </p:nvPicPr>
        <p:blipFill>
          <a:blip r:embed="rId2"/>
          <a:stretch/>
        </p:blipFill>
        <p:spPr>
          <a:xfrm>
            <a:off x="10451675" y="206694"/>
            <a:ext cx="1550395" cy="602871"/>
          </a:xfrm>
          <a:prstGeom prst="rect">
            <a:avLst/>
          </a:prstGeom>
        </p:spPr>
      </p:pic>
      <p:sp>
        <p:nvSpPr>
          <p:cNvPr id="3" name="Прямоугольник 2"/>
          <p:cNvSpPr/>
          <p:nvPr/>
        </p:nvSpPr>
        <p:spPr>
          <a:xfrm>
            <a:off x="482311" y="1225690"/>
            <a:ext cx="11103439" cy="5016758"/>
          </a:xfrm>
          <a:prstGeom prst="rect">
            <a:avLst/>
          </a:prstGeom>
        </p:spPr>
        <p:txBody>
          <a:bodyPr wrap="square">
            <a:spAutoFit/>
          </a:bodyPr>
          <a:lstStyle/>
          <a:p>
            <a:r>
              <a:rPr lang="ru-RU" sz="2400" b="1" dirty="0">
                <a:solidFill>
                  <a:schemeClr val="accent1">
                    <a:lumMod val="50000"/>
                  </a:schemeClr>
                </a:solidFill>
              </a:rPr>
              <a:t>9 класс</a:t>
            </a:r>
          </a:p>
          <a:p>
            <a:r>
              <a:rPr lang="ru-RU" sz="2400" b="1" dirty="0" smtClean="0"/>
              <a:t>Раздел «Генетика человека»</a:t>
            </a:r>
            <a:r>
              <a:rPr lang="ru-RU" sz="2400" b="1" dirty="0" smtClean="0">
                <a:solidFill>
                  <a:srgbClr val="C00000"/>
                </a:solidFill>
              </a:rPr>
              <a:t> </a:t>
            </a:r>
            <a:r>
              <a:rPr lang="ru-RU" sz="2400" b="1" dirty="0">
                <a:solidFill>
                  <a:srgbClr val="C00000"/>
                </a:solidFill>
              </a:rPr>
              <a:t>(9 ч.)</a:t>
            </a:r>
            <a:endParaRPr lang="ru-RU" sz="2400" b="1" dirty="0">
              <a:solidFill>
                <a:schemeClr val="tx1">
                  <a:lumMod val="95000"/>
                  <a:lumOff val="5000"/>
                </a:schemeClr>
              </a:solidFill>
            </a:endParaRPr>
          </a:p>
          <a:p>
            <a:pPr marL="457189" indent="-457189">
              <a:buFont typeface="Arial" panose="020B0604020202020204" pitchFamily="34" charset="0"/>
              <a:buChar char="•"/>
            </a:pPr>
            <a:r>
              <a:rPr lang="ru-RU" sz="2400" dirty="0"/>
              <a:t>Определение гена и </a:t>
            </a:r>
            <a:r>
              <a:rPr lang="ru-RU" sz="2400" dirty="0" err="1"/>
              <a:t>аллеля</a:t>
            </a:r>
            <a:r>
              <a:rPr lang="ru-RU" sz="2400" dirty="0"/>
              <a:t>, генотипа и фенотипа. Понятие гомо- и </a:t>
            </a:r>
            <a:r>
              <a:rPr lang="ru-RU" sz="2400" dirty="0" err="1"/>
              <a:t>гетерозиготы</a:t>
            </a:r>
            <a:r>
              <a:rPr lang="ru-RU" sz="2400" dirty="0"/>
              <a:t>. Законы Менделя. Взаимодействие аллелей. Моногенные и полигенные признаки. Хромосомная теория наследственности Моргана. Кроссинговер и сцепленное наследование. Механизмы определения пола. Половые хромосомы и </a:t>
            </a:r>
            <a:r>
              <a:rPr lang="ru-RU" sz="2400" dirty="0" err="1"/>
              <a:t>аутосомы</a:t>
            </a:r>
            <a:r>
              <a:rPr lang="ru-RU" sz="2400" dirty="0"/>
              <a:t> человека. Наследование, сцепленное с полом. </a:t>
            </a:r>
          </a:p>
          <a:p>
            <a:pPr marL="457189" indent="-457189">
              <a:buFont typeface="Arial" panose="020B0604020202020204" pitchFamily="34" charset="0"/>
              <a:buChar char="•"/>
            </a:pPr>
            <a:r>
              <a:rPr lang="ru-RU" sz="1600" dirty="0"/>
              <a:t>Изменчивость: наследственная и ненаследственная. Примеры ненаследственных изменений (модификаций). Классификация наследственной изменчивости на мутационную и рекомбинационную. Генные, хромосомные и геномные заболевания. Примеры генных, хромосомных и геномных заболеваний человека. </a:t>
            </a:r>
          </a:p>
          <a:p>
            <a:pPr marL="457189" indent="-457189">
              <a:buFont typeface="Arial" panose="020B0604020202020204" pitchFamily="34" charset="0"/>
              <a:buChar char="•"/>
            </a:pPr>
            <a:r>
              <a:rPr lang="ru-RU" sz="2400" dirty="0"/>
              <a:t>Популяционная генетика. Понятие генофонда. Распределение частот аллелей в популяции. Закон Харди-</a:t>
            </a:r>
            <a:r>
              <a:rPr lang="ru-RU" sz="2400" dirty="0" err="1"/>
              <a:t>Вайнберга</a:t>
            </a:r>
            <a:r>
              <a:rPr lang="ru-RU" sz="2400" dirty="0"/>
              <a:t>. </a:t>
            </a:r>
          </a:p>
          <a:p>
            <a:pPr marL="457189" indent="-457189">
              <a:buFont typeface="Arial" panose="020B0604020202020204" pitchFamily="34" charset="0"/>
              <a:buChar char="•"/>
            </a:pPr>
            <a:r>
              <a:rPr lang="ru-RU" sz="2400" dirty="0"/>
              <a:t>Решение генетических задач. </a:t>
            </a:r>
          </a:p>
          <a:p>
            <a:pPr marL="457189" indent="-457189">
              <a:buFont typeface="Arial" panose="020B0604020202020204" pitchFamily="34" charset="0"/>
              <a:buChar char="•"/>
            </a:pPr>
            <a:r>
              <a:rPr lang="ru-RU" sz="1600" dirty="0"/>
              <a:t>Медицинская генетика. Построение родословных при анализе определённых признаков. Роль генетических анализов при планировании и контроле беременности.</a:t>
            </a:r>
          </a:p>
        </p:txBody>
      </p:sp>
      <p:sp>
        <p:nvSpPr>
          <p:cNvPr id="4" name="Прямоугольник 3"/>
          <p:cNvSpPr/>
          <p:nvPr/>
        </p:nvSpPr>
        <p:spPr>
          <a:xfrm>
            <a:off x="981777" y="302123"/>
            <a:ext cx="7950467" cy="830997"/>
          </a:xfrm>
          <a:prstGeom prst="rect">
            <a:avLst/>
          </a:prstGeom>
        </p:spPr>
        <p:txBody>
          <a:bodyPr wrap="square">
            <a:spAutoFit/>
          </a:bodyPr>
          <a:lstStyle/>
          <a:p>
            <a:r>
              <a:rPr lang="ru-RU" sz="2400" b="1" dirty="0" smtClean="0">
                <a:solidFill>
                  <a:schemeClr val="accent1">
                    <a:lumMod val="50000"/>
                  </a:schemeClr>
                </a:solidFill>
              </a:rPr>
              <a:t>ФРП </a:t>
            </a:r>
            <a:r>
              <a:rPr lang="ru-RU" sz="2400" b="1" dirty="0">
                <a:solidFill>
                  <a:schemeClr val="accent1">
                    <a:lumMod val="50000"/>
                  </a:schemeClr>
                </a:solidFill>
              </a:rPr>
              <a:t>ООО</a:t>
            </a:r>
          </a:p>
          <a:p>
            <a:r>
              <a:rPr lang="ru-RU" sz="2400" b="1" i="1" dirty="0">
                <a:solidFill>
                  <a:schemeClr val="accent1">
                    <a:lumMod val="50000"/>
                  </a:schemeClr>
                </a:solidFill>
              </a:rPr>
              <a:t>углубленный уровень</a:t>
            </a:r>
          </a:p>
        </p:txBody>
      </p:sp>
    </p:spTree>
    <p:extLst>
      <p:ext uri="{BB962C8B-B14F-4D97-AF65-F5344CB8AC3E}">
        <p14:creationId xmlns:p14="http://schemas.microsoft.com/office/powerpoint/2010/main" val="21325441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bject 7"/>
          <p:cNvSpPr/>
          <p:nvPr/>
        </p:nvSpPr>
        <p:spPr>
          <a:xfrm>
            <a:off x="0" y="0"/>
            <a:ext cx="12190925" cy="1478767"/>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6" name="Заголовок 5"/>
          <p:cNvSpPr>
            <a:spLocks noGrp="1"/>
          </p:cNvSpPr>
          <p:nvPr>
            <p:ph type="title"/>
          </p:nvPr>
        </p:nvSpPr>
        <p:spPr>
          <a:xfrm>
            <a:off x="839788" y="365125"/>
            <a:ext cx="10515600" cy="737305"/>
          </a:xfrm>
        </p:spPr>
        <p:txBody>
          <a:bodyPr>
            <a:normAutofit/>
          </a:bodyPr>
          <a:lstStyle/>
          <a:p>
            <a:pPr algn="ctr"/>
            <a:r>
              <a:rPr lang="ru-RU" sz="3200" b="1" dirty="0">
                <a:solidFill>
                  <a:schemeClr val="accent1">
                    <a:lumMod val="50000"/>
                  </a:schemeClr>
                </a:solidFill>
              </a:rPr>
              <a:t>Предметное содержание. </a:t>
            </a:r>
            <a:r>
              <a:rPr lang="ru-RU" sz="3200" b="1" dirty="0" smtClean="0">
                <a:solidFill>
                  <a:schemeClr val="accent1">
                    <a:lumMod val="50000"/>
                  </a:schemeClr>
                </a:solidFill>
              </a:rPr>
              <a:t>10 класс</a:t>
            </a:r>
            <a:endParaRPr lang="ru-RU" sz="3200" b="1" dirty="0">
              <a:solidFill>
                <a:schemeClr val="accent1">
                  <a:lumMod val="50000"/>
                </a:schemeClr>
              </a:solidFill>
            </a:endParaRPr>
          </a:p>
        </p:txBody>
      </p:sp>
      <p:sp>
        <p:nvSpPr>
          <p:cNvPr id="2" name="Текст 1">
            <a:extLst>
              <a:ext uri="{FF2B5EF4-FFF2-40B4-BE49-F238E27FC236}">
                <a16:creationId xmlns:a16="http://schemas.microsoft.com/office/drawing/2014/main" id="{2F2829EB-D7E7-0773-764D-8301AE603FFE}"/>
              </a:ext>
            </a:extLst>
          </p:cNvPr>
          <p:cNvSpPr>
            <a:spLocks noGrp="1"/>
          </p:cNvSpPr>
          <p:nvPr>
            <p:ph type="body" idx="1"/>
          </p:nvPr>
        </p:nvSpPr>
        <p:spPr>
          <a:xfrm>
            <a:off x="839788" y="1117211"/>
            <a:ext cx="5157787" cy="380513"/>
          </a:xfrm>
        </p:spPr>
        <p:txBody>
          <a:bodyPr>
            <a:noAutofit/>
          </a:bodyPr>
          <a:lstStyle/>
          <a:p>
            <a:pPr algn="ctr"/>
            <a:r>
              <a:rPr lang="ru-RU" dirty="0" smtClean="0"/>
              <a:t>Базовый уровень</a:t>
            </a:r>
            <a:endParaRPr lang="ru-RU" dirty="0"/>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63379" y="1512505"/>
            <a:ext cx="4745420" cy="4248540"/>
          </a:xfrm>
          <a:solidFill>
            <a:schemeClr val="tx2">
              <a:lumMod val="20000"/>
              <a:lumOff val="80000"/>
            </a:schemeClr>
          </a:solidFill>
        </p:spPr>
        <p:txBody>
          <a:bodyPr numCol="1">
            <a:normAutofit/>
          </a:bodyPr>
          <a:lstStyle/>
          <a:p>
            <a:pPr marL="0" indent="0">
              <a:lnSpc>
                <a:spcPct val="110000"/>
              </a:lnSpc>
              <a:spcBef>
                <a:spcPts val="0"/>
              </a:spcBef>
              <a:buNone/>
            </a:pPr>
            <a:r>
              <a:rPr lang="ru-RU" sz="2000" b="1" dirty="0"/>
              <a:t>1. Биология как наука.</a:t>
            </a:r>
          </a:p>
          <a:p>
            <a:pPr marL="0" indent="0">
              <a:lnSpc>
                <a:spcPct val="110000"/>
              </a:lnSpc>
              <a:spcBef>
                <a:spcPts val="0"/>
              </a:spcBef>
              <a:buNone/>
            </a:pPr>
            <a:r>
              <a:rPr lang="ru-RU" sz="2000" b="1" dirty="0"/>
              <a:t>2. Живые системы и их организация.</a:t>
            </a:r>
          </a:p>
          <a:p>
            <a:pPr marL="0" indent="0">
              <a:lnSpc>
                <a:spcPct val="110000"/>
              </a:lnSpc>
              <a:spcBef>
                <a:spcPts val="0"/>
              </a:spcBef>
              <a:buNone/>
            </a:pPr>
            <a:r>
              <a:rPr lang="ru-RU" sz="2000" b="1" dirty="0"/>
              <a:t>3. Химический состав и строение клетки.</a:t>
            </a:r>
          </a:p>
          <a:p>
            <a:pPr marL="0" indent="0">
              <a:lnSpc>
                <a:spcPct val="110000"/>
              </a:lnSpc>
              <a:spcBef>
                <a:spcPts val="0"/>
              </a:spcBef>
              <a:buNone/>
            </a:pPr>
            <a:r>
              <a:rPr lang="ru-RU" sz="2000" b="1" dirty="0"/>
              <a:t>4. Жизнедеятельность клетки.</a:t>
            </a:r>
          </a:p>
          <a:p>
            <a:pPr marL="0" indent="0">
              <a:lnSpc>
                <a:spcPct val="110000"/>
              </a:lnSpc>
              <a:spcBef>
                <a:spcPts val="0"/>
              </a:spcBef>
              <a:buNone/>
            </a:pPr>
            <a:r>
              <a:rPr lang="ru-RU" sz="2000" b="1" dirty="0"/>
              <a:t>5. Размножение и индивидуальное развитие организмов.</a:t>
            </a:r>
          </a:p>
          <a:p>
            <a:pPr marL="0" indent="0">
              <a:lnSpc>
                <a:spcPct val="110000"/>
              </a:lnSpc>
              <a:spcBef>
                <a:spcPts val="0"/>
              </a:spcBef>
              <a:buNone/>
            </a:pPr>
            <a:r>
              <a:rPr lang="ru-RU" sz="2000" b="1" dirty="0"/>
              <a:t>6. Наследственность и изменчивость организмов.</a:t>
            </a:r>
          </a:p>
          <a:p>
            <a:pPr marL="0" indent="0">
              <a:lnSpc>
                <a:spcPct val="110000"/>
              </a:lnSpc>
              <a:spcBef>
                <a:spcPts val="0"/>
              </a:spcBef>
              <a:buNone/>
            </a:pPr>
            <a:r>
              <a:rPr lang="ru-RU" sz="2000" b="1" dirty="0"/>
              <a:t>7. Селекция организмов. Основы биотехнологии.</a:t>
            </a:r>
          </a:p>
        </p:txBody>
      </p:sp>
      <p:sp>
        <p:nvSpPr>
          <p:cNvPr id="3" name="Текст 2">
            <a:extLst>
              <a:ext uri="{FF2B5EF4-FFF2-40B4-BE49-F238E27FC236}">
                <a16:creationId xmlns:a16="http://schemas.microsoft.com/office/drawing/2014/main" id="{64C1536B-47F9-2E7C-EEBA-5F70734F3BB6}"/>
              </a:ext>
            </a:extLst>
          </p:cNvPr>
          <p:cNvSpPr>
            <a:spLocks noGrp="1"/>
          </p:cNvSpPr>
          <p:nvPr>
            <p:ph type="body" sz="quarter" idx="3"/>
          </p:nvPr>
        </p:nvSpPr>
        <p:spPr>
          <a:xfrm>
            <a:off x="6259512" y="1102430"/>
            <a:ext cx="5183188" cy="395294"/>
          </a:xfrm>
        </p:spPr>
        <p:txBody>
          <a:bodyPr>
            <a:normAutofit lnSpcReduction="10000"/>
          </a:bodyPr>
          <a:lstStyle/>
          <a:p>
            <a:pPr algn="ctr"/>
            <a:r>
              <a:rPr lang="ru-RU" dirty="0" smtClean="0"/>
              <a:t>Углубленный уровень</a:t>
            </a:r>
            <a:endParaRPr lang="ru-RU" dirty="0"/>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280531" y="6312877"/>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12</a:t>
            </a:fld>
            <a:endParaRPr lang="ru-RU" sz="1400" dirty="0">
              <a:solidFill>
                <a:schemeClr val="bg1">
                  <a:lumMod val="50000"/>
                </a:schemeClr>
              </a:solidFill>
            </a:endParaRPr>
          </a:p>
        </p:txBody>
      </p:sp>
      <p:sp>
        <p:nvSpPr>
          <p:cNvPr id="11"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123793" y="1497725"/>
            <a:ext cx="6878276" cy="5270774"/>
          </a:xfrm>
          <a:solidFill>
            <a:schemeClr val="tx2">
              <a:lumMod val="20000"/>
              <a:lumOff val="80000"/>
            </a:schemeClr>
          </a:solidFill>
        </p:spPr>
        <p:txBody>
          <a:bodyPr numCol="1">
            <a:noAutofit/>
          </a:bodyPr>
          <a:lstStyle/>
          <a:p>
            <a:pPr marL="0" indent="0">
              <a:lnSpc>
                <a:spcPct val="100000"/>
              </a:lnSpc>
              <a:spcBef>
                <a:spcPts val="0"/>
              </a:spcBef>
              <a:buNone/>
            </a:pPr>
            <a:r>
              <a:rPr lang="ru-RU" sz="2000" b="1" dirty="0"/>
              <a:t>1. Биология как наука.</a:t>
            </a:r>
          </a:p>
          <a:p>
            <a:pPr marL="0" indent="0">
              <a:lnSpc>
                <a:spcPct val="100000"/>
              </a:lnSpc>
              <a:spcBef>
                <a:spcPts val="0"/>
              </a:spcBef>
              <a:buNone/>
            </a:pPr>
            <a:r>
              <a:rPr lang="ru-RU" sz="2000" b="1" dirty="0"/>
              <a:t>2. Живые системы и их изучение.</a:t>
            </a:r>
          </a:p>
          <a:p>
            <a:pPr marL="0" indent="0">
              <a:lnSpc>
                <a:spcPct val="100000"/>
              </a:lnSpc>
              <a:spcBef>
                <a:spcPts val="0"/>
              </a:spcBef>
              <a:buNone/>
            </a:pPr>
            <a:r>
              <a:rPr lang="ru-RU" sz="2000" b="1" dirty="0"/>
              <a:t>3. Биология клетки.</a:t>
            </a:r>
          </a:p>
          <a:p>
            <a:pPr marL="0" indent="0">
              <a:lnSpc>
                <a:spcPct val="100000"/>
              </a:lnSpc>
              <a:spcBef>
                <a:spcPts val="0"/>
              </a:spcBef>
              <a:buNone/>
            </a:pPr>
            <a:r>
              <a:rPr lang="ru-RU" sz="2000" b="1" dirty="0"/>
              <a:t>4. Химическая организация клетки.</a:t>
            </a:r>
          </a:p>
          <a:p>
            <a:pPr marL="0" indent="0">
              <a:lnSpc>
                <a:spcPct val="100000"/>
              </a:lnSpc>
              <a:spcBef>
                <a:spcPts val="0"/>
              </a:spcBef>
              <a:buNone/>
            </a:pPr>
            <a:r>
              <a:rPr lang="ru-RU" sz="2000" b="1" dirty="0"/>
              <a:t>5. Строение и функции клетки.</a:t>
            </a:r>
          </a:p>
          <a:p>
            <a:pPr marL="0" indent="0">
              <a:lnSpc>
                <a:spcPct val="100000"/>
              </a:lnSpc>
              <a:spcBef>
                <a:spcPts val="0"/>
              </a:spcBef>
              <a:buNone/>
            </a:pPr>
            <a:r>
              <a:rPr lang="ru-RU" sz="2000" b="1" dirty="0"/>
              <a:t>6. Обмен веществ и превращение энергии в клетке.</a:t>
            </a:r>
          </a:p>
          <a:p>
            <a:pPr marL="0" indent="0">
              <a:lnSpc>
                <a:spcPct val="100000"/>
              </a:lnSpc>
              <a:spcBef>
                <a:spcPts val="0"/>
              </a:spcBef>
              <a:buNone/>
            </a:pPr>
            <a:r>
              <a:rPr lang="ru-RU" sz="2000" b="1" dirty="0"/>
              <a:t>7. Наследственная информация и реализация её в клетке.</a:t>
            </a:r>
          </a:p>
          <a:p>
            <a:pPr marL="0" indent="0">
              <a:lnSpc>
                <a:spcPct val="100000"/>
              </a:lnSpc>
              <a:spcBef>
                <a:spcPts val="0"/>
              </a:spcBef>
              <a:buNone/>
            </a:pPr>
            <a:r>
              <a:rPr lang="ru-RU" sz="2000" b="1" dirty="0"/>
              <a:t>8. Жизненный цикл клетки.</a:t>
            </a:r>
          </a:p>
          <a:p>
            <a:pPr marL="0" indent="0">
              <a:lnSpc>
                <a:spcPct val="100000"/>
              </a:lnSpc>
              <a:spcBef>
                <a:spcPts val="0"/>
              </a:spcBef>
              <a:buNone/>
            </a:pPr>
            <a:r>
              <a:rPr lang="ru-RU" sz="2000" b="1" dirty="0"/>
              <a:t>9. Строение и функции организмов.</a:t>
            </a:r>
          </a:p>
          <a:p>
            <a:pPr marL="0" indent="0">
              <a:lnSpc>
                <a:spcPct val="100000"/>
              </a:lnSpc>
              <a:spcBef>
                <a:spcPts val="0"/>
              </a:spcBef>
              <a:buNone/>
            </a:pPr>
            <a:r>
              <a:rPr lang="ru-RU" sz="2000" b="1" dirty="0"/>
              <a:t>10. Размножение и развитие организмов.</a:t>
            </a:r>
          </a:p>
          <a:p>
            <a:pPr marL="0" indent="0">
              <a:lnSpc>
                <a:spcPct val="100000"/>
              </a:lnSpc>
              <a:spcBef>
                <a:spcPts val="0"/>
              </a:spcBef>
              <a:buNone/>
            </a:pPr>
            <a:r>
              <a:rPr lang="ru-RU" sz="2000" b="1" dirty="0"/>
              <a:t>11. Генетика — наука о наследственности и изменчивости организмов.</a:t>
            </a:r>
          </a:p>
          <a:p>
            <a:pPr marL="0" indent="0">
              <a:lnSpc>
                <a:spcPct val="100000"/>
              </a:lnSpc>
              <a:spcBef>
                <a:spcPts val="0"/>
              </a:spcBef>
              <a:buNone/>
            </a:pPr>
            <a:r>
              <a:rPr lang="ru-RU" sz="2000" b="1" dirty="0"/>
              <a:t>12. Закономерности наследственности.</a:t>
            </a:r>
          </a:p>
          <a:p>
            <a:pPr marL="0" indent="0">
              <a:lnSpc>
                <a:spcPct val="100000"/>
              </a:lnSpc>
              <a:spcBef>
                <a:spcPts val="0"/>
              </a:spcBef>
              <a:buNone/>
            </a:pPr>
            <a:r>
              <a:rPr lang="ru-RU" sz="2000" b="1" dirty="0"/>
              <a:t>13. Закономерности изменчивости.</a:t>
            </a:r>
          </a:p>
          <a:p>
            <a:pPr marL="0" indent="0">
              <a:lnSpc>
                <a:spcPct val="100000"/>
              </a:lnSpc>
              <a:spcBef>
                <a:spcPts val="0"/>
              </a:spcBef>
              <a:buNone/>
            </a:pPr>
            <a:r>
              <a:rPr lang="ru-RU" sz="2000" b="1" dirty="0"/>
              <a:t>14. Генетика человека.</a:t>
            </a:r>
          </a:p>
          <a:p>
            <a:pPr marL="0" indent="0">
              <a:lnSpc>
                <a:spcPct val="100000"/>
              </a:lnSpc>
              <a:spcBef>
                <a:spcPts val="0"/>
              </a:spcBef>
              <a:buNone/>
            </a:pPr>
            <a:r>
              <a:rPr lang="ru-RU" sz="2000" b="1" dirty="0"/>
              <a:t>15. Селекция организмов.</a:t>
            </a:r>
          </a:p>
          <a:p>
            <a:pPr marL="0" indent="0">
              <a:lnSpc>
                <a:spcPct val="100000"/>
              </a:lnSpc>
              <a:spcBef>
                <a:spcPts val="0"/>
              </a:spcBef>
              <a:buNone/>
            </a:pPr>
            <a:r>
              <a:rPr lang="ru-RU" sz="2000" b="1" dirty="0"/>
              <a:t>16. Биотехнология и синтетическая биология</a:t>
            </a:r>
            <a:r>
              <a:rPr lang="ru-RU" sz="2000" b="1" dirty="0" smtClean="0"/>
              <a:t>.</a:t>
            </a:r>
            <a:endParaRPr lang="ru-RU" sz="2000" b="1" dirty="0"/>
          </a:p>
        </p:txBody>
      </p:sp>
      <p:sp>
        <p:nvSpPr>
          <p:cNvPr id="12" name="Прямоугольник 11"/>
          <p:cNvSpPr/>
          <p:nvPr/>
        </p:nvSpPr>
        <p:spPr>
          <a:xfrm>
            <a:off x="5100320" y="1859280"/>
            <a:ext cx="6901749" cy="335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089481" y="3084598"/>
            <a:ext cx="6901749" cy="9082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100320" y="4572000"/>
            <a:ext cx="6890910" cy="1595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163379" y="1859280"/>
            <a:ext cx="4745420" cy="335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63379" y="1527286"/>
            <a:ext cx="4745420" cy="4248540"/>
          </a:xfrm>
          <a:solidFill>
            <a:schemeClr val="tx2">
              <a:lumMod val="20000"/>
              <a:lumOff val="80000"/>
            </a:schemeClr>
          </a:solidFill>
        </p:spPr>
        <p:txBody>
          <a:bodyPr numCol="1">
            <a:normAutofit/>
          </a:bodyPr>
          <a:lstStyle/>
          <a:p>
            <a:pPr marL="0" indent="0">
              <a:lnSpc>
                <a:spcPct val="110000"/>
              </a:lnSpc>
              <a:spcBef>
                <a:spcPts val="0"/>
              </a:spcBef>
              <a:buNone/>
            </a:pPr>
            <a:r>
              <a:rPr lang="ru-RU" sz="2000" b="1" dirty="0" smtClean="0"/>
              <a:t>1. Биология </a:t>
            </a:r>
            <a:r>
              <a:rPr lang="ru-RU" sz="2000" b="1" dirty="0"/>
              <a:t>как наука</a:t>
            </a:r>
            <a:r>
              <a:rPr lang="ru-RU" sz="2000" b="1" dirty="0" smtClean="0"/>
              <a:t>.</a:t>
            </a:r>
            <a:endParaRPr lang="ru-RU" sz="2000" b="1" dirty="0"/>
          </a:p>
          <a:p>
            <a:pPr marL="0" indent="0">
              <a:lnSpc>
                <a:spcPct val="110000"/>
              </a:lnSpc>
              <a:spcBef>
                <a:spcPts val="0"/>
              </a:spcBef>
              <a:buNone/>
            </a:pPr>
            <a:r>
              <a:rPr lang="ru-RU" sz="2000" b="1" dirty="0"/>
              <a:t>2. Живые системы и их организация.</a:t>
            </a:r>
          </a:p>
          <a:p>
            <a:pPr marL="0" indent="0">
              <a:lnSpc>
                <a:spcPct val="110000"/>
              </a:lnSpc>
              <a:spcBef>
                <a:spcPts val="0"/>
              </a:spcBef>
              <a:buNone/>
            </a:pPr>
            <a:r>
              <a:rPr lang="ru-RU" sz="2000" b="1" dirty="0"/>
              <a:t>3. Химический состав и строение клетки.</a:t>
            </a:r>
          </a:p>
          <a:p>
            <a:pPr marL="0" indent="0">
              <a:lnSpc>
                <a:spcPct val="110000"/>
              </a:lnSpc>
              <a:spcBef>
                <a:spcPts val="0"/>
              </a:spcBef>
              <a:buNone/>
            </a:pPr>
            <a:r>
              <a:rPr lang="ru-RU" sz="2000" b="1" dirty="0"/>
              <a:t>4. Жизнедеятельность клетки.</a:t>
            </a:r>
          </a:p>
          <a:p>
            <a:pPr marL="0" indent="0">
              <a:lnSpc>
                <a:spcPct val="110000"/>
              </a:lnSpc>
              <a:spcBef>
                <a:spcPts val="0"/>
              </a:spcBef>
              <a:buNone/>
            </a:pPr>
            <a:r>
              <a:rPr lang="ru-RU" sz="2000" b="1" dirty="0"/>
              <a:t>5. Размножение и индивидуальное развитие организмов.</a:t>
            </a:r>
          </a:p>
          <a:p>
            <a:pPr marL="0" indent="0">
              <a:lnSpc>
                <a:spcPct val="110000"/>
              </a:lnSpc>
              <a:spcBef>
                <a:spcPts val="0"/>
              </a:spcBef>
              <a:buNone/>
            </a:pPr>
            <a:r>
              <a:rPr lang="ru-RU" sz="2000" b="1" dirty="0"/>
              <a:t>6. Наследственность и изменчивость организмов.</a:t>
            </a:r>
          </a:p>
          <a:p>
            <a:pPr marL="0" indent="0">
              <a:lnSpc>
                <a:spcPct val="110000"/>
              </a:lnSpc>
              <a:spcBef>
                <a:spcPts val="0"/>
              </a:spcBef>
              <a:buNone/>
            </a:pPr>
            <a:r>
              <a:rPr lang="ru-RU" sz="2000" b="1" dirty="0"/>
              <a:t>7. Селекция организмов. Основы биотехнологии.</a:t>
            </a:r>
          </a:p>
        </p:txBody>
      </p:sp>
      <p:sp>
        <p:nvSpPr>
          <p:cNvPr id="17" name="Прямоугольник 16"/>
          <p:cNvSpPr/>
          <p:nvPr/>
        </p:nvSpPr>
        <p:spPr>
          <a:xfrm>
            <a:off x="163379" y="1874061"/>
            <a:ext cx="4745420" cy="335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163379" y="2604635"/>
            <a:ext cx="4745420" cy="3352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152540" y="3635828"/>
            <a:ext cx="4745420" cy="6110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73714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bject 7"/>
          <p:cNvSpPr/>
          <p:nvPr/>
        </p:nvSpPr>
        <p:spPr>
          <a:xfrm>
            <a:off x="0" y="0"/>
            <a:ext cx="12190925" cy="1365235"/>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6" name="Заголовок 5"/>
          <p:cNvSpPr>
            <a:spLocks noGrp="1"/>
          </p:cNvSpPr>
          <p:nvPr>
            <p:ph type="title"/>
          </p:nvPr>
        </p:nvSpPr>
        <p:spPr>
          <a:xfrm>
            <a:off x="267461" y="314629"/>
            <a:ext cx="11280743" cy="1325563"/>
          </a:xfrm>
        </p:spPr>
        <p:txBody>
          <a:bodyPr>
            <a:normAutofit/>
          </a:bodyPr>
          <a:lstStyle/>
          <a:p>
            <a:pPr algn="ctr"/>
            <a:r>
              <a:rPr lang="ru-RU" sz="3200" b="1" dirty="0">
                <a:solidFill>
                  <a:schemeClr val="accent1">
                    <a:lumMod val="50000"/>
                  </a:schemeClr>
                </a:solidFill>
              </a:rPr>
              <a:t>Предметное содержание. Углубленный уровень</a:t>
            </a:r>
          </a:p>
        </p:txBody>
      </p:sp>
      <p:sp>
        <p:nvSpPr>
          <p:cNvPr id="2" name="Текст 1">
            <a:extLst>
              <a:ext uri="{FF2B5EF4-FFF2-40B4-BE49-F238E27FC236}">
                <a16:creationId xmlns:a16="http://schemas.microsoft.com/office/drawing/2014/main" id="{2F2829EB-D7E7-0773-764D-8301AE603FFE}"/>
              </a:ext>
            </a:extLst>
          </p:cNvPr>
          <p:cNvSpPr>
            <a:spLocks noGrp="1"/>
          </p:cNvSpPr>
          <p:nvPr>
            <p:ph type="body" idx="1"/>
          </p:nvPr>
        </p:nvSpPr>
        <p:spPr>
          <a:xfrm>
            <a:off x="750045" y="1357950"/>
            <a:ext cx="5157787" cy="564484"/>
          </a:xfrm>
        </p:spPr>
        <p:txBody>
          <a:bodyPr>
            <a:normAutofit/>
          </a:bodyPr>
          <a:lstStyle/>
          <a:p>
            <a:pPr algn="ctr"/>
            <a:r>
              <a:rPr lang="ru-RU" sz="2800" dirty="0" smtClean="0"/>
              <a:t>1</a:t>
            </a:r>
            <a:r>
              <a:rPr lang="en-US" sz="2800" dirty="0" smtClean="0"/>
              <a:t>1</a:t>
            </a:r>
            <a:r>
              <a:rPr lang="ru-RU" sz="2800" dirty="0" smtClean="0"/>
              <a:t> </a:t>
            </a:r>
            <a:r>
              <a:rPr lang="ru-RU" sz="2800" dirty="0"/>
              <a:t>класс</a:t>
            </a:r>
          </a:p>
        </p:txBody>
      </p:sp>
      <p:sp>
        <p:nvSpPr>
          <p:cNvPr id="3" name="Текст 2">
            <a:extLst>
              <a:ext uri="{FF2B5EF4-FFF2-40B4-BE49-F238E27FC236}">
                <a16:creationId xmlns:a16="http://schemas.microsoft.com/office/drawing/2014/main" id="{64C1536B-47F9-2E7C-EEBA-5F70734F3BB6}"/>
              </a:ext>
            </a:extLst>
          </p:cNvPr>
          <p:cNvSpPr>
            <a:spLocks noGrp="1"/>
          </p:cNvSpPr>
          <p:nvPr>
            <p:ph type="body" sz="quarter" idx="3"/>
          </p:nvPr>
        </p:nvSpPr>
        <p:spPr>
          <a:xfrm>
            <a:off x="6172200" y="1380127"/>
            <a:ext cx="5183188" cy="461671"/>
          </a:xfrm>
        </p:spPr>
        <p:txBody>
          <a:bodyPr/>
          <a:lstStyle/>
          <a:p>
            <a:pPr algn="ctr"/>
            <a:r>
              <a:rPr lang="ru-RU" dirty="0"/>
              <a:t>11 класс</a:t>
            </a:r>
          </a:p>
        </p:txBody>
      </p:sp>
      <p:sp>
        <p:nvSpPr>
          <p:cNvPr id="4" name="Объект 3">
            <a:extLst>
              <a:ext uri="{FF2B5EF4-FFF2-40B4-BE49-F238E27FC236}">
                <a16:creationId xmlns:a16="http://schemas.microsoft.com/office/drawing/2014/main" id="{3D0808C2-4F1A-762D-3BC2-989D98E1B5E4}"/>
              </a:ext>
            </a:extLst>
          </p:cNvPr>
          <p:cNvSpPr>
            <a:spLocks noGrp="1"/>
          </p:cNvSpPr>
          <p:nvPr>
            <p:ph sz="quarter" idx="4"/>
          </p:nvPr>
        </p:nvSpPr>
        <p:spPr>
          <a:xfrm>
            <a:off x="6172200" y="1922434"/>
            <a:ext cx="5618584" cy="4842259"/>
          </a:xfrm>
          <a:solidFill>
            <a:schemeClr val="accent2">
              <a:lumMod val="20000"/>
              <a:lumOff val="80000"/>
            </a:schemeClr>
          </a:solidFill>
        </p:spPr>
        <p:txBody>
          <a:bodyPr>
            <a:noAutofit/>
          </a:bodyPr>
          <a:lstStyle/>
          <a:p>
            <a:pPr marL="457200" indent="-457200">
              <a:lnSpc>
                <a:spcPct val="100000"/>
              </a:lnSpc>
              <a:spcBef>
                <a:spcPts val="0"/>
              </a:spcBef>
              <a:buAutoNum type="arabicPeriod"/>
            </a:pPr>
            <a:r>
              <a:rPr lang="ru-RU" sz="2000" b="1" dirty="0"/>
              <a:t>Зарождение и развитие эволюционных представлений в биологии.</a:t>
            </a:r>
          </a:p>
          <a:p>
            <a:pPr marL="457200" indent="-457200">
              <a:lnSpc>
                <a:spcPct val="100000"/>
              </a:lnSpc>
              <a:spcBef>
                <a:spcPts val="0"/>
              </a:spcBef>
              <a:buAutoNum type="arabicPeriod"/>
            </a:pPr>
            <a:r>
              <a:rPr lang="ru-RU" sz="2000" b="1" dirty="0"/>
              <a:t>Микроэволюция и её результаты.</a:t>
            </a:r>
          </a:p>
          <a:p>
            <a:pPr marL="457200" indent="-457200">
              <a:lnSpc>
                <a:spcPct val="100000"/>
              </a:lnSpc>
              <a:spcBef>
                <a:spcPts val="0"/>
              </a:spcBef>
              <a:buAutoNum type="arabicPeriod"/>
            </a:pPr>
            <a:r>
              <a:rPr lang="ru-RU" sz="2000" b="1" dirty="0"/>
              <a:t>Макроэволюция и её результаты.</a:t>
            </a:r>
          </a:p>
          <a:p>
            <a:pPr marL="457200" indent="-457200">
              <a:lnSpc>
                <a:spcPct val="100000"/>
              </a:lnSpc>
              <a:spcBef>
                <a:spcPts val="0"/>
              </a:spcBef>
              <a:buAutoNum type="arabicPeriod"/>
            </a:pPr>
            <a:r>
              <a:rPr lang="ru-RU" sz="2000" b="1" dirty="0"/>
              <a:t>Происхождение и развитие жизни на Земле.</a:t>
            </a:r>
          </a:p>
          <a:p>
            <a:pPr marL="457200" indent="-457200">
              <a:lnSpc>
                <a:spcPct val="100000"/>
              </a:lnSpc>
              <a:spcBef>
                <a:spcPts val="0"/>
              </a:spcBef>
              <a:buAutoNum type="arabicPeriod"/>
            </a:pPr>
            <a:r>
              <a:rPr lang="ru-RU" sz="2000" b="1" dirty="0"/>
              <a:t>Происхождение человека — антропогенез.</a:t>
            </a:r>
          </a:p>
          <a:p>
            <a:pPr marL="457200" indent="-457200">
              <a:lnSpc>
                <a:spcPct val="100000"/>
              </a:lnSpc>
              <a:spcBef>
                <a:spcPts val="0"/>
              </a:spcBef>
              <a:buAutoNum type="arabicPeriod"/>
            </a:pPr>
            <a:r>
              <a:rPr lang="ru-RU" sz="2000" b="1" dirty="0"/>
              <a:t>Экология — наука о взаимоотношениях организмов и надорганизменных систем с окружающей средой.</a:t>
            </a:r>
          </a:p>
          <a:p>
            <a:pPr marL="457200" indent="-457200">
              <a:lnSpc>
                <a:spcPct val="100000"/>
              </a:lnSpc>
              <a:spcBef>
                <a:spcPts val="0"/>
              </a:spcBef>
              <a:buAutoNum type="arabicPeriod"/>
            </a:pPr>
            <a:r>
              <a:rPr lang="ru-RU" sz="2000" b="1" dirty="0"/>
              <a:t>Организмы и среда обитания.</a:t>
            </a:r>
          </a:p>
          <a:p>
            <a:pPr marL="457200" indent="-457200">
              <a:lnSpc>
                <a:spcPct val="100000"/>
              </a:lnSpc>
              <a:spcBef>
                <a:spcPts val="0"/>
              </a:spcBef>
              <a:buAutoNum type="arabicPeriod"/>
            </a:pPr>
            <a:r>
              <a:rPr lang="ru-RU" sz="2000" b="1" dirty="0"/>
              <a:t>Экология видов и популяций.</a:t>
            </a:r>
          </a:p>
          <a:p>
            <a:pPr marL="457200" indent="-457200">
              <a:lnSpc>
                <a:spcPct val="100000"/>
              </a:lnSpc>
              <a:spcBef>
                <a:spcPts val="0"/>
              </a:spcBef>
              <a:buAutoNum type="arabicPeriod"/>
            </a:pPr>
            <a:r>
              <a:rPr lang="ru-RU" sz="2000" b="1" dirty="0"/>
              <a:t>Экология сообществ. Экологические системы.</a:t>
            </a:r>
          </a:p>
          <a:p>
            <a:pPr marL="457200" indent="-457200">
              <a:lnSpc>
                <a:spcPct val="100000"/>
              </a:lnSpc>
              <a:spcBef>
                <a:spcPts val="0"/>
              </a:spcBef>
              <a:buAutoNum type="arabicPeriod"/>
            </a:pPr>
            <a:r>
              <a:rPr lang="ru-RU" sz="2000" b="1" dirty="0"/>
              <a:t>Биосфера — глобальная экосистема.</a:t>
            </a:r>
          </a:p>
          <a:p>
            <a:pPr marL="457200" indent="-457200">
              <a:lnSpc>
                <a:spcPct val="100000"/>
              </a:lnSpc>
              <a:spcBef>
                <a:spcPts val="0"/>
              </a:spcBef>
              <a:buAutoNum type="arabicPeriod"/>
            </a:pPr>
            <a:r>
              <a:rPr lang="ru-RU" sz="2000" b="1" dirty="0"/>
              <a:t>Человек и окружающая среда.</a:t>
            </a: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13</a:t>
            </a:fld>
            <a:endParaRPr lang="ru-RU" sz="1400" dirty="0">
              <a:solidFill>
                <a:schemeClr val="bg1">
                  <a:lumMod val="50000"/>
                </a:schemeClr>
              </a:solidFill>
            </a:endParaRPr>
          </a:p>
        </p:txBody>
      </p:sp>
      <p:sp>
        <p:nvSpPr>
          <p:cNvPr id="10" name="Объект 3">
            <a:extLst>
              <a:ext uri="{FF2B5EF4-FFF2-40B4-BE49-F238E27FC236}">
                <a16:creationId xmlns:a16="http://schemas.microsoft.com/office/drawing/2014/main" id="{3D0808C2-4F1A-762D-3BC2-989D98E1B5E4}"/>
              </a:ext>
            </a:extLst>
          </p:cNvPr>
          <p:cNvSpPr>
            <a:spLocks noGrp="1"/>
          </p:cNvSpPr>
          <p:nvPr>
            <p:ph sz="quarter" idx="4"/>
          </p:nvPr>
        </p:nvSpPr>
        <p:spPr>
          <a:xfrm>
            <a:off x="177799" y="1922434"/>
            <a:ext cx="5757307" cy="2598766"/>
          </a:xfrm>
          <a:solidFill>
            <a:schemeClr val="accent2">
              <a:lumMod val="20000"/>
              <a:lumOff val="80000"/>
            </a:schemeClr>
          </a:solidFill>
        </p:spPr>
        <p:txBody>
          <a:bodyPr>
            <a:normAutofit/>
          </a:bodyPr>
          <a:lstStyle/>
          <a:p>
            <a:pPr marL="457200" indent="-457200">
              <a:lnSpc>
                <a:spcPct val="170000"/>
              </a:lnSpc>
              <a:buAutoNum type="arabicPeriod"/>
            </a:pPr>
            <a:r>
              <a:rPr lang="ru-RU" sz="2000" b="1" dirty="0"/>
              <a:t>Эволюционная биология.</a:t>
            </a:r>
          </a:p>
          <a:p>
            <a:pPr marL="457200" indent="-457200">
              <a:lnSpc>
                <a:spcPct val="170000"/>
              </a:lnSpc>
              <a:buAutoNum type="arabicPeriod"/>
            </a:pPr>
            <a:r>
              <a:rPr lang="ru-RU" sz="2000" b="1" dirty="0"/>
              <a:t>Возникновение и развитие жизни на Земле.</a:t>
            </a:r>
          </a:p>
          <a:p>
            <a:pPr marL="457200" indent="-457200">
              <a:lnSpc>
                <a:spcPct val="170000"/>
              </a:lnSpc>
              <a:buAutoNum type="arabicPeriod"/>
            </a:pPr>
            <a:r>
              <a:rPr lang="ru-RU" sz="2000" b="1" dirty="0"/>
              <a:t>Организмы и окружающая среда.</a:t>
            </a:r>
          </a:p>
          <a:p>
            <a:pPr marL="457200" indent="-457200">
              <a:lnSpc>
                <a:spcPct val="170000"/>
              </a:lnSpc>
              <a:buAutoNum type="arabicPeriod"/>
            </a:pPr>
            <a:r>
              <a:rPr lang="ru-RU" sz="2000" b="1" dirty="0"/>
              <a:t>Сообщества и экологические </a:t>
            </a:r>
            <a:r>
              <a:rPr lang="ru-RU" sz="2000" b="1" dirty="0" smtClean="0"/>
              <a:t>системы.</a:t>
            </a:r>
            <a:endParaRPr lang="ru-RU" sz="2000" b="1" dirty="0"/>
          </a:p>
        </p:txBody>
      </p:sp>
      <p:sp>
        <p:nvSpPr>
          <p:cNvPr id="11" name="Прямоугольник 10"/>
          <p:cNvSpPr/>
          <p:nvPr/>
        </p:nvSpPr>
        <p:spPr>
          <a:xfrm>
            <a:off x="6172200" y="3220720"/>
            <a:ext cx="5618584" cy="609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6172200" y="5059680"/>
            <a:ext cx="5618584" cy="170501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177799" y="2651760"/>
            <a:ext cx="5757307" cy="5689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77799" y="3972560"/>
            <a:ext cx="5757307" cy="5486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929444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60471" y="1306264"/>
            <a:ext cx="10515600" cy="2122736"/>
          </a:xfrm>
        </p:spPr>
        <p:txBody>
          <a:bodyPr>
            <a:normAutofit/>
          </a:bodyPr>
          <a:lstStyle/>
          <a:p>
            <a:pPr algn="ctr"/>
            <a:r>
              <a:rPr lang="ru-RU" sz="3200" b="1" dirty="0" smtClean="0">
                <a:solidFill>
                  <a:schemeClr val="accent1">
                    <a:lumMod val="50000"/>
                  </a:schemeClr>
                </a:solidFill>
              </a:rPr>
              <a:t>Трудности </a:t>
            </a:r>
            <a:r>
              <a:rPr lang="ru-RU" sz="3200" b="1" dirty="0">
                <a:solidFill>
                  <a:schemeClr val="accent1">
                    <a:lumMod val="50000"/>
                  </a:schemeClr>
                </a:solidFill>
              </a:rPr>
              <a:t>организации обучения биологии</a:t>
            </a:r>
            <a:br>
              <a:rPr lang="ru-RU" sz="3200" b="1" dirty="0">
                <a:solidFill>
                  <a:schemeClr val="accent1">
                    <a:lumMod val="50000"/>
                  </a:schemeClr>
                </a:solidFill>
              </a:rPr>
            </a:br>
            <a:r>
              <a:rPr lang="ru-RU" sz="3200" b="1" dirty="0">
                <a:solidFill>
                  <a:schemeClr val="accent1">
                    <a:lumMod val="50000"/>
                  </a:schemeClr>
                </a:solidFill>
              </a:rPr>
              <a:t>на уровне основного общего образования</a:t>
            </a:r>
            <a:br>
              <a:rPr lang="ru-RU" sz="3200" b="1" dirty="0">
                <a:solidFill>
                  <a:schemeClr val="accent1">
                    <a:lumMod val="50000"/>
                  </a:schemeClr>
                </a:solidFill>
              </a:rPr>
            </a:br>
            <a:r>
              <a:rPr lang="ru-RU" sz="3200" b="1" dirty="0">
                <a:solidFill>
                  <a:schemeClr val="accent1">
                    <a:lumMod val="50000"/>
                  </a:schemeClr>
                </a:solidFill>
              </a:rPr>
              <a:t>(</a:t>
            </a:r>
            <a:r>
              <a:rPr lang="ru-RU" sz="3200" b="1" dirty="0" smtClean="0">
                <a:solidFill>
                  <a:schemeClr val="accent1">
                    <a:lumMod val="50000"/>
                  </a:schemeClr>
                </a:solidFill>
              </a:rPr>
              <a:t>углублённый </a:t>
            </a:r>
            <a:r>
              <a:rPr lang="ru-RU" sz="3200" b="1" dirty="0">
                <a:solidFill>
                  <a:schemeClr val="accent1">
                    <a:lumMod val="50000"/>
                  </a:schemeClr>
                </a:solidFill>
              </a:rPr>
              <a:t>уровень)</a:t>
            </a:r>
            <a:r>
              <a:rPr lang="ru-RU" sz="3200" b="1" dirty="0">
                <a:solidFill>
                  <a:schemeClr val="accent1">
                    <a:lumMod val="50000"/>
                  </a:schemeClr>
                </a:solidFill>
              </a:rPr>
              <a:t/>
            </a:r>
            <a:br>
              <a:rPr lang="ru-RU" sz="3200" b="1" dirty="0">
                <a:solidFill>
                  <a:schemeClr val="accent1">
                    <a:lumMod val="50000"/>
                  </a:schemeClr>
                </a:solidFill>
              </a:rPr>
            </a:b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14</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79120" y="3111512"/>
            <a:ext cx="11155680" cy="2700008"/>
          </a:xfrm>
          <a:solidFill>
            <a:schemeClr val="accent1">
              <a:lumMod val="20000"/>
              <a:lumOff val="80000"/>
            </a:schemeClr>
          </a:solidFill>
        </p:spPr>
        <p:txBody>
          <a:bodyPr>
            <a:noAutofit/>
          </a:bodyPr>
          <a:lstStyle/>
          <a:p>
            <a:pPr marL="342900" indent="-342900">
              <a:lnSpc>
                <a:spcPct val="150000"/>
              </a:lnSpc>
              <a:spcBef>
                <a:spcPts val="0"/>
              </a:spcBef>
              <a:buAutoNum type="arabicPeriod"/>
            </a:pPr>
            <a:r>
              <a:rPr lang="ru-RU" sz="1800" b="1" dirty="0" smtClean="0"/>
              <a:t>Асинхронное изучение материала, посвященного вирусам, прокариотам, грибам и грибоподобным организмам, на базовом и углубленном уровнях обучения</a:t>
            </a:r>
          </a:p>
          <a:p>
            <a:pPr marL="342900" indent="-342900">
              <a:lnSpc>
                <a:spcPct val="150000"/>
              </a:lnSpc>
              <a:spcBef>
                <a:spcPts val="0"/>
              </a:spcBef>
              <a:buAutoNum type="arabicPeriod"/>
            </a:pPr>
            <a:r>
              <a:rPr lang="ru-RU" sz="1800" b="1" dirty="0" smtClean="0"/>
              <a:t>Концентрический подход к освоению предметного содержания в 6 классе (базовый уровень) и в 7 классе (углубленный уровень)</a:t>
            </a:r>
          </a:p>
          <a:p>
            <a:pPr marL="342900" indent="-342900">
              <a:lnSpc>
                <a:spcPct val="150000"/>
              </a:lnSpc>
              <a:spcBef>
                <a:spcPts val="0"/>
              </a:spcBef>
              <a:buAutoNum type="arabicPeriod"/>
            </a:pPr>
            <a:r>
              <a:rPr lang="ru-RU" sz="1800" b="1" dirty="0" smtClean="0"/>
              <a:t>Насыщенность предметного содержания в 7 классе (углубленный уровень)</a:t>
            </a:r>
          </a:p>
          <a:p>
            <a:pPr marL="342900" indent="-342900">
              <a:lnSpc>
                <a:spcPct val="150000"/>
              </a:lnSpc>
              <a:spcBef>
                <a:spcPts val="0"/>
              </a:spcBef>
              <a:buAutoNum type="arabicPeriod"/>
            </a:pPr>
            <a:r>
              <a:rPr lang="ru-RU" sz="1800" b="1" dirty="0" smtClean="0"/>
              <a:t>Расширенное общебиологическое содержание раздела «Человек и его здоровье»</a:t>
            </a:r>
          </a:p>
        </p:txBody>
      </p:sp>
    </p:spTree>
    <p:extLst>
      <p:ext uri="{BB962C8B-B14F-4D97-AF65-F5344CB8AC3E}">
        <p14:creationId xmlns:p14="http://schemas.microsoft.com/office/powerpoint/2010/main" val="21535057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60471" y="1306264"/>
            <a:ext cx="10515600" cy="2122736"/>
          </a:xfrm>
        </p:spPr>
        <p:txBody>
          <a:bodyPr>
            <a:normAutofit fontScale="90000"/>
          </a:bodyPr>
          <a:lstStyle/>
          <a:p>
            <a:pPr algn="ctr"/>
            <a:r>
              <a:rPr lang="ru-RU" sz="3200" b="1" dirty="0" smtClean="0">
                <a:solidFill>
                  <a:schemeClr val="accent1">
                    <a:lumMod val="50000"/>
                  </a:schemeClr>
                </a:solidFill>
              </a:rPr>
              <a:t>Трудности </a:t>
            </a:r>
            <a:r>
              <a:rPr lang="ru-RU" sz="3200" b="1" dirty="0">
                <a:solidFill>
                  <a:schemeClr val="accent1">
                    <a:lumMod val="50000"/>
                  </a:schemeClr>
                </a:solidFill>
              </a:rPr>
              <a:t>организации обучения биологии</a:t>
            </a:r>
            <a:br>
              <a:rPr lang="ru-RU" sz="3200" b="1" dirty="0">
                <a:solidFill>
                  <a:schemeClr val="accent1">
                    <a:lumMod val="50000"/>
                  </a:schemeClr>
                </a:solidFill>
              </a:rPr>
            </a:br>
            <a:r>
              <a:rPr lang="ru-RU" sz="3200" b="1" dirty="0">
                <a:solidFill>
                  <a:schemeClr val="accent1">
                    <a:lumMod val="50000"/>
                  </a:schemeClr>
                </a:solidFill>
              </a:rPr>
              <a:t>на уровне основного общего образования</a:t>
            </a:r>
            <a:br>
              <a:rPr lang="ru-RU" sz="3200" b="1" dirty="0">
                <a:solidFill>
                  <a:schemeClr val="accent1">
                    <a:lumMod val="50000"/>
                  </a:schemeClr>
                </a:solidFill>
              </a:rPr>
            </a:br>
            <a:r>
              <a:rPr lang="ru-RU" sz="3200" b="1" dirty="0">
                <a:solidFill>
                  <a:schemeClr val="accent1">
                    <a:lumMod val="50000"/>
                  </a:schemeClr>
                </a:solidFill>
              </a:rPr>
              <a:t>(углублённый уровень)</a:t>
            </a:r>
            <a:br>
              <a:rPr lang="ru-RU" sz="3200" b="1" dirty="0">
                <a:solidFill>
                  <a:schemeClr val="accent1">
                    <a:lumMod val="50000"/>
                  </a:schemeClr>
                </a:solidFill>
              </a:rPr>
            </a:br>
            <a:r>
              <a:rPr lang="ru-RU" sz="3200" b="1" dirty="0">
                <a:solidFill>
                  <a:schemeClr val="accent1">
                    <a:lumMod val="50000"/>
                  </a:schemeClr>
                </a:solidFill>
              </a:rPr>
              <a:t/>
            </a:r>
            <a:br>
              <a:rPr lang="ru-RU" sz="3200" b="1" dirty="0">
                <a:solidFill>
                  <a:schemeClr val="accent1">
                    <a:lumMod val="50000"/>
                  </a:schemeClr>
                </a:solidFill>
              </a:rPr>
            </a:b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15</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815731" y="3111512"/>
            <a:ext cx="10464800" cy="1887208"/>
          </a:xfrm>
          <a:solidFill>
            <a:schemeClr val="accent1">
              <a:lumMod val="20000"/>
              <a:lumOff val="80000"/>
            </a:schemeClr>
          </a:solidFill>
        </p:spPr>
        <p:txBody>
          <a:bodyPr>
            <a:noAutofit/>
          </a:bodyPr>
          <a:lstStyle/>
          <a:p>
            <a:pPr marL="342900" indent="-342900" algn="ctr">
              <a:lnSpc>
                <a:spcPct val="150000"/>
              </a:lnSpc>
              <a:spcBef>
                <a:spcPts val="0"/>
              </a:spcBef>
              <a:buAutoNum type="arabicPeriod"/>
            </a:pPr>
            <a:r>
              <a:rPr lang="ru-RU" sz="2400" b="1" dirty="0" smtClean="0"/>
              <a:t>Асинхронное изучение материала, посвященного </a:t>
            </a:r>
          </a:p>
          <a:p>
            <a:pPr marL="0" indent="0" algn="ctr">
              <a:lnSpc>
                <a:spcPct val="150000"/>
              </a:lnSpc>
              <a:spcBef>
                <a:spcPts val="0"/>
              </a:spcBef>
              <a:buNone/>
            </a:pPr>
            <a:r>
              <a:rPr lang="ru-RU" sz="2400" b="1" dirty="0" smtClean="0"/>
              <a:t>вирусам, прокариотам, грибам и грибоподобным организмам, </a:t>
            </a:r>
          </a:p>
          <a:p>
            <a:pPr marL="0" indent="0" algn="ctr">
              <a:lnSpc>
                <a:spcPct val="150000"/>
              </a:lnSpc>
              <a:spcBef>
                <a:spcPts val="0"/>
              </a:spcBef>
              <a:buNone/>
            </a:pPr>
            <a:r>
              <a:rPr lang="ru-RU" sz="2400" b="1" dirty="0" smtClean="0"/>
              <a:t>на базовом и углубленном уровнях обучения</a:t>
            </a:r>
          </a:p>
        </p:txBody>
      </p:sp>
    </p:spTree>
    <p:extLst>
      <p:ext uri="{BB962C8B-B14F-4D97-AF65-F5344CB8AC3E}">
        <p14:creationId xmlns:p14="http://schemas.microsoft.com/office/powerpoint/2010/main" val="1828513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85175" y="3091532"/>
            <a:ext cx="10515600" cy="674936"/>
          </a:xfrm>
        </p:spPr>
        <p:txBody>
          <a:bodyPr>
            <a:normAutofit/>
          </a:bodyPr>
          <a:lstStyle/>
          <a:p>
            <a:pPr algn="ctr"/>
            <a:r>
              <a:rPr lang="ru-RU" sz="3200" b="1" dirty="0" smtClean="0">
                <a:solidFill>
                  <a:schemeClr val="accent1">
                    <a:lumMod val="50000"/>
                  </a:schemeClr>
                </a:solidFill>
              </a:rPr>
              <a:t>Бактерии и археи</a:t>
            </a:r>
            <a:endParaRPr lang="ru-RU" sz="3200" b="1" dirty="0">
              <a:solidFill>
                <a:schemeClr val="accent1">
                  <a:lumMod val="50000"/>
                </a:schemeClr>
              </a:solidFill>
            </a:endParaRPr>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354319" y="3840480"/>
            <a:ext cx="6746241" cy="2621889"/>
          </a:xfrm>
          <a:solidFill>
            <a:schemeClr val="accent1">
              <a:lumMod val="20000"/>
              <a:lumOff val="80000"/>
            </a:schemeClr>
          </a:solidFill>
        </p:spPr>
        <p:txBody>
          <a:bodyPr>
            <a:noAutofit/>
          </a:bodyPr>
          <a:lstStyle/>
          <a:p>
            <a:pPr marL="0" indent="0">
              <a:lnSpc>
                <a:spcPct val="100000"/>
              </a:lnSpc>
              <a:spcBef>
                <a:spcPts val="0"/>
              </a:spcBef>
              <a:buNone/>
            </a:pPr>
            <a:r>
              <a:rPr lang="ru-RU" sz="1400" b="1" dirty="0" smtClean="0"/>
              <a:t>Углубленный </a:t>
            </a:r>
            <a:r>
              <a:rPr lang="ru-RU" sz="1400" b="1" dirty="0"/>
              <a:t>уровень (1 четверть 7 класса)</a:t>
            </a:r>
          </a:p>
          <a:p>
            <a:pPr>
              <a:lnSpc>
                <a:spcPct val="100000"/>
              </a:lnSpc>
              <a:spcBef>
                <a:spcPts val="0"/>
              </a:spcBef>
            </a:pPr>
            <a:r>
              <a:rPr lang="ru-RU" sz="1400" dirty="0"/>
              <a:t>Микробиология — наука о микроорганизмах. </a:t>
            </a:r>
            <a:endParaRPr lang="ru-RU" sz="1400" dirty="0" smtClean="0"/>
          </a:p>
          <a:p>
            <a:pPr>
              <a:lnSpc>
                <a:spcPct val="100000"/>
              </a:lnSpc>
              <a:spcBef>
                <a:spcPts val="0"/>
              </a:spcBef>
            </a:pPr>
            <a:r>
              <a:rPr lang="ru-RU" sz="1400" dirty="0" smtClean="0"/>
              <a:t>Особенности </a:t>
            </a:r>
            <a:r>
              <a:rPr lang="ru-RU" sz="1400" dirty="0"/>
              <a:t>строения </a:t>
            </a:r>
            <a:r>
              <a:rPr lang="ru-RU" sz="1400" dirty="0" err="1"/>
              <a:t>прокариотной</a:t>
            </a:r>
            <a:r>
              <a:rPr lang="ru-RU" sz="1400" dirty="0"/>
              <a:t> клетки. </a:t>
            </a:r>
            <a:endParaRPr lang="ru-RU" sz="1400" dirty="0" smtClean="0"/>
          </a:p>
          <a:p>
            <a:pPr>
              <a:lnSpc>
                <a:spcPct val="100000"/>
              </a:lnSpc>
              <a:spcBef>
                <a:spcPts val="0"/>
              </a:spcBef>
            </a:pPr>
            <a:r>
              <a:rPr lang="ru-RU" sz="1400" dirty="0" smtClean="0"/>
              <a:t>Многообразие </a:t>
            </a:r>
            <a:r>
              <a:rPr lang="ru-RU" sz="1400" dirty="0"/>
              <a:t>форм клеток бактерий. </a:t>
            </a:r>
            <a:endParaRPr lang="ru-RU" sz="1400" dirty="0" smtClean="0"/>
          </a:p>
          <a:p>
            <a:pPr>
              <a:lnSpc>
                <a:spcPct val="100000"/>
              </a:lnSpc>
              <a:spcBef>
                <a:spcPts val="0"/>
              </a:spcBef>
            </a:pPr>
            <a:r>
              <a:rPr lang="ru-RU" sz="1400" dirty="0" smtClean="0"/>
              <a:t>Рост </a:t>
            </a:r>
            <a:r>
              <a:rPr lang="ru-RU" sz="1400" dirty="0"/>
              <a:t>и размножение бактерий. Споры бактерий. </a:t>
            </a:r>
            <a:endParaRPr lang="ru-RU" sz="1400" dirty="0" smtClean="0"/>
          </a:p>
          <a:p>
            <a:pPr>
              <a:lnSpc>
                <a:spcPct val="100000"/>
              </a:lnSpc>
              <a:spcBef>
                <a:spcPts val="0"/>
              </a:spcBef>
            </a:pPr>
            <a:r>
              <a:rPr lang="ru-RU" sz="1400" dirty="0" smtClean="0"/>
              <a:t>Жизнедеятельность </a:t>
            </a:r>
            <a:r>
              <a:rPr lang="ru-RU" sz="1400" dirty="0"/>
              <a:t>бактерий: автотрофные и гетеротрофные, анаэробные и аэробные бактерии. </a:t>
            </a:r>
            <a:r>
              <a:rPr lang="ru-RU" sz="1400" dirty="0" err="1"/>
              <a:t>Цианобактерии</a:t>
            </a:r>
            <a:r>
              <a:rPr lang="ru-RU" sz="1400" dirty="0"/>
              <a:t> и их роль в природе. </a:t>
            </a:r>
            <a:endParaRPr lang="ru-RU" sz="1400" dirty="0" smtClean="0"/>
          </a:p>
          <a:p>
            <a:pPr>
              <a:lnSpc>
                <a:spcPct val="100000"/>
              </a:lnSpc>
              <a:spcBef>
                <a:spcPts val="0"/>
              </a:spcBef>
            </a:pPr>
            <a:r>
              <a:rPr lang="ru-RU" sz="1400" dirty="0" smtClean="0"/>
              <a:t>Особенности </a:t>
            </a:r>
            <a:r>
              <a:rPr lang="ru-RU" sz="1400" dirty="0"/>
              <a:t>организации архей и их отличия от бактерий. Роль архей и бактерий в возникновении эукариотов. </a:t>
            </a:r>
            <a:endParaRPr lang="ru-RU" sz="1400" dirty="0" smtClean="0"/>
          </a:p>
          <a:p>
            <a:pPr>
              <a:lnSpc>
                <a:spcPct val="100000"/>
              </a:lnSpc>
              <a:spcBef>
                <a:spcPts val="0"/>
              </a:spcBef>
            </a:pPr>
            <a:r>
              <a:rPr lang="ru-RU" sz="1400" dirty="0" smtClean="0"/>
              <a:t>Распространённость </a:t>
            </a:r>
            <a:r>
              <a:rPr lang="ru-RU" sz="1400" dirty="0"/>
              <a:t>бактерий и архей, их роль в природе и жизни человека. Роль бактерий в биогеохимических циклах.</a:t>
            </a:r>
            <a:endParaRPr lang="ru-RU" sz="1400" b="1" dirty="0"/>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16</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01600" y="3840480"/>
            <a:ext cx="5059680" cy="2621889"/>
          </a:xfrm>
          <a:solidFill>
            <a:schemeClr val="accent1">
              <a:lumMod val="20000"/>
              <a:lumOff val="80000"/>
            </a:schemeClr>
          </a:solidFill>
        </p:spPr>
        <p:txBody>
          <a:bodyPr>
            <a:noAutofit/>
          </a:bodyPr>
          <a:lstStyle/>
          <a:p>
            <a:pPr marL="0" indent="0">
              <a:lnSpc>
                <a:spcPct val="150000"/>
              </a:lnSpc>
              <a:spcBef>
                <a:spcPts val="0"/>
              </a:spcBef>
              <a:buNone/>
            </a:pPr>
            <a:r>
              <a:rPr lang="ru-RU" sz="1400" b="1" dirty="0" smtClean="0"/>
              <a:t>Базовый уровень (4 четверть 7 класса)</a:t>
            </a:r>
            <a:endParaRPr lang="ru-RU" sz="1400" b="1" dirty="0"/>
          </a:p>
          <a:p>
            <a:pPr>
              <a:lnSpc>
                <a:spcPct val="100000"/>
              </a:lnSpc>
              <a:spcBef>
                <a:spcPts val="0"/>
              </a:spcBef>
            </a:pPr>
            <a:r>
              <a:rPr lang="ru-RU" sz="1400" dirty="0"/>
              <a:t>Бактерии — доядерные организмы. Общая характеристика </a:t>
            </a:r>
            <a:r>
              <a:rPr lang="ru-RU" sz="1400" dirty="0" smtClean="0"/>
              <a:t>бактерий.</a:t>
            </a:r>
          </a:p>
          <a:p>
            <a:pPr>
              <a:spcBef>
                <a:spcPts val="0"/>
              </a:spcBef>
            </a:pPr>
            <a:r>
              <a:rPr lang="ru-RU" sz="1400" dirty="0" smtClean="0"/>
              <a:t>Бактериальная </a:t>
            </a:r>
            <a:r>
              <a:rPr lang="ru-RU" sz="1400" dirty="0"/>
              <a:t>клетка. </a:t>
            </a:r>
            <a:endParaRPr lang="ru-RU" sz="1400" dirty="0" smtClean="0"/>
          </a:p>
          <a:p>
            <a:pPr>
              <a:spcBef>
                <a:spcPts val="0"/>
              </a:spcBef>
            </a:pPr>
            <a:r>
              <a:rPr lang="ru-RU" sz="1400" dirty="0" smtClean="0"/>
              <a:t>Размножение </a:t>
            </a:r>
            <a:r>
              <a:rPr lang="ru-RU" sz="1400" dirty="0"/>
              <a:t>бактерий. </a:t>
            </a:r>
            <a:r>
              <a:rPr lang="ru-RU" sz="1400" dirty="0" smtClean="0"/>
              <a:t>Распространение </a:t>
            </a:r>
            <a:r>
              <a:rPr lang="ru-RU" sz="1400" dirty="0"/>
              <a:t>бактерий. </a:t>
            </a:r>
            <a:endParaRPr lang="ru-RU" sz="1400" dirty="0" smtClean="0"/>
          </a:p>
          <a:p>
            <a:pPr>
              <a:spcBef>
                <a:spcPts val="0"/>
              </a:spcBef>
            </a:pPr>
            <a:r>
              <a:rPr lang="ru-RU" sz="1400" dirty="0" smtClean="0"/>
              <a:t>Разнообразие </a:t>
            </a:r>
            <a:r>
              <a:rPr lang="ru-RU" sz="1400" dirty="0"/>
              <a:t>бактерий. </a:t>
            </a:r>
            <a:endParaRPr lang="ru-RU" sz="1400" dirty="0" smtClean="0"/>
          </a:p>
          <a:p>
            <a:pPr>
              <a:spcBef>
                <a:spcPts val="0"/>
              </a:spcBef>
            </a:pPr>
            <a:r>
              <a:rPr lang="ru-RU" sz="1400" dirty="0" smtClean="0"/>
              <a:t>Значение </a:t>
            </a:r>
            <a:r>
              <a:rPr lang="ru-RU" sz="1400" dirty="0"/>
              <a:t>бактерий в природных сообществах. </a:t>
            </a:r>
            <a:endParaRPr lang="ru-RU" sz="1400" dirty="0" smtClean="0"/>
          </a:p>
          <a:p>
            <a:pPr>
              <a:spcBef>
                <a:spcPts val="0"/>
              </a:spcBef>
            </a:pPr>
            <a:r>
              <a:rPr lang="ru-RU" sz="1400" dirty="0" smtClean="0"/>
              <a:t>Болезнетворные </a:t>
            </a:r>
            <a:r>
              <a:rPr lang="ru-RU" sz="1400" dirty="0"/>
              <a:t>бактерии и меры </a:t>
            </a:r>
            <a:r>
              <a:rPr lang="ru-RU" sz="1400" dirty="0" smtClean="0"/>
              <a:t>профилактики </a:t>
            </a:r>
            <a:r>
              <a:rPr lang="ru-RU" sz="1400" dirty="0"/>
              <a:t>заболеваний, вызываемых бактериями. Бактерии на службе у человека (в сельском хозяйстве, промышленности).</a:t>
            </a:r>
            <a:endParaRPr lang="ru-RU" sz="1400" dirty="0" smtClean="0"/>
          </a:p>
        </p:txBody>
      </p:sp>
      <p:sp>
        <p:nvSpPr>
          <p:cNvPr id="10" name="Заголовок 5"/>
          <p:cNvSpPr txBox="1">
            <a:spLocks/>
          </p:cNvSpPr>
          <p:nvPr/>
        </p:nvSpPr>
        <p:spPr>
          <a:xfrm>
            <a:off x="193735" y="380812"/>
            <a:ext cx="10515600" cy="67493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3200" b="1" dirty="0" smtClean="0">
                <a:solidFill>
                  <a:schemeClr val="accent1">
                    <a:lumMod val="50000"/>
                  </a:schemeClr>
                </a:solidFill>
              </a:rPr>
              <a:t>Вирусы</a:t>
            </a:r>
            <a:endParaRPr lang="ru-RU" sz="3200" b="1" dirty="0">
              <a:solidFill>
                <a:schemeClr val="accent1">
                  <a:lumMod val="50000"/>
                </a:schemeClr>
              </a:solidFill>
            </a:endParaRPr>
          </a:p>
        </p:txBody>
      </p:sp>
      <p:sp>
        <p:nvSpPr>
          <p:cNvPr id="11"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354319" y="1196105"/>
            <a:ext cx="6746241" cy="1628375"/>
          </a:xfrm>
          <a:solidFill>
            <a:schemeClr val="accent1">
              <a:lumMod val="20000"/>
              <a:lumOff val="80000"/>
            </a:schemeClr>
          </a:solidFill>
        </p:spPr>
        <p:txBody>
          <a:bodyPr>
            <a:noAutofit/>
          </a:bodyPr>
          <a:lstStyle/>
          <a:p>
            <a:pPr marL="0" indent="0">
              <a:lnSpc>
                <a:spcPct val="150000"/>
              </a:lnSpc>
              <a:spcBef>
                <a:spcPts val="0"/>
              </a:spcBef>
              <a:buNone/>
            </a:pPr>
            <a:r>
              <a:rPr lang="ru-RU" sz="1400" b="1" dirty="0" smtClean="0"/>
              <a:t>Углубленный </a:t>
            </a:r>
            <a:r>
              <a:rPr lang="ru-RU" sz="1400" b="1" dirty="0"/>
              <a:t>уровень (1 четверть 7 класса)</a:t>
            </a:r>
          </a:p>
          <a:p>
            <a:pPr>
              <a:lnSpc>
                <a:spcPct val="100000"/>
              </a:lnSpc>
              <a:spcBef>
                <a:spcPts val="0"/>
              </a:spcBef>
            </a:pPr>
            <a:r>
              <a:rPr lang="ru-RU" sz="1400" dirty="0"/>
              <a:t>Вирусология — наука о вирусах. </a:t>
            </a:r>
          </a:p>
          <a:p>
            <a:pPr>
              <a:lnSpc>
                <a:spcPct val="100000"/>
              </a:lnSpc>
              <a:spcBef>
                <a:spcPts val="0"/>
              </a:spcBef>
            </a:pPr>
            <a:r>
              <a:rPr lang="ru-RU" sz="1400" dirty="0"/>
              <a:t>Вирусы — неклеточные формы. </a:t>
            </a:r>
            <a:endParaRPr lang="ru-RU" sz="1400" dirty="0" smtClean="0"/>
          </a:p>
          <a:p>
            <a:pPr>
              <a:lnSpc>
                <a:spcPct val="100000"/>
              </a:lnSpc>
              <a:spcBef>
                <a:spcPts val="0"/>
              </a:spcBef>
            </a:pPr>
            <a:r>
              <a:rPr lang="ru-RU" sz="1400" dirty="0" smtClean="0"/>
              <a:t>Вклад </a:t>
            </a:r>
            <a:r>
              <a:rPr lang="ru-RU" sz="1400" dirty="0"/>
              <a:t>российских и зарубежных учёных в развитие вирусологии. </a:t>
            </a:r>
            <a:endParaRPr lang="ru-RU" sz="1400" dirty="0" smtClean="0"/>
          </a:p>
          <a:p>
            <a:pPr>
              <a:lnSpc>
                <a:spcPct val="100000"/>
              </a:lnSpc>
              <a:spcBef>
                <a:spcPts val="0"/>
              </a:spcBef>
            </a:pPr>
            <a:r>
              <a:rPr lang="ru-RU" sz="1400" dirty="0" smtClean="0"/>
              <a:t>Вирусные </a:t>
            </a:r>
            <a:r>
              <a:rPr lang="ru-RU" sz="1400" dirty="0"/>
              <a:t>заболевания растений, животных и человека. Меры профилактики вирусных заболеваний.</a:t>
            </a:r>
            <a:endParaRPr lang="ru-RU" sz="1400" b="1" dirty="0"/>
          </a:p>
        </p:txBody>
      </p:sp>
      <p:sp>
        <p:nvSpPr>
          <p:cNvPr id="12"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01600" y="1196105"/>
            <a:ext cx="5059680" cy="1628375"/>
          </a:xfrm>
          <a:solidFill>
            <a:schemeClr val="accent1">
              <a:lumMod val="20000"/>
              <a:lumOff val="80000"/>
            </a:schemeClr>
          </a:solidFill>
        </p:spPr>
        <p:txBody>
          <a:bodyPr>
            <a:noAutofit/>
          </a:bodyPr>
          <a:lstStyle/>
          <a:p>
            <a:pPr marL="0" indent="0">
              <a:lnSpc>
                <a:spcPct val="150000"/>
              </a:lnSpc>
              <a:spcBef>
                <a:spcPts val="0"/>
              </a:spcBef>
              <a:buNone/>
            </a:pPr>
            <a:r>
              <a:rPr lang="ru-RU" sz="1400" b="1" dirty="0" smtClean="0"/>
              <a:t>Базовый уровень (4 четверть 7 класса)</a:t>
            </a:r>
            <a:endParaRPr lang="ru-RU" sz="1400" b="1" dirty="0"/>
          </a:p>
          <a:p>
            <a:pPr>
              <a:lnSpc>
                <a:spcPct val="100000"/>
              </a:lnSpc>
              <a:spcBef>
                <a:spcPts val="0"/>
              </a:spcBef>
            </a:pPr>
            <a:r>
              <a:rPr lang="ru-RU" sz="1400" dirty="0"/>
              <a:t>Бактерии и вирусы как формы жизни. </a:t>
            </a:r>
            <a:endParaRPr lang="ru-RU" sz="1400" dirty="0" smtClean="0"/>
          </a:p>
          <a:p>
            <a:pPr>
              <a:lnSpc>
                <a:spcPct val="100000"/>
              </a:lnSpc>
              <a:spcBef>
                <a:spcPts val="0"/>
              </a:spcBef>
            </a:pPr>
            <a:r>
              <a:rPr lang="ru-RU" sz="1400" dirty="0" smtClean="0"/>
              <a:t>Значение </a:t>
            </a:r>
            <a:r>
              <a:rPr lang="ru-RU" sz="1400" dirty="0"/>
              <a:t>бактерий и вирусов в природе и в жизни человека</a:t>
            </a:r>
            <a:endParaRPr lang="ru-RU" sz="1400" dirty="0" smtClean="0"/>
          </a:p>
        </p:txBody>
      </p:sp>
    </p:spTree>
    <p:extLst>
      <p:ext uri="{BB962C8B-B14F-4D97-AF65-F5344CB8AC3E}">
        <p14:creationId xmlns:p14="http://schemas.microsoft.com/office/powerpoint/2010/main" val="1178118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18855" y="46425"/>
            <a:ext cx="10515600" cy="674936"/>
          </a:xfrm>
        </p:spPr>
        <p:txBody>
          <a:bodyPr>
            <a:normAutofit/>
          </a:bodyPr>
          <a:lstStyle/>
          <a:p>
            <a:pPr algn="ctr"/>
            <a:r>
              <a:rPr lang="ru-RU" sz="3200" b="1" dirty="0">
                <a:solidFill>
                  <a:schemeClr val="accent1">
                    <a:lumMod val="50000"/>
                  </a:schemeClr>
                </a:solidFill>
              </a:rPr>
              <a:t>Грибы и грибоподобные </a:t>
            </a:r>
            <a:r>
              <a:rPr lang="ru-RU" sz="3200" b="1" dirty="0" smtClean="0">
                <a:solidFill>
                  <a:schemeClr val="accent1">
                    <a:lumMod val="50000"/>
                  </a:schemeClr>
                </a:solidFill>
              </a:rPr>
              <a:t>организмы</a:t>
            </a:r>
            <a:endParaRPr lang="ru-RU" sz="3200" b="1" dirty="0">
              <a:solidFill>
                <a:schemeClr val="accent1">
                  <a:lumMod val="50000"/>
                </a:schemeClr>
              </a:solidFill>
            </a:endParaRPr>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4744721" y="721361"/>
            <a:ext cx="7355840" cy="6045199"/>
          </a:xfrm>
          <a:solidFill>
            <a:schemeClr val="accent1">
              <a:lumMod val="20000"/>
              <a:lumOff val="80000"/>
            </a:schemeClr>
          </a:solidFill>
        </p:spPr>
        <p:txBody>
          <a:bodyPr>
            <a:noAutofit/>
          </a:bodyPr>
          <a:lstStyle/>
          <a:p>
            <a:pPr marL="0" indent="0">
              <a:buNone/>
            </a:pPr>
            <a:r>
              <a:rPr lang="ru-RU" sz="1400" b="1" dirty="0" smtClean="0"/>
              <a:t>Углубленный уровень (1 четверть 8 класса)</a:t>
            </a:r>
          </a:p>
          <a:p>
            <a:r>
              <a:rPr lang="ru-RU" sz="1400" dirty="0" smtClean="0"/>
              <a:t>Микология </a:t>
            </a:r>
            <a:r>
              <a:rPr lang="ru-RU" sz="1400" dirty="0"/>
              <a:t>— наука о грибах. Общая характеристика грибов. Морфологические особенности вегетативного тела. Гифы, мицелий. Особенности строения клеток грибов. Сходство и различия с растениями и животными. Питание грибов (симбионты, </a:t>
            </a:r>
            <a:r>
              <a:rPr lang="ru-RU" sz="1400" dirty="0" err="1"/>
              <a:t>сапротрофы</a:t>
            </a:r>
            <a:r>
              <a:rPr lang="ru-RU" sz="1400" dirty="0"/>
              <a:t>, паразиты). Размножение грибов. Роль грибов в круговороте веществ в экосистеме. Роль грибов в почвообразовании и обеспечении плодородия почвы. Микориза и её значение. Плесневые грибы. Съедобные и ядовитые грибы. Болезнетворные (паразитические) грибы. Микозы. Меры профилактики микозов. </a:t>
            </a:r>
          </a:p>
          <a:p>
            <a:r>
              <a:rPr lang="ru-RU" sz="1400" u="sng" dirty="0"/>
              <a:t>Зигомицеты.</a:t>
            </a:r>
            <a:r>
              <a:rPr lang="ru-RU" sz="1400" dirty="0"/>
              <a:t> Основные черты организации на примере </a:t>
            </a:r>
            <a:r>
              <a:rPr lang="ru-RU" sz="1400" dirty="0" err="1"/>
              <a:t>мукора</a:t>
            </a:r>
            <a:r>
              <a:rPr lang="ru-RU" sz="1400" dirty="0"/>
              <a:t>. Роль в природе и жизни человека. </a:t>
            </a:r>
          </a:p>
          <a:p>
            <a:r>
              <a:rPr lang="ru-RU" sz="1400" u="sng" dirty="0"/>
              <a:t>Аскомицеты, или Сумчатые грибы</a:t>
            </a:r>
            <a:r>
              <a:rPr lang="ru-RU" sz="1400" dirty="0"/>
              <a:t>. Особенности строения и жизнедеятельности, распространение и экологическое значение. Строение на примере </a:t>
            </a:r>
            <a:r>
              <a:rPr lang="ru-RU" sz="1400" dirty="0" err="1"/>
              <a:t>пеницилла</a:t>
            </a:r>
            <a:r>
              <a:rPr lang="ru-RU" sz="1400" dirty="0"/>
              <a:t>. Одноклеточные аскомицеты — </a:t>
            </a:r>
            <a:r>
              <a:rPr lang="ru-RU" sz="1400" b="1" dirty="0">
                <a:solidFill>
                  <a:srgbClr val="C00000"/>
                </a:solidFill>
              </a:rPr>
              <a:t>дрожжи.</a:t>
            </a:r>
            <a:r>
              <a:rPr lang="ru-RU" sz="1400" dirty="0"/>
              <a:t> Использование дрожжей при выпечке хлеба. Паразитические представители аскомицетов (возбудители спорыньи, парши, мучнистой росы и др.) и вред, наносимый ими сельскому хозяйству. </a:t>
            </a:r>
          </a:p>
          <a:p>
            <a:r>
              <a:rPr lang="ru-RU" sz="1400" dirty="0"/>
              <a:t>Общая характеристика </a:t>
            </a:r>
            <a:r>
              <a:rPr lang="ru-RU" sz="1400" dirty="0" err="1"/>
              <a:t>лихенизированных</a:t>
            </a:r>
            <a:r>
              <a:rPr lang="ru-RU" sz="1400" dirty="0"/>
              <a:t> грибов (лишайники). Особенности морфологии и анатомического строения лишайников, питание и размножение. Многообразие и экологические группы лишайников. Значение лишайников в природе и хозяйственной деятельности человека. Индикаторная роль лишайников. Лишайники — пионеры природных сообществ. </a:t>
            </a:r>
          </a:p>
          <a:p>
            <a:r>
              <a:rPr lang="ru-RU" sz="1400" u="sng" dirty="0"/>
              <a:t>Базидиомицеты.</a:t>
            </a:r>
            <a:r>
              <a:rPr lang="ru-RU" sz="1400" dirty="0"/>
              <a:t> Общая характеристика, особенности строения и размножения на примере шляпочных грибов. Значение грибов в природе и в жизни человека. Съедобные и ядовитые грибы. Паразитические представители базидиомицетов (головнёвые, ржавчинные, некоторые трутовые). </a:t>
            </a:r>
          </a:p>
          <a:p>
            <a:r>
              <a:rPr lang="ru-RU" sz="1400" dirty="0"/>
              <a:t>Грибоподобные организмы. Особенности строения клеток. </a:t>
            </a:r>
            <a:r>
              <a:rPr lang="ru-RU" sz="1400" u="sng" dirty="0" smtClean="0"/>
              <a:t>Оомицеты</a:t>
            </a:r>
            <a:r>
              <a:rPr lang="ru-RU" sz="1400" u="sng" dirty="0"/>
              <a:t>.</a:t>
            </a:r>
            <a:r>
              <a:rPr lang="ru-RU" sz="1400" dirty="0"/>
              <a:t> Паразитические представители оомицетов на примере фитофторы. </a:t>
            </a:r>
            <a:endParaRPr lang="ru-RU" sz="1400" b="1" dirty="0"/>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17</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11760" y="728284"/>
            <a:ext cx="4389120" cy="4422835"/>
          </a:xfrm>
          <a:solidFill>
            <a:schemeClr val="accent1">
              <a:lumMod val="20000"/>
              <a:lumOff val="80000"/>
            </a:schemeClr>
          </a:solidFill>
        </p:spPr>
        <p:txBody>
          <a:bodyPr>
            <a:normAutofit fontScale="70000" lnSpcReduction="20000"/>
          </a:bodyPr>
          <a:lstStyle/>
          <a:p>
            <a:pPr marL="0" indent="0">
              <a:lnSpc>
                <a:spcPct val="150000"/>
              </a:lnSpc>
              <a:buNone/>
            </a:pPr>
            <a:r>
              <a:rPr lang="ru-RU" sz="2000" b="1" dirty="0" smtClean="0"/>
              <a:t>Базовый уровень (4 четверть 7 класса)</a:t>
            </a:r>
            <a:endParaRPr lang="ru-RU" sz="2000" b="1" dirty="0"/>
          </a:p>
          <a:p>
            <a:r>
              <a:rPr lang="ru-RU" sz="2000" dirty="0"/>
              <a:t>Грибы. Общая характеристика. </a:t>
            </a:r>
            <a:endParaRPr lang="ru-RU" sz="2000" dirty="0" smtClean="0"/>
          </a:p>
          <a:p>
            <a:r>
              <a:rPr lang="ru-RU" sz="2000" dirty="0" smtClean="0"/>
              <a:t>Шляпочные </a:t>
            </a:r>
            <a:r>
              <a:rPr lang="ru-RU" sz="2000" dirty="0"/>
              <a:t>грибы, их </a:t>
            </a:r>
            <a:r>
              <a:rPr lang="ru-RU" sz="2000" dirty="0" smtClean="0"/>
              <a:t>строение</a:t>
            </a:r>
            <a:r>
              <a:rPr lang="ru-RU" sz="2000" dirty="0"/>
              <a:t>, питание, рост, размножение. Съедобные и ядовитые грибы. Меры профилактики заболеваний, связанных с грибами. </a:t>
            </a:r>
            <a:r>
              <a:rPr lang="ru-RU" sz="2000" dirty="0" smtClean="0"/>
              <a:t>Значение </a:t>
            </a:r>
            <a:r>
              <a:rPr lang="ru-RU" sz="2000" dirty="0"/>
              <a:t>шляпочных грибов в природных сообществах и жизни </a:t>
            </a:r>
            <a:r>
              <a:rPr lang="ru-RU" sz="2000" dirty="0" smtClean="0"/>
              <a:t>человека</a:t>
            </a:r>
            <a:r>
              <a:rPr lang="ru-RU" sz="2000" dirty="0"/>
              <a:t>. Промышленное выращивание шляпочных грибов (</a:t>
            </a:r>
            <a:r>
              <a:rPr lang="ru-RU" sz="2000" dirty="0" smtClean="0"/>
              <a:t>шампиньоны</a:t>
            </a:r>
            <a:r>
              <a:rPr lang="ru-RU" sz="2000" dirty="0"/>
              <a:t>). </a:t>
            </a:r>
            <a:endParaRPr lang="ru-RU" sz="2000" dirty="0" smtClean="0"/>
          </a:p>
          <a:p>
            <a:r>
              <a:rPr lang="ru-RU" sz="2000" dirty="0" smtClean="0"/>
              <a:t>Плесневые </a:t>
            </a:r>
            <a:r>
              <a:rPr lang="ru-RU" sz="2000" dirty="0"/>
              <a:t>грибы. Дрожжевые грибы. Значение плесневых и дрожжевых грибов в природе и жизни человека (пищевая и </a:t>
            </a:r>
            <a:r>
              <a:rPr lang="ru-RU" sz="2000" dirty="0" smtClean="0"/>
              <a:t>фармацевтическая </a:t>
            </a:r>
            <a:r>
              <a:rPr lang="ru-RU" sz="2000" dirty="0"/>
              <a:t>промышленность и др.). </a:t>
            </a:r>
            <a:endParaRPr lang="ru-RU" sz="2000" dirty="0" smtClean="0"/>
          </a:p>
          <a:p>
            <a:r>
              <a:rPr lang="ru-RU" sz="2000" dirty="0" smtClean="0"/>
              <a:t>Паразитические </a:t>
            </a:r>
            <a:r>
              <a:rPr lang="ru-RU" sz="2000" dirty="0"/>
              <a:t>грибы. Разнообразие и значение </a:t>
            </a:r>
            <a:r>
              <a:rPr lang="ru-RU" sz="2000" dirty="0" smtClean="0"/>
              <a:t>паразитических </a:t>
            </a:r>
            <a:r>
              <a:rPr lang="ru-RU" sz="2000" dirty="0"/>
              <a:t>грибов (головня, спорынья, фитофтора, трутовик и др.). </a:t>
            </a:r>
            <a:r>
              <a:rPr lang="ru-RU" sz="2000" dirty="0" smtClean="0"/>
              <a:t>Борьба </a:t>
            </a:r>
            <a:r>
              <a:rPr lang="ru-RU" sz="2000" dirty="0"/>
              <a:t>с заболеваниями, вызываемыми паразитическими грибами. </a:t>
            </a:r>
            <a:endParaRPr lang="ru-RU" sz="2000" dirty="0" smtClean="0"/>
          </a:p>
          <a:p>
            <a:r>
              <a:rPr lang="ru-RU" sz="2000" dirty="0" smtClean="0"/>
              <a:t>Лишайники</a:t>
            </a:r>
            <a:r>
              <a:rPr lang="ru-RU" sz="2000" dirty="0"/>
              <a:t>  — комплексные организмы. Строение </a:t>
            </a:r>
            <a:r>
              <a:rPr lang="ru-RU" sz="2000" dirty="0" smtClean="0"/>
              <a:t>лишайников</a:t>
            </a:r>
            <a:r>
              <a:rPr lang="ru-RU" sz="2000" dirty="0"/>
              <a:t>. Питание, рост и размножение лишайников. Значение </a:t>
            </a:r>
            <a:r>
              <a:rPr lang="ru-RU" sz="2000" dirty="0" smtClean="0"/>
              <a:t>лишайников </a:t>
            </a:r>
            <a:r>
              <a:rPr lang="ru-RU" sz="2000" dirty="0"/>
              <a:t>в природе и жизни человека. </a:t>
            </a:r>
            <a:endParaRPr lang="ru-RU" sz="2000" dirty="0" smtClean="0"/>
          </a:p>
        </p:txBody>
      </p:sp>
    </p:spTree>
    <p:extLst>
      <p:ext uri="{BB962C8B-B14F-4D97-AF65-F5344CB8AC3E}">
        <p14:creationId xmlns:p14="http://schemas.microsoft.com/office/powerpoint/2010/main" val="268750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18855" y="46425"/>
            <a:ext cx="10515600" cy="674936"/>
          </a:xfrm>
        </p:spPr>
        <p:txBody>
          <a:bodyPr>
            <a:normAutofit/>
          </a:bodyPr>
          <a:lstStyle/>
          <a:p>
            <a:pPr algn="ctr"/>
            <a:r>
              <a:rPr lang="ru-RU" sz="3200" b="1" dirty="0" smtClean="0">
                <a:solidFill>
                  <a:schemeClr val="accent1">
                    <a:lumMod val="50000"/>
                  </a:schemeClr>
                </a:solidFill>
              </a:rPr>
              <a:t>Одноклеточные эукариоты</a:t>
            </a:r>
            <a:endParaRPr lang="ru-RU" sz="3200" b="1" dirty="0">
              <a:solidFill>
                <a:schemeClr val="accent1">
                  <a:lumMod val="50000"/>
                </a:schemeClr>
              </a:solidFill>
            </a:endParaRPr>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281636" y="1412242"/>
            <a:ext cx="6746241" cy="3799840"/>
          </a:xfrm>
          <a:solidFill>
            <a:schemeClr val="accent1">
              <a:lumMod val="20000"/>
              <a:lumOff val="80000"/>
            </a:schemeClr>
          </a:solidFill>
        </p:spPr>
        <p:txBody>
          <a:bodyPr>
            <a:noAutofit/>
          </a:bodyPr>
          <a:lstStyle/>
          <a:p>
            <a:pPr marL="0" indent="0">
              <a:buNone/>
            </a:pPr>
            <a:r>
              <a:rPr lang="ru-RU" sz="1400" b="1" dirty="0" smtClean="0"/>
              <a:t>Углубленный уровень (1 четверть 7 класса)</a:t>
            </a:r>
          </a:p>
          <a:p>
            <a:pPr marL="0" indent="0">
              <a:buNone/>
            </a:pPr>
            <a:r>
              <a:rPr lang="ru-RU" sz="1400" dirty="0"/>
              <a:t>III. Многообразие одноклеточных эукариот </a:t>
            </a:r>
          </a:p>
          <a:p>
            <a:r>
              <a:rPr lang="ru-RU" sz="1400" dirty="0"/>
              <a:t>Основные признаки одноклеточных эукариот. Строение, движение, питание, размножение одноклеточных автотрофных и гетеротрофных эукариот на примере эвглены и трипаносомы, трихомонады и кишечной лямблии, инфузории туфельки и малярийного плазмодия, радиолярий и фораминифер, амёбы протея, диатомей. </a:t>
            </a:r>
          </a:p>
          <a:p>
            <a:r>
              <a:rPr lang="ru-RU" sz="1400" dirty="0"/>
              <a:t>Значение одноклеточных эукариот в природе и жизни человека. Сонная болезнь, болезнь </a:t>
            </a:r>
            <a:r>
              <a:rPr lang="ru-RU" sz="1400" dirty="0" err="1"/>
              <a:t>Шагаса</a:t>
            </a:r>
            <a:r>
              <a:rPr lang="ru-RU" sz="1400" dirty="0"/>
              <a:t>. Кожный и висцеральный лейшманиоз. Трихомониаз. </a:t>
            </a:r>
            <a:r>
              <a:rPr lang="ru-RU" sz="1400" dirty="0" err="1"/>
              <a:t>Лямблиоз</a:t>
            </a:r>
            <a:r>
              <a:rPr lang="ru-RU" sz="1400" dirty="0"/>
              <a:t>.</a:t>
            </a: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18</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71120" y="1419166"/>
            <a:ext cx="5059680" cy="3792916"/>
          </a:xfrm>
          <a:solidFill>
            <a:schemeClr val="accent1">
              <a:lumMod val="20000"/>
              <a:lumOff val="80000"/>
            </a:schemeClr>
          </a:solidFill>
        </p:spPr>
        <p:txBody>
          <a:bodyPr>
            <a:normAutofit/>
          </a:bodyPr>
          <a:lstStyle/>
          <a:p>
            <a:pPr marL="0" indent="0">
              <a:lnSpc>
                <a:spcPct val="150000"/>
              </a:lnSpc>
              <a:buNone/>
            </a:pPr>
            <a:r>
              <a:rPr lang="ru-RU" sz="1400" b="1" dirty="0" smtClean="0"/>
              <a:t>Базовый уровень (3 четверть 8 класса)</a:t>
            </a:r>
            <a:endParaRPr lang="ru-RU" sz="1400" b="1" dirty="0"/>
          </a:p>
          <a:p>
            <a:pPr marL="0" indent="0">
              <a:buNone/>
            </a:pPr>
            <a:r>
              <a:rPr lang="ru-RU" sz="1400" dirty="0"/>
              <a:t>Одноклеточные животные — простейшие. </a:t>
            </a:r>
            <a:endParaRPr lang="ru-RU" sz="1400" dirty="0" smtClean="0"/>
          </a:p>
          <a:p>
            <a:r>
              <a:rPr lang="ru-RU" sz="1400" dirty="0" smtClean="0"/>
              <a:t>Строение </a:t>
            </a:r>
            <a:r>
              <a:rPr lang="ru-RU" sz="1400" dirty="0"/>
              <a:t>и </a:t>
            </a:r>
            <a:r>
              <a:rPr lang="ru-RU" sz="1400" dirty="0" smtClean="0"/>
              <a:t>жизнедеятельность </a:t>
            </a:r>
            <a:r>
              <a:rPr lang="ru-RU" sz="1400" dirty="0"/>
              <a:t>простейших. Местообитание и образ жизни. </a:t>
            </a:r>
            <a:r>
              <a:rPr lang="ru-RU" sz="1400" dirty="0" smtClean="0"/>
              <a:t>Образование </a:t>
            </a:r>
            <a:r>
              <a:rPr lang="ru-RU" sz="1400" dirty="0"/>
              <a:t>цисты при неблагоприятных условиях среды. </a:t>
            </a:r>
            <a:r>
              <a:rPr lang="ru-RU" sz="1400" dirty="0" smtClean="0"/>
              <a:t>Многообразие </a:t>
            </a:r>
            <a:r>
              <a:rPr lang="ru-RU" sz="1400" dirty="0"/>
              <a:t>простейших. </a:t>
            </a:r>
            <a:endParaRPr lang="ru-RU" sz="1400" dirty="0" smtClean="0"/>
          </a:p>
          <a:p>
            <a:r>
              <a:rPr lang="ru-RU" sz="1400" dirty="0" smtClean="0"/>
              <a:t>Значение </a:t>
            </a:r>
            <a:r>
              <a:rPr lang="ru-RU" sz="1400" dirty="0"/>
              <a:t>простейших в природе и жизни человека (образование осадочных пород, возбудители </a:t>
            </a:r>
            <a:r>
              <a:rPr lang="ru-RU" sz="1400" dirty="0" smtClean="0"/>
              <a:t>заболеваний</a:t>
            </a:r>
            <a:r>
              <a:rPr lang="ru-RU" sz="1400" dirty="0"/>
              <a:t>, симбиотические виды). Пути заражения человека и меры профилактики, вызываемые одноклеточными животными (</a:t>
            </a:r>
            <a:r>
              <a:rPr lang="ru-RU" sz="1400" dirty="0" smtClean="0"/>
              <a:t>малярийный </a:t>
            </a:r>
            <a:r>
              <a:rPr lang="ru-RU" sz="1400" dirty="0"/>
              <a:t>плазмодий).</a:t>
            </a:r>
            <a:endParaRPr lang="ru-RU" sz="1400" dirty="0" smtClean="0"/>
          </a:p>
        </p:txBody>
      </p:sp>
    </p:spTree>
    <p:extLst>
      <p:ext uri="{BB962C8B-B14F-4D97-AF65-F5344CB8AC3E}">
        <p14:creationId xmlns:p14="http://schemas.microsoft.com/office/powerpoint/2010/main" val="29657409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60471" y="1306264"/>
            <a:ext cx="10515600" cy="2122736"/>
          </a:xfrm>
        </p:spPr>
        <p:txBody>
          <a:bodyPr>
            <a:normAutofit fontScale="90000"/>
          </a:bodyPr>
          <a:lstStyle/>
          <a:p>
            <a:pPr algn="ctr"/>
            <a:r>
              <a:rPr lang="ru-RU" sz="3200" b="1" dirty="0" smtClean="0">
                <a:solidFill>
                  <a:schemeClr val="accent1">
                    <a:lumMod val="50000"/>
                  </a:schemeClr>
                </a:solidFill>
              </a:rPr>
              <a:t>Трудности </a:t>
            </a:r>
            <a:r>
              <a:rPr lang="ru-RU" sz="3200" b="1" dirty="0">
                <a:solidFill>
                  <a:schemeClr val="accent1">
                    <a:lumMod val="50000"/>
                  </a:schemeClr>
                </a:solidFill>
              </a:rPr>
              <a:t>организации обучения биологии</a:t>
            </a:r>
            <a:br>
              <a:rPr lang="ru-RU" sz="3200" b="1" dirty="0">
                <a:solidFill>
                  <a:schemeClr val="accent1">
                    <a:lumMod val="50000"/>
                  </a:schemeClr>
                </a:solidFill>
              </a:rPr>
            </a:br>
            <a:r>
              <a:rPr lang="ru-RU" sz="3200" b="1" dirty="0">
                <a:solidFill>
                  <a:schemeClr val="accent1">
                    <a:lumMod val="50000"/>
                  </a:schemeClr>
                </a:solidFill>
              </a:rPr>
              <a:t>на уровне основного общего образования</a:t>
            </a:r>
            <a:br>
              <a:rPr lang="ru-RU" sz="3200" b="1" dirty="0">
                <a:solidFill>
                  <a:schemeClr val="accent1">
                    <a:lumMod val="50000"/>
                  </a:schemeClr>
                </a:solidFill>
              </a:rPr>
            </a:br>
            <a:r>
              <a:rPr lang="ru-RU" sz="3200" b="1" dirty="0">
                <a:solidFill>
                  <a:schemeClr val="accent1">
                    <a:lumMod val="50000"/>
                  </a:schemeClr>
                </a:solidFill>
              </a:rPr>
              <a:t>(углублённый уровень)</a:t>
            </a:r>
            <a:br>
              <a:rPr lang="ru-RU" sz="3200" b="1" dirty="0">
                <a:solidFill>
                  <a:schemeClr val="accent1">
                    <a:lumMod val="50000"/>
                  </a:schemeClr>
                </a:solidFill>
              </a:rPr>
            </a:b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a:solidFill>
                  <a:schemeClr val="accent1">
                    <a:lumMod val="50000"/>
                  </a:schemeClr>
                </a:solidFill>
              </a:rPr>
              <a:t/>
            </a:r>
            <a:br>
              <a:rPr lang="ru-RU" sz="3200" b="1" dirty="0">
                <a:solidFill>
                  <a:schemeClr val="accent1">
                    <a:lumMod val="50000"/>
                  </a:schemeClr>
                </a:solidFill>
              </a:rPr>
            </a:b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19</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656151" y="3101352"/>
            <a:ext cx="8524240" cy="1369048"/>
          </a:xfrm>
          <a:solidFill>
            <a:schemeClr val="accent1">
              <a:lumMod val="20000"/>
              <a:lumOff val="80000"/>
            </a:schemeClr>
          </a:solidFill>
        </p:spPr>
        <p:txBody>
          <a:bodyPr>
            <a:noAutofit/>
          </a:bodyPr>
          <a:lstStyle/>
          <a:p>
            <a:pPr marL="0" indent="0" algn="ctr">
              <a:lnSpc>
                <a:spcPct val="150000"/>
              </a:lnSpc>
              <a:spcBef>
                <a:spcPts val="0"/>
              </a:spcBef>
              <a:buNone/>
            </a:pPr>
            <a:r>
              <a:rPr lang="ru-RU" sz="2400" b="1" dirty="0" smtClean="0"/>
              <a:t>2. Насыщенность </a:t>
            </a:r>
            <a:r>
              <a:rPr lang="ru-RU" sz="2400" b="1" dirty="0"/>
              <a:t>предметного содержания в 7 классе (углубленный уровень</a:t>
            </a:r>
            <a:r>
              <a:rPr lang="ru-RU" sz="2400" b="1" dirty="0" smtClean="0"/>
              <a:t>)</a:t>
            </a:r>
            <a:endParaRPr lang="ru-RU" sz="2400" b="1" dirty="0"/>
          </a:p>
        </p:txBody>
      </p:sp>
    </p:spTree>
    <p:extLst>
      <p:ext uri="{BB962C8B-B14F-4D97-AF65-F5344CB8AC3E}">
        <p14:creationId xmlns:p14="http://schemas.microsoft.com/office/powerpoint/2010/main" val="1075309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53C304-EC21-45E9-4D62-CA6F7C28D81F}"/>
              </a:ext>
            </a:extLst>
          </p:cNvPr>
          <p:cNvSpPr>
            <a:spLocks noGrp="1"/>
          </p:cNvSpPr>
          <p:nvPr>
            <p:ph type="title"/>
          </p:nvPr>
        </p:nvSpPr>
        <p:spPr>
          <a:xfrm>
            <a:off x="1025912" y="365125"/>
            <a:ext cx="10327888" cy="1325563"/>
          </a:xfrm>
        </p:spPr>
        <p:txBody>
          <a:bodyPr>
            <a:normAutofit/>
          </a:bodyPr>
          <a:lstStyle/>
          <a:p>
            <a:r>
              <a:rPr lang="ru-RU" sz="3200" b="1" dirty="0">
                <a:solidFill>
                  <a:schemeClr val="accent1">
                    <a:lumMod val="50000"/>
                  </a:schemeClr>
                </a:solidFill>
              </a:rPr>
              <a:t>Обновленные ФГОС</a:t>
            </a:r>
          </a:p>
        </p:txBody>
      </p:sp>
      <p:sp>
        <p:nvSpPr>
          <p:cNvPr id="3" name="Объект 2">
            <a:extLst>
              <a:ext uri="{FF2B5EF4-FFF2-40B4-BE49-F238E27FC236}">
                <a16:creationId xmlns:a16="http://schemas.microsoft.com/office/drawing/2014/main" id="{39D3D45B-C6B4-9CE7-DD3F-DBA94F7B4F2B}"/>
              </a:ext>
            </a:extLst>
          </p:cNvPr>
          <p:cNvSpPr>
            <a:spLocks noGrp="1"/>
          </p:cNvSpPr>
          <p:nvPr>
            <p:ph idx="1"/>
          </p:nvPr>
        </p:nvSpPr>
        <p:spPr/>
        <p:txBody>
          <a:bodyPr>
            <a:normAutofit fontScale="85000" lnSpcReduction="20000"/>
          </a:bodyPr>
          <a:lstStyle/>
          <a:p>
            <a:r>
              <a:rPr lang="ru-RU" dirty="0"/>
              <a:t>Приказ Министерства просвещения РФ от </a:t>
            </a:r>
            <a:r>
              <a:rPr lang="ru-RU" dirty="0" smtClean="0"/>
              <a:t>31 мая </a:t>
            </a:r>
            <a:r>
              <a:rPr lang="ru-RU" dirty="0"/>
              <a:t>2021 г. № 287 «Об утверждении федерального государственного образовательного стандарта основного общего образования»;</a:t>
            </a:r>
          </a:p>
          <a:p>
            <a:r>
              <a:rPr lang="ru-RU" dirty="0"/>
              <a:t>Приказ Министерства просвещения </a:t>
            </a:r>
            <a:r>
              <a:rPr lang="ru-RU" dirty="0" smtClean="0"/>
              <a:t>РФ от 12 августа </a:t>
            </a:r>
            <a:r>
              <a:rPr lang="ru-RU" dirty="0"/>
              <a:t>2022 г. </a:t>
            </a:r>
            <a:r>
              <a:rPr lang="ru-RU" dirty="0" smtClean="0"/>
              <a:t>№ 732 «О </a:t>
            </a:r>
            <a:r>
              <a:rPr lang="ru-RU" dirty="0"/>
              <a:t>внесении изменений в федеральный государственный образовательный стандарт среднего общего образования, утвержденный приказом Министерства образования и науки Российской Федерации от 17 мая 2012 г. № 413</a:t>
            </a:r>
            <a:r>
              <a:rPr lang="ru-RU" dirty="0" smtClean="0"/>
              <a:t>».</a:t>
            </a:r>
          </a:p>
          <a:p>
            <a:pPr>
              <a:lnSpc>
                <a:spcPct val="100000"/>
              </a:lnSpc>
              <a:spcBef>
                <a:spcPts val="0"/>
              </a:spcBef>
            </a:pPr>
            <a:r>
              <a:rPr lang="ru-RU" dirty="0"/>
              <a:t>Федеральный государственный образовательный стандарт основного общего образования (утверждён приказом Министерства образования и науки Российской Федерации от 31 мая 2021 г. № 287, ред. от 12.08.2022). </a:t>
            </a:r>
          </a:p>
          <a:p>
            <a:pPr>
              <a:lnSpc>
                <a:spcPct val="100000"/>
              </a:lnSpc>
              <a:spcBef>
                <a:spcPts val="0"/>
              </a:spcBef>
            </a:pPr>
            <a:r>
              <a:rPr lang="ru-RU" dirty="0"/>
              <a:t>Федеральный государственный образовательный стандарт среднего общего образования (утверждён приказом Министерства образования и науки Российской Федерации от 17 мая 2012 г. № 4130, ред. от 12.08.2022). </a:t>
            </a:r>
          </a:p>
          <a:p>
            <a:endParaRPr lang="ru-RU" dirty="0"/>
          </a:p>
        </p:txBody>
      </p:sp>
      <p:sp>
        <p:nvSpPr>
          <p:cNvPr id="4" name="TextBox 3"/>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a:t>
            </a:fld>
            <a:endParaRPr lang="ru-RU" sz="1400" dirty="0">
              <a:solidFill>
                <a:schemeClr val="bg1">
                  <a:lumMod val="50000"/>
                </a:schemeClr>
              </a:solidFill>
            </a:endParaRPr>
          </a:p>
        </p:txBody>
      </p:sp>
    </p:spTree>
    <p:extLst>
      <p:ext uri="{BB962C8B-B14F-4D97-AF65-F5344CB8AC3E}">
        <p14:creationId xmlns:p14="http://schemas.microsoft.com/office/powerpoint/2010/main" val="2690335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Объем материала по разнообразию, экологии и значению растений в 7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20</a:t>
            </a:fld>
            <a:endParaRPr lang="ru-RU" sz="1400" dirty="0">
              <a:solidFill>
                <a:schemeClr val="bg1">
                  <a:lumMod val="50000"/>
                </a:schemeClr>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865384435"/>
              </p:ext>
            </p:extLst>
          </p:nvPr>
        </p:nvGraphicFramePr>
        <p:xfrm>
          <a:off x="0" y="1093406"/>
          <a:ext cx="12191997" cy="5102053"/>
        </p:xfrm>
        <a:graphic>
          <a:graphicData uri="http://schemas.openxmlformats.org/drawingml/2006/table">
            <a:tbl>
              <a:tblPr firstRow="1" firstCol="1" bandRow="1">
                <a:tableStyleId>{5C22544A-7EE6-4342-B048-85BDC9FD1C3A}</a:tableStyleId>
              </a:tblPr>
              <a:tblGrid>
                <a:gridCol w="460322">
                  <a:extLst>
                    <a:ext uri="{9D8B030D-6E8A-4147-A177-3AD203B41FA5}">
                      <a16:colId xmlns:a16="http://schemas.microsoft.com/office/drawing/2014/main" val="1749662855"/>
                    </a:ext>
                  </a:extLst>
                </a:gridCol>
                <a:gridCol w="5577931">
                  <a:extLst>
                    <a:ext uri="{9D8B030D-6E8A-4147-A177-3AD203B41FA5}">
                      <a16:colId xmlns:a16="http://schemas.microsoft.com/office/drawing/2014/main" val="907116504"/>
                    </a:ext>
                  </a:extLst>
                </a:gridCol>
                <a:gridCol w="6153744">
                  <a:extLst>
                    <a:ext uri="{9D8B030D-6E8A-4147-A177-3AD203B41FA5}">
                      <a16:colId xmlns:a16="http://schemas.microsoft.com/office/drawing/2014/main" val="222424161"/>
                    </a:ext>
                  </a:extLst>
                </a:gridCol>
              </a:tblGrid>
              <a:tr h="232252">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smtClean="0">
                          <a:effectLst/>
                          <a:latin typeface="+mn-lt"/>
                          <a:ea typeface="+mn-ea"/>
                          <a:cs typeface="+mn-cs"/>
                        </a:rPr>
                        <a:t>Базовый</a:t>
                      </a:r>
                      <a:r>
                        <a:rPr lang="ru-RU" sz="1400" baseline="0" dirty="0" smtClean="0">
                          <a:effectLst/>
                          <a:latin typeface="+mn-lt"/>
                          <a:ea typeface="+mn-ea"/>
                          <a:cs typeface="+mn-cs"/>
                        </a:rPr>
                        <a:t>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 </a:t>
                      </a:r>
                      <a:r>
                        <a:rPr lang="ru-RU" sz="1400" dirty="0" smtClean="0">
                          <a:effectLst/>
                        </a:rPr>
                        <a:t>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69442712"/>
                  </a:ext>
                </a:extLst>
              </a:tr>
              <a:tr h="1478502">
                <a:tc>
                  <a:txBody>
                    <a:bodyPr/>
                    <a:lstStyle/>
                    <a:p>
                      <a:pPr>
                        <a:lnSpc>
                          <a:spcPct val="107000"/>
                        </a:lnSpc>
                        <a:spcAft>
                          <a:spcPts val="0"/>
                        </a:spcAft>
                      </a:pPr>
                      <a:r>
                        <a:rPr lang="ru-RU" sz="1400" dirty="0">
                          <a:effectLst/>
                        </a:rPr>
                        <a:t> </a:t>
                      </a:r>
                      <a:r>
                        <a:rPr lang="ru-RU" sz="1400" dirty="0" smtClean="0">
                          <a:effectLst/>
                        </a:rPr>
                        <a:t>1</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Классификация растений. </a:t>
                      </a:r>
                    </a:p>
                    <a:p>
                      <a:pPr>
                        <a:lnSpc>
                          <a:spcPct val="107000"/>
                        </a:lnSpc>
                        <a:spcAft>
                          <a:spcPts val="0"/>
                        </a:spcAft>
                      </a:pPr>
                      <a:r>
                        <a:rPr lang="ru-RU" sz="1400" dirty="0">
                          <a:effectLst/>
                        </a:rPr>
                        <a:t>Вид как основная систематическая категория. Система растительного мира. Низшие, высшие споровые, высшие семенные растения. Основные таксоны (категории) систематики растений (царство, отдел, класс, порядок, семейство, род, вид). История развития систематики, описание видов, открытие новых видов. Роль систематики в биологии.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I. Введение</a:t>
                      </a:r>
                    </a:p>
                    <a:p>
                      <a:pPr>
                        <a:lnSpc>
                          <a:spcPct val="107000"/>
                        </a:lnSpc>
                        <a:spcAft>
                          <a:spcPts val="0"/>
                        </a:spcAft>
                      </a:pPr>
                      <a:r>
                        <a:rPr lang="ru-RU" sz="1400" dirty="0">
                          <a:effectLst/>
                        </a:rPr>
                        <a:t>3. Современная классификация организмов</a:t>
                      </a:r>
                    </a:p>
                    <a:p>
                      <a:pPr>
                        <a:lnSpc>
                          <a:spcPct val="107000"/>
                        </a:lnSpc>
                        <a:spcAft>
                          <a:spcPts val="0"/>
                        </a:spcAft>
                      </a:pPr>
                      <a:r>
                        <a:rPr lang="ru-RU" sz="1400" dirty="0">
                          <a:effectLst/>
                        </a:rPr>
                        <a:t>Классификация организмов и эволюционное учение. </a:t>
                      </a:r>
                      <a:endParaRPr lang="ru-RU" sz="1400" dirty="0" smtClean="0">
                        <a:effectLst/>
                      </a:endParaRPr>
                    </a:p>
                    <a:p>
                      <a:pPr>
                        <a:lnSpc>
                          <a:spcPct val="107000"/>
                        </a:lnSpc>
                        <a:spcAft>
                          <a:spcPts val="0"/>
                        </a:spcAft>
                      </a:pPr>
                      <a:r>
                        <a:rPr lang="ru-RU" sz="1400" dirty="0" smtClean="0">
                          <a:effectLst/>
                        </a:rPr>
                        <a:t>Теория </a:t>
                      </a:r>
                      <a:r>
                        <a:rPr lang="ru-RU" sz="1400" dirty="0">
                          <a:effectLst/>
                        </a:rPr>
                        <a:t>эволюции Чарльза Дарвина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78605224"/>
                  </a:ext>
                </a:extLst>
              </a:tr>
              <a:tr h="3391299">
                <a:tc>
                  <a:txBody>
                    <a:bodyPr/>
                    <a:lstStyle/>
                    <a:p>
                      <a:pPr>
                        <a:lnSpc>
                          <a:spcPct val="107000"/>
                        </a:lnSpc>
                        <a:spcAft>
                          <a:spcPts val="0"/>
                        </a:spcAft>
                      </a:pPr>
                      <a:r>
                        <a:rPr lang="ru-RU" sz="1400" dirty="0">
                          <a:effectLst/>
                        </a:rPr>
                        <a:t> </a:t>
                      </a:r>
                      <a:r>
                        <a:rPr lang="ru-RU" sz="1400" dirty="0" smtClean="0">
                          <a:effectLst/>
                        </a:rPr>
                        <a:t>2</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a:effectLst/>
                        </a:rPr>
                        <a:t>Низшие растения. Водоросли. </a:t>
                      </a:r>
                    </a:p>
                    <a:p>
                      <a:pPr>
                        <a:lnSpc>
                          <a:spcPct val="107000"/>
                        </a:lnSpc>
                        <a:spcAft>
                          <a:spcPts val="0"/>
                        </a:spcAft>
                      </a:pPr>
                      <a:r>
                        <a:rPr lang="ru-RU" sz="1400">
                          <a:effectLst/>
                        </a:rPr>
                        <a:t>Общая характеристика водорослей. Одноклеточные и многоклеточные зелёные водоросли. Строение и жизнедеятельность зелёных водорослей. Размножение зелёных водорослей (бесполое и половое). Бурые и красные водоросли, их строение и жизнедеятельность. Значение водорослей в природе и жизни человека.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IV. </a:t>
                      </a:r>
                      <a:r>
                        <a:rPr lang="ru-RU" sz="1400" dirty="0" err="1">
                          <a:effectLst/>
                        </a:rPr>
                        <a:t>Архепластидные</a:t>
                      </a:r>
                      <a:r>
                        <a:rPr lang="ru-RU" sz="1400" dirty="0">
                          <a:effectLst/>
                        </a:rPr>
                        <a:t>, или «растения»</a:t>
                      </a:r>
                    </a:p>
                    <a:p>
                      <a:pPr>
                        <a:lnSpc>
                          <a:spcPct val="107000"/>
                        </a:lnSpc>
                        <a:spcAft>
                          <a:spcPts val="0"/>
                        </a:spcAft>
                      </a:pPr>
                      <a:r>
                        <a:rPr lang="ru-RU" sz="1400" dirty="0">
                          <a:effectLst/>
                        </a:rPr>
                        <a:t>3. Споровые растения</a:t>
                      </a:r>
                    </a:p>
                    <a:p>
                      <a:pPr>
                        <a:lnSpc>
                          <a:spcPct val="107000"/>
                        </a:lnSpc>
                        <a:spcAft>
                          <a:spcPts val="0"/>
                        </a:spcAft>
                      </a:pPr>
                      <a:r>
                        <a:rPr lang="ru-RU" sz="1400" dirty="0">
                          <a:effectLst/>
                        </a:rPr>
                        <a:t>3.1. Красные, Зелёные и Харовые водоросли. </a:t>
                      </a:r>
                    </a:p>
                    <a:p>
                      <a:pPr>
                        <a:lnSpc>
                          <a:spcPct val="107000"/>
                        </a:lnSpc>
                        <a:spcAft>
                          <a:spcPts val="0"/>
                        </a:spcAft>
                      </a:pPr>
                      <a:r>
                        <a:rPr lang="ru-RU" sz="1400" dirty="0">
                          <a:effectLst/>
                        </a:rPr>
                        <a:t>Альгология — наука о водорослях. Водоросли — </a:t>
                      </a:r>
                      <a:r>
                        <a:rPr lang="ru-RU" sz="1400" dirty="0" err="1">
                          <a:effectLst/>
                        </a:rPr>
                        <a:t>нетаксономическая</a:t>
                      </a:r>
                      <a:r>
                        <a:rPr lang="ru-RU" sz="1400" dirty="0">
                          <a:effectLst/>
                        </a:rPr>
                        <a:t> группа организмов, приспособленных к жизни в водной среде, относящихся к различным царствам в современной системе органического мира. Место красных, зелёных и харовых водорослей в современной системе органического мира. Особенности их строения, размножения и жизненных циклов на примере хламидомонады, хлореллы, кладофоры и </a:t>
                      </a:r>
                      <a:r>
                        <a:rPr lang="ru-RU" sz="1400" dirty="0" err="1">
                          <a:effectLst/>
                        </a:rPr>
                        <a:t>ульвы</a:t>
                      </a:r>
                      <a:r>
                        <a:rPr lang="ru-RU" sz="1400" dirty="0">
                          <a:effectLst/>
                        </a:rPr>
                        <a:t>*, спирогиры и </a:t>
                      </a:r>
                      <a:r>
                        <a:rPr lang="ru-RU" sz="1400" dirty="0" err="1">
                          <a:effectLst/>
                        </a:rPr>
                        <a:t>хары</a:t>
                      </a:r>
                      <a:r>
                        <a:rPr lang="ru-RU" sz="1400" dirty="0">
                          <a:effectLst/>
                        </a:rPr>
                        <a:t>*, порфиры. Бурые водоросли, их таксономическое положение вне царства растений. Жизненные циклы ламинарии (морская капуста) и фукуса*. Распространение и экология. Роль в природе и значение в жизни человека. Происхождение высших растений (эмбриофит) от харовых водорослей. Современные подходы к систематике растений.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69050159"/>
                  </a:ext>
                </a:extLst>
              </a:tr>
            </a:tbl>
          </a:graphicData>
        </a:graphic>
      </p:graphicFrame>
    </p:spTree>
    <p:extLst>
      <p:ext uri="{BB962C8B-B14F-4D97-AF65-F5344CB8AC3E}">
        <p14:creationId xmlns:p14="http://schemas.microsoft.com/office/powerpoint/2010/main" val="3654592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Объем материала по разнообразию, экологии и значению растений в 7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21</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17644992"/>
              </p:ext>
            </p:extLst>
          </p:nvPr>
        </p:nvGraphicFramePr>
        <p:xfrm>
          <a:off x="0" y="1341121"/>
          <a:ext cx="12192000" cy="4887596"/>
        </p:xfrm>
        <a:graphic>
          <a:graphicData uri="http://schemas.openxmlformats.org/drawingml/2006/table">
            <a:tbl>
              <a:tblPr firstRow="1" firstCol="1" bandRow="1">
                <a:tableStyleId>{5C22544A-7EE6-4342-B048-85BDC9FD1C3A}</a:tableStyleId>
              </a:tblPr>
              <a:tblGrid>
                <a:gridCol w="460321">
                  <a:extLst>
                    <a:ext uri="{9D8B030D-6E8A-4147-A177-3AD203B41FA5}">
                      <a16:colId xmlns:a16="http://schemas.microsoft.com/office/drawing/2014/main" val="2355828205"/>
                    </a:ext>
                  </a:extLst>
                </a:gridCol>
                <a:gridCol w="5371519">
                  <a:extLst>
                    <a:ext uri="{9D8B030D-6E8A-4147-A177-3AD203B41FA5}">
                      <a16:colId xmlns:a16="http://schemas.microsoft.com/office/drawing/2014/main" val="1586265546"/>
                    </a:ext>
                  </a:extLst>
                </a:gridCol>
                <a:gridCol w="6360160">
                  <a:extLst>
                    <a:ext uri="{9D8B030D-6E8A-4147-A177-3AD203B41FA5}">
                      <a16:colId xmlns:a16="http://schemas.microsoft.com/office/drawing/2014/main" val="3403628040"/>
                    </a:ext>
                  </a:extLst>
                </a:gridCol>
              </a:tblGrid>
              <a:tr h="187960">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smtClean="0">
                          <a:effectLst/>
                          <a:latin typeface="+mn-lt"/>
                          <a:ea typeface="+mn-ea"/>
                          <a:cs typeface="+mn-cs"/>
                        </a:rPr>
                        <a:t>Базовый</a:t>
                      </a:r>
                      <a:r>
                        <a:rPr lang="ru-RU" sz="1400" baseline="0" dirty="0" smtClean="0">
                          <a:effectLst/>
                          <a:latin typeface="+mn-lt"/>
                          <a:ea typeface="+mn-ea"/>
                          <a:cs typeface="+mn-cs"/>
                        </a:rPr>
                        <a:t>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 </a:t>
                      </a:r>
                      <a:r>
                        <a:rPr lang="ru-RU" sz="1400" dirty="0" smtClean="0">
                          <a:effectLst/>
                        </a:rPr>
                        <a:t>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0873812"/>
                  </a:ext>
                </a:extLst>
              </a:tr>
              <a:tr h="1691640">
                <a:tc>
                  <a:txBody>
                    <a:bodyPr/>
                    <a:lstStyle/>
                    <a:p>
                      <a:pPr>
                        <a:lnSpc>
                          <a:spcPct val="107000"/>
                        </a:lnSpc>
                        <a:spcAft>
                          <a:spcPts val="0"/>
                        </a:spcAft>
                      </a:pPr>
                      <a:r>
                        <a:rPr lang="ru-RU" sz="1400" dirty="0">
                          <a:effectLst/>
                        </a:rPr>
                        <a:t> </a:t>
                      </a:r>
                      <a:r>
                        <a:rPr lang="ru-RU" sz="1400" dirty="0" smtClean="0">
                          <a:effectLst/>
                        </a:rPr>
                        <a:t>3</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400">
                          <a:effectLst/>
                        </a:rPr>
                        <a:t>Высшие споровые растения. Моховидные (Мхи). </a:t>
                      </a:r>
                    </a:p>
                    <a:p>
                      <a:pPr>
                        <a:lnSpc>
                          <a:spcPct val="107000"/>
                        </a:lnSpc>
                        <a:spcAft>
                          <a:spcPts val="0"/>
                        </a:spcAft>
                      </a:pPr>
                      <a:r>
                        <a:rPr lang="ru-RU" sz="1400">
                          <a:effectLst/>
                        </a:rPr>
                        <a:t>Общая характеристика мхов. Строение и жизнедеятельность зелёных и сфагновых мхов. Приспособленность мхов к жизни на сильно увлажнённых почвах. Размножение мхов, цикл развития на примере зелёного мха кукушкин лён. Роль мхов в заболачивании почв и торфообразовании. Использование торфа и продуктов его переработки в хозяйственной деятельности человека.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400" dirty="0">
                          <a:effectLst/>
                        </a:rPr>
                        <a:t>3. Споровые растения</a:t>
                      </a:r>
                    </a:p>
                    <a:p>
                      <a:pPr>
                        <a:lnSpc>
                          <a:spcPct val="107000"/>
                        </a:lnSpc>
                        <a:spcAft>
                          <a:spcPts val="0"/>
                        </a:spcAft>
                      </a:pPr>
                      <a:r>
                        <a:rPr lang="ru-RU" sz="1400" dirty="0">
                          <a:effectLst/>
                        </a:rPr>
                        <a:t>3.2. Моховидные, или Мхи. </a:t>
                      </a:r>
                    </a:p>
                    <a:p>
                      <a:pPr>
                        <a:lnSpc>
                          <a:spcPct val="107000"/>
                        </a:lnSpc>
                        <a:spcAft>
                          <a:spcPts val="0"/>
                        </a:spcAft>
                      </a:pPr>
                      <a:r>
                        <a:rPr lang="ru-RU" sz="1400" dirty="0">
                          <a:effectLst/>
                        </a:rPr>
                        <a:t>Общая характеристика, строение и жизнедеятельность, жизненный цикл мхов. Многообразие мхов. Кукушкин лён и сфагнум. Распространение и экология мхов. Значение мхов в природе и жизнедеятельности человека. Торфообразование. Печёночники* и </a:t>
                      </a:r>
                      <a:r>
                        <a:rPr lang="ru-RU" sz="1400" dirty="0" err="1">
                          <a:effectLst/>
                        </a:rPr>
                        <a:t>Антоцеротовые</a:t>
                      </a:r>
                      <a:r>
                        <a:rPr lang="ru-RU" sz="1400" dirty="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extLst>
                  <a:ext uri="{0D108BD9-81ED-4DB2-BD59-A6C34878D82A}">
                    <a16:rowId xmlns:a16="http://schemas.microsoft.com/office/drawing/2014/main" val="4261020427"/>
                  </a:ext>
                </a:extLst>
              </a:tr>
              <a:tr h="2255520">
                <a:tc>
                  <a:txBody>
                    <a:bodyPr/>
                    <a:lstStyle/>
                    <a:p>
                      <a:pPr>
                        <a:lnSpc>
                          <a:spcPct val="107000"/>
                        </a:lnSpc>
                        <a:spcAft>
                          <a:spcPts val="0"/>
                        </a:spcAft>
                      </a:pPr>
                      <a:r>
                        <a:rPr lang="ru-RU" sz="1400" dirty="0">
                          <a:effectLst/>
                        </a:rPr>
                        <a:t> </a:t>
                      </a:r>
                      <a:r>
                        <a:rPr lang="ru-RU" sz="1400" dirty="0" smtClean="0">
                          <a:effectLst/>
                        </a:rPr>
                        <a:t>4</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400">
                          <a:effectLst/>
                        </a:rPr>
                        <a:t>Плауновидные (Плауны). Хвощевидные (Хвощи), Папоротниковидные (Папоротники). Общая характеристика. Усложнение строения папоротникообразных растений по сравнению с мхами. Особенности строения и жизнедеятельности плаунов, хвощей и папоротников. Размножение папоротникообразных. Цикл развития папоротника. Роль древних папоротникообразных в образовании каменного угля. Значение папоротникообразных в природе и жизни человека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400" dirty="0">
                          <a:effectLst/>
                        </a:rPr>
                        <a:t>3. Споровые растения</a:t>
                      </a:r>
                    </a:p>
                    <a:p>
                      <a:pPr>
                        <a:lnSpc>
                          <a:spcPct val="107000"/>
                        </a:lnSpc>
                        <a:spcAft>
                          <a:spcPts val="0"/>
                        </a:spcAft>
                      </a:pPr>
                      <a:r>
                        <a:rPr lang="ru-RU" sz="1400" dirty="0">
                          <a:effectLst/>
                        </a:rPr>
                        <a:t>3.3. Плауновидные (плауны). </a:t>
                      </a:r>
                    </a:p>
                    <a:p>
                      <a:pPr>
                        <a:lnSpc>
                          <a:spcPct val="107000"/>
                        </a:lnSpc>
                        <a:spcAft>
                          <a:spcPts val="0"/>
                        </a:spcAft>
                      </a:pPr>
                      <a:r>
                        <a:rPr lang="ru-RU" sz="1400" dirty="0">
                          <a:effectLst/>
                        </a:rPr>
                        <a:t>Общая характеристика. Морфологические особенности вегетативных органов. Особенности организации, жизненного цикла плауна булавовидного. Половое поколение, редукция гаметофита. Распространение и экология плауновидных. Значение в природе и использование человеком. Ископаемые плауновидные. Роль ископаемых плауновидных в растительном покрове палеозойской эры и в образовании каменного угля.</a:t>
                      </a:r>
                    </a:p>
                    <a:p>
                      <a:pPr>
                        <a:lnSpc>
                          <a:spcPct val="107000"/>
                        </a:lnSpc>
                        <a:spcAft>
                          <a:spcPts val="0"/>
                        </a:spcAft>
                      </a:pPr>
                      <a:r>
                        <a:rPr lang="ru-RU" sz="1400" dirty="0">
                          <a:effectLst/>
                        </a:rPr>
                        <a:t>Общая характеристика папоротниковидных. Особенности организации вегетативных органов, жизненного цикла хвоща полевого. </a:t>
                      </a:r>
                    </a:p>
                    <a:p>
                      <a:pPr>
                        <a:lnSpc>
                          <a:spcPct val="107000"/>
                        </a:lnSpc>
                        <a:spcAft>
                          <a:spcPts val="0"/>
                        </a:spcAft>
                      </a:pPr>
                      <a:r>
                        <a:rPr lang="ru-RU" sz="1400" dirty="0">
                          <a:effectLst/>
                        </a:rPr>
                        <a:t>Строение и жизнедеятельность папоротников. Жизненный цикл папоротников на примере щитовника мужского. Распространение и экология папоротниковидных. Значение в природе и жизнедеятельности человека.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extLst>
                  <a:ext uri="{0D108BD9-81ED-4DB2-BD59-A6C34878D82A}">
                    <a16:rowId xmlns:a16="http://schemas.microsoft.com/office/drawing/2014/main" val="2686364424"/>
                  </a:ext>
                </a:extLst>
              </a:tr>
            </a:tbl>
          </a:graphicData>
        </a:graphic>
      </p:graphicFrame>
    </p:spTree>
    <p:extLst>
      <p:ext uri="{BB962C8B-B14F-4D97-AF65-F5344CB8AC3E}">
        <p14:creationId xmlns:p14="http://schemas.microsoft.com/office/powerpoint/2010/main" val="440263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Объем материала по разнообразию, экологии и значению растений в 7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22</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949499089"/>
              </p:ext>
            </p:extLst>
          </p:nvPr>
        </p:nvGraphicFramePr>
        <p:xfrm>
          <a:off x="2" y="1310640"/>
          <a:ext cx="12191997" cy="3830320"/>
        </p:xfrm>
        <a:graphic>
          <a:graphicData uri="http://schemas.openxmlformats.org/drawingml/2006/table">
            <a:tbl>
              <a:tblPr firstRow="1" firstCol="1" bandRow="1">
                <a:tableStyleId>{5C22544A-7EE6-4342-B048-85BDC9FD1C3A}</a:tableStyleId>
              </a:tblPr>
              <a:tblGrid>
                <a:gridCol w="460322">
                  <a:extLst>
                    <a:ext uri="{9D8B030D-6E8A-4147-A177-3AD203B41FA5}">
                      <a16:colId xmlns:a16="http://schemas.microsoft.com/office/drawing/2014/main" val="2263209573"/>
                    </a:ext>
                  </a:extLst>
                </a:gridCol>
                <a:gridCol w="5577931">
                  <a:extLst>
                    <a:ext uri="{9D8B030D-6E8A-4147-A177-3AD203B41FA5}">
                      <a16:colId xmlns:a16="http://schemas.microsoft.com/office/drawing/2014/main" val="816014719"/>
                    </a:ext>
                  </a:extLst>
                </a:gridCol>
                <a:gridCol w="6153744">
                  <a:extLst>
                    <a:ext uri="{9D8B030D-6E8A-4147-A177-3AD203B41FA5}">
                      <a16:colId xmlns:a16="http://schemas.microsoft.com/office/drawing/2014/main" val="1885165615"/>
                    </a:ext>
                  </a:extLst>
                </a:gridCol>
              </a:tblGrid>
              <a:tr h="307336">
                <a:tc>
                  <a:txBody>
                    <a:bodyPr/>
                    <a:lstStyle/>
                    <a:p>
                      <a:pPr marL="0" algn="l" rtl="0" eaLnBrk="1" fontAlgn="t" latinLnBrk="0" hangingPunct="1">
                        <a:lnSpc>
                          <a:spcPct val="107000"/>
                        </a:lnSpc>
                        <a:spcBef>
                          <a:spcPts val="0"/>
                        </a:spcBef>
                        <a:spcAft>
                          <a:spcPts val="0"/>
                        </a:spcAft>
                      </a:pPr>
                      <a:r>
                        <a:rPr lang="ru-RU" sz="1400" b="1" i="0" u="none" strike="noStrike" kern="1200" dirty="0">
                          <a:solidFill>
                            <a:srgbClr val="FFFFFF"/>
                          </a:solidFill>
                          <a:effectLst/>
                          <a:latin typeface="Calibri" panose="020F0502020204030204" pitchFamily="34" charset="0"/>
                        </a:rPr>
                        <a:t> №</a:t>
                      </a:r>
                      <a:endParaRPr lang="ru-RU" sz="1400" b="0" i="0" u="none" strike="noStrike" dirty="0">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400" b="1" i="0" u="none" strike="noStrike" kern="1200">
                          <a:solidFill>
                            <a:srgbClr val="FFFFFF"/>
                          </a:solidFill>
                          <a:effectLst/>
                          <a:latin typeface="Calibri" panose="020F0502020204030204" pitchFamily="34" charset="0"/>
                        </a:rPr>
                        <a:t>Базовый</a:t>
                      </a:r>
                      <a:r>
                        <a:rPr lang="ru-RU" sz="1400" b="1" i="0" u="none" strike="noStrike" kern="1200" baseline="0">
                          <a:solidFill>
                            <a:srgbClr val="FFFFFF"/>
                          </a:solidFill>
                          <a:effectLst/>
                          <a:latin typeface="Calibri" panose="020F0502020204030204" pitchFamily="34" charset="0"/>
                        </a:rPr>
                        <a:t> уровень</a:t>
                      </a:r>
                      <a:endParaRPr lang="ru-RU" sz="1400" b="0" i="0" u="none" strike="noStrike">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400" b="1" i="0" u="none" strike="noStrike" kern="1200" dirty="0">
                          <a:solidFill>
                            <a:srgbClr val="FFFFFF"/>
                          </a:solidFill>
                          <a:effectLst/>
                          <a:latin typeface="Calibri" panose="020F0502020204030204" pitchFamily="34" charset="0"/>
                        </a:rPr>
                        <a:t> Углубленный уровень</a:t>
                      </a:r>
                      <a:endParaRPr lang="ru-RU" sz="1400" b="0" i="0" u="none" strike="noStrike" dirty="0">
                        <a:effectLst/>
                        <a:latin typeface="Arial" panose="020B0604020202020204" pitchFamily="34" charset="0"/>
                      </a:endParaRPr>
                    </a:p>
                  </a:txBody>
                  <a:tcPr marL="68580" marR="68580" marT="9525" marB="0"/>
                </a:tc>
                <a:extLst>
                  <a:ext uri="{0D108BD9-81ED-4DB2-BD59-A6C34878D82A}">
                    <a16:rowId xmlns:a16="http://schemas.microsoft.com/office/drawing/2014/main" val="1198223825"/>
                  </a:ext>
                </a:extLst>
              </a:tr>
              <a:tr h="3522984">
                <a:tc>
                  <a:txBody>
                    <a:bodyPr/>
                    <a:lstStyle/>
                    <a:p>
                      <a:pPr>
                        <a:lnSpc>
                          <a:spcPct val="107000"/>
                        </a:lnSpc>
                        <a:spcAft>
                          <a:spcPts val="0"/>
                        </a:spcAft>
                      </a:pPr>
                      <a:r>
                        <a:rPr lang="ru-RU" sz="1400" dirty="0">
                          <a:effectLst/>
                        </a:rPr>
                        <a:t> </a:t>
                      </a:r>
                      <a:r>
                        <a:rPr lang="ru-RU" sz="1400" dirty="0" smtClean="0">
                          <a:effectLst/>
                        </a:rPr>
                        <a:t>5</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a:effectLst/>
                        </a:rPr>
                        <a:t>Высшие семенные растения. Голосеменные. Общая характеристика. Хвойные растения, их разнообразие. Строение и жизнедеятельность хвойных. Размножение хвойных, цикл развития на примере сосны. Значение хвойных растений в природе и жизни человека.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4. Семенные растения.</a:t>
                      </a:r>
                    </a:p>
                    <a:p>
                      <a:pPr>
                        <a:lnSpc>
                          <a:spcPct val="107000"/>
                        </a:lnSpc>
                        <a:spcAft>
                          <a:spcPts val="0"/>
                        </a:spcAft>
                      </a:pPr>
                      <a:r>
                        <a:rPr lang="ru-RU" sz="1400" dirty="0">
                          <a:effectLst/>
                        </a:rPr>
                        <a:t>4.1. Голосеменные. </a:t>
                      </a:r>
                    </a:p>
                    <a:p>
                      <a:pPr>
                        <a:lnSpc>
                          <a:spcPct val="107000"/>
                        </a:lnSpc>
                        <a:spcAft>
                          <a:spcPts val="0"/>
                        </a:spcAft>
                      </a:pPr>
                      <a:r>
                        <a:rPr lang="ru-RU" sz="1400" dirty="0">
                          <a:effectLst/>
                        </a:rPr>
                        <a:t>Возникновение семени — важный этап в эволюции высших растений. Древние семенные папоротники, их роль в дальнейшем развитии семенных растений. Общие признаки семенных растений как наиболее приспособленных к существованию на суше. </a:t>
                      </a:r>
                      <a:endParaRPr lang="ru-RU" sz="1400" dirty="0" smtClean="0">
                        <a:effectLst/>
                      </a:endParaRPr>
                    </a:p>
                    <a:p>
                      <a:pPr>
                        <a:lnSpc>
                          <a:spcPct val="107000"/>
                        </a:lnSpc>
                        <a:spcAft>
                          <a:spcPts val="0"/>
                        </a:spcAft>
                      </a:pPr>
                      <a:r>
                        <a:rPr lang="ru-RU" sz="1400" dirty="0" smtClean="0">
                          <a:effectLst/>
                        </a:rPr>
                        <a:t>Голосеменные </a:t>
                      </a:r>
                      <a:r>
                        <a:rPr lang="ru-RU" sz="1400" dirty="0">
                          <a:effectLst/>
                        </a:rPr>
                        <a:t>— </a:t>
                      </a:r>
                      <a:r>
                        <a:rPr lang="ru-RU" sz="1400" dirty="0" err="1">
                          <a:effectLst/>
                        </a:rPr>
                        <a:t>нетаксономическая</a:t>
                      </a:r>
                      <a:r>
                        <a:rPr lang="ru-RU" sz="1400" dirty="0">
                          <a:effectLst/>
                        </a:rPr>
                        <a:t> группа семенных растений. Общая характеристика, особенности организации голосеменных. Жизненный цикл хвойных на примере сосны. Разнообразие голосеменных. </a:t>
                      </a:r>
                      <a:endParaRPr lang="en-US" sz="1400" dirty="0" smtClean="0">
                        <a:effectLst/>
                      </a:endParaRPr>
                    </a:p>
                    <a:p>
                      <a:pPr marL="285750" indent="-285750">
                        <a:lnSpc>
                          <a:spcPct val="107000"/>
                        </a:lnSpc>
                        <a:spcAft>
                          <a:spcPts val="0"/>
                        </a:spcAft>
                        <a:buFont typeface="Arial" panose="020B0604020202020204" pitchFamily="34" charset="0"/>
                        <a:buChar char="•"/>
                      </a:pPr>
                      <a:r>
                        <a:rPr lang="ru-RU" sz="1400" dirty="0" smtClean="0">
                          <a:effectLst/>
                        </a:rPr>
                        <a:t>Хвойные</a:t>
                      </a:r>
                      <a:r>
                        <a:rPr lang="ru-RU" sz="1400" dirty="0">
                          <a:effectLst/>
                        </a:rPr>
                        <a:t>, </a:t>
                      </a:r>
                      <a:endParaRPr lang="en-US" sz="1400" dirty="0" smtClean="0">
                        <a:effectLst/>
                      </a:endParaRPr>
                    </a:p>
                    <a:p>
                      <a:pPr marL="285750" indent="-285750">
                        <a:lnSpc>
                          <a:spcPct val="107000"/>
                        </a:lnSpc>
                        <a:spcAft>
                          <a:spcPts val="0"/>
                        </a:spcAft>
                        <a:buFont typeface="Arial" panose="020B0604020202020204" pitchFamily="34" charset="0"/>
                        <a:buChar char="•"/>
                      </a:pPr>
                      <a:r>
                        <a:rPr lang="ru-RU" sz="1400" dirty="0" err="1" smtClean="0">
                          <a:effectLst/>
                        </a:rPr>
                        <a:t>Гинкговые</a:t>
                      </a:r>
                      <a:r>
                        <a:rPr lang="ru-RU" sz="1400" dirty="0">
                          <a:effectLst/>
                        </a:rPr>
                        <a:t>*, </a:t>
                      </a:r>
                      <a:endParaRPr lang="en-US" sz="1400" dirty="0" smtClean="0">
                        <a:effectLst/>
                      </a:endParaRPr>
                    </a:p>
                    <a:p>
                      <a:pPr marL="285750" indent="-285750">
                        <a:lnSpc>
                          <a:spcPct val="107000"/>
                        </a:lnSpc>
                        <a:spcAft>
                          <a:spcPts val="0"/>
                        </a:spcAft>
                        <a:buFont typeface="Arial" panose="020B0604020202020204" pitchFamily="34" charset="0"/>
                        <a:buChar char="•"/>
                      </a:pPr>
                      <a:r>
                        <a:rPr lang="ru-RU" sz="1400" dirty="0" smtClean="0">
                          <a:effectLst/>
                        </a:rPr>
                        <a:t>Саговниковые</a:t>
                      </a:r>
                      <a:r>
                        <a:rPr lang="ru-RU" sz="1400" dirty="0">
                          <a:effectLst/>
                        </a:rPr>
                        <a:t>*, </a:t>
                      </a:r>
                      <a:endParaRPr lang="en-US" sz="1400" dirty="0" smtClean="0">
                        <a:effectLst/>
                      </a:endParaRPr>
                    </a:p>
                    <a:p>
                      <a:pPr marL="285750" indent="-285750">
                        <a:lnSpc>
                          <a:spcPct val="107000"/>
                        </a:lnSpc>
                        <a:spcAft>
                          <a:spcPts val="0"/>
                        </a:spcAft>
                        <a:buFont typeface="Arial" panose="020B0604020202020204" pitchFamily="34" charset="0"/>
                        <a:buChar char="•"/>
                      </a:pPr>
                      <a:r>
                        <a:rPr lang="ru-RU" sz="1400" dirty="0" err="1" smtClean="0">
                          <a:effectLst/>
                        </a:rPr>
                        <a:t>Гнетовые</a:t>
                      </a:r>
                      <a:r>
                        <a:rPr lang="ru-RU" sz="1400" dirty="0">
                          <a:effectLst/>
                        </a:rPr>
                        <a:t>*. </a:t>
                      </a:r>
                      <a:endParaRPr lang="en-US" sz="1400" dirty="0" smtClean="0">
                        <a:effectLst/>
                      </a:endParaRPr>
                    </a:p>
                    <a:p>
                      <a:pPr>
                        <a:lnSpc>
                          <a:spcPct val="107000"/>
                        </a:lnSpc>
                        <a:spcAft>
                          <a:spcPts val="0"/>
                        </a:spcAft>
                      </a:pPr>
                      <a:r>
                        <a:rPr lang="ru-RU" sz="1400" dirty="0" smtClean="0">
                          <a:effectLst/>
                        </a:rPr>
                        <a:t>Распространение </a:t>
                      </a:r>
                      <a:r>
                        <a:rPr lang="ru-RU" sz="1400" dirty="0">
                          <a:effectLst/>
                        </a:rPr>
                        <a:t>и экология голосеменных. Значение в природе и в хозяйственной деятельности человека.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85972428"/>
                  </a:ext>
                </a:extLst>
              </a:tr>
            </a:tbl>
          </a:graphicData>
        </a:graphic>
      </p:graphicFrame>
      <p:sp>
        <p:nvSpPr>
          <p:cNvPr id="4" name="Прямоугольник 3"/>
          <p:cNvSpPr/>
          <p:nvPr/>
        </p:nvSpPr>
        <p:spPr>
          <a:xfrm>
            <a:off x="622119" y="5254125"/>
            <a:ext cx="7240700" cy="307777"/>
          </a:xfrm>
          <a:prstGeom prst="rect">
            <a:avLst/>
          </a:prstGeom>
        </p:spPr>
        <p:txBody>
          <a:bodyPr wrap="none">
            <a:spAutoFit/>
          </a:bodyPr>
          <a:lstStyle/>
          <a:p>
            <a:r>
              <a:rPr lang="ru-RU" sz="1400" i="1" dirty="0" smtClean="0"/>
              <a:t>*</a:t>
            </a:r>
            <a:r>
              <a:rPr lang="en-US" sz="1400" i="1" dirty="0" smtClean="0"/>
              <a:t> - </a:t>
            </a:r>
            <a:r>
              <a:rPr lang="ru-RU" sz="1400" i="1" dirty="0" smtClean="0"/>
              <a:t>данные группы голосеменных (отделы) изучаются дополнительно, по выбору учителя</a:t>
            </a:r>
            <a:endParaRPr lang="ru-RU" sz="1400" i="1" dirty="0"/>
          </a:p>
        </p:txBody>
      </p:sp>
    </p:spTree>
    <p:extLst>
      <p:ext uri="{BB962C8B-B14F-4D97-AF65-F5344CB8AC3E}">
        <p14:creationId xmlns:p14="http://schemas.microsoft.com/office/powerpoint/2010/main" val="1397539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Объем материала по разнообразию, экологии и значению растений в 7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23</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526885116"/>
              </p:ext>
            </p:extLst>
          </p:nvPr>
        </p:nvGraphicFramePr>
        <p:xfrm>
          <a:off x="0" y="1016000"/>
          <a:ext cx="12192000" cy="5298512"/>
        </p:xfrm>
        <a:graphic>
          <a:graphicData uri="http://schemas.openxmlformats.org/drawingml/2006/table">
            <a:tbl>
              <a:tblPr firstRow="1" firstCol="1" bandRow="1">
                <a:tableStyleId>{5C22544A-7EE6-4342-B048-85BDC9FD1C3A}</a:tableStyleId>
              </a:tblPr>
              <a:tblGrid>
                <a:gridCol w="460322">
                  <a:extLst>
                    <a:ext uri="{9D8B030D-6E8A-4147-A177-3AD203B41FA5}">
                      <a16:colId xmlns:a16="http://schemas.microsoft.com/office/drawing/2014/main" val="2341511312"/>
                    </a:ext>
                  </a:extLst>
                </a:gridCol>
                <a:gridCol w="4579039">
                  <a:extLst>
                    <a:ext uri="{9D8B030D-6E8A-4147-A177-3AD203B41FA5}">
                      <a16:colId xmlns:a16="http://schemas.microsoft.com/office/drawing/2014/main" val="4147916737"/>
                    </a:ext>
                  </a:extLst>
                </a:gridCol>
                <a:gridCol w="7152639">
                  <a:extLst>
                    <a:ext uri="{9D8B030D-6E8A-4147-A177-3AD203B41FA5}">
                      <a16:colId xmlns:a16="http://schemas.microsoft.com/office/drawing/2014/main" val="1126671258"/>
                    </a:ext>
                  </a:extLst>
                </a:gridCol>
              </a:tblGrid>
              <a:tr h="177965">
                <a:tc>
                  <a:txBody>
                    <a:bodyPr/>
                    <a:lstStyle/>
                    <a:p>
                      <a:pPr marL="0" algn="l" rtl="0" eaLnBrk="1" fontAlgn="t" latinLnBrk="0" hangingPunct="1">
                        <a:lnSpc>
                          <a:spcPct val="107000"/>
                        </a:lnSpc>
                        <a:spcBef>
                          <a:spcPts val="0"/>
                        </a:spcBef>
                        <a:spcAft>
                          <a:spcPts val="0"/>
                        </a:spcAft>
                      </a:pPr>
                      <a:r>
                        <a:rPr lang="ru-RU" sz="1300" b="1" i="0" u="none" strike="noStrike" kern="1200" dirty="0">
                          <a:solidFill>
                            <a:srgbClr val="FFFFFF"/>
                          </a:solidFill>
                          <a:effectLst/>
                          <a:latin typeface="Calibri" panose="020F0502020204030204" pitchFamily="34" charset="0"/>
                        </a:rPr>
                        <a:t> №</a:t>
                      </a:r>
                      <a:endParaRPr lang="ru-RU" sz="1300" b="0" i="0" u="none" strike="noStrike" dirty="0">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300" b="1" i="0" u="none" strike="noStrike" kern="1200">
                          <a:solidFill>
                            <a:srgbClr val="FFFFFF"/>
                          </a:solidFill>
                          <a:effectLst/>
                          <a:latin typeface="Calibri" panose="020F0502020204030204" pitchFamily="34" charset="0"/>
                        </a:rPr>
                        <a:t>Базовый</a:t>
                      </a:r>
                      <a:r>
                        <a:rPr lang="ru-RU" sz="1300" b="1" i="0" u="none" strike="noStrike" kern="1200" baseline="0">
                          <a:solidFill>
                            <a:srgbClr val="FFFFFF"/>
                          </a:solidFill>
                          <a:effectLst/>
                          <a:latin typeface="Calibri" panose="020F0502020204030204" pitchFamily="34" charset="0"/>
                        </a:rPr>
                        <a:t> уровень</a:t>
                      </a:r>
                      <a:endParaRPr lang="ru-RU" sz="1300" b="0" i="0" u="none" strike="noStrike">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300" b="1" i="0" u="none" strike="noStrike" kern="1200" dirty="0">
                          <a:solidFill>
                            <a:srgbClr val="FFFFFF"/>
                          </a:solidFill>
                          <a:effectLst/>
                          <a:latin typeface="Calibri" panose="020F0502020204030204" pitchFamily="34" charset="0"/>
                        </a:rPr>
                        <a:t> Углубленный уровень</a:t>
                      </a:r>
                      <a:endParaRPr lang="ru-RU" sz="1300" b="0" i="0" u="none" strike="noStrike" dirty="0">
                        <a:effectLst/>
                        <a:latin typeface="Arial" panose="020B0604020202020204" pitchFamily="34" charset="0"/>
                      </a:endParaRPr>
                    </a:p>
                  </a:txBody>
                  <a:tcPr marL="68580" marR="68580" marT="9525" marB="0"/>
                </a:tc>
                <a:extLst>
                  <a:ext uri="{0D108BD9-81ED-4DB2-BD59-A6C34878D82A}">
                    <a16:rowId xmlns:a16="http://schemas.microsoft.com/office/drawing/2014/main" val="3640423580"/>
                  </a:ext>
                </a:extLst>
              </a:tr>
              <a:tr h="3381320">
                <a:tc>
                  <a:txBody>
                    <a:bodyPr/>
                    <a:lstStyle/>
                    <a:p>
                      <a:pPr>
                        <a:lnSpc>
                          <a:spcPct val="107000"/>
                        </a:lnSpc>
                        <a:spcAft>
                          <a:spcPts val="0"/>
                        </a:spcAft>
                      </a:pPr>
                      <a:r>
                        <a:rPr lang="ru-RU" sz="1300" dirty="0">
                          <a:effectLst/>
                        </a:rPr>
                        <a:t> </a:t>
                      </a:r>
                      <a:r>
                        <a:rPr lang="ru-RU" sz="1300" dirty="0" smtClean="0">
                          <a:effectLst/>
                        </a:rPr>
                        <a:t>6</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tc>
                  <a:txBody>
                    <a:bodyPr/>
                    <a:lstStyle/>
                    <a:p>
                      <a:pPr>
                        <a:lnSpc>
                          <a:spcPct val="107000"/>
                        </a:lnSpc>
                        <a:spcAft>
                          <a:spcPts val="0"/>
                        </a:spcAft>
                      </a:pPr>
                      <a:r>
                        <a:rPr lang="ru-RU" sz="1300">
                          <a:effectLst/>
                        </a:rPr>
                        <a:t>Покрытосеменные (цветковые) растения. </a:t>
                      </a:r>
                    </a:p>
                    <a:p>
                      <a:pPr>
                        <a:lnSpc>
                          <a:spcPct val="107000"/>
                        </a:lnSpc>
                        <a:spcAft>
                          <a:spcPts val="0"/>
                        </a:spcAft>
                      </a:pPr>
                      <a:r>
                        <a:rPr lang="ru-RU" sz="1300">
                          <a:effectLst/>
                        </a:rPr>
                        <a:t>Общая характеристика. Особенности строения и жизнедеятельности покрытосеменных как наиболее высокоорганизованной группы растений, их господство на Земле. Классификация покрытосеменных растений: класс Двудольные и класс Однодольные. Признаки классов. Цикл развития покрытосеменного растения.</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tc>
                  <a:txBody>
                    <a:bodyPr/>
                    <a:lstStyle/>
                    <a:p>
                      <a:pPr>
                        <a:lnSpc>
                          <a:spcPct val="107000"/>
                        </a:lnSpc>
                        <a:spcAft>
                          <a:spcPts val="0"/>
                        </a:spcAft>
                      </a:pPr>
                      <a:r>
                        <a:rPr lang="ru-RU" sz="1300">
                          <a:effectLst/>
                        </a:rPr>
                        <a:t>4. Семенные растения.</a:t>
                      </a:r>
                    </a:p>
                    <a:p>
                      <a:pPr>
                        <a:lnSpc>
                          <a:spcPct val="107000"/>
                        </a:lnSpc>
                        <a:spcAft>
                          <a:spcPts val="0"/>
                        </a:spcAft>
                      </a:pPr>
                      <a:r>
                        <a:rPr lang="ru-RU" sz="1300">
                          <a:effectLst/>
                        </a:rPr>
                        <a:t>4.2. Цветковые растения.</a:t>
                      </a:r>
                    </a:p>
                    <a:p>
                      <a:pPr>
                        <a:lnSpc>
                          <a:spcPct val="107000"/>
                        </a:lnSpc>
                        <a:spcAft>
                          <a:spcPts val="0"/>
                        </a:spcAft>
                      </a:pPr>
                      <a:r>
                        <a:rPr lang="ru-RU" sz="1300">
                          <a:effectLst/>
                        </a:rPr>
                        <a:t>Общая характеристика цветковых. Строение и жизнедеятельность цветковых. Цветок как орган полового размножения у покрытосеменных растений. Разнообразие цветков: правильные и неправильные; обоеполые и раздельнополые. Однодомные и двудомные растения. Соцветия (сложные, простые). Цветение. Развитие микро- и мегаспор. Гаметы. Опыление. Оплодотворение. Зигота. Двойное оплодотворение у покрытосеменных (цветковых) растений. Работы С. Г. Навашина. Жизненный цикл цветковых. Плоды и семена. Разнообразие плодов. Сухие и сочные плоды. Односемянные и многосемянные плоды. Соплодия. Строение семян двудольных и однодольных растений. Разнообразие семян. Распространение плодов и семян в природе. Условия прорастания семян. Дыхание семян. Развитие проростка. Распространение плодов и семян в природе. Индивидуальное развитие растений (онтогенез). Периоды онтогенеза: эмбриональный, молодости (ювенильный), зрелости (размножения), старости (сенильный) на примере покрытосеменного растения. Стадии вегетационного периода растений на примере злаков (всходы, кущение, выход в трубку, колошение, цветение, созревание).</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extLst>
                  <a:ext uri="{0D108BD9-81ED-4DB2-BD59-A6C34878D82A}">
                    <a16:rowId xmlns:a16="http://schemas.microsoft.com/office/drawing/2014/main" val="835365718"/>
                  </a:ext>
                </a:extLst>
              </a:tr>
              <a:tr h="1601678">
                <a:tc>
                  <a:txBody>
                    <a:bodyPr/>
                    <a:lstStyle/>
                    <a:p>
                      <a:pPr>
                        <a:lnSpc>
                          <a:spcPct val="107000"/>
                        </a:lnSpc>
                        <a:spcAft>
                          <a:spcPts val="0"/>
                        </a:spcAft>
                      </a:pPr>
                      <a:r>
                        <a:rPr lang="ru-RU" sz="1300" dirty="0">
                          <a:effectLst/>
                        </a:rPr>
                        <a:t> </a:t>
                      </a:r>
                      <a:r>
                        <a:rPr lang="ru-RU" sz="1300" dirty="0" smtClean="0">
                          <a:effectLst/>
                        </a:rPr>
                        <a:t>7</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tc>
                  <a:txBody>
                    <a:bodyPr/>
                    <a:lstStyle/>
                    <a:p>
                      <a:pPr>
                        <a:lnSpc>
                          <a:spcPct val="107000"/>
                        </a:lnSpc>
                        <a:spcAft>
                          <a:spcPts val="0"/>
                        </a:spcAft>
                      </a:pPr>
                      <a:r>
                        <a:rPr lang="ru-RU" sz="1300" dirty="0">
                          <a:effectLst/>
                        </a:rPr>
                        <a:t>Семейства покрытосеменных (цветковых) </a:t>
                      </a:r>
                      <a:r>
                        <a:rPr lang="ru-RU" sz="1300" dirty="0" smtClean="0">
                          <a:effectLst/>
                        </a:rPr>
                        <a:t>растений**. </a:t>
                      </a:r>
                      <a:endParaRPr lang="ru-RU" sz="1300" dirty="0">
                        <a:effectLst/>
                      </a:endParaRPr>
                    </a:p>
                    <a:p>
                      <a:pPr>
                        <a:lnSpc>
                          <a:spcPct val="107000"/>
                        </a:lnSpc>
                        <a:spcAft>
                          <a:spcPts val="0"/>
                        </a:spcAft>
                      </a:pPr>
                      <a:r>
                        <a:rPr lang="ru-RU" sz="1300" dirty="0">
                          <a:effectLst/>
                        </a:rPr>
                        <a:t>Характерные признаки семейств класса Двудольные (Крестоцветные, или Капустные, Розоцветные, или Розовые, Мотыльковые, или Бобовые, Паслёновые, Сложноцветные, или Астровые) и класса Однодольные (Лилейные, Злаки, или Мятликовые). Многообразие растений. Дикорастущие представители семейств. Культурные представители семейств, их использование человеком</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tc>
                  <a:txBody>
                    <a:bodyPr/>
                    <a:lstStyle/>
                    <a:p>
                      <a:pPr>
                        <a:lnSpc>
                          <a:spcPct val="107000"/>
                        </a:lnSpc>
                        <a:spcAft>
                          <a:spcPts val="0"/>
                        </a:spcAft>
                      </a:pPr>
                      <a:r>
                        <a:rPr lang="ru-RU" sz="1300" dirty="0">
                          <a:effectLst/>
                        </a:rPr>
                        <a:t>4. Семенные растения.</a:t>
                      </a:r>
                    </a:p>
                    <a:p>
                      <a:pPr>
                        <a:lnSpc>
                          <a:spcPct val="107000"/>
                        </a:lnSpc>
                        <a:spcAft>
                          <a:spcPts val="0"/>
                        </a:spcAft>
                      </a:pPr>
                      <a:r>
                        <a:rPr lang="ru-RU" sz="1300" dirty="0">
                          <a:effectLst/>
                        </a:rPr>
                        <a:t>4.2. Цветковые растения.</a:t>
                      </a:r>
                    </a:p>
                    <a:p>
                      <a:pPr>
                        <a:lnSpc>
                          <a:spcPct val="107000"/>
                        </a:lnSpc>
                        <a:spcAft>
                          <a:spcPts val="0"/>
                        </a:spcAft>
                      </a:pPr>
                      <a:r>
                        <a:rPr lang="ru-RU" sz="1300" dirty="0">
                          <a:effectLst/>
                        </a:rPr>
                        <a:t>Классификация цветковых. Однодольные и Двудольные. Семейства цветковых. Двудольные: Крестоцветные, Розоцветные, Паслёновые, Сложноцветные, Мотыльковые (Бобовые), Зонтичные*. Однодольные: Злаки, Амариллисовые, Лилейные*. Орхидные*. Отличительные признаки. Формулы и диаграммы цветков. Дикорастущие и культурные представители семейств, их значение в природе и использование человеком. Распространение и экология цветковых.</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7363" marR="57363" marT="0" marB="0"/>
                </a:tc>
                <a:extLst>
                  <a:ext uri="{0D108BD9-81ED-4DB2-BD59-A6C34878D82A}">
                    <a16:rowId xmlns:a16="http://schemas.microsoft.com/office/drawing/2014/main" val="2779629668"/>
                  </a:ext>
                </a:extLst>
              </a:tr>
            </a:tbl>
          </a:graphicData>
        </a:graphic>
      </p:graphicFrame>
      <p:sp>
        <p:nvSpPr>
          <p:cNvPr id="4" name="Прямоугольник 3"/>
          <p:cNvSpPr/>
          <p:nvPr/>
        </p:nvSpPr>
        <p:spPr>
          <a:xfrm>
            <a:off x="213360" y="6257835"/>
            <a:ext cx="11430000" cy="523220"/>
          </a:xfrm>
          <a:prstGeom prst="rect">
            <a:avLst/>
          </a:prstGeom>
        </p:spPr>
        <p:txBody>
          <a:bodyPr wrap="square">
            <a:spAutoFit/>
          </a:bodyPr>
          <a:lstStyle/>
          <a:p>
            <a:r>
              <a:rPr lang="ru-RU" sz="1400" i="1" dirty="0" smtClean="0">
                <a:latin typeface="Calibri" panose="020F0502020204030204" pitchFamily="34" charset="0"/>
                <a:ea typeface="Calibri" panose="020F0502020204030204" pitchFamily="34" charset="0"/>
                <a:cs typeface="Times New Roman" panose="02020603050405020304" pitchFamily="18" charset="0"/>
              </a:rPr>
              <a:t>** - изучаются </a:t>
            </a:r>
            <a:r>
              <a:rPr lang="ru-RU" sz="1400" i="1" dirty="0">
                <a:latin typeface="Calibri" panose="020F0502020204030204" pitchFamily="34" charset="0"/>
                <a:ea typeface="Calibri" panose="020F0502020204030204" pitchFamily="34" charset="0"/>
                <a:cs typeface="Times New Roman" panose="02020603050405020304" pitchFamily="18" charset="0"/>
              </a:rPr>
              <a:t>три семейства растений по выбору учителя с учётом местных условий. Можно использовать семейства, не вошедшие в перечень, если они являются наиболее распространёнными в данном регионе</a:t>
            </a:r>
            <a:endParaRPr lang="ru-RU" sz="1400" i="1" dirty="0"/>
          </a:p>
        </p:txBody>
      </p:sp>
    </p:spTree>
    <p:extLst>
      <p:ext uri="{BB962C8B-B14F-4D97-AF65-F5344CB8AC3E}">
        <p14:creationId xmlns:p14="http://schemas.microsoft.com/office/powerpoint/2010/main" val="2423572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Объем материала по разнообразию, экологии и значению растений в 7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24</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459974582"/>
              </p:ext>
            </p:extLst>
          </p:nvPr>
        </p:nvGraphicFramePr>
        <p:xfrm>
          <a:off x="1" y="1026160"/>
          <a:ext cx="12191998" cy="5732526"/>
        </p:xfrm>
        <a:graphic>
          <a:graphicData uri="http://schemas.openxmlformats.org/drawingml/2006/table">
            <a:tbl>
              <a:tblPr firstRow="1" firstCol="1" bandRow="1">
                <a:tableStyleId>{5C22544A-7EE6-4342-B048-85BDC9FD1C3A}</a:tableStyleId>
              </a:tblPr>
              <a:tblGrid>
                <a:gridCol w="460321">
                  <a:extLst>
                    <a:ext uri="{9D8B030D-6E8A-4147-A177-3AD203B41FA5}">
                      <a16:colId xmlns:a16="http://schemas.microsoft.com/office/drawing/2014/main" val="1238730382"/>
                    </a:ext>
                  </a:extLst>
                </a:gridCol>
                <a:gridCol w="5005758">
                  <a:extLst>
                    <a:ext uri="{9D8B030D-6E8A-4147-A177-3AD203B41FA5}">
                      <a16:colId xmlns:a16="http://schemas.microsoft.com/office/drawing/2014/main" val="3142530821"/>
                    </a:ext>
                  </a:extLst>
                </a:gridCol>
                <a:gridCol w="6725919">
                  <a:extLst>
                    <a:ext uri="{9D8B030D-6E8A-4147-A177-3AD203B41FA5}">
                      <a16:colId xmlns:a16="http://schemas.microsoft.com/office/drawing/2014/main" val="2376580267"/>
                    </a:ext>
                  </a:extLst>
                </a:gridCol>
              </a:tblGrid>
              <a:tr h="160963">
                <a:tc>
                  <a:txBody>
                    <a:bodyPr/>
                    <a:lstStyle/>
                    <a:p>
                      <a:pPr marL="0" algn="l" rtl="0" eaLnBrk="1" fontAlgn="t" latinLnBrk="0" hangingPunct="1">
                        <a:lnSpc>
                          <a:spcPct val="107000"/>
                        </a:lnSpc>
                        <a:spcBef>
                          <a:spcPts val="0"/>
                        </a:spcBef>
                        <a:spcAft>
                          <a:spcPts val="0"/>
                        </a:spcAft>
                      </a:pPr>
                      <a:r>
                        <a:rPr lang="ru-RU" sz="1300" b="1" i="0" u="none" strike="noStrike" kern="1200" dirty="0">
                          <a:solidFill>
                            <a:srgbClr val="FFFFFF"/>
                          </a:solidFill>
                          <a:effectLst/>
                          <a:latin typeface="Calibri" panose="020F0502020204030204" pitchFamily="34" charset="0"/>
                        </a:rPr>
                        <a:t> №</a:t>
                      </a:r>
                      <a:endParaRPr lang="ru-RU" sz="1300" b="0" i="0" u="none" strike="noStrike" dirty="0">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300" b="1" i="0" u="none" strike="noStrike" kern="1200">
                          <a:solidFill>
                            <a:srgbClr val="FFFFFF"/>
                          </a:solidFill>
                          <a:effectLst/>
                          <a:latin typeface="Calibri" panose="020F0502020204030204" pitchFamily="34" charset="0"/>
                        </a:rPr>
                        <a:t>Базовый</a:t>
                      </a:r>
                      <a:r>
                        <a:rPr lang="ru-RU" sz="1300" b="1" i="0" u="none" strike="noStrike" kern="1200" baseline="0">
                          <a:solidFill>
                            <a:srgbClr val="FFFFFF"/>
                          </a:solidFill>
                          <a:effectLst/>
                          <a:latin typeface="Calibri" panose="020F0502020204030204" pitchFamily="34" charset="0"/>
                        </a:rPr>
                        <a:t> уровень</a:t>
                      </a:r>
                      <a:endParaRPr lang="ru-RU" sz="1300" b="0" i="0" u="none" strike="noStrike">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300" b="1" i="0" u="none" strike="noStrike" kern="1200" dirty="0">
                          <a:solidFill>
                            <a:srgbClr val="FFFFFF"/>
                          </a:solidFill>
                          <a:effectLst/>
                          <a:latin typeface="Calibri" panose="020F0502020204030204" pitchFamily="34" charset="0"/>
                        </a:rPr>
                        <a:t> Углубленный уровень</a:t>
                      </a:r>
                      <a:endParaRPr lang="ru-RU" sz="1300" b="0" i="0" u="none" strike="noStrike" dirty="0">
                        <a:effectLst/>
                        <a:latin typeface="Arial" panose="020B0604020202020204" pitchFamily="34" charset="0"/>
                      </a:endParaRPr>
                    </a:p>
                  </a:txBody>
                  <a:tcPr marL="68580" marR="68580" marT="9525" marB="0"/>
                </a:tc>
                <a:extLst>
                  <a:ext uri="{0D108BD9-81ED-4DB2-BD59-A6C34878D82A}">
                    <a16:rowId xmlns:a16="http://schemas.microsoft.com/office/drawing/2014/main" val="2569066546"/>
                  </a:ext>
                </a:extLst>
              </a:tr>
              <a:tr h="1609626">
                <a:tc>
                  <a:txBody>
                    <a:bodyPr/>
                    <a:lstStyle/>
                    <a:p>
                      <a:pPr>
                        <a:lnSpc>
                          <a:spcPct val="107000"/>
                        </a:lnSpc>
                        <a:spcAft>
                          <a:spcPts val="0"/>
                        </a:spcAft>
                      </a:pPr>
                      <a:r>
                        <a:rPr lang="ru-RU" sz="1300" dirty="0">
                          <a:effectLst/>
                        </a:rPr>
                        <a:t> </a:t>
                      </a:r>
                      <a:r>
                        <a:rPr lang="ru-RU" sz="1300" dirty="0" smtClean="0">
                          <a:effectLst/>
                        </a:rPr>
                        <a:t>8</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300">
                          <a:effectLst/>
                        </a:rPr>
                        <a:t>2. Развитие растительного мира на Земле Эволюционное развитие растительного мира на Земле. Сохранение в земной коре растительных остатков, их изучение. «Живые ископаемые» растительного царства. Жизнь растений в воде. Первые наземные растения. Освоение растениями суши. Этапы развития наземных растений основных систематических групп. Вымершие растения.</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300">
                          <a:effectLst/>
                        </a:rPr>
                        <a:t>5. Строение и жизнедеятельность семенных растений. </a:t>
                      </a:r>
                    </a:p>
                    <a:p>
                      <a:pPr>
                        <a:lnSpc>
                          <a:spcPct val="107000"/>
                        </a:lnSpc>
                        <a:spcAft>
                          <a:spcPts val="0"/>
                        </a:spcAft>
                      </a:pPr>
                      <a:r>
                        <a:rPr lang="ru-RU" sz="1300">
                          <a:effectLst/>
                        </a:rPr>
                        <a:t>5.4. Физиология и жизнедеятельность растений. </a:t>
                      </a:r>
                    </a:p>
                    <a:p>
                      <a:pPr>
                        <a:lnSpc>
                          <a:spcPct val="107000"/>
                        </a:lnSpc>
                        <a:spcAft>
                          <a:spcPts val="0"/>
                        </a:spcAft>
                      </a:pPr>
                      <a:r>
                        <a:rPr lang="ru-RU" sz="1300">
                          <a:effectLst/>
                        </a:rPr>
                        <a:t>Жизнь растений в воде. Первые наземные растения. Освоение растениями суши. Этапы развития наземных растений основных систематических групп. Риниофиты — первые наземные сосудистые растения. Появление тканей и органов. Роль древних папоротниковидных. Появление семян. Появление цветков и плодов. Усложнение растительного мира в процессе эволюции. Вымершие растения. Палеоботаника. Ископаемые остатки растений. Окаменелости. Отпечатки. «Живые ископаемые» среди современных растений. </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extLst>
                  <a:ext uri="{0D108BD9-81ED-4DB2-BD59-A6C34878D82A}">
                    <a16:rowId xmlns:a16="http://schemas.microsoft.com/office/drawing/2014/main" val="2037652037"/>
                  </a:ext>
                </a:extLst>
              </a:tr>
              <a:tr h="3380214">
                <a:tc>
                  <a:txBody>
                    <a:bodyPr/>
                    <a:lstStyle/>
                    <a:p>
                      <a:pPr>
                        <a:lnSpc>
                          <a:spcPct val="107000"/>
                        </a:lnSpc>
                        <a:spcAft>
                          <a:spcPts val="0"/>
                        </a:spcAft>
                      </a:pPr>
                      <a:r>
                        <a:rPr lang="ru-RU" sz="1300" dirty="0">
                          <a:effectLst/>
                        </a:rPr>
                        <a:t> </a:t>
                      </a:r>
                      <a:r>
                        <a:rPr lang="ru-RU" sz="1300" dirty="0" smtClean="0">
                          <a:effectLst/>
                        </a:rPr>
                        <a:t>9</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300">
                          <a:effectLst/>
                        </a:rPr>
                        <a:t>3. Растения в природных сообществах Растения и среда обитания. Экологические факторы. Растения и условия неживой природы: свет, температура, влага, атмосферный воздух. Растения и условия живой природы: прямое и косвенное воздействие организмов на растения. Приспособленность растений к среде обитания. Взаимосвязи растений между собой и с другими организмами. Растительные сообщества. Видовой состав растительных сообществ, преобладающие в них растения. Распределение видов в растительных сообществах. Сезонные изменения в жизни растительного сообщества. Смена растительных сообществ. Растительность (растительный покров) природных зон Земли. Флора</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tc>
                  <a:txBody>
                    <a:bodyPr/>
                    <a:lstStyle/>
                    <a:p>
                      <a:pPr>
                        <a:lnSpc>
                          <a:spcPct val="107000"/>
                        </a:lnSpc>
                        <a:spcAft>
                          <a:spcPts val="0"/>
                        </a:spcAft>
                      </a:pPr>
                      <a:r>
                        <a:rPr lang="ru-RU" sz="1300" dirty="0">
                          <a:effectLst/>
                        </a:rPr>
                        <a:t>6. Экология растений. </a:t>
                      </a:r>
                    </a:p>
                    <a:p>
                      <a:pPr>
                        <a:lnSpc>
                          <a:spcPct val="107000"/>
                        </a:lnSpc>
                        <a:spcAft>
                          <a:spcPts val="0"/>
                        </a:spcAft>
                      </a:pPr>
                      <a:r>
                        <a:rPr lang="ru-RU" sz="1300" dirty="0">
                          <a:effectLst/>
                        </a:rPr>
                        <a:t>Растения в природных сообществах Растения и среда обитания. Экологические факторы. Растения и условия неживой природы: свет, температура, влажность, минеральный состав почвы. Экологические группы растений. Растения и условия живой природы: прямое и косвенное воздействие организмов на растения. Взаимосвязи растений между собой и с другими организмами. Значение почвенных организмов для питания растений. Ризосфера. Бактериальные клубеньки. Микориза (эндо- и </a:t>
                      </a:r>
                      <a:r>
                        <a:rPr lang="ru-RU" sz="1300" dirty="0" err="1">
                          <a:effectLst/>
                        </a:rPr>
                        <a:t>эктомикориза</a:t>
                      </a:r>
                      <a:r>
                        <a:rPr lang="ru-RU" sz="1300" dirty="0">
                          <a:effectLst/>
                        </a:rPr>
                        <a:t>). Зелёные удобрения. Растительное сообщество (фитоценоз). Биоценоз. Экосистема. Биоразнообразие. Видовой состав растительных сообществ, доминирующие в них виды растений. Распределение видов в растительных сообществах. </a:t>
                      </a:r>
                      <a:r>
                        <a:rPr lang="ru-RU" sz="1300" dirty="0" err="1">
                          <a:effectLst/>
                        </a:rPr>
                        <a:t>Ярусность</a:t>
                      </a:r>
                      <a:r>
                        <a:rPr lang="ru-RU" sz="1300" dirty="0">
                          <a:effectLst/>
                        </a:rPr>
                        <a:t>. Растительные сообщества: леса, луга, болота, тундры, пустыни. Приспособленность растений к среде и местам обитания. Смена растительных сообществ. Растительность (растительный покров). Флора. Взаимосвязь организмов. Инфекционные болезни растений и их возбудители. Вирусные (мозаичная болезнь табака, </a:t>
                      </a:r>
                      <a:r>
                        <a:rPr lang="ru-RU" sz="1300" dirty="0" err="1">
                          <a:effectLst/>
                        </a:rPr>
                        <a:t>пестролепестность</a:t>
                      </a:r>
                      <a:r>
                        <a:rPr lang="ru-RU" sz="1300" dirty="0">
                          <a:effectLst/>
                        </a:rPr>
                        <a:t> тюльпана и др.), грибковые (ржавчина, мучнистая роса) и бактериальные (мокрая гниль) заболевания растений. Иммунитет у растений. Причины распространения инфекционных болезней растений. Принципы профилактики и лечения инфекционных болезней растений в практике растениеводства. </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51985" marR="51985" marT="0" marB="0"/>
                </a:tc>
                <a:extLst>
                  <a:ext uri="{0D108BD9-81ED-4DB2-BD59-A6C34878D82A}">
                    <a16:rowId xmlns:a16="http://schemas.microsoft.com/office/drawing/2014/main" val="1418365846"/>
                  </a:ext>
                </a:extLst>
              </a:tr>
            </a:tbl>
          </a:graphicData>
        </a:graphic>
      </p:graphicFrame>
    </p:spTree>
    <p:extLst>
      <p:ext uri="{BB962C8B-B14F-4D97-AF65-F5344CB8AC3E}">
        <p14:creationId xmlns:p14="http://schemas.microsoft.com/office/powerpoint/2010/main" val="2286255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освоению предметных результатов</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25</a:t>
            </a:fld>
            <a:endParaRPr lang="ru-RU" sz="1400" dirty="0">
              <a:solidFill>
                <a:schemeClr val="bg1">
                  <a:lumMod val="50000"/>
                </a:schemeClr>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4221175433"/>
              </p:ext>
            </p:extLst>
          </p:nvPr>
        </p:nvGraphicFramePr>
        <p:xfrm>
          <a:off x="2" y="1249680"/>
          <a:ext cx="12191997" cy="4565079"/>
        </p:xfrm>
        <a:graphic>
          <a:graphicData uri="http://schemas.openxmlformats.org/drawingml/2006/table">
            <a:tbl>
              <a:tblPr firstRow="1" firstCol="1" bandRow="1">
                <a:tableStyleId>{5C22544A-7EE6-4342-B048-85BDC9FD1C3A}</a:tableStyleId>
              </a:tblPr>
              <a:tblGrid>
                <a:gridCol w="460322">
                  <a:extLst>
                    <a:ext uri="{9D8B030D-6E8A-4147-A177-3AD203B41FA5}">
                      <a16:colId xmlns:a16="http://schemas.microsoft.com/office/drawing/2014/main" val="3478919002"/>
                    </a:ext>
                  </a:extLst>
                </a:gridCol>
                <a:gridCol w="5577931">
                  <a:extLst>
                    <a:ext uri="{9D8B030D-6E8A-4147-A177-3AD203B41FA5}">
                      <a16:colId xmlns:a16="http://schemas.microsoft.com/office/drawing/2014/main" val="1480123182"/>
                    </a:ext>
                  </a:extLst>
                </a:gridCol>
                <a:gridCol w="6153744">
                  <a:extLst>
                    <a:ext uri="{9D8B030D-6E8A-4147-A177-3AD203B41FA5}">
                      <a16:colId xmlns:a16="http://schemas.microsoft.com/office/drawing/2014/main" val="520139388"/>
                    </a:ext>
                  </a:extLst>
                </a:gridCol>
              </a:tblGrid>
              <a:tr h="232127">
                <a:tc>
                  <a:txBody>
                    <a:bodyPr/>
                    <a:lstStyle/>
                    <a:p>
                      <a:pPr marL="0" algn="l" rtl="0" eaLnBrk="1" fontAlgn="t" latinLnBrk="0" hangingPunct="1">
                        <a:lnSpc>
                          <a:spcPct val="107000"/>
                        </a:lnSpc>
                        <a:spcBef>
                          <a:spcPts val="0"/>
                        </a:spcBef>
                        <a:spcAft>
                          <a:spcPts val="0"/>
                        </a:spcAft>
                      </a:pPr>
                      <a:r>
                        <a:rPr lang="ru-RU" sz="1400" b="1" i="0" u="none" strike="noStrike" kern="1200" dirty="0">
                          <a:solidFill>
                            <a:srgbClr val="FFFFFF"/>
                          </a:solidFill>
                          <a:effectLst/>
                          <a:latin typeface="Calibri" panose="020F0502020204030204" pitchFamily="34" charset="0"/>
                        </a:rPr>
                        <a:t> №</a:t>
                      </a:r>
                      <a:endParaRPr lang="ru-RU" sz="1400" b="0" i="0" u="none" strike="noStrike" dirty="0">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400" b="1" i="0" u="none" strike="noStrike" kern="1200">
                          <a:solidFill>
                            <a:srgbClr val="FFFFFF"/>
                          </a:solidFill>
                          <a:effectLst/>
                          <a:latin typeface="Calibri" panose="020F0502020204030204" pitchFamily="34" charset="0"/>
                        </a:rPr>
                        <a:t>Базовый</a:t>
                      </a:r>
                      <a:r>
                        <a:rPr lang="ru-RU" sz="1400" b="1" i="0" u="none" strike="noStrike" kern="1200" baseline="0">
                          <a:solidFill>
                            <a:srgbClr val="FFFFFF"/>
                          </a:solidFill>
                          <a:effectLst/>
                          <a:latin typeface="Calibri" panose="020F0502020204030204" pitchFamily="34" charset="0"/>
                        </a:rPr>
                        <a:t> уровень</a:t>
                      </a:r>
                      <a:endParaRPr lang="ru-RU" sz="1400" b="0" i="0" u="none" strike="noStrike">
                        <a:effectLst/>
                        <a:latin typeface="Arial" panose="020B0604020202020204" pitchFamily="34" charset="0"/>
                      </a:endParaRPr>
                    </a:p>
                  </a:txBody>
                  <a:tcPr marL="68580" marR="68580" marT="9525" marB="0"/>
                </a:tc>
                <a:tc>
                  <a:txBody>
                    <a:bodyPr/>
                    <a:lstStyle/>
                    <a:p>
                      <a:pPr marL="0" algn="l" rtl="0" eaLnBrk="1" fontAlgn="t" latinLnBrk="0" hangingPunct="1">
                        <a:lnSpc>
                          <a:spcPct val="107000"/>
                        </a:lnSpc>
                        <a:spcBef>
                          <a:spcPts val="0"/>
                        </a:spcBef>
                        <a:spcAft>
                          <a:spcPts val="0"/>
                        </a:spcAft>
                      </a:pPr>
                      <a:r>
                        <a:rPr lang="ru-RU" sz="1400" b="1" i="0" u="none" strike="noStrike" kern="1200" dirty="0">
                          <a:solidFill>
                            <a:srgbClr val="FFFFFF"/>
                          </a:solidFill>
                          <a:effectLst/>
                          <a:latin typeface="Calibri" panose="020F0502020204030204" pitchFamily="34" charset="0"/>
                        </a:rPr>
                        <a:t> Углубленный уровень</a:t>
                      </a:r>
                      <a:endParaRPr lang="ru-RU" sz="1400" b="0" i="0" u="none" strike="noStrike" dirty="0">
                        <a:effectLst/>
                        <a:latin typeface="Arial" panose="020B0604020202020204" pitchFamily="34" charset="0"/>
                      </a:endParaRPr>
                    </a:p>
                  </a:txBody>
                  <a:tcPr marL="68580" marR="68580" marT="9525" marB="0"/>
                </a:tc>
                <a:extLst>
                  <a:ext uri="{0D108BD9-81ED-4DB2-BD59-A6C34878D82A}">
                    <a16:rowId xmlns:a16="http://schemas.microsoft.com/office/drawing/2014/main" val="3111132100"/>
                  </a:ext>
                </a:extLst>
              </a:tr>
              <a:tr h="4118099">
                <a:tc>
                  <a:txBody>
                    <a:bodyPr/>
                    <a:lstStyle/>
                    <a:p>
                      <a:pPr>
                        <a:lnSpc>
                          <a:spcPct val="107000"/>
                        </a:lnSpc>
                        <a:spcAft>
                          <a:spcPts val="0"/>
                        </a:spcAft>
                      </a:pPr>
                      <a:r>
                        <a:rPr lang="ru-RU" sz="1400" dirty="0">
                          <a:effectLst/>
                        </a:rPr>
                        <a:t> </a:t>
                      </a:r>
                      <a:r>
                        <a:rPr lang="ru-RU" sz="1400" dirty="0" smtClean="0">
                          <a:effectLst/>
                        </a:rPr>
                        <a:t>10</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4. Растения и человек </a:t>
                      </a:r>
                    </a:p>
                    <a:p>
                      <a:pPr>
                        <a:lnSpc>
                          <a:spcPct val="107000"/>
                        </a:lnSpc>
                        <a:spcAft>
                          <a:spcPts val="0"/>
                        </a:spcAft>
                      </a:pPr>
                      <a:r>
                        <a:rPr lang="ru-RU" sz="1400" dirty="0">
                          <a:effectLst/>
                        </a:rPr>
                        <a:t>Культурные растения и их происхождение. Центры многообразия и происхождения культурных растений. </a:t>
                      </a:r>
                      <a:endParaRPr lang="ru-RU" sz="1400" dirty="0" smtClean="0">
                        <a:effectLst/>
                      </a:endParaRPr>
                    </a:p>
                    <a:p>
                      <a:pPr>
                        <a:lnSpc>
                          <a:spcPct val="107000"/>
                        </a:lnSpc>
                        <a:spcAft>
                          <a:spcPts val="0"/>
                        </a:spcAft>
                      </a:pPr>
                      <a:r>
                        <a:rPr lang="ru-RU" sz="1400" dirty="0" smtClean="0">
                          <a:effectLst/>
                        </a:rPr>
                        <a:t>Земледелие</a:t>
                      </a:r>
                      <a:r>
                        <a:rPr lang="ru-RU" sz="1400" dirty="0">
                          <a:effectLst/>
                        </a:rPr>
                        <a:t>. Культурные растения сельскохозяйственных угодий: овощные, плодово-ягодные, полевые. </a:t>
                      </a:r>
                      <a:endParaRPr lang="ru-RU" sz="1400" dirty="0" smtClean="0">
                        <a:effectLst/>
                      </a:endParaRPr>
                    </a:p>
                    <a:p>
                      <a:pPr>
                        <a:lnSpc>
                          <a:spcPct val="107000"/>
                        </a:lnSpc>
                        <a:spcAft>
                          <a:spcPts val="0"/>
                        </a:spcAft>
                      </a:pPr>
                      <a:r>
                        <a:rPr lang="ru-RU" sz="1400" dirty="0" smtClean="0">
                          <a:effectLst/>
                        </a:rPr>
                        <a:t>Растения </a:t>
                      </a:r>
                      <a:r>
                        <a:rPr lang="ru-RU" sz="1400" dirty="0">
                          <a:effectLst/>
                        </a:rPr>
                        <a:t>города, особенность городской флоры. Парки, лесопарки, скверы, ботанические сады. Декоративное цветоводство. Комнатные растения, комнатное цветоводство. </a:t>
                      </a:r>
                      <a:endParaRPr lang="ru-RU" sz="1400" dirty="0" smtClean="0">
                        <a:effectLst/>
                      </a:endParaRPr>
                    </a:p>
                    <a:p>
                      <a:pPr>
                        <a:lnSpc>
                          <a:spcPct val="107000"/>
                        </a:lnSpc>
                        <a:spcAft>
                          <a:spcPts val="0"/>
                        </a:spcAft>
                      </a:pPr>
                      <a:r>
                        <a:rPr lang="ru-RU" sz="1400" dirty="0" smtClean="0">
                          <a:effectLst/>
                        </a:rPr>
                        <a:t>Последствия </a:t>
                      </a:r>
                      <a:r>
                        <a:rPr lang="ru-RU" sz="1400" dirty="0">
                          <a:effectLst/>
                        </a:rPr>
                        <a:t>деятельности человека в экосистемах. Охрана растительного мира. Восстановление численности редких видов растений: особо охраняемые природные территории (ООПТ). Красная книга России. Меры сохранения растительного мира.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ru-RU" sz="1400" dirty="0">
                          <a:effectLst/>
                        </a:rPr>
                        <a:t>7. Растения и человек </a:t>
                      </a:r>
                    </a:p>
                    <a:p>
                      <a:pPr>
                        <a:lnSpc>
                          <a:spcPct val="107000"/>
                        </a:lnSpc>
                        <a:spcAft>
                          <a:spcPts val="0"/>
                        </a:spcAft>
                      </a:pPr>
                      <a:r>
                        <a:rPr lang="ru-RU" sz="1400" dirty="0">
                          <a:effectLst/>
                        </a:rPr>
                        <a:t>Культурные растения и их происхождение. </a:t>
                      </a:r>
                    </a:p>
                    <a:p>
                      <a:pPr>
                        <a:lnSpc>
                          <a:spcPct val="107000"/>
                        </a:lnSpc>
                        <a:spcAft>
                          <a:spcPts val="0"/>
                        </a:spcAft>
                      </a:pPr>
                      <a:r>
                        <a:rPr lang="ru-RU" sz="1400" dirty="0">
                          <a:effectLst/>
                        </a:rPr>
                        <a:t>Центры многообразия и происхождения культурных растений (по Н. И. Вавилову). </a:t>
                      </a:r>
                      <a:r>
                        <a:rPr lang="ru-RU" sz="1400" dirty="0" smtClean="0">
                          <a:effectLst/>
                        </a:rPr>
                        <a:t>Культура </a:t>
                      </a:r>
                      <a:r>
                        <a:rPr lang="ru-RU" sz="1400" dirty="0">
                          <a:effectLst/>
                        </a:rPr>
                        <a:t>земледелия. Культурные растения сельскохозяйственных угодий: овощные, </a:t>
                      </a:r>
                      <a:r>
                        <a:rPr lang="ru-RU" sz="1400" dirty="0" err="1">
                          <a:effectLst/>
                        </a:rPr>
                        <a:t>плодовоягодные</a:t>
                      </a:r>
                      <a:r>
                        <a:rPr lang="ru-RU" sz="1400" dirty="0">
                          <a:effectLst/>
                        </a:rPr>
                        <a:t>, полевые. </a:t>
                      </a:r>
                      <a:endParaRPr lang="ru-RU" sz="1400" dirty="0" smtClean="0">
                        <a:effectLst/>
                      </a:endParaRPr>
                    </a:p>
                    <a:p>
                      <a:pPr>
                        <a:lnSpc>
                          <a:spcPct val="107000"/>
                        </a:lnSpc>
                        <a:spcAft>
                          <a:spcPts val="0"/>
                        </a:spcAft>
                      </a:pPr>
                      <a:r>
                        <a:rPr lang="ru-RU" sz="1400" b="1" dirty="0" smtClean="0">
                          <a:effectLst/>
                        </a:rPr>
                        <a:t>Представления </a:t>
                      </a:r>
                      <a:r>
                        <a:rPr lang="ru-RU" sz="1400" b="1" dirty="0">
                          <a:effectLst/>
                        </a:rPr>
                        <a:t>о селекции и биотехнологии. Методы выведения новых сортов растений. Возникновение контрастных признаков у растений одного вида. Искусственный отбор. Наследственность, изменчивость. </a:t>
                      </a:r>
                      <a:endParaRPr lang="ru-RU" sz="1400" b="1" dirty="0" smtClean="0">
                        <a:effectLst/>
                      </a:endParaRPr>
                    </a:p>
                    <a:p>
                      <a:pPr>
                        <a:lnSpc>
                          <a:spcPct val="107000"/>
                        </a:lnSpc>
                        <a:spcAft>
                          <a:spcPts val="0"/>
                        </a:spcAft>
                      </a:pPr>
                      <a:r>
                        <a:rPr lang="ru-RU" sz="1400" dirty="0" smtClean="0">
                          <a:effectLst/>
                        </a:rPr>
                        <a:t>Создание </a:t>
                      </a:r>
                      <a:r>
                        <a:rPr lang="ru-RU" sz="1400" dirty="0">
                          <a:effectLst/>
                        </a:rPr>
                        <a:t>новых продовольственных культур. </a:t>
                      </a:r>
                      <a:r>
                        <a:rPr lang="ru-RU" sz="1400" dirty="0" smtClean="0">
                          <a:effectLst/>
                        </a:rPr>
                        <a:t>Продовольственная </a:t>
                      </a:r>
                      <a:r>
                        <a:rPr lang="ru-RU" sz="1400" dirty="0">
                          <a:effectLst/>
                        </a:rPr>
                        <a:t>безопасность. </a:t>
                      </a:r>
                      <a:r>
                        <a:rPr lang="ru-RU" sz="1400" b="1" dirty="0">
                          <a:effectLst/>
                        </a:rPr>
                        <a:t>Банки семян. </a:t>
                      </a:r>
                      <a:r>
                        <a:rPr lang="ru-RU" sz="1400" b="1" dirty="0" err="1">
                          <a:effectLst/>
                        </a:rPr>
                        <a:t>Криоконсервация</a:t>
                      </a:r>
                      <a:r>
                        <a:rPr lang="ru-RU" sz="1400" dirty="0">
                          <a:effectLst/>
                        </a:rPr>
                        <a:t>. </a:t>
                      </a:r>
                      <a:endParaRPr lang="ru-RU" sz="1400" dirty="0" smtClean="0">
                        <a:effectLst/>
                      </a:endParaRPr>
                    </a:p>
                    <a:p>
                      <a:pPr>
                        <a:lnSpc>
                          <a:spcPct val="107000"/>
                        </a:lnSpc>
                        <a:spcAft>
                          <a:spcPts val="0"/>
                        </a:spcAft>
                      </a:pPr>
                      <a:r>
                        <a:rPr lang="ru-RU" sz="1400" dirty="0" smtClean="0">
                          <a:effectLst/>
                        </a:rPr>
                        <a:t>Растения </a:t>
                      </a:r>
                      <a:r>
                        <a:rPr lang="ru-RU" sz="1400" dirty="0">
                          <a:effectLst/>
                        </a:rPr>
                        <a:t>города, особенность городской флоры. Заносные и аборигенные виды. Синантропные, сорные растения. </a:t>
                      </a:r>
                      <a:r>
                        <a:rPr lang="ru-RU" sz="1400" dirty="0" err="1">
                          <a:effectLst/>
                        </a:rPr>
                        <a:t>Интродуценты</a:t>
                      </a:r>
                      <a:r>
                        <a:rPr lang="ru-RU" sz="1400" dirty="0">
                          <a:effectLst/>
                        </a:rPr>
                        <a:t>. Парки, лесопарки, скверы, ботанические сады, дендрарии. Озеленение. Комнатные растения, цветоводство. </a:t>
                      </a:r>
                      <a:endParaRPr lang="ru-RU" sz="1400" dirty="0" smtClean="0">
                        <a:effectLst/>
                      </a:endParaRPr>
                    </a:p>
                    <a:p>
                      <a:pPr>
                        <a:lnSpc>
                          <a:spcPct val="107000"/>
                        </a:lnSpc>
                        <a:spcAft>
                          <a:spcPts val="0"/>
                        </a:spcAft>
                      </a:pPr>
                      <a:r>
                        <a:rPr lang="ru-RU" sz="1400" dirty="0" smtClean="0">
                          <a:effectLst/>
                        </a:rPr>
                        <a:t>Последствия </a:t>
                      </a:r>
                      <a:r>
                        <a:rPr lang="ru-RU" sz="1400" dirty="0">
                          <a:effectLst/>
                        </a:rPr>
                        <a:t>деятельности человека в экосистемах. Охрана растительного мира. Восстановление численности редких видов растений. Особо охраняемые природные территории (ООПТ): заповедники, заказники, национальные парки, биосферные заповедники. </a:t>
                      </a:r>
                      <a:r>
                        <a:rPr lang="ru-RU" sz="1400" b="1" dirty="0">
                          <a:solidFill>
                            <a:srgbClr val="FF0000"/>
                          </a:solidFill>
                          <a:effectLst/>
                        </a:rPr>
                        <a:t>Охрана растений. Растения Красной книги РФ. </a:t>
                      </a:r>
                      <a:endParaRPr lang="ru-RU"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98618240"/>
                  </a:ext>
                </a:extLst>
              </a:tr>
            </a:tbl>
          </a:graphicData>
        </a:graphic>
      </p:graphicFrame>
    </p:spTree>
    <p:extLst>
      <p:ext uri="{BB962C8B-B14F-4D97-AF65-F5344CB8AC3E}">
        <p14:creationId xmlns:p14="http://schemas.microsoft.com/office/powerpoint/2010/main" val="3046213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84983" y="372720"/>
            <a:ext cx="10266691" cy="2122736"/>
          </a:xfrm>
        </p:spPr>
        <p:txBody>
          <a:bodyPr>
            <a:normAutofit/>
          </a:bodyPr>
          <a:lstStyle/>
          <a:p>
            <a:pPr algn="ctr"/>
            <a:r>
              <a:rPr lang="ru-RU" sz="3200" b="1" dirty="0" smtClean="0">
                <a:solidFill>
                  <a:schemeClr val="accent1">
                    <a:lumMod val="50000"/>
                  </a:schemeClr>
                </a:solidFill>
              </a:rPr>
              <a:t>Уголовный кодекс РФ 14.04.2023 г. дополнен </a:t>
            </a:r>
            <a:r>
              <a:rPr lang="ru-RU" sz="3200" b="1" dirty="0">
                <a:solidFill>
                  <a:schemeClr val="accent1">
                    <a:lumMod val="50000"/>
                  </a:schemeClr>
                </a:solidFill>
              </a:rPr>
              <a:t>статьей 260.1 </a:t>
            </a:r>
            <a:r>
              <a:rPr lang="ru-RU" sz="2000" b="1" dirty="0">
                <a:solidFill>
                  <a:schemeClr val="accent1">
                    <a:lumMod val="50000"/>
                  </a:schemeClr>
                </a:solidFill>
              </a:rPr>
              <a:t>(«Умышленные уничтожение или повреждение, а равно незаконные добыча, сбор и оборот особо ценных растений и грибов, принадлежащих к видам, занесенным в Красную книгу Российской Федерации и (или) охраняемым международными договорами Российской Федерации»).</a:t>
            </a:r>
            <a:br>
              <a:rPr lang="ru-RU" sz="2000" b="1" dirty="0">
                <a:solidFill>
                  <a:schemeClr val="accent1">
                    <a:lumMod val="50000"/>
                  </a:schemeClr>
                </a:solidFill>
              </a:rPr>
            </a:br>
            <a:endParaRPr lang="ru-RU" sz="20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26</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184983" y="2370444"/>
            <a:ext cx="11683929" cy="4091925"/>
          </a:xfrm>
          <a:solidFill>
            <a:schemeClr val="accent1">
              <a:lumMod val="20000"/>
              <a:lumOff val="80000"/>
            </a:schemeClr>
          </a:solidFill>
        </p:spPr>
        <p:txBody>
          <a:bodyPr>
            <a:noAutofit/>
          </a:bodyPr>
          <a:lstStyle/>
          <a:p>
            <a:pPr fontAlgn="base"/>
            <a:r>
              <a:rPr lang="ru-RU" dirty="0" smtClean="0"/>
              <a:t>Добыча, </a:t>
            </a:r>
            <a:r>
              <a:rPr lang="ru-RU" dirty="0"/>
              <a:t>сбор и хранение </a:t>
            </a:r>
            <a:r>
              <a:rPr lang="ru-RU" dirty="0" err="1"/>
              <a:t>краснокнижных</a:t>
            </a:r>
            <a:r>
              <a:rPr lang="ru-RU" dirty="0"/>
              <a:t> растений и грибов </a:t>
            </a:r>
            <a:r>
              <a:rPr lang="ru-RU" dirty="0" smtClean="0"/>
              <a:t>– лишение свободы на </a:t>
            </a:r>
            <a:r>
              <a:rPr lang="ru-RU" dirty="0"/>
              <a:t>срок до </a:t>
            </a:r>
            <a:r>
              <a:rPr lang="ru-RU" dirty="0" smtClean="0"/>
              <a:t>4 лет или штраф </a:t>
            </a:r>
            <a:r>
              <a:rPr lang="ru-RU" dirty="0"/>
              <a:t>до </a:t>
            </a:r>
            <a:r>
              <a:rPr lang="ru-RU" dirty="0" smtClean="0"/>
              <a:t>1 млн руб. </a:t>
            </a:r>
            <a:r>
              <a:rPr lang="ru-RU" dirty="0"/>
              <a:t>За те же деяния, но с </a:t>
            </a:r>
            <a:r>
              <a:rPr lang="ru-RU" dirty="0" smtClean="0"/>
              <a:t>демонстрацией в </a:t>
            </a:r>
            <a:r>
              <a:rPr lang="ru-RU" dirty="0"/>
              <a:t>СМИ или интернете наказание составит до </a:t>
            </a:r>
            <a:r>
              <a:rPr lang="ru-RU" dirty="0" smtClean="0"/>
              <a:t>6 </a:t>
            </a:r>
            <a:r>
              <a:rPr lang="ru-RU" dirty="0"/>
              <a:t>лет лишения свободы и штраф до </a:t>
            </a:r>
            <a:r>
              <a:rPr lang="ru-RU" dirty="0" smtClean="0"/>
              <a:t>2 млн </a:t>
            </a:r>
            <a:r>
              <a:rPr lang="ru-RU" dirty="0" err="1" smtClean="0"/>
              <a:t>рубй</a:t>
            </a:r>
            <a:r>
              <a:rPr lang="ru-RU" dirty="0"/>
              <a:t>.</a:t>
            </a:r>
          </a:p>
          <a:p>
            <a:pPr fontAlgn="base"/>
            <a:r>
              <a:rPr lang="ru-RU" dirty="0" smtClean="0"/>
              <a:t>Незаконное </a:t>
            </a:r>
            <a:r>
              <a:rPr lang="ru-RU" dirty="0"/>
              <a:t>приобретение или продажу растений и грибов с использованием интернета или СМИ грозит срок до </a:t>
            </a:r>
            <a:r>
              <a:rPr lang="ru-RU" dirty="0" smtClean="0"/>
              <a:t>5 лет, штраф до 1,5 млн руб.</a:t>
            </a:r>
          </a:p>
          <a:p>
            <a:pPr fontAlgn="base"/>
            <a:r>
              <a:rPr lang="ru-RU" dirty="0" smtClean="0"/>
              <a:t>Совершение группой лиц – </a:t>
            </a:r>
            <a:r>
              <a:rPr lang="ru-RU" dirty="0"/>
              <a:t>срок до </a:t>
            </a:r>
            <a:r>
              <a:rPr lang="ru-RU" dirty="0" smtClean="0"/>
              <a:t>9 </a:t>
            </a:r>
            <a:r>
              <a:rPr lang="ru-RU" dirty="0"/>
              <a:t>лет лишения свободы и штраф до </a:t>
            </a:r>
            <a:r>
              <a:rPr lang="ru-RU" dirty="0" smtClean="0"/>
              <a:t>3 млн руб.</a:t>
            </a:r>
            <a:endParaRPr lang="ru-RU" dirty="0"/>
          </a:p>
        </p:txBody>
      </p:sp>
    </p:spTree>
    <p:extLst>
      <p:ext uri="{BB962C8B-B14F-4D97-AF65-F5344CB8AC3E}">
        <p14:creationId xmlns:p14="http://schemas.microsoft.com/office/powerpoint/2010/main" val="4191234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60471" y="1306264"/>
            <a:ext cx="10515600" cy="2122736"/>
          </a:xfrm>
        </p:spPr>
        <p:txBody>
          <a:bodyPr>
            <a:normAutofit fontScale="90000"/>
          </a:bodyPr>
          <a:lstStyle/>
          <a:p>
            <a:pPr algn="ctr"/>
            <a:r>
              <a:rPr lang="ru-RU" sz="3200" b="1" dirty="0" smtClean="0">
                <a:solidFill>
                  <a:schemeClr val="accent1">
                    <a:lumMod val="50000"/>
                  </a:schemeClr>
                </a:solidFill>
              </a:rPr>
              <a:t>Трудности </a:t>
            </a:r>
            <a:r>
              <a:rPr lang="ru-RU" sz="3200" b="1" dirty="0">
                <a:solidFill>
                  <a:schemeClr val="accent1">
                    <a:lumMod val="50000"/>
                  </a:schemeClr>
                </a:solidFill>
              </a:rPr>
              <a:t>организации обучения биологии</a:t>
            </a:r>
            <a:br>
              <a:rPr lang="ru-RU" sz="3200" b="1" dirty="0">
                <a:solidFill>
                  <a:schemeClr val="accent1">
                    <a:lumMod val="50000"/>
                  </a:schemeClr>
                </a:solidFill>
              </a:rPr>
            </a:br>
            <a:r>
              <a:rPr lang="ru-RU" sz="3200" b="1" dirty="0">
                <a:solidFill>
                  <a:schemeClr val="accent1">
                    <a:lumMod val="50000"/>
                  </a:schemeClr>
                </a:solidFill>
              </a:rPr>
              <a:t>на уровне основного общего образования</a:t>
            </a:r>
            <a:br>
              <a:rPr lang="ru-RU" sz="3200" b="1" dirty="0">
                <a:solidFill>
                  <a:schemeClr val="accent1">
                    <a:lumMod val="50000"/>
                  </a:schemeClr>
                </a:solidFill>
              </a:rPr>
            </a:br>
            <a:r>
              <a:rPr lang="ru-RU" sz="3200" b="1" dirty="0">
                <a:solidFill>
                  <a:schemeClr val="accent1">
                    <a:lumMod val="50000"/>
                  </a:schemeClr>
                </a:solidFill>
              </a:rPr>
              <a:t>(углублённый уровень)</a:t>
            </a:r>
            <a:br>
              <a:rPr lang="ru-RU" sz="3200" b="1" dirty="0">
                <a:solidFill>
                  <a:schemeClr val="accent1">
                    <a:lumMod val="50000"/>
                  </a:schemeClr>
                </a:solidFill>
              </a:rPr>
            </a:b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a:solidFill>
                  <a:schemeClr val="accent1">
                    <a:lumMod val="50000"/>
                  </a:schemeClr>
                </a:solidFill>
              </a:rPr>
              <a:t/>
            </a:r>
            <a:br>
              <a:rPr lang="ru-RU" sz="3200" b="1" dirty="0">
                <a:solidFill>
                  <a:schemeClr val="accent1">
                    <a:lumMod val="50000"/>
                  </a:schemeClr>
                </a:solidFill>
              </a:rPr>
            </a:b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27</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660471" y="3274072"/>
            <a:ext cx="11155680" cy="1490968"/>
          </a:xfrm>
          <a:solidFill>
            <a:schemeClr val="accent1">
              <a:lumMod val="20000"/>
              <a:lumOff val="80000"/>
            </a:schemeClr>
          </a:solidFill>
        </p:spPr>
        <p:txBody>
          <a:bodyPr>
            <a:noAutofit/>
          </a:bodyPr>
          <a:lstStyle/>
          <a:p>
            <a:pPr marL="0" indent="0" algn="ctr">
              <a:lnSpc>
                <a:spcPct val="150000"/>
              </a:lnSpc>
              <a:spcBef>
                <a:spcPts val="0"/>
              </a:spcBef>
              <a:buNone/>
            </a:pPr>
            <a:r>
              <a:rPr lang="ru-RU" sz="2400" b="1" dirty="0" smtClean="0"/>
              <a:t>3. Концентрический подход к освоению предметного содержания </a:t>
            </a:r>
          </a:p>
          <a:p>
            <a:pPr marL="0" indent="0" algn="ctr">
              <a:lnSpc>
                <a:spcPct val="150000"/>
              </a:lnSpc>
              <a:spcBef>
                <a:spcPts val="0"/>
              </a:spcBef>
              <a:buNone/>
            </a:pPr>
            <a:r>
              <a:rPr lang="ru-RU" sz="2400" b="1" dirty="0" smtClean="0"/>
              <a:t>в 6 классе (базовый уровень) и в 7 классе (углубленный уровень)</a:t>
            </a:r>
          </a:p>
        </p:txBody>
      </p:sp>
    </p:spTree>
    <p:extLst>
      <p:ext uri="{BB962C8B-B14F-4D97-AF65-F5344CB8AC3E}">
        <p14:creationId xmlns:p14="http://schemas.microsoft.com/office/powerpoint/2010/main" val="618521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a:t>
            </a:r>
            <a:r>
              <a:rPr lang="ru-RU" sz="3200" b="1" dirty="0">
                <a:solidFill>
                  <a:schemeClr val="accent1">
                    <a:lumMod val="50000"/>
                  </a:schemeClr>
                </a:solidFill>
              </a:rPr>
              <a:t>освоению предметного содержания</a:t>
            </a: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28</a:t>
            </a:fld>
            <a:endParaRPr lang="ru-RU" sz="1400" dirty="0">
              <a:solidFill>
                <a:schemeClr val="bg1">
                  <a:lumMod val="50000"/>
                </a:schemeClr>
              </a:solidFill>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33294467"/>
              </p:ext>
            </p:extLst>
          </p:nvPr>
        </p:nvGraphicFramePr>
        <p:xfrm>
          <a:off x="0" y="1081592"/>
          <a:ext cx="12192000" cy="5689561"/>
        </p:xfrm>
        <a:graphic>
          <a:graphicData uri="http://schemas.openxmlformats.org/drawingml/2006/table">
            <a:tbl>
              <a:tblPr firstRow="1" firstCol="1" bandRow="1">
                <a:tableStyleId>{5C22544A-7EE6-4342-B048-85BDC9FD1C3A}</a:tableStyleId>
              </a:tblPr>
              <a:tblGrid>
                <a:gridCol w="460508">
                  <a:extLst>
                    <a:ext uri="{9D8B030D-6E8A-4147-A177-3AD203B41FA5}">
                      <a16:colId xmlns:a16="http://schemas.microsoft.com/office/drawing/2014/main" val="1014777629"/>
                    </a:ext>
                  </a:extLst>
                </a:gridCol>
                <a:gridCol w="4530518">
                  <a:extLst>
                    <a:ext uri="{9D8B030D-6E8A-4147-A177-3AD203B41FA5}">
                      <a16:colId xmlns:a16="http://schemas.microsoft.com/office/drawing/2014/main" val="3055656072"/>
                    </a:ext>
                  </a:extLst>
                </a:gridCol>
                <a:gridCol w="7200974">
                  <a:extLst>
                    <a:ext uri="{9D8B030D-6E8A-4147-A177-3AD203B41FA5}">
                      <a16:colId xmlns:a16="http://schemas.microsoft.com/office/drawing/2014/main" val="1258659856"/>
                    </a:ext>
                  </a:extLst>
                </a:gridCol>
              </a:tblGrid>
              <a:tr h="231276">
                <a:tc>
                  <a:txBody>
                    <a:bodyPr/>
                    <a:lstStyle/>
                    <a:p>
                      <a:pPr algn="ctr">
                        <a:lnSpc>
                          <a:spcPct val="107000"/>
                        </a:lnSpc>
                        <a:spcAft>
                          <a:spcPts val="0"/>
                        </a:spcAft>
                      </a:pPr>
                      <a:r>
                        <a:rPr lang="ru-RU" sz="1400" dirty="0" smtClean="0">
                          <a:effectLst/>
                        </a:rPr>
                        <a:t>№</a:t>
                      </a:r>
                      <a:r>
                        <a:rPr lang="ru-RU" sz="1400" dirty="0">
                          <a:effectLst/>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6 класс (базовый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7 класс (углубленный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2587853595"/>
                  </a:ext>
                </a:extLst>
              </a:tr>
              <a:tr h="1889133">
                <a:tc>
                  <a:txBody>
                    <a:bodyPr/>
                    <a:lstStyle/>
                    <a:p>
                      <a:pPr>
                        <a:lnSpc>
                          <a:spcPct val="107000"/>
                        </a:lnSpc>
                        <a:spcAft>
                          <a:spcPts val="0"/>
                        </a:spcAft>
                      </a:pPr>
                      <a:r>
                        <a:rPr lang="ru-RU" sz="1400" dirty="0">
                          <a:effectLst/>
                        </a:rPr>
                        <a:t> </a:t>
                      </a:r>
                      <a:r>
                        <a:rPr lang="ru-RU" sz="1400" dirty="0" smtClean="0">
                          <a:effectLst/>
                        </a:rPr>
                        <a:t>1</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a:effectLst/>
                        </a:rPr>
                        <a:t>1. Ботаника — наука о растениях.</a:t>
                      </a:r>
                    </a:p>
                    <a:p>
                      <a:pPr>
                        <a:lnSpc>
                          <a:spcPct val="107000"/>
                        </a:lnSpc>
                        <a:spcAft>
                          <a:spcPts val="0"/>
                        </a:spcAft>
                      </a:pPr>
                      <a:r>
                        <a:rPr lang="ru-RU" sz="1400" dirty="0">
                          <a:effectLst/>
                        </a:rPr>
                        <a:t>Разделы ботаники. Связь ботаники с другими науками и техникой. Общие признаки растений.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a:effectLst/>
                        </a:rPr>
                        <a:t>IV. Архепластидные, или «растения»</a:t>
                      </a:r>
                    </a:p>
                    <a:p>
                      <a:pPr>
                        <a:lnSpc>
                          <a:spcPct val="107000"/>
                        </a:lnSpc>
                        <a:spcAft>
                          <a:spcPts val="0"/>
                        </a:spcAft>
                      </a:pPr>
                      <a:r>
                        <a:rPr lang="ru-RU" sz="1400">
                          <a:effectLst/>
                        </a:rPr>
                        <a:t>1. Ботаника — наука о растениях </a:t>
                      </a:r>
                    </a:p>
                    <a:p>
                      <a:pPr>
                        <a:lnSpc>
                          <a:spcPct val="107000"/>
                        </a:lnSpc>
                        <a:spcAft>
                          <a:spcPts val="0"/>
                        </a:spcAft>
                      </a:pPr>
                      <a:r>
                        <a:rPr lang="ru-RU" sz="1400">
                          <a:effectLst/>
                        </a:rPr>
                        <a:t>Краткая история развития ботаники. Ботаника и объекты её исследований. Объём царства «растения» в современной системе органического мира. Разделы ботаники. Связь ботаники с другими биологическими науками, медициной и сельским хозяйством. Роль ботаники в формировании современной естественнонаучной картины мира. Перспективы развития ботаники как науки. Применение ботанических знаний человеком. Профессии человека, связанные с ботаникой</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495719440"/>
                  </a:ext>
                </a:extLst>
              </a:tr>
              <a:tr h="939313">
                <a:tc>
                  <a:txBody>
                    <a:bodyPr/>
                    <a:lstStyle/>
                    <a:p>
                      <a:pPr>
                        <a:lnSpc>
                          <a:spcPct val="107000"/>
                        </a:lnSpc>
                        <a:spcAft>
                          <a:spcPts val="0"/>
                        </a:spcAft>
                      </a:pPr>
                      <a:r>
                        <a:rPr lang="ru-RU" sz="1400" dirty="0">
                          <a:effectLst/>
                        </a:rPr>
                        <a:t> </a:t>
                      </a:r>
                      <a:r>
                        <a:rPr lang="ru-RU" sz="1400" dirty="0" smtClean="0">
                          <a:effectLst/>
                        </a:rPr>
                        <a:t>2</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a:effectLst/>
                        </a:rPr>
                        <a:t>1. Ботаника — наука о растениях.</a:t>
                      </a:r>
                    </a:p>
                    <a:p>
                      <a:pPr>
                        <a:lnSpc>
                          <a:spcPct val="107000"/>
                        </a:lnSpc>
                        <a:spcAft>
                          <a:spcPts val="0"/>
                        </a:spcAft>
                      </a:pPr>
                      <a:r>
                        <a:rPr lang="ru-RU" sz="1400" dirty="0">
                          <a:effectLst/>
                        </a:rPr>
                        <a:t>Разнообразие растений. Уровни организации растительного организма. Высшие и низшие растения. Споровые и семенные растения.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a:effectLst/>
                        </a:rPr>
                        <a:t>I. Введение</a:t>
                      </a:r>
                    </a:p>
                    <a:p>
                      <a:pPr>
                        <a:lnSpc>
                          <a:spcPct val="107000"/>
                        </a:lnSpc>
                        <a:spcAft>
                          <a:spcPts val="0"/>
                        </a:spcAft>
                      </a:pPr>
                      <a:r>
                        <a:rPr lang="ru-RU" sz="1400">
                          <a:effectLst/>
                        </a:rPr>
                        <a:t>3. Современная классификация организмов</a:t>
                      </a:r>
                    </a:p>
                    <a:p>
                      <a:pPr>
                        <a:lnSpc>
                          <a:spcPct val="107000"/>
                        </a:lnSpc>
                        <a:spcAft>
                          <a:spcPts val="0"/>
                        </a:spcAft>
                      </a:pPr>
                      <a:r>
                        <a:rPr lang="ru-RU" sz="1400">
                          <a:effectLst/>
                        </a:rPr>
                        <a:t>Основные принципы классификации. Классификация организмов и эволюционное учение. Теория эволюции Чарльза Дарвина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3556399823"/>
                  </a:ext>
                </a:extLst>
              </a:tr>
              <a:tr h="1690526">
                <a:tc>
                  <a:txBody>
                    <a:bodyPr/>
                    <a:lstStyle/>
                    <a:p>
                      <a:pPr>
                        <a:lnSpc>
                          <a:spcPct val="107000"/>
                        </a:lnSpc>
                        <a:spcAft>
                          <a:spcPts val="0"/>
                        </a:spcAft>
                      </a:pPr>
                      <a:r>
                        <a:rPr lang="ru-RU" sz="1400" dirty="0">
                          <a:effectLst/>
                        </a:rPr>
                        <a:t> </a:t>
                      </a:r>
                      <a:r>
                        <a:rPr lang="ru-RU" sz="1400" dirty="0" smtClean="0">
                          <a:effectLst/>
                        </a:rPr>
                        <a:t>3</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a:effectLst/>
                        </a:rPr>
                        <a:t>1. Ботаника — наука о растениях.</a:t>
                      </a:r>
                    </a:p>
                    <a:p>
                      <a:pPr>
                        <a:lnSpc>
                          <a:spcPct val="107000"/>
                        </a:lnSpc>
                        <a:spcAft>
                          <a:spcPts val="0"/>
                        </a:spcAft>
                      </a:pPr>
                      <a:r>
                        <a:rPr lang="ru-RU" sz="1400" dirty="0">
                          <a:effectLst/>
                        </a:rPr>
                        <a:t>Растительная клетка. Изучение растительной клетки под световым микроскопом: клеточная оболочка, ядро, цитоплазма (пластиды, митохондрии, вакуоли с клеточным соком).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a:effectLst/>
                        </a:rPr>
                        <a:t>I. Введение</a:t>
                      </a:r>
                    </a:p>
                    <a:p>
                      <a:pPr>
                        <a:lnSpc>
                          <a:spcPct val="107000"/>
                        </a:lnSpc>
                        <a:spcAft>
                          <a:spcPts val="0"/>
                        </a:spcAft>
                      </a:pPr>
                      <a:r>
                        <a:rPr lang="ru-RU" sz="1400">
                          <a:effectLst/>
                        </a:rPr>
                        <a:t>1. Цитология — наука о клетке. Современная клеточная теория. Клетка — единица строения, жизнедеятельности и размножения живого. Химический состав клетки. Структурная организация клетки. Эукариотные и прокариотные клетки. Мембрана. Цитоплазма. Органоиды. Единая мембранная система клетки. Митохондрии и пластиды. Цитоскелет и органоиды движения. Ядро. Хромосомы. Гены. Удвоение хромосом. Плоидность клетки. Клеточный цикл. Митоз. Мейоз. Размножение. Типы жизненных циклов.</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473495247"/>
                  </a:ext>
                </a:extLst>
              </a:tr>
              <a:tr h="939313">
                <a:tc>
                  <a:txBody>
                    <a:bodyPr/>
                    <a:lstStyle/>
                    <a:p>
                      <a:pPr>
                        <a:lnSpc>
                          <a:spcPct val="107000"/>
                        </a:lnSpc>
                        <a:spcAft>
                          <a:spcPts val="0"/>
                        </a:spcAft>
                      </a:pPr>
                      <a:r>
                        <a:rPr lang="ru-RU" sz="1400" dirty="0">
                          <a:effectLst/>
                        </a:rPr>
                        <a:t> </a:t>
                      </a:r>
                      <a:r>
                        <a:rPr lang="ru-RU" sz="1400" dirty="0" smtClean="0">
                          <a:effectLst/>
                        </a:rPr>
                        <a:t>4</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a:effectLst/>
                        </a:rPr>
                        <a:t> </a:t>
                      </a:r>
                      <a:r>
                        <a:rPr lang="ru-RU" sz="1400" i="1" dirty="0" smtClean="0">
                          <a:effectLst/>
                        </a:rPr>
                        <a:t>Материал</a:t>
                      </a:r>
                      <a:r>
                        <a:rPr lang="ru-RU" sz="1400" i="1" baseline="0" dirty="0" smtClean="0">
                          <a:effectLst/>
                        </a:rPr>
                        <a:t> не отражен в рабочей программе 6 класса</a:t>
                      </a:r>
                      <a:endParaRPr lang="ru-RU"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tc>
                  <a:txBody>
                    <a:bodyPr/>
                    <a:lstStyle/>
                    <a:p>
                      <a:pPr>
                        <a:lnSpc>
                          <a:spcPct val="107000"/>
                        </a:lnSpc>
                        <a:spcAft>
                          <a:spcPts val="0"/>
                        </a:spcAft>
                      </a:pPr>
                      <a:r>
                        <a:rPr lang="ru-RU" sz="1400" dirty="0">
                          <a:effectLst/>
                        </a:rPr>
                        <a:t>I. Введение</a:t>
                      </a:r>
                    </a:p>
                    <a:p>
                      <a:pPr>
                        <a:lnSpc>
                          <a:spcPct val="107000"/>
                        </a:lnSpc>
                        <a:spcAft>
                          <a:spcPts val="0"/>
                        </a:spcAft>
                      </a:pPr>
                      <a:r>
                        <a:rPr lang="ru-RU" sz="1400" dirty="0">
                          <a:effectLst/>
                        </a:rPr>
                        <a:t>4. Методы научного познания в биологии. Микроскопия оптическая, электронная, сканирующая, зондовая. Правила работы со световым микроскопом. Временные и постоянные микропрепараты. Методика приготовления временных микропрепаратов.</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6541" marR="66541" marT="0" marB="0"/>
                </a:tc>
                <a:extLst>
                  <a:ext uri="{0D108BD9-81ED-4DB2-BD59-A6C34878D82A}">
                    <a16:rowId xmlns:a16="http://schemas.microsoft.com/office/drawing/2014/main" val="2484739818"/>
                  </a:ext>
                </a:extLst>
              </a:tr>
            </a:tbl>
          </a:graphicData>
        </a:graphic>
      </p:graphicFrame>
    </p:spTree>
    <p:extLst>
      <p:ext uri="{BB962C8B-B14F-4D97-AF65-F5344CB8AC3E}">
        <p14:creationId xmlns:p14="http://schemas.microsoft.com/office/powerpoint/2010/main" val="946575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a:t>
            </a:r>
            <a:r>
              <a:rPr lang="ru-RU" sz="3200" b="1" dirty="0">
                <a:solidFill>
                  <a:schemeClr val="accent1">
                    <a:lumMod val="50000"/>
                  </a:schemeClr>
                </a:solidFill>
              </a:rPr>
              <a:t>освоению предметного содержания</a:t>
            </a: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29</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013447053"/>
              </p:ext>
            </p:extLst>
          </p:nvPr>
        </p:nvGraphicFramePr>
        <p:xfrm>
          <a:off x="0" y="942847"/>
          <a:ext cx="12192001" cy="5935346"/>
        </p:xfrm>
        <a:graphic>
          <a:graphicData uri="http://schemas.openxmlformats.org/drawingml/2006/table">
            <a:tbl>
              <a:tblPr firstRow="1" firstCol="1" bandRow="1">
                <a:tableStyleId>{5C22544A-7EE6-4342-B048-85BDC9FD1C3A}</a:tableStyleId>
              </a:tblPr>
              <a:tblGrid>
                <a:gridCol w="355600">
                  <a:extLst>
                    <a:ext uri="{9D8B030D-6E8A-4147-A177-3AD203B41FA5}">
                      <a16:colId xmlns:a16="http://schemas.microsoft.com/office/drawing/2014/main" val="2089580955"/>
                    </a:ext>
                  </a:extLst>
                </a:gridCol>
                <a:gridCol w="4635427">
                  <a:extLst>
                    <a:ext uri="{9D8B030D-6E8A-4147-A177-3AD203B41FA5}">
                      <a16:colId xmlns:a16="http://schemas.microsoft.com/office/drawing/2014/main" val="468463927"/>
                    </a:ext>
                  </a:extLst>
                </a:gridCol>
                <a:gridCol w="7200974">
                  <a:extLst>
                    <a:ext uri="{9D8B030D-6E8A-4147-A177-3AD203B41FA5}">
                      <a16:colId xmlns:a16="http://schemas.microsoft.com/office/drawing/2014/main" val="2315404226"/>
                    </a:ext>
                  </a:extLst>
                </a:gridCol>
              </a:tblGrid>
              <a:tr h="152401">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6 класс (базовый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7 класс (углубленный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4114196989"/>
                  </a:ext>
                </a:extLst>
              </a:tr>
              <a:tr h="1504236">
                <a:tc>
                  <a:txBody>
                    <a:bodyPr/>
                    <a:lstStyle/>
                    <a:p>
                      <a:pPr>
                        <a:lnSpc>
                          <a:spcPct val="107000"/>
                        </a:lnSpc>
                        <a:spcAft>
                          <a:spcPts val="0"/>
                        </a:spcAft>
                      </a:pPr>
                      <a:r>
                        <a:rPr lang="ru-RU" sz="1400" dirty="0">
                          <a:effectLst/>
                        </a:rPr>
                        <a:t> </a:t>
                      </a:r>
                      <a:r>
                        <a:rPr lang="ru-RU" sz="1400" dirty="0" smtClean="0">
                          <a:effectLst/>
                        </a:rPr>
                        <a:t>5</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a:effectLst/>
                        </a:rPr>
                        <a:t>1. Ботаника — наука о растениях.</a:t>
                      </a:r>
                    </a:p>
                    <a:p>
                      <a:pPr>
                        <a:lnSpc>
                          <a:spcPct val="107000"/>
                        </a:lnSpc>
                        <a:spcAft>
                          <a:spcPts val="0"/>
                        </a:spcAft>
                      </a:pPr>
                      <a:r>
                        <a:rPr lang="ru-RU" sz="1400">
                          <a:effectLst/>
                        </a:rPr>
                        <a:t>Растительные ткани. Функции растительных тканей. Органы и системы органов растений. Строение органов растительного организма, их роль и связь между собой</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a:effectLst/>
                        </a:rPr>
                        <a:t>IV. Архепластидные, или «растения»</a:t>
                      </a:r>
                    </a:p>
                    <a:p>
                      <a:pPr>
                        <a:lnSpc>
                          <a:spcPct val="107000"/>
                        </a:lnSpc>
                        <a:spcAft>
                          <a:spcPts val="0"/>
                        </a:spcAft>
                      </a:pPr>
                      <a:r>
                        <a:rPr lang="ru-RU" sz="1400">
                          <a:effectLst/>
                        </a:rPr>
                        <a:t>2. Общая организация растительного организма</a:t>
                      </a:r>
                    </a:p>
                    <a:p>
                      <a:pPr>
                        <a:lnSpc>
                          <a:spcPct val="107000"/>
                        </a:lnSpc>
                        <a:spcAft>
                          <a:spcPts val="0"/>
                        </a:spcAft>
                      </a:pPr>
                      <a:r>
                        <a:rPr lang="ru-RU" sz="1400">
                          <a:effectLst/>
                        </a:rPr>
                        <a:t>Растительная клетка и её особенности. </a:t>
                      </a:r>
                    </a:p>
                    <a:p>
                      <a:pPr>
                        <a:lnSpc>
                          <a:spcPct val="107000"/>
                        </a:lnSpc>
                        <a:spcAft>
                          <a:spcPts val="0"/>
                        </a:spcAft>
                      </a:pPr>
                      <a:r>
                        <a:rPr lang="ru-RU" sz="1400">
                          <a:effectLst/>
                        </a:rPr>
                        <a:t>Растительные ткани. Открытие растительных тканей. Строение и функции растительных тканей. Простые и сложные ткани. Образовательные, покровные, основные, механические, проводящие ткани. </a:t>
                      </a:r>
                    </a:p>
                    <a:p>
                      <a:pPr>
                        <a:lnSpc>
                          <a:spcPct val="107000"/>
                        </a:lnSpc>
                        <a:spcAft>
                          <a:spcPts val="0"/>
                        </a:spcAft>
                      </a:pPr>
                      <a:r>
                        <a:rPr lang="ru-RU" sz="1400">
                          <a:effectLst/>
                        </a:rPr>
                        <a:t>Органы и системы органов растительного организма, их взаимосвязь. Вегетативные и генеративные органы. Растительный организм как единое целое.</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extLst>
                  <a:ext uri="{0D108BD9-81ED-4DB2-BD59-A6C34878D82A}">
                    <a16:rowId xmlns:a16="http://schemas.microsoft.com/office/drawing/2014/main" val="1680968115"/>
                  </a:ext>
                </a:extLst>
              </a:tr>
              <a:tr h="1693309">
                <a:tc>
                  <a:txBody>
                    <a:bodyPr/>
                    <a:lstStyle/>
                    <a:p>
                      <a:pPr>
                        <a:lnSpc>
                          <a:spcPct val="107000"/>
                        </a:lnSpc>
                        <a:spcAft>
                          <a:spcPts val="0"/>
                        </a:spcAft>
                      </a:pPr>
                      <a:r>
                        <a:rPr lang="ru-RU" sz="1400" dirty="0">
                          <a:effectLst/>
                        </a:rPr>
                        <a:t> </a:t>
                      </a:r>
                      <a:r>
                        <a:rPr lang="ru-RU" sz="1400" dirty="0" smtClean="0">
                          <a:effectLst/>
                        </a:rPr>
                        <a:t>6</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dirty="0">
                          <a:effectLst/>
                        </a:rPr>
                        <a:t>2. Питание растения</a:t>
                      </a:r>
                    </a:p>
                    <a:p>
                      <a:pPr>
                        <a:lnSpc>
                          <a:spcPct val="107000"/>
                        </a:lnSpc>
                        <a:spcAft>
                          <a:spcPts val="0"/>
                        </a:spcAft>
                      </a:pPr>
                      <a:r>
                        <a:rPr lang="ru-RU" sz="1400" dirty="0">
                          <a:effectLst/>
                        </a:rPr>
                        <a:t>Корень — орган почвенного (минерального) питания. Корни и корневые системы. Виды корней и типы корневых систем. Внешнее и внутреннее строение корня в связи с его функциями. Корневой чехлик. Зоны корня. Корневые волоски. Рост корня. Поглощение корнями воды и минеральных веществ, необходимых растению (корневое давление, осмос). Видоизменение корней.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a:effectLst/>
                        </a:rPr>
                        <a:t>IV. Архепластидные, или «растения»</a:t>
                      </a:r>
                    </a:p>
                    <a:p>
                      <a:pPr>
                        <a:lnSpc>
                          <a:spcPct val="107000"/>
                        </a:lnSpc>
                        <a:spcAft>
                          <a:spcPts val="0"/>
                        </a:spcAft>
                      </a:pPr>
                      <a:r>
                        <a:rPr lang="ru-RU" sz="1400">
                          <a:effectLst/>
                        </a:rPr>
                        <a:t>5. Строение и жизнедеятельность семенных растений. </a:t>
                      </a:r>
                    </a:p>
                    <a:p>
                      <a:pPr>
                        <a:lnSpc>
                          <a:spcPct val="107000"/>
                        </a:lnSpc>
                        <a:spcAft>
                          <a:spcPts val="0"/>
                        </a:spcAft>
                      </a:pPr>
                      <a:r>
                        <a:rPr lang="ru-RU" sz="1400">
                          <a:effectLst/>
                        </a:rPr>
                        <a:t>5.4. Физиология и жизнедеятельность растений. </a:t>
                      </a:r>
                    </a:p>
                    <a:p>
                      <a:pPr>
                        <a:lnSpc>
                          <a:spcPct val="107000"/>
                        </a:lnSpc>
                        <a:spcAft>
                          <a:spcPts val="0"/>
                        </a:spcAft>
                      </a:pPr>
                      <a:r>
                        <a:rPr lang="ru-RU" sz="1400">
                          <a:effectLst/>
                        </a:rPr>
                        <a:t>Минеральное питание растений. Поступление воды и минеральных веществ. Корневое давление. </a:t>
                      </a:r>
                    </a:p>
                    <a:p>
                      <a:pPr>
                        <a:lnSpc>
                          <a:spcPct val="107000"/>
                        </a:lnSpc>
                        <a:spcAft>
                          <a:spcPts val="0"/>
                        </a:spcAft>
                      </a:pPr>
                      <a:r>
                        <a:rPr lang="ru-RU" sz="1400">
                          <a:effectLst/>
                        </a:rPr>
                        <a:t> </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extLst>
                  <a:ext uri="{0D108BD9-81ED-4DB2-BD59-A6C34878D82A}">
                    <a16:rowId xmlns:a16="http://schemas.microsoft.com/office/drawing/2014/main" val="1643951112"/>
                  </a:ext>
                </a:extLst>
              </a:tr>
              <a:tr h="1693309">
                <a:tc>
                  <a:txBody>
                    <a:bodyPr/>
                    <a:lstStyle/>
                    <a:p>
                      <a:pPr>
                        <a:lnSpc>
                          <a:spcPct val="107000"/>
                        </a:lnSpc>
                        <a:spcAft>
                          <a:spcPts val="0"/>
                        </a:spcAft>
                      </a:pPr>
                      <a:r>
                        <a:rPr lang="ru-RU" sz="1400" dirty="0">
                          <a:effectLst/>
                        </a:rPr>
                        <a:t> </a:t>
                      </a:r>
                      <a:r>
                        <a:rPr lang="ru-RU" sz="1400" dirty="0" smtClean="0">
                          <a:effectLst/>
                        </a:rPr>
                        <a:t>7</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a:effectLst/>
                        </a:rPr>
                        <a:t>2. Питание растения</a:t>
                      </a:r>
                    </a:p>
                    <a:p>
                      <a:pPr>
                        <a:lnSpc>
                          <a:spcPct val="107000"/>
                        </a:lnSpc>
                        <a:spcAft>
                          <a:spcPts val="0"/>
                        </a:spcAft>
                      </a:pPr>
                      <a:r>
                        <a:rPr lang="ru-RU" sz="1400">
                          <a:effectLst/>
                        </a:rPr>
                        <a:t>Почва, её плодородие. Значение обработки почвы (окучивание), внесения удобрений, прореживания проростков, полива для жизни культурных растений. Гидропоника.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tc>
                  <a:txBody>
                    <a:bodyPr/>
                    <a:lstStyle/>
                    <a:p>
                      <a:pPr>
                        <a:lnSpc>
                          <a:spcPct val="107000"/>
                        </a:lnSpc>
                        <a:spcAft>
                          <a:spcPts val="0"/>
                        </a:spcAft>
                      </a:pPr>
                      <a:r>
                        <a:rPr lang="ru-RU" sz="1400" dirty="0">
                          <a:effectLst/>
                        </a:rPr>
                        <a:t>IV. </a:t>
                      </a:r>
                      <a:r>
                        <a:rPr lang="ru-RU" sz="1400" dirty="0" err="1">
                          <a:effectLst/>
                        </a:rPr>
                        <a:t>Архепластидные</a:t>
                      </a:r>
                      <a:r>
                        <a:rPr lang="ru-RU" sz="1400" dirty="0">
                          <a:effectLst/>
                        </a:rPr>
                        <a:t>, или «растения»</a:t>
                      </a:r>
                    </a:p>
                    <a:p>
                      <a:pPr>
                        <a:lnSpc>
                          <a:spcPct val="107000"/>
                        </a:lnSpc>
                        <a:spcAft>
                          <a:spcPts val="0"/>
                        </a:spcAft>
                      </a:pPr>
                      <a:r>
                        <a:rPr lang="ru-RU" sz="1400" dirty="0">
                          <a:effectLst/>
                        </a:rPr>
                        <a:t>5. Строение и жизнедеятельность семенных растений. </a:t>
                      </a:r>
                    </a:p>
                    <a:p>
                      <a:pPr>
                        <a:lnSpc>
                          <a:spcPct val="107000"/>
                        </a:lnSpc>
                        <a:spcAft>
                          <a:spcPts val="0"/>
                        </a:spcAft>
                      </a:pPr>
                      <a:r>
                        <a:rPr lang="ru-RU" sz="1400" dirty="0">
                          <a:effectLst/>
                        </a:rPr>
                        <a:t>5.4. Физиология и жизнедеятельность растений. </a:t>
                      </a:r>
                    </a:p>
                    <a:p>
                      <a:pPr>
                        <a:lnSpc>
                          <a:spcPct val="107000"/>
                        </a:lnSpc>
                        <a:spcAft>
                          <a:spcPts val="0"/>
                        </a:spcAft>
                      </a:pPr>
                      <a:r>
                        <a:rPr lang="ru-RU" sz="1400" dirty="0">
                          <a:effectLst/>
                        </a:rPr>
                        <a:t>Элементы минерального питания (макро- и микроэлементы). Выращивание растений методами гидропоники и аэропоники. Обеспечение условий для дыхания корня. Почва. Работы В. В. Докучаева о почве. Характеристика почвы. Разнообразие почв. Плодородие почвы. Удобрения. Нарушения минерального питания растений. Агротехнические приёмы обработки почвы. Понятие о севообороте и его значении для выращивания сельскохозяйственных культур.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5451" marR="55451" marT="0" marB="0"/>
                </a:tc>
                <a:extLst>
                  <a:ext uri="{0D108BD9-81ED-4DB2-BD59-A6C34878D82A}">
                    <a16:rowId xmlns:a16="http://schemas.microsoft.com/office/drawing/2014/main" val="3793278071"/>
                  </a:ext>
                </a:extLst>
              </a:tr>
            </a:tbl>
          </a:graphicData>
        </a:graphic>
      </p:graphicFrame>
    </p:spTree>
    <p:extLst>
      <p:ext uri="{BB962C8B-B14F-4D97-AF65-F5344CB8AC3E}">
        <p14:creationId xmlns:p14="http://schemas.microsoft.com/office/powerpoint/2010/main" val="2140095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A1BF66-8A6B-F7D4-F4B1-9B212985F89B}"/>
              </a:ext>
            </a:extLst>
          </p:cNvPr>
          <p:cNvSpPr>
            <a:spLocks noGrp="1"/>
          </p:cNvSpPr>
          <p:nvPr>
            <p:ph type="title"/>
          </p:nvPr>
        </p:nvSpPr>
        <p:spPr/>
        <p:txBody>
          <a:bodyPr>
            <a:normAutofit/>
          </a:bodyPr>
          <a:lstStyle/>
          <a:p>
            <a:r>
              <a:rPr lang="ru-RU" sz="3200" b="1" dirty="0">
                <a:solidFill>
                  <a:schemeClr val="accent1">
                    <a:lumMod val="50000"/>
                  </a:schemeClr>
                </a:solidFill>
              </a:rPr>
              <a:t>Изменения во ФГОС</a:t>
            </a:r>
          </a:p>
        </p:txBody>
      </p:sp>
      <p:sp>
        <p:nvSpPr>
          <p:cNvPr id="3" name="Объект 2">
            <a:extLst>
              <a:ext uri="{FF2B5EF4-FFF2-40B4-BE49-F238E27FC236}">
                <a16:creationId xmlns:a16="http://schemas.microsoft.com/office/drawing/2014/main" id="{B520C06C-746B-0FAD-9894-AE150C9C6FE8}"/>
              </a:ext>
            </a:extLst>
          </p:cNvPr>
          <p:cNvSpPr>
            <a:spLocks noGrp="1"/>
          </p:cNvSpPr>
          <p:nvPr>
            <p:ph idx="1"/>
          </p:nvPr>
        </p:nvSpPr>
        <p:spPr>
          <a:xfrm>
            <a:off x="838200" y="1690688"/>
            <a:ext cx="7190232" cy="4351338"/>
          </a:xfrm>
        </p:spPr>
        <p:txBody>
          <a:bodyPr>
            <a:normAutofit lnSpcReduction="10000"/>
          </a:bodyPr>
          <a:lstStyle/>
          <a:p>
            <a:r>
              <a:rPr lang="ru-RU" sz="2400" dirty="0"/>
              <a:t>Приводят стандарты в соответствие ФЗ «Об образовании в Российской Федерации».</a:t>
            </a:r>
          </a:p>
          <a:p>
            <a:r>
              <a:rPr lang="ru-RU" sz="2400" dirty="0"/>
              <a:t>Устанавливают вариативность/модульность программ.</a:t>
            </a:r>
          </a:p>
          <a:p>
            <a:r>
              <a:rPr lang="ru-RU" sz="2400" dirty="0"/>
              <a:t>Конкретизируют условия реализации образовательных программ.</a:t>
            </a:r>
          </a:p>
          <a:p>
            <a:r>
              <a:rPr lang="ru-RU" sz="2400" dirty="0"/>
              <a:t>Детализируют требования к результатам освоения образовательных программ.</a:t>
            </a:r>
          </a:p>
          <a:p>
            <a:r>
              <a:rPr lang="ru-RU" sz="2400" dirty="0"/>
              <a:t>Оптимизируют требования к основной образовательной программе и рабочей программе</a:t>
            </a:r>
            <a:r>
              <a:rPr lang="ru-RU" sz="2400" dirty="0" smtClean="0"/>
              <a:t>.</a:t>
            </a:r>
          </a:p>
          <a:p>
            <a:r>
              <a:rPr lang="ru-RU" sz="2400" dirty="0" smtClean="0"/>
              <a:t>Биология на углубленном уровне изучается в составе естественно-научного профиля</a:t>
            </a:r>
            <a:endParaRPr lang="ru-RU" sz="2400" dirty="0"/>
          </a:p>
          <a:p>
            <a:endParaRPr lang="ru-RU" sz="2400" dirty="0"/>
          </a:p>
          <a:p>
            <a:endParaRPr lang="ru-RU" sz="2400" dirty="0"/>
          </a:p>
        </p:txBody>
      </p:sp>
      <p:sp>
        <p:nvSpPr>
          <p:cNvPr id="4" name="TextBox 3"/>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a:t>
            </a:fld>
            <a:endParaRPr lang="ru-RU" sz="1400" dirty="0">
              <a:solidFill>
                <a:schemeClr val="bg1">
                  <a:lumMod val="50000"/>
                </a:schemeClr>
              </a:solidFill>
            </a:endParaRPr>
          </a:p>
        </p:txBody>
      </p:sp>
      <p:sp>
        <p:nvSpPr>
          <p:cNvPr id="5" name="Прямоугольник 4">
            <a:extLst>
              <a:ext uri="{FF2B5EF4-FFF2-40B4-BE49-F238E27FC236}">
                <a16:creationId xmlns:a16="http://schemas.microsoft.com/office/drawing/2014/main" id="{5055F5E8-EAD2-54D9-A9F5-78E7CCD8C8F4}"/>
              </a:ext>
            </a:extLst>
          </p:cNvPr>
          <p:cNvSpPr/>
          <p:nvPr/>
        </p:nvSpPr>
        <p:spPr>
          <a:xfrm>
            <a:off x="8028432" y="640080"/>
            <a:ext cx="3999446" cy="168608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2">
                    <a:lumMod val="50000"/>
                  </a:schemeClr>
                </a:solidFill>
              </a:rPr>
              <a:t>ФООП – </a:t>
            </a:r>
          </a:p>
          <a:p>
            <a:r>
              <a:rPr lang="ru-RU" sz="2400" dirty="0" smtClean="0">
                <a:solidFill>
                  <a:schemeClr val="tx2">
                    <a:lumMod val="50000"/>
                  </a:schemeClr>
                </a:solidFill>
              </a:rPr>
              <a:t>федеральные основные общеобразовательные программы</a:t>
            </a:r>
            <a:endParaRPr lang="ru-RU" sz="2400" dirty="0">
              <a:solidFill>
                <a:schemeClr val="tx2">
                  <a:lumMod val="50000"/>
                </a:schemeClr>
              </a:solidFill>
            </a:endParaRPr>
          </a:p>
        </p:txBody>
      </p:sp>
      <p:sp>
        <p:nvSpPr>
          <p:cNvPr id="6" name="Прямоугольник 5">
            <a:extLst>
              <a:ext uri="{FF2B5EF4-FFF2-40B4-BE49-F238E27FC236}">
                <a16:creationId xmlns:a16="http://schemas.microsoft.com/office/drawing/2014/main" id="{1B20FFE1-E76B-D988-461E-C22537DCCCFF}"/>
              </a:ext>
            </a:extLst>
          </p:cNvPr>
          <p:cNvSpPr/>
          <p:nvPr/>
        </p:nvSpPr>
        <p:spPr>
          <a:xfrm>
            <a:off x="8057156" y="2984520"/>
            <a:ext cx="3970721" cy="176367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2">
                    <a:lumMod val="50000"/>
                  </a:schemeClr>
                </a:solidFill>
              </a:rPr>
              <a:t>ФОП НОО, ООО, СОО – </a:t>
            </a:r>
          </a:p>
          <a:p>
            <a:r>
              <a:rPr lang="ru-RU" sz="2400" dirty="0" smtClean="0">
                <a:solidFill>
                  <a:schemeClr val="tx2">
                    <a:lumMod val="50000"/>
                  </a:schemeClr>
                </a:solidFill>
              </a:rPr>
              <a:t>Федеральные образовательные программы уровней общего образования</a:t>
            </a:r>
            <a:endParaRPr lang="ru-RU" sz="2400" dirty="0">
              <a:solidFill>
                <a:schemeClr val="tx2">
                  <a:lumMod val="50000"/>
                </a:schemeClr>
              </a:solidFill>
            </a:endParaRPr>
          </a:p>
        </p:txBody>
      </p:sp>
      <p:sp>
        <p:nvSpPr>
          <p:cNvPr id="7" name="Прямоугольник 6">
            <a:extLst>
              <a:ext uri="{FF2B5EF4-FFF2-40B4-BE49-F238E27FC236}">
                <a16:creationId xmlns:a16="http://schemas.microsoft.com/office/drawing/2014/main" id="{D9CB7CFD-AF9D-D0CD-AA9C-DD7ED2B10742}"/>
              </a:ext>
            </a:extLst>
          </p:cNvPr>
          <p:cNvSpPr/>
          <p:nvPr/>
        </p:nvSpPr>
        <p:spPr>
          <a:xfrm>
            <a:off x="8057156" y="5453605"/>
            <a:ext cx="3811756" cy="113196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2">
                    <a:lumMod val="50000"/>
                  </a:schemeClr>
                </a:solidFill>
              </a:rPr>
              <a:t>ФРП –</a:t>
            </a:r>
          </a:p>
          <a:p>
            <a:r>
              <a:rPr lang="ru-RU" sz="2400" dirty="0" smtClean="0">
                <a:solidFill>
                  <a:schemeClr val="tx2">
                    <a:lumMod val="50000"/>
                  </a:schemeClr>
                </a:solidFill>
              </a:rPr>
              <a:t>Федеральные рабочие программы по предметам</a:t>
            </a:r>
            <a:endParaRPr lang="ru-RU" sz="2400" dirty="0">
              <a:solidFill>
                <a:schemeClr val="tx2">
                  <a:lumMod val="50000"/>
                </a:schemeClr>
              </a:solidFill>
            </a:endParaRPr>
          </a:p>
        </p:txBody>
      </p:sp>
      <p:sp>
        <p:nvSpPr>
          <p:cNvPr id="8" name="Стрелка: вниз 15">
            <a:extLst>
              <a:ext uri="{FF2B5EF4-FFF2-40B4-BE49-F238E27FC236}">
                <a16:creationId xmlns:a16="http://schemas.microsoft.com/office/drawing/2014/main" id="{AA3E1287-560E-BF48-95B6-E3A6AD20C271}"/>
              </a:ext>
            </a:extLst>
          </p:cNvPr>
          <p:cNvSpPr/>
          <p:nvPr/>
        </p:nvSpPr>
        <p:spPr>
          <a:xfrm>
            <a:off x="9746169" y="2457739"/>
            <a:ext cx="281986"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18">
            <a:extLst>
              <a:ext uri="{FF2B5EF4-FFF2-40B4-BE49-F238E27FC236}">
                <a16:creationId xmlns:a16="http://schemas.microsoft.com/office/drawing/2014/main" id="{C0E94995-0041-4B50-890E-AFB8F337D919}"/>
              </a:ext>
            </a:extLst>
          </p:cNvPr>
          <p:cNvSpPr/>
          <p:nvPr/>
        </p:nvSpPr>
        <p:spPr>
          <a:xfrm>
            <a:off x="9681048" y="4888279"/>
            <a:ext cx="281986"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87644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a:t>
            </a:r>
            <a:r>
              <a:rPr lang="ru-RU" sz="3200" b="1" dirty="0">
                <a:solidFill>
                  <a:schemeClr val="accent1">
                    <a:lumMod val="50000"/>
                  </a:schemeClr>
                </a:solidFill>
              </a:rPr>
              <a:t>освоению предметного содержания</a:t>
            </a: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30</a:t>
            </a:fld>
            <a:endParaRPr lang="ru-RU" sz="1400" dirty="0">
              <a:solidFill>
                <a:schemeClr val="bg1">
                  <a:lumMod val="50000"/>
                </a:schemeClr>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086746627"/>
              </p:ext>
            </p:extLst>
          </p:nvPr>
        </p:nvGraphicFramePr>
        <p:xfrm>
          <a:off x="0" y="1072183"/>
          <a:ext cx="12192000" cy="5729818"/>
        </p:xfrm>
        <a:graphic>
          <a:graphicData uri="http://schemas.openxmlformats.org/drawingml/2006/table">
            <a:tbl>
              <a:tblPr firstRow="1" firstCol="1" bandRow="1">
                <a:tableStyleId>{5C22544A-7EE6-4342-B048-85BDC9FD1C3A}</a:tableStyleId>
              </a:tblPr>
              <a:tblGrid>
                <a:gridCol w="460509">
                  <a:extLst>
                    <a:ext uri="{9D8B030D-6E8A-4147-A177-3AD203B41FA5}">
                      <a16:colId xmlns:a16="http://schemas.microsoft.com/office/drawing/2014/main" val="3471459126"/>
                    </a:ext>
                  </a:extLst>
                </a:gridCol>
                <a:gridCol w="2455411">
                  <a:extLst>
                    <a:ext uri="{9D8B030D-6E8A-4147-A177-3AD203B41FA5}">
                      <a16:colId xmlns:a16="http://schemas.microsoft.com/office/drawing/2014/main" val="3952537265"/>
                    </a:ext>
                  </a:extLst>
                </a:gridCol>
                <a:gridCol w="9276080">
                  <a:extLst>
                    <a:ext uri="{9D8B030D-6E8A-4147-A177-3AD203B41FA5}">
                      <a16:colId xmlns:a16="http://schemas.microsoft.com/office/drawing/2014/main" val="2933133811"/>
                    </a:ext>
                  </a:extLst>
                </a:gridCol>
              </a:tblGrid>
              <a:tr h="217876">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6 класс (базовый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7 класс (углубленный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416900630"/>
                  </a:ext>
                </a:extLst>
              </a:tr>
              <a:tr h="2335869">
                <a:tc>
                  <a:txBody>
                    <a:bodyPr/>
                    <a:lstStyle/>
                    <a:p>
                      <a:pPr>
                        <a:lnSpc>
                          <a:spcPct val="107000"/>
                        </a:lnSpc>
                        <a:spcAft>
                          <a:spcPts val="0"/>
                        </a:spcAft>
                      </a:pPr>
                      <a:r>
                        <a:rPr lang="ru-RU" sz="1400" dirty="0">
                          <a:effectLst/>
                        </a:rPr>
                        <a:t> </a:t>
                      </a:r>
                      <a:r>
                        <a:rPr lang="ru-RU" sz="1400" dirty="0" smtClean="0">
                          <a:effectLst/>
                        </a:rPr>
                        <a:t>8</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a:effectLst/>
                        </a:rPr>
                        <a:t>2. Питание растения</a:t>
                      </a:r>
                    </a:p>
                    <a:p>
                      <a:pPr>
                        <a:lnSpc>
                          <a:spcPct val="107000"/>
                        </a:lnSpc>
                        <a:spcAft>
                          <a:spcPts val="0"/>
                        </a:spcAft>
                      </a:pPr>
                      <a:r>
                        <a:rPr lang="ru-RU" sz="1400">
                          <a:effectLst/>
                        </a:rPr>
                        <a:t>Побег и почки. Листорасположение и листовая мозаика. Строение и функции листа. Простые и сложные листья. Видоизменения листьев. </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dirty="0" smtClean="0">
                          <a:effectLst/>
                        </a:rPr>
                        <a:t>5</a:t>
                      </a:r>
                      <a:r>
                        <a:rPr lang="ru-RU" sz="1400" dirty="0">
                          <a:effectLst/>
                        </a:rPr>
                        <a:t>. Строение и жизнедеятельность семенных растений. </a:t>
                      </a:r>
                    </a:p>
                    <a:p>
                      <a:pPr>
                        <a:lnSpc>
                          <a:spcPct val="107000"/>
                        </a:lnSpc>
                        <a:spcAft>
                          <a:spcPts val="0"/>
                        </a:spcAft>
                      </a:pPr>
                      <a:r>
                        <a:rPr lang="ru-RU" sz="1400" dirty="0">
                          <a:effectLst/>
                        </a:rPr>
                        <a:t>5.2. Побег и </a:t>
                      </a:r>
                      <a:r>
                        <a:rPr lang="ru-RU" sz="1400" dirty="0" err="1">
                          <a:effectLst/>
                        </a:rPr>
                        <a:t>побеговые</a:t>
                      </a:r>
                      <a:r>
                        <a:rPr lang="ru-RU" sz="1400" dirty="0">
                          <a:effectLst/>
                        </a:rPr>
                        <a:t> системы </a:t>
                      </a:r>
                    </a:p>
                    <a:p>
                      <a:pPr>
                        <a:lnSpc>
                          <a:spcPct val="107000"/>
                        </a:lnSpc>
                        <a:spcAft>
                          <a:spcPts val="0"/>
                        </a:spcAft>
                      </a:pPr>
                      <a:r>
                        <a:rPr lang="ru-RU" sz="1400" dirty="0">
                          <a:effectLst/>
                        </a:rPr>
                        <a:t>5.2.1. Побег. Морфология побега. Строение облиственного побега. Узел. Междоузлие. </a:t>
                      </a:r>
                      <a:r>
                        <a:rPr lang="ru-RU" sz="1400" dirty="0" err="1">
                          <a:effectLst/>
                        </a:rPr>
                        <a:t>Метамерность</a:t>
                      </a:r>
                      <a:r>
                        <a:rPr lang="ru-RU" sz="1400" dirty="0">
                          <a:effectLst/>
                        </a:rPr>
                        <a:t>. Разнообразие побегов. Укороченные и удлинённые побеги. Вегетативные и генеративные побеги. Положение побега в пространстве. Видоизменённые побеги.</a:t>
                      </a:r>
                    </a:p>
                    <a:p>
                      <a:pPr>
                        <a:lnSpc>
                          <a:spcPct val="107000"/>
                        </a:lnSpc>
                        <a:spcAft>
                          <a:spcPts val="0"/>
                        </a:spcAft>
                      </a:pPr>
                      <a:r>
                        <a:rPr lang="ru-RU" sz="1400" dirty="0">
                          <a:effectLst/>
                        </a:rPr>
                        <a:t>5.2.2. Почка — зачаточный побег. Строение почки. Разнообразие почек: вегетативные, вегетативно-генеративные, генеративные; открытые, закрытые. Верхушечные, боковые (пазушные) и придаточные почки. </a:t>
                      </a:r>
                    </a:p>
                    <a:p>
                      <a:pPr>
                        <a:lnSpc>
                          <a:spcPct val="107000"/>
                        </a:lnSpc>
                        <a:spcAft>
                          <a:spcPts val="0"/>
                        </a:spcAft>
                      </a:pPr>
                      <a:r>
                        <a:rPr lang="ru-RU" sz="1400" dirty="0">
                          <a:effectLst/>
                        </a:rPr>
                        <a:t>5.2.3. Стебель. Морфология стебля. Форма стеблей у травянистых и древесных растений. Анатомия стебля. Строение стебля двудольных и однодольных травянистых растений. Расположение проводящих тканей. Строение стебля древесных растений. Функции стебля. Механическая, транспортная. </a:t>
                      </a:r>
                      <a:r>
                        <a:rPr lang="ru-RU" sz="1400" dirty="0">
                          <a:effectLst/>
                          <a:highlight>
                            <a:srgbClr val="FFFF00"/>
                          </a:highlight>
                        </a:rPr>
                        <a:t>Вегетативное размножение цветковых растений.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extLst>
                  <a:ext uri="{0D108BD9-81ED-4DB2-BD59-A6C34878D82A}">
                    <a16:rowId xmlns:a16="http://schemas.microsoft.com/office/drawing/2014/main" val="3069666813"/>
                  </a:ext>
                </a:extLst>
              </a:tr>
              <a:tr h="1743004">
                <a:tc>
                  <a:txBody>
                    <a:bodyPr/>
                    <a:lstStyle/>
                    <a:p>
                      <a:pPr>
                        <a:lnSpc>
                          <a:spcPct val="107000"/>
                        </a:lnSpc>
                        <a:spcAft>
                          <a:spcPts val="0"/>
                        </a:spcAft>
                      </a:pPr>
                      <a:r>
                        <a:rPr lang="ru-RU" sz="1400" dirty="0">
                          <a:effectLst/>
                        </a:rPr>
                        <a:t> </a:t>
                      </a:r>
                      <a:r>
                        <a:rPr lang="ru-RU" sz="1400" dirty="0" smtClean="0">
                          <a:effectLst/>
                        </a:rPr>
                        <a:t>9</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dirty="0">
                          <a:effectLst/>
                        </a:rPr>
                        <a:t>2. Питание растения</a:t>
                      </a:r>
                    </a:p>
                    <a:p>
                      <a:pPr>
                        <a:lnSpc>
                          <a:spcPct val="107000"/>
                        </a:lnSpc>
                        <a:spcAft>
                          <a:spcPts val="0"/>
                        </a:spcAft>
                      </a:pPr>
                      <a:r>
                        <a:rPr lang="ru-RU" sz="1400" dirty="0">
                          <a:effectLst/>
                        </a:rPr>
                        <a:t>Особенности внутреннего строения листа в связи с его функциями (кожица </a:t>
                      </a:r>
                      <a:r>
                        <a:rPr lang="ru-RU" sz="1400" dirty="0">
                          <a:effectLst/>
                          <a:highlight>
                            <a:srgbClr val="A9A9A9"/>
                          </a:highlight>
                        </a:rPr>
                        <a:t>и устьица</a:t>
                      </a:r>
                      <a:r>
                        <a:rPr lang="ru-RU" sz="1400" dirty="0">
                          <a:effectLst/>
                        </a:rPr>
                        <a:t>, основная ткань листа, проводящие пучки).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dirty="0">
                          <a:effectLst/>
                        </a:rPr>
                        <a:t>IV. </a:t>
                      </a:r>
                      <a:r>
                        <a:rPr lang="ru-RU" sz="1400" dirty="0" err="1">
                          <a:effectLst/>
                        </a:rPr>
                        <a:t>Архепластидные</a:t>
                      </a:r>
                      <a:r>
                        <a:rPr lang="ru-RU" sz="1400" dirty="0">
                          <a:effectLst/>
                        </a:rPr>
                        <a:t>, или «растения»</a:t>
                      </a:r>
                    </a:p>
                    <a:p>
                      <a:pPr>
                        <a:lnSpc>
                          <a:spcPct val="107000"/>
                        </a:lnSpc>
                        <a:spcAft>
                          <a:spcPts val="0"/>
                        </a:spcAft>
                      </a:pPr>
                      <a:r>
                        <a:rPr lang="ru-RU" sz="1400" dirty="0">
                          <a:effectLst/>
                        </a:rPr>
                        <a:t>5. Строение и жизнедеятельность семенных растений. </a:t>
                      </a:r>
                    </a:p>
                    <a:p>
                      <a:pPr>
                        <a:lnSpc>
                          <a:spcPct val="107000"/>
                        </a:lnSpc>
                        <a:spcAft>
                          <a:spcPts val="0"/>
                        </a:spcAft>
                      </a:pPr>
                      <a:r>
                        <a:rPr lang="ru-RU" sz="1400" dirty="0">
                          <a:effectLst/>
                        </a:rPr>
                        <a:t>5.2.4. Лист. Морфология листа. Листовая пластинка, основание листа, черешок, прилистники. Разнообразие листьев: формы листовых пластинок; жилкование листьев; простые и сложные листья. Листорасположение и листовая мозаика. Видоизменения листьев и их функции. Анатомия листа. Эпидерма и </a:t>
                      </a:r>
                      <a:r>
                        <a:rPr lang="ru-RU" sz="1400" dirty="0" err="1">
                          <a:effectLst/>
                        </a:rPr>
                        <a:t>устьичный</a:t>
                      </a:r>
                      <a:r>
                        <a:rPr lang="ru-RU" sz="1400" dirty="0">
                          <a:effectLst/>
                        </a:rPr>
                        <a:t> аппарат. Мезофилл. Жилки (сосудисто-волокнистые пучки). Особенности строения световых и теневых листьев. Функции листа. </a:t>
                      </a:r>
                      <a:r>
                        <a:rPr lang="ru-RU" sz="1400" dirty="0">
                          <a:effectLst/>
                          <a:highlight>
                            <a:srgbClr val="00FF00"/>
                          </a:highlight>
                        </a:rPr>
                        <a:t>Фотосинтез. Транспирация и газообмен</a:t>
                      </a:r>
                      <a:r>
                        <a:rPr lang="ru-RU" sz="1400" dirty="0">
                          <a:effectLst/>
                          <a:highlight>
                            <a:srgbClr val="808000"/>
                          </a:highlight>
                        </a:rPr>
                        <a:t>.</a:t>
                      </a:r>
                      <a:r>
                        <a:rPr lang="ru-RU" sz="1400" dirty="0">
                          <a:effectLst/>
                        </a:rPr>
                        <a:t> Запасающая, защитная, вегетативное размножение и др. Листопад, его причины, механизм и значение в жизни растения.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extLst>
                  <a:ext uri="{0D108BD9-81ED-4DB2-BD59-A6C34878D82A}">
                    <a16:rowId xmlns:a16="http://schemas.microsoft.com/office/drawing/2014/main" val="4098158552"/>
                  </a:ext>
                </a:extLst>
              </a:tr>
              <a:tr h="1307253">
                <a:tc>
                  <a:txBody>
                    <a:bodyPr/>
                    <a:lstStyle/>
                    <a:p>
                      <a:pPr>
                        <a:lnSpc>
                          <a:spcPct val="107000"/>
                        </a:lnSpc>
                        <a:spcAft>
                          <a:spcPts val="0"/>
                        </a:spcAft>
                      </a:pPr>
                      <a:r>
                        <a:rPr lang="ru-RU" sz="1400" dirty="0">
                          <a:effectLst/>
                        </a:rPr>
                        <a:t> </a:t>
                      </a:r>
                      <a:r>
                        <a:rPr lang="ru-RU" sz="1400" dirty="0" smtClean="0">
                          <a:effectLst/>
                        </a:rPr>
                        <a:t>10</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a:effectLst/>
                        </a:rPr>
                        <a:t>2. Питание растения</a:t>
                      </a:r>
                    </a:p>
                    <a:p>
                      <a:pPr>
                        <a:lnSpc>
                          <a:spcPct val="107000"/>
                        </a:lnSpc>
                        <a:spcAft>
                          <a:spcPts val="0"/>
                        </a:spcAft>
                      </a:pPr>
                      <a:r>
                        <a:rPr lang="ru-RU" sz="1400">
                          <a:effectLst/>
                        </a:rPr>
                        <a:t>Лист — орган воздушного питания. Фотосинтез. Значение фотосинтеза в природе и в жизни человека.</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tc>
                  <a:txBody>
                    <a:bodyPr/>
                    <a:lstStyle/>
                    <a:p>
                      <a:pPr>
                        <a:lnSpc>
                          <a:spcPct val="107000"/>
                        </a:lnSpc>
                        <a:spcAft>
                          <a:spcPts val="0"/>
                        </a:spcAft>
                      </a:pPr>
                      <a:r>
                        <a:rPr lang="ru-RU" sz="1400" dirty="0">
                          <a:effectLst/>
                        </a:rPr>
                        <a:t>IV. </a:t>
                      </a:r>
                      <a:r>
                        <a:rPr lang="ru-RU" sz="1400" dirty="0" err="1">
                          <a:effectLst/>
                        </a:rPr>
                        <a:t>Архепластидные</a:t>
                      </a:r>
                      <a:r>
                        <a:rPr lang="ru-RU" sz="1400" dirty="0">
                          <a:effectLst/>
                        </a:rPr>
                        <a:t>, или «растения»</a:t>
                      </a:r>
                    </a:p>
                    <a:p>
                      <a:pPr>
                        <a:lnSpc>
                          <a:spcPct val="107000"/>
                        </a:lnSpc>
                        <a:spcAft>
                          <a:spcPts val="0"/>
                        </a:spcAft>
                      </a:pPr>
                      <a:r>
                        <a:rPr lang="ru-RU" sz="1400" dirty="0">
                          <a:effectLst/>
                        </a:rPr>
                        <a:t>5. Строение и жизнедеятельность семенных растений. </a:t>
                      </a:r>
                    </a:p>
                    <a:p>
                      <a:pPr>
                        <a:lnSpc>
                          <a:spcPct val="107000"/>
                        </a:lnSpc>
                        <a:spcAft>
                          <a:spcPts val="0"/>
                        </a:spcAft>
                      </a:pPr>
                      <a:r>
                        <a:rPr lang="ru-RU" sz="1400" dirty="0">
                          <a:effectLst/>
                        </a:rPr>
                        <a:t>5.4. Физиология и жизнедеятельность растений. </a:t>
                      </a:r>
                    </a:p>
                    <a:p>
                      <a:pPr>
                        <a:lnSpc>
                          <a:spcPct val="107000"/>
                        </a:lnSpc>
                        <a:spcAft>
                          <a:spcPts val="0"/>
                        </a:spcAft>
                      </a:pPr>
                      <a:r>
                        <a:rPr lang="ru-RU" sz="1400" dirty="0">
                          <a:effectLst/>
                        </a:rPr>
                        <a:t>Фотосинтез. Пигменты листа. Пластиды. Световая и </a:t>
                      </a:r>
                      <a:r>
                        <a:rPr lang="ru-RU" sz="1400" dirty="0" err="1">
                          <a:effectLst/>
                        </a:rPr>
                        <a:t>темновая</a:t>
                      </a:r>
                      <a:r>
                        <a:rPr lang="ru-RU" sz="1400" dirty="0">
                          <a:effectLst/>
                        </a:rPr>
                        <a:t> фазы фотосинтеза. Влияние условий на интенсивность процессов фотосинтеза. Значение фотосинтеза. Космическая роль зелёных растений (К. А. Тимирязев). Фотосинтез и урожай. Влияние внешних условий на транспирацию. </a:t>
                      </a:r>
                      <a:r>
                        <a:rPr lang="ru-RU" sz="1400" dirty="0">
                          <a:effectLst/>
                          <a:highlight>
                            <a:srgbClr val="00FF00"/>
                          </a:highlight>
                        </a:rPr>
                        <a:t>Взаимосвязь фотосинтеза и дыхания на уровне листа.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2654" marR="42654" marT="0" marB="0"/>
                </a:tc>
                <a:extLst>
                  <a:ext uri="{0D108BD9-81ED-4DB2-BD59-A6C34878D82A}">
                    <a16:rowId xmlns:a16="http://schemas.microsoft.com/office/drawing/2014/main" val="726512122"/>
                  </a:ext>
                </a:extLst>
              </a:tr>
            </a:tbl>
          </a:graphicData>
        </a:graphic>
      </p:graphicFrame>
    </p:spTree>
    <p:extLst>
      <p:ext uri="{BB962C8B-B14F-4D97-AF65-F5344CB8AC3E}">
        <p14:creationId xmlns:p14="http://schemas.microsoft.com/office/powerpoint/2010/main" val="476634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a:t>
            </a:r>
            <a:r>
              <a:rPr lang="ru-RU" sz="3200" b="1" dirty="0">
                <a:solidFill>
                  <a:schemeClr val="accent1">
                    <a:lumMod val="50000"/>
                  </a:schemeClr>
                </a:solidFill>
              </a:rPr>
              <a:t>освоению предметного содержания</a:t>
            </a:r>
            <a:r>
              <a:rPr lang="ru-RU" sz="3200" b="1" dirty="0" smtClean="0">
                <a:solidFill>
                  <a:schemeClr val="accent1">
                    <a:lumMod val="50000"/>
                  </a:schemeClr>
                </a:solidFill>
              </a:rPr>
              <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31</a:t>
            </a:fld>
            <a:endParaRPr lang="ru-RU" sz="1400" dirty="0">
              <a:solidFill>
                <a:schemeClr val="bg1">
                  <a:lumMod val="50000"/>
                </a:schemeClr>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110222529"/>
              </p:ext>
            </p:extLst>
          </p:nvPr>
        </p:nvGraphicFramePr>
        <p:xfrm>
          <a:off x="0" y="1076958"/>
          <a:ext cx="12192000" cy="5669599"/>
        </p:xfrm>
        <a:graphic>
          <a:graphicData uri="http://schemas.openxmlformats.org/drawingml/2006/table">
            <a:tbl>
              <a:tblPr firstRow="1" firstCol="1" bandRow="1">
                <a:tableStyleId>{5C22544A-7EE6-4342-B048-85BDC9FD1C3A}</a:tableStyleId>
              </a:tblPr>
              <a:tblGrid>
                <a:gridCol w="460508">
                  <a:extLst>
                    <a:ext uri="{9D8B030D-6E8A-4147-A177-3AD203B41FA5}">
                      <a16:colId xmlns:a16="http://schemas.microsoft.com/office/drawing/2014/main" val="1209064468"/>
                    </a:ext>
                  </a:extLst>
                </a:gridCol>
                <a:gridCol w="7758932">
                  <a:extLst>
                    <a:ext uri="{9D8B030D-6E8A-4147-A177-3AD203B41FA5}">
                      <a16:colId xmlns:a16="http://schemas.microsoft.com/office/drawing/2014/main" val="1991511686"/>
                    </a:ext>
                  </a:extLst>
                </a:gridCol>
                <a:gridCol w="3972560">
                  <a:extLst>
                    <a:ext uri="{9D8B030D-6E8A-4147-A177-3AD203B41FA5}">
                      <a16:colId xmlns:a16="http://schemas.microsoft.com/office/drawing/2014/main" val="3720997267"/>
                    </a:ext>
                  </a:extLst>
                </a:gridCol>
              </a:tblGrid>
              <a:tr h="172722">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6 класс (базовый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7 класс (углубленный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248292858"/>
                  </a:ext>
                </a:extLst>
              </a:tr>
              <a:tr h="1130464">
                <a:tc>
                  <a:txBody>
                    <a:bodyPr/>
                    <a:lstStyle/>
                    <a:p>
                      <a:pPr>
                        <a:lnSpc>
                          <a:spcPct val="107000"/>
                        </a:lnSpc>
                        <a:spcAft>
                          <a:spcPts val="0"/>
                        </a:spcAft>
                      </a:pPr>
                      <a:r>
                        <a:rPr lang="ru-RU" sz="1400" dirty="0">
                          <a:effectLst/>
                        </a:rPr>
                        <a:t> </a:t>
                      </a:r>
                      <a:r>
                        <a:rPr lang="ru-RU" sz="1400" dirty="0" smtClean="0">
                          <a:effectLst/>
                        </a:rPr>
                        <a:t>11</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a:effectLst/>
                        </a:rPr>
                        <a:t>3. Дыхание растения </a:t>
                      </a:r>
                    </a:p>
                    <a:p>
                      <a:pPr>
                        <a:lnSpc>
                          <a:spcPct val="107000"/>
                        </a:lnSpc>
                        <a:spcAft>
                          <a:spcPts val="0"/>
                        </a:spcAft>
                      </a:pPr>
                      <a:r>
                        <a:rPr lang="ru-RU" sz="1400">
                          <a:effectLst/>
                        </a:rPr>
                        <a:t>Дыхание корня. Рыхление почвы для улучшения дыхания корней. Условия, препятствующие дыханию корней. </a:t>
                      </a:r>
                      <a:r>
                        <a:rPr lang="ru-RU" sz="1400">
                          <a:effectLst/>
                          <a:highlight>
                            <a:srgbClr val="A9A9A9"/>
                          </a:highlight>
                        </a:rPr>
                        <a:t>Лист как орган дыхания (устьичный аппарат)</a:t>
                      </a:r>
                      <a:r>
                        <a:rPr lang="ru-RU" sz="1400">
                          <a:effectLst/>
                        </a:rPr>
                        <a:t>. Поступление в лист атмосферного воздуха. Сильная запылённость воздуха как препятствие для дыхания листьев. Стебель как орган дыхания (наличие устьиц в кожице, чечевичек). Особенности дыхания растений. </a:t>
                      </a:r>
                      <a:r>
                        <a:rPr lang="ru-RU" sz="1400">
                          <a:effectLst/>
                          <a:highlight>
                            <a:srgbClr val="00FF00"/>
                          </a:highlight>
                        </a:rPr>
                        <a:t>Взаимосвязь дыхания растения с фотосинтезом.</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dirty="0" smtClean="0">
                          <a:effectLst/>
                        </a:rPr>
                        <a:t>5.1</a:t>
                      </a:r>
                      <a:r>
                        <a:rPr lang="ru-RU" sz="1400" dirty="0">
                          <a:effectLst/>
                        </a:rPr>
                        <a:t>. Корень и корневые системы. </a:t>
                      </a:r>
                      <a:endParaRPr lang="ru-RU" sz="1400" dirty="0" smtClean="0">
                        <a:effectLst/>
                      </a:endParaRPr>
                    </a:p>
                    <a:p>
                      <a:pPr>
                        <a:lnSpc>
                          <a:spcPct val="107000"/>
                        </a:lnSpc>
                        <a:spcAft>
                          <a:spcPts val="0"/>
                        </a:spcAft>
                      </a:pPr>
                      <a:r>
                        <a:rPr lang="ru-RU" sz="1000" dirty="0" smtClean="0">
                          <a:effectLst/>
                        </a:rPr>
                        <a:t>Морфология </a:t>
                      </a:r>
                      <a:r>
                        <a:rPr lang="ru-RU" sz="1000" dirty="0">
                          <a:effectLst/>
                        </a:rPr>
                        <a:t>корня. Виды корней. Типы корневых систем. Анатомия корня. Зоны корня. Корневой чехлик. Строение корня на поперечном срезе в зоне всасывания. Функции корня. Закрепление растения в субстрате. Всасывание и проведение воды и минеральных веществ. Запасание питательных веществ. Дыхание корня. Синтез биологически активных веществ. Вегетативное размножение. Видоизменения корней и их функции.</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extLst>
                  <a:ext uri="{0D108BD9-81ED-4DB2-BD59-A6C34878D82A}">
                    <a16:rowId xmlns:a16="http://schemas.microsoft.com/office/drawing/2014/main" val="2291099646"/>
                  </a:ext>
                </a:extLst>
              </a:tr>
              <a:tr h="2493034">
                <a:tc>
                  <a:txBody>
                    <a:bodyPr/>
                    <a:lstStyle/>
                    <a:p>
                      <a:pPr>
                        <a:lnSpc>
                          <a:spcPct val="107000"/>
                        </a:lnSpc>
                        <a:spcAft>
                          <a:spcPts val="0"/>
                        </a:spcAft>
                      </a:pPr>
                      <a:r>
                        <a:rPr lang="ru-RU" sz="1400" dirty="0">
                          <a:effectLst/>
                        </a:rPr>
                        <a:t> </a:t>
                      </a:r>
                      <a:r>
                        <a:rPr lang="ru-RU" sz="1400" dirty="0" smtClean="0">
                          <a:effectLst/>
                        </a:rPr>
                        <a:t>12</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a:effectLst/>
                        </a:rPr>
                        <a:t>4. Транспорт веществ в растении </a:t>
                      </a:r>
                    </a:p>
                    <a:p>
                      <a:pPr>
                        <a:lnSpc>
                          <a:spcPct val="107000"/>
                        </a:lnSpc>
                        <a:spcAft>
                          <a:spcPts val="0"/>
                        </a:spcAft>
                      </a:pPr>
                      <a:r>
                        <a:rPr lang="ru-RU" sz="1400">
                          <a:effectLst/>
                        </a:rPr>
                        <a:t>Неорганические (вода, минеральные соли) и органические вещества (белки, жиры, углеводы, нуклеиновые кислоты, витамины и др.) растения. Связь клеточного строения стебля с его функциями. Рост стебля в длину. Клеточное строение стебля травянистого растения: кожица, проводящие пучки, основная ткань (паренхима). Клеточное строение стебля древесного растения: кора (пробка, луб), камбий, древесина и сердцевина. Рост стебля в толщину. Проводящие ткани корня. Транспорт воды и минеральных веществ в растении (сосуды древесины) — восходящий ток. Испарение воды через стебель и листья (транспирация). Регуляция испарения воды в растении. Влияние внешних условий на испарение воды. Транспорт органических веществ в растении (ситовидные трубки луба) — нисходящий ток. Перераспределение и запасание веществ в растении. Видоизменённые побеги: корневище, клубень, луковица. Их строение; биологическое и хозяйственное значение.</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a:effectLst/>
                        </a:rPr>
                        <a:t>IV. Архепластидные, или «растения»</a:t>
                      </a:r>
                    </a:p>
                    <a:p>
                      <a:pPr>
                        <a:lnSpc>
                          <a:spcPct val="107000"/>
                        </a:lnSpc>
                        <a:spcAft>
                          <a:spcPts val="0"/>
                        </a:spcAft>
                      </a:pPr>
                      <a:r>
                        <a:rPr lang="ru-RU" sz="1400">
                          <a:effectLst/>
                        </a:rPr>
                        <a:t>5. Строение и жизнедеятельность семенных растений. </a:t>
                      </a:r>
                    </a:p>
                    <a:p>
                      <a:pPr>
                        <a:lnSpc>
                          <a:spcPct val="107000"/>
                        </a:lnSpc>
                        <a:spcAft>
                          <a:spcPts val="0"/>
                        </a:spcAft>
                      </a:pPr>
                      <a:r>
                        <a:rPr lang="ru-RU" sz="1400">
                          <a:effectLst/>
                        </a:rPr>
                        <a:t>5.4. Физиология и жизнедеятельность растений. </a:t>
                      </a:r>
                    </a:p>
                    <a:p>
                      <a:pPr>
                        <a:lnSpc>
                          <a:spcPct val="107000"/>
                        </a:lnSpc>
                        <a:spcAft>
                          <a:spcPts val="0"/>
                        </a:spcAft>
                      </a:pPr>
                      <a:r>
                        <a:rPr lang="ru-RU" sz="1400">
                          <a:effectLst/>
                        </a:rPr>
                        <a:t>Транспорт неорганических и органических веществ по стеблю. Перераспределение и запасание органических веществ в стебле. </a:t>
                      </a:r>
                    </a:p>
                    <a:p>
                      <a:pPr>
                        <a:lnSpc>
                          <a:spcPct val="107000"/>
                        </a:lnSpc>
                        <a:spcAft>
                          <a:spcPts val="0"/>
                        </a:spcAft>
                      </a:pPr>
                      <a:r>
                        <a:rPr lang="ru-RU" sz="1400">
                          <a:effectLst/>
                        </a:rPr>
                        <a:t> </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extLst>
                  <a:ext uri="{0D108BD9-81ED-4DB2-BD59-A6C34878D82A}">
                    <a16:rowId xmlns:a16="http://schemas.microsoft.com/office/drawing/2014/main" val="2779457496"/>
                  </a:ext>
                </a:extLst>
              </a:tr>
              <a:tr h="1244013">
                <a:tc>
                  <a:txBody>
                    <a:bodyPr/>
                    <a:lstStyle/>
                    <a:p>
                      <a:pPr>
                        <a:lnSpc>
                          <a:spcPct val="107000"/>
                        </a:lnSpc>
                        <a:spcAft>
                          <a:spcPts val="0"/>
                        </a:spcAft>
                      </a:pPr>
                      <a:r>
                        <a:rPr lang="ru-RU" sz="1400" dirty="0">
                          <a:effectLst/>
                        </a:rPr>
                        <a:t> </a:t>
                      </a:r>
                      <a:r>
                        <a:rPr lang="ru-RU" sz="1400" dirty="0" smtClean="0">
                          <a:effectLst/>
                        </a:rPr>
                        <a:t>13</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a:effectLst/>
                        </a:rPr>
                        <a:t>5. Рост растения </a:t>
                      </a:r>
                    </a:p>
                    <a:p>
                      <a:pPr>
                        <a:lnSpc>
                          <a:spcPct val="107000"/>
                        </a:lnSpc>
                        <a:spcAft>
                          <a:spcPts val="0"/>
                        </a:spcAft>
                      </a:pPr>
                      <a:r>
                        <a:rPr lang="ru-RU" sz="1400">
                          <a:effectLst/>
                        </a:rPr>
                        <a:t>Образовательные ткани. Конус нарастания побега, рост кончика корня. Верхушечный и вставочный рост. Рост корня и стебля в толщину, камбий. Образование годичных колец у древесных растений. Влияние фитогормонов на рост растения. Ростовые движения растений. Развитие побега из почки. Ветвление побегов. Управление ростом растения. Формирование кроны. Применение знаний о росте растения в сельском хозяйстве. Развитие боковых побегов.</a:t>
                      </a:r>
                      <a:endParaRPr lang="ru-RU" sz="140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tc>
                  <a:txBody>
                    <a:bodyPr/>
                    <a:lstStyle/>
                    <a:p>
                      <a:pPr>
                        <a:lnSpc>
                          <a:spcPct val="107000"/>
                        </a:lnSpc>
                        <a:spcAft>
                          <a:spcPts val="0"/>
                        </a:spcAft>
                      </a:pPr>
                      <a:r>
                        <a:rPr lang="ru-RU" sz="1400" i="1" dirty="0" smtClean="0">
                          <a:effectLst/>
                        </a:rPr>
                        <a:t>Материал</a:t>
                      </a:r>
                      <a:r>
                        <a:rPr lang="ru-RU" sz="1400" i="1" baseline="0" dirty="0" smtClean="0">
                          <a:effectLst/>
                        </a:rPr>
                        <a:t> не отражен в рабочей программе </a:t>
                      </a:r>
                    </a:p>
                    <a:p>
                      <a:pPr>
                        <a:lnSpc>
                          <a:spcPct val="107000"/>
                        </a:lnSpc>
                        <a:spcAft>
                          <a:spcPts val="0"/>
                        </a:spcAft>
                      </a:pPr>
                      <a:r>
                        <a:rPr lang="ru-RU" sz="1400" i="1" baseline="0" dirty="0" smtClean="0">
                          <a:effectLst/>
                        </a:rPr>
                        <a:t>7 класса</a:t>
                      </a:r>
                      <a:endParaRPr lang="ru-RU" sz="1400" i="1" dirty="0">
                        <a:effectLst/>
                        <a:latin typeface="Calibri" panose="020F0502020204030204" pitchFamily="34" charset="0"/>
                        <a:ea typeface="Calibri" panose="020F0502020204030204" pitchFamily="34" charset="0"/>
                        <a:cs typeface="Times New Roman" panose="02020603050405020304" pitchFamily="18" charset="0"/>
                      </a:endParaRPr>
                    </a:p>
                  </a:txBody>
                  <a:tcPr marL="35394" marR="35394" marT="0" marB="0"/>
                </a:tc>
                <a:extLst>
                  <a:ext uri="{0D108BD9-81ED-4DB2-BD59-A6C34878D82A}">
                    <a16:rowId xmlns:a16="http://schemas.microsoft.com/office/drawing/2014/main" val="3637001182"/>
                  </a:ext>
                </a:extLst>
              </a:tr>
            </a:tbl>
          </a:graphicData>
        </a:graphic>
      </p:graphicFrame>
    </p:spTree>
    <p:extLst>
      <p:ext uri="{BB962C8B-B14F-4D97-AF65-F5344CB8AC3E}">
        <p14:creationId xmlns:p14="http://schemas.microsoft.com/office/powerpoint/2010/main" val="30369502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15655" y="214762"/>
            <a:ext cx="10515600" cy="674936"/>
          </a:xfrm>
        </p:spPr>
        <p:txBody>
          <a:bodyPr>
            <a:normAutofit fontScale="90000"/>
          </a:bodyPr>
          <a:lstStyle/>
          <a:p>
            <a:r>
              <a:rPr lang="ru-RU" sz="3200" b="1" dirty="0" smtClean="0">
                <a:solidFill>
                  <a:schemeClr val="accent1">
                    <a:lumMod val="50000"/>
                  </a:schemeClr>
                </a:solidFill>
              </a:rPr>
              <a:t>Концентрический подход к освоению предметного содержания</a:t>
            </a:r>
            <a:br>
              <a:rPr lang="ru-RU" sz="3200" b="1" dirty="0" smtClean="0">
                <a:solidFill>
                  <a:schemeClr val="accent1">
                    <a:lumMod val="50000"/>
                  </a:schemeClr>
                </a:solidFill>
              </a:rPr>
            </a:br>
            <a:r>
              <a:rPr lang="ru-RU" sz="3200" b="1" dirty="0" smtClean="0">
                <a:solidFill>
                  <a:schemeClr val="accent1">
                    <a:lumMod val="50000"/>
                  </a:schemeClr>
                </a:solidFill>
              </a:rPr>
              <a:t>в 6 и 7 классах</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32</a:t>
            </a:fld>
            <a:endParaRPr lang="ru-RU" sz="1400" dirty="0">
              <a:solidFill>
                <a:schemeClr val="bg1">
                  <a:lumMod val="50000"/>
                </a:schemeClr>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406779443"/>
              </p:ext>
            </p:extLst>
          </p:nvPr>
        </p:nvGraphicFramePr>
        <p:xfrm>
          <a:off x="0" y="985521"/>
          <a:ext cx="12191999" cy="5691632"/>
        </p:xfrm>
        <a:graphic>
          <a:graphicData uri="http://schemas.openxmlformats.org/drawingml/2006/table">
            <a:tbl>
              <a:tblPr firstRow="1" firstCol="1" bandRow="1">
                <a:tableStyleId>{5C22544A-7EE6-4342-B048-85BDC9FD1C3A}</a:tableStyleId>
              </a:tblPr>
              <a:tblGrid>
                <a:gridCol w="460509">
                  <a:extLst>
                    <a:ext uri="{9D8B030D-6E8A-4147-A177-3AD203B41FA5}">
                      <a16:colId xmlns:a16="http://schemas.microsoft.com/office/drawing/2014/main" val="2846363843"/>
                    </a:ext>
                  </a:extLst>
                </a:gridCol>
                <a:gridCol w="4530516">
                  <a:extLst>
                    <a:ext uri="{9D8B030D-6E8A-4147-A177-3AD203B41FA5}">
                      <a16:colId xmlns:a16="http://schemas.microsoft.com/office/drawing/2014/main" val="909120112"/>
                    </a:ext>
                  </a:extLst>
                </a:gridCol>
                <a:gridCol w="7200974">
                  <a:extLst>
                    <a:ext uri="{9D8B030D-6E8A-4147-A177-3AD203B41FA5}">
                      <a16:colId xmlns:a16="http://schemas.microsoft.com/office/drawing/2014/main" val="3154447956"/>
                    </a:ext>
                  </a:extLst>
                </a:gridCol>
              </a:tblGrid>
              <a:tr h="162559">
                <a:tc>
                  <a:txBody>
                    <a:bodyPr/>
                    <a:lstStyle/>
                    <a:p>
                      <a:pPr>
                        <a:lnSpc>
                          <a:spcPct val="107000"/>
                        </a:lnSpc>
                        <a:spcAft>
                          <a:spcPts val="0"/>
                        </a:spcAft>
                      </a:pPr>
                      <a:r>
                        <a:rPr lang="ru-RU" sz="1400" dirty="0">
                          <a:effectLst/>
                        </a:rPr>
                        <a:t> </a:t>
                      </a:r>
                      <a:r>
                        <a:rPr lang="ru-RU" sz="1400" dirty="0" smtClean="0">
                          <a:effectLst/>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6 класс (базовый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400" dirty="0" smtClean="0">
                          <a:effectLst/>
                          <a:latin typeface="Calibri" panose="020F0502020204030204" pitchFamily="34" charset="0"/>
                          <a:ea typeface="Calibri" panose="020F0502020204030204" pitchFamily="34" charset="0"/>
                          <a:cs typeface="Times New Roman" panose="02020603050405020304" pitchFamily="18" charset="0"/>
                        </a:rPr>
                        <a:t>7 класс (углубленный уровень)</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2483678000"/>
                  </a:ext>
                </a:extLst>
              </a:tr>
              <a:tr h="1122474">
                <a:tc>
                  <a:txBody>
                    <a:bodyPr/>
                    <a:lstStyle/>
                    <a:p>
                      <a:pPr>
                        <a:lnSpc>
                          <a:spcPct val="107000"/>
                        </a:lnSpc>
                        <a:spcAft>
                          <a:spcPts val="0"/>
                        </a:spcAft>
                      </a:pPr>
                      <a:r>
                        <a:rPr lang="ru-RU" sz="1400" dirty="0">
                          <a:effectLst/>
                        </a:rPr>
                        <a:t> </a:t>
                      </a:r>
                      <a:r>
                        <a:rPr lang="ru-RU" sz="1400" dirty="0" smtClean="0">
                          <a:effectLst/>
                        </a:rPr>
                        <a:t>14</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6. Размножение растения </a:t>
                      </a:r>
                    </a:p>
                    <a:p>
                      <a:pPr>
                        <a:lnSpc>
                          <a:spcPct val="107000"/>
                        </a:lnSpc>
                        <a:spcAft>
                          <a:spcPts val="0"/>
                        </a:spcAft>
                      </a:pPr>
                      <a:r>
                        <a:rPr lang="ru-RU" sz="1300" dirty="0">
                          <a:effectLst/>
                          <a:highlight>
                            <a:srgbClr val="FFFF00"/>
                          </a:highlight>
                        </a:rPr>
                        <a:t>Вегетативное размножение цветковых растений в природе. Вегетативное размножение культурных растений</a:t>
                      </a:r>
                      <a:r>
                        <a:rPr lang="ru-RU" sz="1300" dirty="0">
                          <a:effectLst/>
                        </a:rPr>
                        <a:t>. Клоны. Сохранение признаков материнского растения. Хозяйственное значение вегетативного размножения. </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IV. </a:t>
                      </a:r>
                      <a:r>
                        <a:rPr lang="ru-RU" sz="1300" dirty="0" err="1">
                          <a:effectLst/>
                        </a:rPr>
                        <a:t>Архепластидные</a:t>
                      </a:r>
                      <a:r>
                        <a:rPr lang="ru-RU" sz="1300" dirty="0">
                          <a:effectLst/>
                        </a:rPr>
                        <a:t>, или «растения»</a:t>
                      </a:r>
                    </a:p>
                    <a:p>
                      <a:pPr>
                        <a:lnSpc>
                          <a:spcPct val="107000"/>
                        </a:lnSpc>
                        <a:spcAft>
                          <a:spcPts val="0"/>
                        </a:spcAft>
                      </a:pPr>
                      <a:r>
                        <a:rPr lang="ru-RU" sz="1300" dirty="0">
                          <a:effectLst/>
                        </a:rPr>
                        <a:t>5. Строение и жизнедеятельность семенных растений. </a:t>
                      </a:r>
                    </a:p>
                    <a:p>
                      <a:pPr>
                        <a:lnSpc>
                          <a:spcPct val="107000"/>
                        </a:lnSpc>
                        <a:spcAft>
                          <a:spcPts val="0"/>
                        </a:spcAft>
                      </a:pPr>
                      <a:r>
                        <a:rPr lang="ru-RU" sz="1300" dirty="0">
                          <a:effectLst/>
                        </a:rPr>
                        <a:t>5.3. </a:t>
                      </a:r>
                      <a:r>
                        <a:rPr lang="ru-RU" sz="1300" dirty="0">
                          <a:effectLst/>
                          <a:highlight>
                            <a:srgbClr val="FFFF00"/>
                          </a:highlight>
                        </a:rPr>
                        <a:t>Вегетативное размножение растений. Вегетативное размножение цветковых растений и его значение в естественных условиях и в сельскохозяйственной практике</a:t>
                      </a:r>
                      <a:r>
                        <a:rPr lang="ru-RU" sz="1300" dirty="0">
                          <a:effectLst/>
                        </a:rPr>
                        <a:t>. Основные формы вегетативного размножения: корнями, листьями, надземными и подземными побегами. Размножение прививкой. Работы И. В. Мичурина. Клонирование растений. Микроклональное размножение растений. Клеточная инженерия как современная технология размножения растений.</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1771996364"/>
                  </a:ext>
                </a:extLst>
              </a:tr>
              <a:tr h="1262784">
                <a:tc>
                  <a:txBody>
                    <a:bodyPr/>
                    <a:lstStyle/>
                    <a:p>
                      <a:pPr>
                        <a:lnSpc>
                          <a:spcPct val="107000"/>
                        </a:lnSpc>
                        <a:spcAft>
                          <a:spcPts val="0"/>
                        </a:spcAft>
                      </a:pPr>
                      <a:r>
                        <a:rPr lang="ru-RU" sz="1400" dirty="0">
                          <a:effectLst/>
                        </a:rPr>
                        <a:t> </a:t>
                      </a:r>
                      <a:r>
                        <a:rPr lang="ru-RU" sz="1400" dirty="0" smtClean="0">
                          <a:effectLst/>
                        </a:rPr>
                        <a:t>15</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6. Размножение растения </a:t>
                      </a:r>
                    </a:p>
                    <a:p>
                      <a:pPr>
                        <a:lnSpc>
                          <a:spcPct val="107000"/>
                        </a:lnSpc>
                        <a:spcAft>
                          <a:spcPts val="0"/>
                        </a:spcAft>
                      </a:pPr>
                      <a:r>
                        <a:rPr lang="ru-RU" sz="1300" dirty="0">
                          <a:effectLst/>
                        </a:rPr>
                        <a:t>Семенное (генеративное) размножение растений. Цветки и соцветия. Опыление. Перекрёстное опыление (ветром, животными, водой) и самоопыление. Двойное оплодотворение. Наследование признаков обоих растений. Образование плодов и семян. Типы плодов. Распространение плодов и семян в природе. Состав и строение семян. Условия прорастания семян. Подготовка семян к посеву. Развитие проростков</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4.2. Цветковые растения. </a:t>
                      </a:r>
                    </a:p>
                    <a:p>
                      <a:pPr>
                        <a:lnSpc>
                          <a:spcPct val="107000"/>
                        </a:lnSpc>
                        <a:spcAft>
                          <a:spcPts val="0"/>
                        </a:spcAft>
                      </a:pPr>
                      <a:r>
                        <a:rPr lang="ru-RU" sz="1300" dirty="0">
                          <a:effectLst/>
                        </a:rPr>
                        <a:t>Строение и жизнедеятельность цветковых. Цветок как орган полового размножения у покрытосеменных растений. Разнообразие цветков: правильные и неправильные; обоеполые и раздельнополые. Однодомные и двудомные растения. Соцветия (сложные, простые). Цветение. Развитие микро- и мегаспор. Гаметы. Опыление. Оплодотворение. Зигота. Двойное оплодотворение у покрытосеменных (цветковых) растений. Работы С. Г. Навашина. Жизненный цикл цветковых. </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2162038861"/>
                  </a:ext>
                </a:extLst>
              </a:tr>
              <a:tr h="701547">
                <a:tc>
                  <a:txBody>
                    <a:bodyPr/>
                    <a:lstStyle/>
                    <a:p>
                      <a:pPr>
                        <a:lnSpc>
                          <a:spcPct val="107000"/>
                        </a:lnSpc>
                        <a:spcAft>
                          <a:spcPts val="0"/>
                        </a:spcAft>
                      </a:pPr>
                      <a:r>
                        <a:rPr lang="ru-RU" sz="1400" dirty="0">
                          <a:effectLst/>
                        </a:rPr>
                        <a:t> </a:t>
                      </a:r>
                      <a:r>
                        <a:rPr lang="ru-RU" sz="1400" dirty="0" smtClean="0">
                          <a:effectLst/>
                        </a:rPr>
                        <a:t>16</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a:effectLst/>
                        </a:rPr>
                        <a:t>6. Размножение растения </a:t>
                      </a:r>
                    </a:p>
                    <a:p>
                      <a:pPr>
                        <a:lnSpc>
                          <a:spcPct val="107000"/>
                        </a:lnSpc>
                        <a:spcAft>
                          <a:spcPts val="0"/>
                        </a:spcAft>
                      </a:pPr>
                      <a:r>
                        <a:rPr lang="ru-RU" sz="1300">
                          <a:effectLst/>
                        </a:rPr>
                        <a:t>Образование плодов и семян. Типы плодов. Распространение плодов и семян в природе. Состав и строение семян. Условия прорастания семян. Подготовка семян к посеву. Развитие проростков</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4.2. Цветковые растения. </a:t>
                      </a:r>
                    </a:p>
                    <a:p>
                      <a:pPr>
                        <a:lnSpc>
                          <a:spcPct val="107000"/>
                        </a:lnSpc>
                        <a:spcAft>
                          <a:spcPts val="0"/>
                        </a:spcAft>
                      </a:pPr>
                      <a:r>
                        <a:rPr lang="ru-RU" sz="1300" dirty="0">
                          <a:effectLst/>
                        </a:rPr>
                        <a:t>Плоды и семена. Разнообразие плодов. Сухие и сочные плоды. Односемянные и многосемянные плоды. Соплодия. Строение семян двудольных и однодольных растений. Разнообразие семян. Распространение плодов и семян в природе. Условия прорастания семян. Дыхание семян. Развитие проростка. Распространение плодов и семян в природе.</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4242348308"/>
                  </a:ext>
                </a:extLst>
              </a:tr>
              <a:tr h="701547">
                <a:tc>
                  <a:txBody>
                    <a:bodyPr/>
                    <a:lstStyle/>
                    <a:p>
                      <a:pPr>
                        <a:lnSpc>
                          <a:spcPct val="107000"/>
                        </a:lnSpc>
                        <a:spcAft>
                          <a:spcPts val="0"/>
                        </a:spcAft>
                      </a:pPr>
                      <a:r>
                        <a:rPr lang="ru-RU" sz="1400" dirty="0" smtClean="0">
                          <a:effectLst/>
                          <a:latin typeface="+mn-lt"/>
                          <a:ea typeface="+mn-ea"/>
                          <a:cs typeface="+mn-cs"/>
                        </a:rPr>
                        <a:t>17</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a:effectLst/>
                        </a:rPr>
                        <a:t>7. Развитие растения </a:t>
                      </a:r>
                    </a:p>
                    <a:p>
                      <a:pPr>
                        <a:lnSpc>
                          <a:spcPct val="107000"/>
                        </a:lnSpc>
                        <a:spcAft>
                          <a:spcPts val="0"/>
                        </a:spcAft>
                      </a:pPr>
                      <a:r>
                        <a:rPr lang="ru-RU" sz="1300">
                          <a:effectLst/>
                        </a:rPr>
                        <a:t>Развитие цветкового растения. Основные периоды развития. Цикл развития цветкового растения. Влияние факторов внешней среды на развитие цветковых растений. Жизненные формы цветковых растений.</a:t>
                      </a:r>
                      <a:endParaRPr lang="ru-RU" sz="130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tc>
                  <a:txBody>
                    <a:bodyPr/>
                    <a:lstStyle/>
                    <a:p>
                      <a:pPr>
                        <a:lnSpc>
                          <a:spcPct val="107000"/>
                        </a:lnSpc>
                        <a:spcAft>
                          <a:spcPts val="0"/>
                        </a:spcAft>
                      </a:pPr>
                      <a:r>
                        <a:rPr lang="ru-RU" sz="1300" dirty="0">
                          <a:effectLst/>
                        </a:rPr>
                        <a:t>4.2. Цветковые растения. </a:t>
                      </a:r>
                    </a:p>
                    <a:p>
                      <a:pPr>
                        <a:lnSpc>
                          <a:spcPct val="107000"/>
                        </a:lnSpc>
                        <a:spcAft>
                          <a:spcPts val="0"/>
                        </a:spcAft>
                      </a:pPr>
                      <a:r>
                        <a:rPr lang="ru-RU" sz="1300" dirty="0">
                          <a:effectLst/>
                        </a:rPr>
                        <a:t>Индивидуальное развитие растений (онтогенез). Периоды онтогенеза: эмбриональный, молодости (ювенильный), зрелости (размножения), старости (сенильный) на примере покрытосеменного растения. Стадии вегетационного периода растений на примере злаков (всходы, кущение, выход в трубку, колошение, цветение, созревание).</a:t>
                      </a:r>
                      <a:endParaRPr lang="ru-RU"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960" marR="44960" marT="0" marB="0"/>
                </a:tc>
                <a:extLst>
                  <a:ext uri="{0D108BD9-81ED-4DB2-BD59-A6C34878D82A}">
                    <a16:rowId xmlns:a16="http://schemas.microsoft.com/office/drawing/2014/main" val="2242240715"/>
                  </a:ext>
                </a:extLst>
              </a:tr>
            </a:tbl>
          </a:graphicData>
        </a:graphic>
      </p:graphicFrame>
    </p:spTree>
    <p:extLst>
      <p:ext uri="{BB962C8B-B14F-4D97-AF65-F5344CB8AC3E}">
        <p14:creationId xmlns:p14="http://schemas.microsoft.com/office/powerpoint/2010/main" val="7029514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60471" y="1306264"/>
            <a:ext cx="10515600" cy="2122736"/>
          </a:xfrm>
        </p:spPr>
        <p:txBody>
          <a:bodyPr>
            <a:normAutofit fontScale="90000"/>
          </a:bodyPr>
          <a:lstStyle/>
          <a:p>
            <a:pPr algn="ctr"/>
            <a:r>
              <a:rPr lang="ru-RU" sz="3200" b="1" dirty="0" smtClean="0">
                <a:solidFill>
                  <a:schemeClr val="accent1">
                    <a:lumMod val="50000"/>
                  </a:schemeClr>
                </a:solidFill>
              </a:rPr>
              <a:t>Трудности </a:t>
            </a:r>
            <a:r>
              <a:rPr lang="ru-RU" sz="3200" b="1" dirty="0">
                <a:solidFill>
                  <a:schemeClr val="accent1">
                    <a:lumMod val="50000"/>
                  </a:schemeClr>
                </a:solidFill>
              </a:rPr>
              <a:t>организации обучения биологии</a:t>
            </a:r>
            <a:br>
              <a:rPr lang="ru-RU" sz="3200" b="1" dirty="0">
                <a:solidFill>
                  <a:schemeClr val="accent1">
                    <a:lumMod val="50000"/>
                  </a:schemeClr>
                </a:solidFill>
              </a:rPr>
            </a:br>
            <a:r>
              <a:rPr lang="ru-RU" sz="3200" b="1" dirty="0">
                <a:solidFill>
                  <a:schemeClr val="accent1">
                    <a:lumMod val="50000"/>
                  </a:schemeClr>
                </a:solidFill>
              </a:rPr>
              <a:t>на уровне основного общего образования</a:t>
            </a:r>
            <a:br>
              <a:rPr lang="ru-RU" sz="3200" b="1" dirty="0">
                <a:solidFill>
                  <a:schemeClr val="accent1">
                    <a:lumMod val="50000"/>
                  </a:schemeClr>
                </a:solidFill>
              </a:rPr>
            </a:br>
            <a:r>
              <a:rPr lang="ru-RU" sz="3200" b="1" dirty="0">
                <a:solidFill>
                  <a:schemeClr val="accent1">
                    <a:lumMod val="50000"/>
                  </a:schemeClr>
                </a:solidFill>
              </a:rPr>
              <a:t>(углублённый уровень)</a:t>
            </a:r>
            <a:br>
              <a:rPr lang="ru-RU" sz="3200" b="1" dirty="0">
                <a:solidFill>
                  <a:schemeClr val="accent1">
                    <a:lumMod val="50000"/>
                  </a:schemeClr>
                </a:solidFill>
              </a:rPr>
            </a:br>
            <a:r>
              <a:rPr lang="ru-RU" sz="3200" b="1" dirty="0">
                <a:solidFill>
                  <a:schemeClr val="accent1">
                    <a:lumMod val="50000"/>
                  </a:schemeClr>
                </a:solidFill>
              </a:rPr>
              <a:t/>
            </a:r>
            <a:br>
              <a:rPr lang="ru-RU" sz="3200" b="1" dirty="0">
                <a:solidFill>
                  <a:schemeClr val="accent1">
                    <a:lumMod val="50000"/>
                  </a:schemeClr>
                </a:solidFill>
              </a:rPr>
            </a:b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33</a:t>
            </a:fld>
            <a:endParaRPr lang="ru-RU" sz="1400" dirty="0">
              <a:solidFill>
                <a:schemeClr val="bg1">
                  <a:lumMod val="50000"/>
                </a:schemeClr>
              </a:solidFill>
            </a:endParaRPr>
          </a:p>
        </p:txBody>
      </p:sp>
      <p:sp>
        <p:nvSpPr>
          <p:cNvPr id="8" name="Объект 8">
            <a:extLst>
              <a:ext uri="{FF2B5EF4-FFF2-40B4-BE49-F238E27FC236}">
                <a16:creationId xmlns:a16="http://schemas.microsoft.com/office/drawing/2014/main" id="{D00D47BF-B6FB-EE52-F8CF-EC4B90C1E862}"/>
              </a:ext>
            </a:extLst>
          </p:cNvPr>
          <p:cNvSpPr>
            <a:spLocks noGrp="1"/>
          </p:cNvSpPr>
          <p:nvPr>
            <p:ph sz="half" idx="2"/>
          </p:nvPr>
        </p:nvSpPr>
        <p:spPr>
          <a:xfrm>
            <a:off x="579120" y="3111512"/>
            <a:ext cx="11155680" cy="1409688"/>
          </a:xfrm>
          <a:solidFill>
            <a:schemeClr val="accent1">
              <a:lumMod val="20000"/>
              <a:lumOff val="80000"/>
            </a:schemeClr>
          </a:solidFill>
        </p:spPr>
        <p:txBody>
          <a:bodyPr>
            <a:noAutofit/>
          </a:bodyPr>
          <a:lstStyle/>
          <a:p>
            <a:pPr marL="0" indent="0" algn="ctr">
              <a:lnSpc>
                <a:spcPct val="150000"/>
              </a:lnSpc>
              <a:spcBef>
                <a:spcPts val="0"/>
              </a:spcBef>
              <a:buNone/>
            </a:pPr>
            <a:r>
              <a:rPr lang="ru-RU" sz="2400" b="1" dirty="0" smtClean="0"/>
              <a:t>4. Расширенное общебиологическое содержание раздела </a:t>
            </a:r>
          </a:p>
          <a:p>
            <a:pPr marL="0" indent="0" algn="ctr">
              <a:lnSpc>
                <a:spcPct val="150000"/>
              </a:lnSpc>
              <a:spcBef>
                <a:spcPts val="0"/>
              </a:spcBef>
              <a:buNone/>
            </a:pPr>
            <a:r>
              <a:rPr lang="ru-RU" sz="2400" b="1" dirty="0" smtClean="0"/>
              <a:t>«Человек и его здоровье»</a:t>
            </a:r>
          </a:p>
        </p:txBody>
      </p:sp>
    </p:spTree>
    <p:extLst>
      <p:ext uri="{BB962C8B-B14F-4D97-AF65-F5344CB8AC3E}">
        <p14:creationId xmlns:p14="http://schemas.microsoft.com/office/powerpoint/2010/main" val="21292051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107439" y="214762"/>
            <a:ext cx="9723815" cy="882518"/>
          </a:xfrm>
        </p:spPr>
        <p:txBody>
          <a:bodyPr>
            <a:normAutofit fontScale="90000"/>
          </a:bodyPr>
          <a:lstStyle/>
          <a:p>
            <a:r>
              <a:rPr lang="ru-RU" sz="3200" b="1" dirty="0" smtClean="0">
                <a:solidFill>
                  <a:schemeClr val="accent1">
                    <a:lumMod val="50000"/>
                  </a:schemeClr>
                </a:solidFill>
              </a:rPr>
              <a:t>Общебиологическое содержание </a:t>
            </a:r>
            <a:br>
              <a:rPr lang="ru-RU" sz="3200" b="1" dirty="0" smtClean="0">
                <a:solidFill>
                  <a:schemeClr val="accent1">
                    <a:lumMod val="50000"/>
                  </a:schemeClr>
                </a:solidFill>
              </a:rPr>
            </a:br>
            <a:r>
              <a:rPr lang="ru-RU" sz="3200" b="1" dirty="0" smtClean="0">
                <a:solidFill>
                  <a:schemeClr val="accent1">
                    <a:lumMod val="50000"/>
                  </a:schemeClr>
                </a:solidFill>
              </a:rPr>
              <a:t>курса биологии в 9 классе</a:t>
            </a:r>
            <a:endParaRPr lang="ru-RU" sz="3200" b="1" dirty="0">
              <a:solidFill>
                <a:schemeClr val="accent1">
                  <a:lumMod val="50000"/>
                </a:schemeClr>
              </a:solidFill>
            </a:endParaRP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34</a:t>
            </a:fld>
            <a:endParaRPr lang="ru-RU" sz="1400" dirty="0">
              <a:solidFill>
                <a:schemeClr val="bg1">
                  <a:lumMod val="50000"/>
                </a:schemeClr>
              </a:solidFil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77173439"/>
              </p:ext>
            </p:extLst>
          </p:nvPr>
        </p:nvGraphicFramePr>
        <p:xfrm>
          <a:off x="10160" y="1097281"/>
          <a:ext cx="12181840" cy="5621720"/>
        </p:xfrm>
        <a:graphic>
          <a:graphicData uri="http://schemas.openxmlformats.org/drawingml/2006/table">
            <a:tbl>
              <a:tblPr firstRow="1" firstCol="1" bandRow="1">
                <a:tableStyleId>{5C22544A-7EE6-4342-B048-85BDC9FD1C3A}</a:tableStyleId>
              </a:tblPr>
              <a:tblGrid>
                <a:gridCol w="12181840">
                  <a:extLst>
                    <a:ext uri="{9D8B030D-6E8A-4147-A177-3AD203B41FA5}">
                      <a16:colId xmlns:a16="http://schemas.microsoft.com/office/drawing/2014/main" val="4051063504"/>
                    </a:ext>
                  </a:extLst>
                </a:gridCol>
              </a:tblGrid>
              <a:tr h="298497">
                <a:tc>
                  <a:txBody>
                    <a:bodyPr/>
                    <a:lstStyle/>
                    <a:p>
                      <a:pPr>
                        <a:lnSpc>
                          <a:spcPct val="107000"/>
                        </a:lnSpc>
                        <a:spcAft>
                          <a:spcPts val="0"/>
                        </a:spcAft>
                      </a:pPr>
                      <a:r>
                        <a:rPr lang="ru-RU" sz="1800">
                          <a:effectLst/>
                        </a:rPr>
                        <a:t>1. Человек – биосоциальный вид</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967" marR="36967" marT="0" marB="0"/>
                </a:tc>
                <a:extLst>
                  <a:ext uri="{0D108BD9-81ED-4DB2-BD59-A6C34878D82A}">
                    <a16:rowId xmlns:a16="http://schemas.microsoft.com/office/drawing/2014/main" val="68702963"/>
                  </a:ext>
                </a:extLst>
              </a:tr>
              <a:tr h="1180747">
                <a:tc>
                  <a:txBody>
                    <a:bodyPr/>
                    <a:lstStyle/>
                    <a:p>
                      <a:pPr>
                        <a:lnSpc>
                          <a:spcPct val="107000"/>
                        </a:lnSpc>
                        <a:spcAft>
                          <a:spcPts val="0"/>
                        </a:spcAft>
                      </a:pPr>
                      <a:r>
                        <a:rPr lang="ru-RU" sz="1800" b="0" dirty="0">
                          <a:solidFill>
                            <a:schemeClr val="tx1"/>
                          </a:solidFill>
                          <a:effectLst/>
                        </a:rPr>
                        <a:t>Место человека в системе органического мира. Человек как часть природы. Систематическое положение современного человека. Сходство человека с млекопитающими. Отличие человека от приматов. Доказательства животного </a:t>
                      </a:r>
                      <a:r>
                        <a:rPr lang="ru-RU" sz="1800" b="0" kern="1200" dirty="0">
                          <a:solidFill>
                            <a:schemeClr val="tx1"/>
                          </a:solidFill>
                          <a:effectLst/>
                          <a:latin typeface="+mn-lt"/>
                          <a:ea typeface="+mn-ea"/>
                          <a:cs typeface="+mn-cs"/>
                        </a:rPr>
                        <a:t>происхождения</a:t>
                      </a:r>
                      <a:r>
                        <a:rPr lang="ru-RU" sz="1800" b="0" dirty="0">
                          <a:solidFill>
                            <a:schemeClr val="tx1"/>
                          </a:solidFill>
                          <a:effectLst/>
                        </a:rPr>
                        <a:t> человека. Человек разумный. Антропогенез, его этапы. Биологические и социальные факторы становления человека. Человеческие расы.</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6967" marR="36967" marT="0" marB="0">
                    <a:solidFill>
                      <a:schemeClr val="accent1">
                        <a:lumMod val="20000"/>
                        <a:lumOff val="80000"/>
                      </a:schemeClr>
                    </a:solidFill>
                  </a:tcPr>
                </a:tc>
                <a:extLst>
                  <a:ext uri="{0D108BD9-81ED-4DB2-BD59-A6C34878D82A}">
                    <a16:rowId xmlns:a16="http://schemas.microsoft.com/office/drawing/2014/main" val="1045576238"/>
                  </a:ext>
                </a:extLst>
              </a:tr>
              <a:tr h="298497">
                <a:tc>
                  <a:txBody>
                    <a:bodyPr/>
                    <a:lstStyle/>
                    <a:p>
                      <a:pPr>
                        <a:lnSpc>
                          <a:spcPct val="107000"/>
                        </a:lnSpc>
                        <a:spcAft>
                          <a:spcPts val="0"/>
                        </a:spcAft>
                      </a:pPr>
                      <a:r>
                        <a:rPr lang="ru-RU" sz="1800">
                          <a:effectLst/>
                        </a:rPr>
                        <a:t>2. Структура организма человека</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967" marR="36967" marT="0" marB="0"/>
                </a:tc>
                <a:extLst>
                  <a:ext uri="{0D108BD9-81ED-4DB2-BD59-A6C34878D82A}">
                    <a16:rowId xmlns:a16="http://schemas.microsoft.com/office/drawing/2014/main" val="1011537357"/>
                  </a:ext>
                </a:extLst>
              </a:tr>
              <a:tr h="882251">
                <a:tc>
                  <a:txBody>
                    <a:bodyPr/>
                    <a:lstStyle/>
                    <a:p>
                      <a:pPr>
                        <a:lnSpc>
                          <a:spcPct val="107000"/>
                        </a:lnSpc>
                        <a:spcAft>
                          <a:spcPts val="0"/>
                        </a:spcAft>
                      </a:pPr>
                      <a:r>
                        <a:rPr lang="ru-RU" sz="1800" b="0" kern="1200" dirty="0">
                          <a:solidFill>
                            <a:schemeClr val="tx1"/>
                          </a:solidFill>
                          <a:effectLst/>
                          <a:latin typeface="+mn-lt"/>
                          <a:ea typeface="+mn-ea"/>
                          <a:cs typeface="+mn-cs"/>
                        </a:rPr>
                        <a:t>Строение и химический состав клетки. Обмен веществ и превращение энергии в клетке. Многообразие клеток, их деление. Нуклеиновые кислоты. Гены. Хромосомы. Хромосомный набор. Митоз, мейоз. Соматические и половые клетки. Стволовые клетки.</a:t>
                      </a:r>
                    </a:p>
                  </a:txBody>
                  <a:tcPr marL="36967" marR="36967" marT="0" marB="0">
                    <a:solidFill>
                      <a:schemeClr val="accent1">
                        <a:lumMod val="20000"/>
                        <a:lumOff val="80000"/>
                      </a:schemeClr>
                    </a:solidFill>
                  </a:tcPr>
                </a:tc>
                <a:extLst>
                  <a:ext uri="{0D108BD9-81ED-4DB2-BD59-A6C34878D82A}">
                    <a16:rowId xmlns:a16="http://schemas.microsoft.com/office/drawing/2014/main" val="2622045897"/>
                  </a:ext>
                </a:extLst>
              </a:tr>
              <a:tr h="298497">
                <a:tc>
                  <a:txBody>
                    <a:bodyPr/>
                    <a:lstStyle/>
                    <a:p>
                      <a:pPr>
                        <a:lnSpc>
                          <a:spcPct val="107000"/>
                        </a:lnSpc>
                        <a:spcAft>
                          <a:spcPts val="0"/>
                        </a:spcAft>
                      </a:pPr>
                      <a:r>
                        <a:rPr lang="ru-RU" sz="1800">
                          <a:effectLst/>
                        </a:rPr>
                        <a:t>12. Размножение и развитие</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967" marR="36967" marT="0" marB="0"/>
                </a:tc>
                <a:extLst>
                  <a:ext uri="{0D108BD9-81ED-4DB2-BD59-A6C34878D82A}">
                    <a16:rowId xmlns:a16="http://schemas.microsoft.com/office/drawing/2014/main" val="851258110"/>
                  </a:ext>
                </a:extLst>
              </a:tr>
              <a:tr h="583754">
                <a:tc>
                  <a:txBody>
                    <a:bodyPr/>
                    <a:lstStyle/>
                    <a:p>
                      <a:pPr>
                        <a:lnSpc>
                          <a:spcPct val="107000"/>
                        </a:lnSpc>
                        <a:spcAft>
                          <a:spcPts val="0"/>
                        </a:spcAft>
                      </a:pPr>
                      <a:r>
                        <a:rPr lang="ru-RU" sz="1800" b="0" kern="1200" dirty="0">
                          <a:solidFill>
                            <a:schemeClr val="tx1"/>
                          </a:solidFill>
                          <a:effectLst/>
                          <a:latin typeface="+mn-lt"/>
                          <a:ea typeface="+mn-ea"/>
                          <a:cs typeface="+mn-cs"/>
                        </a:rPr>
                        <a:t>Наследование признаков у человека. Наследственные болезни, их причины и предупреждение. Набор хромосом, половые хромосомы, гены. Роль генетических знаний для планирования семьи. </a:t>
                      </a:r>
                    </a:p>
                  </a:txBody>
                  <a:tcPr marL="36967" marR="36967" marT="0" marB="0">
                    <a:solidFill>
                      <a:schemeClr val="accent1">
                        <a:lumMod val="20000"/>
                        <a:lumOff val="80000"/>
                      </a:schemeClr>
                    </a:solidFill>
                  </a:tcPr>
                </a:tc>
                <a:extLst>
                  <a:ext uri="{0D108BD9-81ED-4DB2-BD59-A6C34878D82A}">
                    <a16:rowId xmlns:a16="http://schemas.microsoft.com/office/drawing/2014/main" val="1632355759"/>
                  </a:ext>
                </a:extLst>
              </a:tr>
              <a:tr h="298497">
                <a:tc>
                  <a:txBody>
                    <a:bodyPr/>
                    <a:lstStyle/>
                    <a:p>
                      <a:pPr>
                        <a:lnSpc>
                          <a:spcPct val="107000"/>
                        </a:lnSpc>
                        <a:spcAft>
                          <a:spcPts val="0"/>
                        </a:spcAft>
                      </a:pPr>
                      <a:r>
                        <a:rPr lang="ru-RU" sz="1800">
                          <a:effectLst/>
                        </a:rPr>
                        <a:t>15. Человек и окружающая среда</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967" marR="36967" marT="0" marB="0"/>
                </a:tc>
                <a:extLst>
                  <a:ext uri="{0D108BD9-81ED-4DB2-BD59-A6C34878D82A}">
                    <a16:rowId xmlns:a16="http://schemas.microsoft.com/office/drawing/2014/main" val="3989863823"/>
                  </a:ext>
                </a:extLst>
              </a:tr>
              <a:tr h="1777740">
                <a:tc>
                  <a:txBody>
                    <a:bodyPr/>
                    <a:lstStyle/>
                    <a:p>
                      <a:pPr>
                        <a:lnSpc>
                          <a:spcPct val="107000"/>
                        </a:lnSpc>
                        <a:spcAft>
                          <a:spcPts val="0"/>
                        </a:spcAft>
                      </a:pPr>
                      <a:r>
                        <a:rPr lang="ru-RU" sz="1800" b="0" kern="1200" dirty="0">
                          <a:solidFill>
                            <a:schemeClr val="tx1"/>
                          </a:solidFill>
                          <a:effectLst/>
                          <a:latin typeface="+mn-lt"/>
                          <a:ea typeface="+mn-ea"/>
                          <a:cs typeface="+mn-cs"/>
                        </a:rPr>
                        <a:t>Человек и окружающая среда. Экологические факторы и их действие на организм человека. Зависимость здоровья человека от состояния окружающей среды. Микроклимат жилых помещений. Соблюдение правил поведения в окружающей среде, в опасных и чрезвычайных ситуациях.</a:t>
                      </a:r>
                    </a:p>
                    <a:p>
                      <a:pPr>
                        <a:lnSpc>
                          <a:spcPct val="107000"/>
                        </a:lnSpc>
                        <a:spcAft>
                          <a:spcPts val="0"/>
                        </a:spcAft>
                      </a:pPr>
                      <a:r>
                        <a:rPr lang="ru-RU" sz="1800" b="0" kern="1200" dirty="0">
                          <a:solidFill>
                            <a:schemeClr val="tx1"/>
                          </a:solidFill>
                          <a:effectLst/>
                          <a:latin typeface="+mn-lt"/>
                          <a:ea typeface="+mn-ea"/>
                          <a:cs typeface="+mn-cs"/>
                        </a:rPr>
                        <a:t>Человек как часть биосферы Земли. Антропогенные воздействия на природу. Урбанизация. Цивилизация. Техногенные изменения в окружающей среде. Современные глобальные экологические проблемы. Значение охраны окружающей среды для сохранения человечества</a:t>
                      </a:r>
                    </a:p>
                  </a:txBody>
                  <a:tcPr marL="36967" marR="36967" marT="0" marB="0">
                    <a:solidFill>
                      <a:schemeClr val="accent1">
                        <a:lumMod val="20000"/>
                        <a:lumOff val="80000"/>
                      </a:schemeClr>
                    </a:solidFill>
                  </a:tcPr>
                </a:tc>
                <a:extLst>
                  <a:ext uri="{0D108BD9-81ED-4DB2-BD59-A6C34878D82A}">
                    <a16:rowId xmlns:a16="http://schemas.microsoft.com/office/drawing/2014/main" val="953339767"/>
                  </a:ext>
                </a:extLst>
              </a:tr>
            </a:tbl>
          </a:graphicData>
        </a:graphic>
      </p:graphicFrame>
    </p:spTree>
    <p:extLst>
      <p:ext uri="{BB962C8B-B14F-4D97-AF65-F5344CB8AC3E}">
        <p14:creationId xmlns:p14="http://schemas.microsoft.com/office/powerpoint/2010/main" val="39449907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184987" y="1921023"/>
            <a:ext cx="9952653" cy="1507977"/>
          </a:xfrm>
        </p:spPr>
        <p:txBody>
          <a:bodyPr>
            <a:normAutofit/>
          </a:bodyPr>
          <a:lstStyle/>
          <a:p>
            <a:r>
              <a:rPr lang="ru-RU" sz="3600" b="1" dirty="0">
                <a:solidFill>
                  <a:schemeClr val="accent1">
                    <a:lumMod val="50000"/>
                  </a:schemeClr>
                </a:solidFill>
              </a:rPr>
              <a:t>Как изучать предметное содержание биологии </a:t>
            </a:r>
            <a:r>
              <a:rPr lang="en-US" sz="3600" b="1" dirty="0" smtClean="0">
                <a:solidFill>
                  <a:schemeClr val="accent1">
                    <a:lumMod val="50000"/>
                  </a:schemeClr>
                </a:solidFill>
              </a:rPr>
              <a:t/>
            </a:r>
            <a:br>
              <a:rPr lang="en-US" sz="3600" b="1" dirty="0" smtClean="0">
                <a:solidFill>
                  <a:schemeClr val="accent1">
                    <a:lumMod val="50000"/>
                  </a:schemeClr>
                </a:solidFill>
              </a:rPr>
            </a:br>
            <a:r>
              <a:rPr lang="ru-RU" sz="3600" b="1" dirty="0" smtClean="0">
                <a:solidFill>
                  <a:schemeClr val="accent1">
                    <a:lumMod val="50000"/>
                  </a:schemeClr>
                </a:solidFill>
              </a:rPr>
              <a:t>в </a:t>
            </a:r>
            <a:r>
              <a:rPr lang="ru-RU" sz="3600" b="1" dirty="0">
                <a:solidFill>
                  <a:schemeClr val="accent1">
                    <a:lumMod val="50000"/>
                  </a:schemeClr>
                </a:solidFill>
              </a:rPr>
              <a:t>7-9 классах на углубленном </a:t>
            </a:r>
            <a:r>
              <a:rPr lang="ru-RU" sz="3600" b="1" dirty="0" smtClean="0">
                <a:solidFill>
                  <a:schemeClr val="accent1">
                    <a:lumMod val="50000"/>
                  </a:schemeClr>
                </a:solidFill>
              </a:rPr>
              <a:t>уровне</a:t>
            </a:r>
            <a:endParaRPr lang="ru-RU" sz="3600" b="1" dirty="0">
              <a:solidFill>
                <a:schemeClr val="accent1">
                  <a:lumMod val="50000"/>
                </a:schemeClr>
              </a:solidFill>
            </a:endParaRPr>
          </a:p>
        </p:txBody>
      </p:sp>
      <p:sp>
        <p:nvSpPr>
          <p:cNvPr id="5" name="Подзаголовок 4"/>
          <p:cNvSpPr>
            <a:spLocks noGrp="1"/>
          </p:cNvSpPr>
          <p:nvPr>
            <p:ph type="subTitle" idx="1"/>
          </p:nvPr>
        </p:nvSpPr>
        <p:spPr>
          <a:xfrm>
            <a:off x="1651378" y="4801915"/>
            <a:ext cx="9321422" cy="1148509"/>
          </a:xfrm>
        </p:spPr>
        <p:txBody>
          <a:bodyPr>
            <a:normAutofit/>
          </a:bodyPr>
          <a:lstStyle/>
          <a:p>
            <a:pPr algn="l">
              <a:lnSpc>
                <a:spcPct val="100000"/>
              </a:lnSpc>
              <a:spcBef>
                <a:spcPts val="0"/>
              </a:spcBef>
            </a:pPr>
            <a:r>
              <a:rPr lang="ru-RU" dirty="0" smtClean="0">
                <a:solidFill>
                  <a:schemeClr val="bg2">
                    <a:lumMod val="10000"/>
                  </a:schemeClr>
                </a:solidFill>
              </a:rPr>
              <a:t>Мерщиев Александр Валерьевич – </a:t>
            </a:r>
            <a:r>
              <a:rPr lang="ru-RU" dirty="0">
                <a:solidFill>
                  <a:schemeClr val="bg2">
                    <a:lumMod val="10000"/>
                  </a:schemeClr>
                </a:solidFill>
              </a:rPr>
              <a:t>канд. </a:t>
            </a:r>
            <a:r>
              <a:rPr lang="ru-RU" dirty="0" smtClean="0">
                <a:solidFill>
                  <a:schemeClr val="bg2">
                    <a:lumMod val="10000"/>
                  </a:schemeClr>
                </a:solidFill>
              </a:rPr>
              <a:t>биол. </a:t>
            </a:r>
            <a:r>
              <a:rPr lang="ru-RU" dirty="0">
                <a:solidFill>
                  <a:schemeClr val="bg2">
                    <a:lumMod val="10000"/>
                  </a:schemeClr>
                </a:solidFill>
              </a:rPr>
              <a:t>наук, </a:t>
            </a:r>
            <a:endParaRPr lang="ru-RU" dirty="0" smtClean="0">
              <a:solidFill>
                <a:schemeClr val="bg2">
                  <a:lumMod val="10000"/>
                </a:schemeClr>
              </a:solidFill>
            </a:endParaRPr>
          </a:p>
          <a:p>
            <a:pPr algn="l">
              <a:lnSpc>
                <a:spcPct val="100000"/>
              </a:lnSpc>
              <a:spcBef>
                <a:spcPts val="0"/>
              </a:spcBef>
            </a:pPr>
            <a:r>
              <a:rPr lang="ru-RU" dirty="0" smtClean="0">
                <a:solidFill>
                  <a:schemeClr val="bg2">
                    <a:lumMod val="10000"/>
                  </a:schemeClr>
                </a:solidFill>
              </a:rPr>
              <a:t>руководитель проектов</a:t>
            </a:r>
            <a:endParaRPr lang="ru-RU" dirty="0"/>
          </a:p>
        </p:txBody>
      </p:sp>
      <p:pic>
        <p:nvPicPr>
          <p:cNvPr id="1026"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5679" y="212548"/>
            <a:ext cx="2339761" cy="909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217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454" y="719514"/>
            <a:ext cx="11114027" cy="1073942"/>
          </a:xfrm>
        </p:spPr>
        <p:txBody>
          <a:bodyPr>
            <a:normAutofit/>
          </a:bodyPr>
          <a:lstStyle/>
          <a:p>
            <a:pPr algn="ctr"/>
            <a:r>
              <a:rPr lang="ru-RU" sz="3200" b="1" dirty="0">
                <a:solidFill>
                  <a:schemeClr val="accent1">
                    <a:lumMod val="50000"/>
                  </a:schemeClr>
                </a:solidFill>
              </a:rPr>
              <a:t>Предметная область «</a:t>
            </a:r>
            <a:r>
              <a:rPr lang="ru-RU" sz="3200" b="1" dirty="0" smtClean="0">
                <a:solidFill>
                  <a:schemeClr val="accent1">
                    <a:lumMod val="50000"/>
                  </a:schemeClr>
                </a:solidFill>
              </a:rPr>
              <a:t>Естественно-научные </a:t>
            </a:r>
            <a:r>
              <a:rPr lang="ru-RU" sz="3200" b="1" dirty="0">
                <a:solidFill>
                  <a:schemeClr val="accent1">
                    <a:lumMod val="50000"/>
                  </a:schemeClr>
                </a:solidFill>
              </a:rPr>
              <a:t>предметы» </a:t>
            </a:r>
          </a:p>
        </p:txBody>
      </p:sp>
      <p:sp>
        <p:nvSpPr>
          <p:cNvPr id="3" name="Номер слайда 2"/>
          <p:cNvSpPr>
            <a:spLocks noGrp="1"/>
          </p:cNvSpPr>
          <p:nvPr>
            <p:ph type="sldNum" sz="quarter" idx="12"/>
          </p:nvPr>
        </p:nvSpPr>
        <p:spPr/>
        <p:txBody>
          <a:bodyPr/>
          <a:lstStyle/>
          <a:p>
            <a:fld id="{C13188C0-0690-4813-9C5A-23A3FA88CF27}" type="slidenum">
              <a:rPr lang="ru-RU" smtClean="0"/>
              <a:t>4</a:t>
            </a:fld>
            <a:endParaRPr lang="ru-RU"/>
          </a:p>
        </p:txBody>
      </p:sp>
      <p:pic>
        <p:nvPicPr>
          <p:cNvPr id="2050"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a:extLst>
              <a:ext uri="{FF2B5EF4-FFF2-40B4-BE49-F238E27FC236}">
                <a16:creationId xmlns:a16="http://schemas.microsoft.com/office/drawing/2014/main" id="{5055F5E8-EAD2-54D9-A9F5-78E7CCD8C8F4}"/>
              </a:ext>
            </a:extLst>
          </p:cNvPr>
          <p:cNvSpPr/>
          <p:nvPr/>
        </p:nvSpPr>
        <p:spPr>
          <a:xfrm>
            <a:off x="2918777" y="1897201"/>
            <a:ext cx="6550090" cy="80243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a:solidFill>
                  <a:schemeClr val="tx2">
                    <a:lumMod val="50000"/>
                  </a:schemeClr>
                </a:solidFill>
              </a:rPr>
              <a:t>Учебный предмет «Биология» </a:t>
            </a:r>
          </a:p>
        </p:txBody>
      </p:sp>
      <p:sp>
        <p:nvSpPr>
          <p:cNvPr id="6" name="Прямоугольник 5">
            <a:extLst>
              <a:ext uri="{FF2B5EF4-FFF2-40B4-BE49-F238E27FC236}">
                <a16:creationId xmlns:a16="http://schemas.microsoft.com/office/drawing/2014/main" id="{9510188C-8122-6A3B-BDA7-2D46977BD434}"/>
              </a:ext>
            </a:extLst>
          </p:cNvPr>
          <p:cNvSpPr/>
          <p:nvPr/>
        </p:nvSpPr>
        <p:spPr>
          <a:xfrm>
            <a:off x="6849371" y="3282744"/>
            <a:ext cx="3821036" cy="10739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2">
                    <a:lumMod val="50000"/>
                  </a:schemeClr>
                </a:solidFill>
              </a:rPr>
              <a:t>Среднее общее </a:t>
            </a:r>
          </a:p>
          <a:p>
            <a:pPr algn="ctr"/>
            <a:r>
              <a:rPr lang="ru-RU" sz="2800" dirty="0">
                <a:solidFill>
                  <a:schemeClr val="tx2">
                    <a:lumMod val="50000"/>
                  </a:schemeClr>
                </a:solidFill>
              </a:rPr>
              <a:t>образование</a:t>
            </a:r>
          </a:p>
        </p:txBody>
      </p:sp>
      <p:sp>
        <p:nvSpPr>
          <p:cNvPr id="7" name="Прямоугольник 6">
            <a:extLst>
              <a:ext uri="{FF2B5EF4-FFF2-40B4-BE49-F238E27FC236}">
                <a16:creationId xmlns:a16="http://schemas.microsoft.com/office/drawing/2014/main" id="{1B20FFE1-E76B-D988-461E-C22537DCCCFF}"/>
              </a:ext>
            </a:extLst>
          </p:cNvPr>
          <p:cNvSpPr/>
          <p:nvPr/>
        </p:nvSpPr>
        <p:spPr>
          <a:xfrm>
            <a:off x="1616453" y="3282745"/>
            <a:ext cx="3821036" cy="1073941"/>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2">
                    <a:lumMod val="50000"/>
                  </a:schemeClr>
                </a:solidFill>
              </a:rPr>
              <a:t>Основное общее </a:t>
            </a:r>
          </a:p>
          <a:p>
            <a:pPr algn="ctr"/>
            <a:r>
              <a:rPr lang="ru-RU" sz="2800" dirty="0">
                <a:solidFill>
                  <a:schemeClr val="tx2">
                    <a:lumMod val="50000"/>
                  </a:schemeClr>
                </a:solidFill>
              </a:rPr>
              <a:t>образование</a:t>
            </a:r>
          </a:p>
        </p:txBody>
      </p:sp>
      <p:sp>
        <p:nvSpPr>
          <p:cNvPr id="12" name="Прямоугольник 11">
            <a:extLst>
              <a:ext uri="{FF2B5EF4-FFF2-40B4-BE49-F238E27FC236}">
                <a16:creationId xmlns:a16="http://schemas.microsoft.com/office/drawing/2014/main" id="{921D675B-3ACE-D6E2-9835-4C12AF037CAC}"/>
              </a:ext>
            </a:extLst>
          </p:cNvPr>
          <p:cNvSpPr/>
          <p:nvPr/>
        </p:nvSpPr>
        <p:spPr>
          <a:xfrm>
            <a:off x="6578080" y="4834998"/>
            <a:ext cx="1903445" cy="99089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2">
                    <a:lumMod val="50000"/>
                  </a:schemeClr>
                </a:solidFill>
              </a:rPr>
              <a:t>Базовый</a:t>
            </a:r>
          </a:p>
          <a:p>
            <a:pPr algn="ctr"/>
            <a:r>
              <a:rPr lang="ru-RU" sz="2400" dirty="0">
                <a:solidFill>
                  <a:schemeClr val="tx2">
                    <a:lumMod val="50000"/>
                  </a:schemeClr>
                </a:solidFill>
              </a:rPr>
              <a:t>уровень</a:t>
            </a:r>
          </a:p>
        </p:txBody>
      </p:sp>
      <p:sp>
        <p:nvSpPr>
          <p:cNvPr id="13" name="Прямоугольник 12">
            <a:extLst>
              <a:ext uri="{FF2B5EF4-FFF2-40B4-BE49-F238E27FC236}">
                <a16:creationId xmlns:a16="http://schemas.microsoft.com/office/drawing/2014/main" id="{0D72D83D-727A-E461-AAAB-D298C6A719B8}"/>
              </a:ext>
            </a:extLst>
          </p:cNvPr>
          <p:cNvSpPr/>
          <p:nvPr/>
        </p:nvSpPr>
        <p:spPr>
          <a:xfrm>
            <a:off x="9294142" y="4811535"/>
            <a:ext cx="2263377" cy="99089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2">
                    <a:lumMod val="50000"/>
                  </a:schemeClr>
                </a:solidFill>
              </a:rPr>
              <a:t>Углубленный </a:t>
            </a:r>
          </a:p>
          <a:p>
            <a:pPr algn="ctr"/>
            <a:r>
              <a:rPr lang="ru-RU" sz="2400" dirty="0">
                <a:solidFill>
                  <a:schemeClr val="tx2">
                    <a:lumMod val="50000"/>
                  </a:schemeClr>
                </a:solidFill>
              </a:rPr>
              <a:t>уровень</a:t>
            </a:r>
          </a:p>
        </p:txBody>
      </p:sp>
      <p:sp>
        <p:nvSpPr>
          <p:cNvPr id="14" name="Прямоугольник 13">
            <a:extLst>
              <a:ext uri="{FF2B5EF4-FFF2-40B4-BE49-F238E27FC236}">
                <a16:creationId xmlns:a16="http://schemas.microsoft.com/office/drawing/2014/main" id="{D9CB7CFD-AF9D-D0CD-AA9C-DD7ED2B10742}"/>
              </a:ext>
            </a:extLst>
          </p:cNvPr>
          <p:cNvSpPr/>
          <p:nvPr/>
        </p:nvSpPr>
        <p:spPr>
          <a:xfrm>
            <a:off x="634481" y="4877123"/>
            <a:ext cx="1903445" cy="99089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2">
                    <a:lumMod val="50000"/>
                  </a:schemeClr>
                </a:solidFill>
              </a:rPr>
              <a:t>Базовый</a:t>
            </a:r>
          </a:p>
          <a:p>
            <a:pPr algn="ctr"/>
            <a:r>
              <a:rPr lang="ru-RU" sz="2400" dirty="0">
                <a:solidFill>
                  <a:schemeClr val="tx2">
                    <a:lumMod val="50000"/>
                  </a:schemeClr>
                </a:solidFill>
              </a:rPr>
              <a:t>уровень</a:t>
            </a:r>
          </a:p>
        </p:txBody>
      </p:sp>
      <p:sp>
        <p:nvSpPr>
          <p:cNvPr id="15" name="Прямоугольник 14">
            <a:extLst>
              <a:ext uri="{FF2B5EF4-FFF2-40B4-BE49-F238E27FC236}">
                <a16:creationId xmlns:a16="http://schemas.microsoft.com/office/drawing/2014/main" id="{5A8907BE-2876-8C24-AEE2-E37F18E49A8B}"/>
              </a:ext>
            </a:extLst>
          </p:cNvPr>
          <p:cNvSpPr/>
          <p:nvPr/>
        </p:nvSpPr>
        <p:spPr>
          <a:xfrm>
            <a:off x="3676261" y="4877123"/>
            <a:ext cx="2263377" cy="990899"/>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2">
                    <a:lumMod val="50000"/>
                  </a:schemeClr>
                </a:solidFill>
              </a:rPr>
              <a:t>Углубленный </a:t>
            </a:r>
          </a:p>
          <a:p>
            <a:pPr algn="ctr"/>
            <a:r>
              <a:rPr lang="ru-RU" sz="2400" dirty="0">
                <a:solidFill>
                  <a:schemeClr val="tx2">
                    <a:lumMod val="50000"/>
                  </a:schemeClr>
                </a:solidFill>
              </a:rPr>
              <a:t>уровень</a:t>
            </a:r>
          </a:p>
        </p:txBody>
      </p:sp>
      <p:sp>
        <p:nvSpPr>
          <p:cNvPr id="16" name="Стрелка: вниз 15">
            <a:extLst>
              <a:ext uri="{FF2B5EF4-FFF2-40B4-BE49-F238E27FC236}">
                <a16:creationId xmlns:a16="http://schemas.microsoft.com/office/drawing/2014/main" id="{AA3E1287-560E-BF48-95B6-E3A6AD20C271}"/>
              </a:ext>
            </a:extLst>
          </p:cNvPr>
          <p:cNvSpPr/>
          <p:nvPr/>
        </p:nvSpPr>
        <p:spPr>
          <a:xfrm>
            <a:off x="3377682" y="2789853"/>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низ 16">
            <a:extLst>
              <a:ext uri="{FF2B5EF4-FFF2-40B4-BE49-F238E27FC236}">
                <a16:creationId xmlns:a16="http://schemas.microsoft.com/office/drawing/2014/main" id="{E948762A-0B90-93A6-6187-B8093AC5B80C}"/>
              </a:ext>
            </a:extLst>
          </p:cNvPr>
          <p:cNvSpPr/>
          <p:nvPr/>
        </p:nvSpPr>
        <p:spPr>
          <a:xfrm>
            <a:off x="8610600" y="2781057"/>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низ 17">
            <a:extLst>
              <a:ext uri="{FF2B5EF4-FFF2-40B4-BE49-F238E27FC236}">
                <a16:creationId xmlns:a16="http://schemas.microsoft.com/office/drawing/2014/main" id="{5738D6B1-37F8-173E-8BF4-88DE93D5E471}"/>
              </a:ext>
            </a:extLst>
          </p:cNvPr>
          <p:cNvSpPr/>
          <p:nvPr/>
        </p:nvSpPr>
        <p:spPr>
          <a:xfrm>
            <a:off x="4658659" y="4405410"/>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a:extLst>
              <a:ext uri="{FF2B5EF4-FFF2-40B4-BE49-F238E27FC236}">
                <a16:creationId xmlns:a16="http://schemas.microsoft.com/office/drawing/2014/main" id="{C0E94995-0041-4B50-890E-AFB8F337D919}"/>
              </a:ext>
            </a:extLst>
          </p:cNvPr>
          <p:cNvSpPr/>
          <p:nvPr/>
        </p:nvSpPr>
        <p:spPr>
          <a:xfrm>
            <a:off x="1797698" y="4404284"/>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a:extLst>
              <a:ext uri="{FF2B5EF4-FFF2-40B4-BE49-F238E27FC236}">
                <a16:creationId xmlns:a16="http://schemas.microsoft.com/office/drawing/2014/main" id="{EBD48057-6AB3-0FFF-FCDA-4046761BC50F}"/>
              </a:ext>
            </a:extLst>
          </p:cNvPr>
          <p:cNvSpPr/>
          <p:nvPr/>
        </p:nvSpPr>
        <p:spPr>
          <a:xfrm>
            <a:off x="9832910" y="4377735"/>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a:extLst>
              <a:ext uri="{FF2B5EF4-FFF2-40B4-BE49-F238E27FC236}">
                <a16:creationId xmlns:a16="http://schemas.microsoft.com/office/drawing/2014/main" id="{FF0A8349-A800-FD53-EDC3-2736AF2333BC}"/>
              </a:ext>
            </a:extLst>
          </p:cNvPr>
          <p:cNvSpPr/>
          <p:nvPr/>
        </p:nvSpPr>
        <p:spPr>
          <a:xfrm>
            <a:off x="7504069" y="4383221"/>
            <a:ext cx="298579" cy="4252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11090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C13188C0-0690-4813-9C5A-23A3FA88CF27}" type="slidenum">
              <a:rPr lang="ru-RU" smtClean="0"/>
              <a:t>5</a:t>
            </a:fld>
            <a:endParaRPr lang="ru-RU"/>
          </a:p>
        </p:txBody>
      </p:sp>
      <p:sp>
        <p:nvSpPr>
          <p:cNvPr id="3" name="Текст 2"/>
          <p:cNvSpPr>
            <a:spLocks noGrp="1"/>
          </p:cNvSpPr>
          <p:nvPr>
            <p:ph type="body" sz="half" idx="13"/>
          </p:nvPr>
        </p:nvSpPr>
        <p:spPr>
          <a:xfrm>
            <a:off x="299545" y="1352650"/>
            <a:ext cx="11702523" cy="5003699"/>
          </a:xfrm>
        </p:spPr>
        <p:txBody>
          <a:bodyPr>
            <a:normAutofit fontScale="92500"/>
          </a:bodyPr>
          <a:lstStyle/>
          <a:p>
            <a:r>
              <a:rPr lang="ru-RU" b="1" dirty="0"/>
              <a:t>Структура курса</a:t>
            </a:r>
            <a:r>
              <a:rPr lang="ru-RU" dirty="0"/>
              <a:t>: линейная</a:t>
            </a:r>
          </a:p>
          <a:p>
            <a:r>
              <a:rPr lang="ru-RU" b="1" dirty="0"/>
              <a:t>Классы</a:t>
            </a:r>
            <a:r>
              <a:rPr lang="ru-RU" dirty="0"/>
              <a:t>: 7-9</a:t>
            </a:r>
          </a:p>
          <a:p>
            <a:r>
              <a:rPr lang="ru-RU" b="1" dirty="0"/>
              <a:t>Количество часов</a:t>
            </a:r>
            <a:r>
              <a:rPr lang="ru-RU" dirty="0"/>
              <a:t>: 272 часа </a:t>
            </a:r>
            <a:endParaRPr lang="ru-RU" dirty="0" smtClean="0"/>
          </a:p>
          <a:p>
            <a:r>
              <a:rPr lang="ru-RU" dirty="0" smtClean="0"/>
              <a:t>в </a:t>
            </a:r>
            <a:r>
              <a:rPr lang="ru-RU" dirty="0"/>
              <a:t>7 классе – 68 часов (2 часа в неделю</a:t>
            </a:r>
            <a:r>
              <a:rPr lang="ru-RU" dirty="0" smtClean="0"/>
              <a:t>),</a:t>
            </a:r>
          </a:p>
          <a:p>
            <a:r>
              <a:rPr lang="ru-RU" dirty="0" smtClean="0"/>
              <a:t>в </a:t>
            </a:r>
            <a:r>
              <a:rPr lang="ru-RU" dirty="0"/>
              <a:t>8 классе – 102 часа (3 часа в неделю), </a:t>
            </a:r>
            <a:endParaRPr lang="ru-RU" dirty="0" smtClean="0"/>
          </a:p>
          <a:p>
            <a:r>
              <a:rPr lang="ru-RU" dirty="0" smtClean="0"/>
              <a:t>в </a:t>
            </a:r>
            <a:r>
              <a:rPr lang="ru-RU" dirty="0"/>
              <a:t>9 классе – 102 часа (3 часа в неделю).</a:t>
            </a:r>
          </a:p>
          <a:p>
            <a:r>
              <a:rPr lang="ru-RU" b="1" dirty="0"/>
              <a:t>Цели:</a:t>
            </a:r>
            <a:r>
              <a:rPr lang="ru-RU" dirty="0"/>
              <a:t> </a:t>
            </a:r>
            <a:r>
              <a:rPr lang="ru-RU" u="sng" dirty="0" smtClean="0"/>
              <a:t>развитие </a:t>
            </a:r>
            <a:r>
              <a:rPr lang="ru-RU" u="sng" dirty="0"/>
              <a:t>мотивации к изучению биологии</a:t>
            </a:r>
            <a:r>
              <a:rPr lang="ru-RU" dirty="0"/>
              <a:t>, </a:t>
            </a:r>
            <a:r>
              <a:rPr lang="ru-RU" dirty="0" smtClean="0"/>
              <a:t>понимание </a:t>
            </a:r>
            <a:r>
              <a:rPr lang="ru-RU" dirty="0"/>
              <a:t>обучающимися научных принципов организации деятельности человека в живой природе, </a:t>
            </a:r>
            <a:r>
              <a:rPr lang="ru-RU" dirty="0" smtClean="0"/>
              <a:t>закладка основ </a:t>
            </a:r>
            <a:r>
              <a:rPr lang="ru-RU" dirty="0"/>
              <a:t>экологической культуры, здорового образа жизни</a:t>
            </a:r>
            <a:r>
              <a:rPr lang="ru-RU" u="sng" dirty="0"/>
              <a:t>, </a:t>
            </a:r>
            <a:r>
              <a:rPr lang="ru-RU" u="sng" dirty="0" smtClean="0"/>
              <a:t>овладение </a:t>
            </a:r>
            <a:r>
              <a:rPr lang="ru-RU" u="sng" dirty="0"/>
              <a:t>обучающимися специальными биологическими знаниями</a:t>
            </a:r>
            <a:r>
              <a:rPr lang="ru-RU" dirty="0"/>
              <a:t>, закладывающими основу для дальнейшего биологического образования</a:t>
            </a:r>
            <a:r>
              <a:rPr lang="ru-RU" dirty="0" smtClean="0"/>
              <a:t>.</a:t>
            </a:r>
          </a:p>
          <a:p>
            <a:r>
              <a:rPr lang="ru-RU" dirty="0" smtClean="0"/>
              <a:t>Цели (базового уровня): </a:t>
            </a:r>
            <a:r>
              <a:rPr lang="ru-RU" dirty="0"/>
              <a:t>обеспечивает понимание обучающимися научных принципов человеческой деятельности в природе, закладывает основы экологической культуры, здорового образа жизни</a:t>
            </a:r>
            <a:r>
              <a:rPr lang="ru-RU" dirty="0" smtClean="0"/>
              <a:t>.</a:t>
            </a:r>
            <a:endParaRPr lang="ru-RU" dirty="0"/>
          </a:p>
        </p:txBody>
      </p:sp>
      <p:sp>
        <p:nvSpPr>
          <p:cNvPr id="5" name="Заголовок 4"/>
          <p:cNvSpPr>
            <a:spLocks noGrp="1"/>
          </p:cNvSpPr>
          <p:nvPr>
            <p:ph type="title"/>
          </p:nvPr>
        </p:nvSpPr>
        <p:spPr>
          <a:xfrm>
            <a:off x="1345734" y="531845"/>
            <a:ext cx="9348132" cy="934276"/>
          </a:xfrm>
        </p:spPr>
        <p:txBody>
          <a:bodyPr>
            <a:normAutofit fontScale="90000"/>
          </a:bodyPr>
          <a:lstStyle/>
          <a:p>
            <a:pPr algn="ctr"/>
            <a:r>
              <a:rPr lang="ru-RU" dirty="0">
                <a:solidFill>
                  <a:schemeClr val="accent1">
                    <a:lumMod val="50000"/>
                  </a:schemeClr>
                </a:solidFill>
              </a:rPr>
              <a:t>Основное общее образование. Углубленный  уровень</a:t>
            </a:r>
          </a:p>
        </p:txBody>
      </p:sp>
      <p:pic>
        <p:nvPicPr>
          <p:cNvPr id="6"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069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18855" y="46424"/>
            <a:ext cx="10515600" cy="1325563"/>
          </a:xfrm>
        </p:spPr>
        <p:txBody>
          <a:bodyPr>
            <a:normAutofit/>
          </a:bodyPr>
          <a:lstStyle/>
          <a:p>
            <a:pPr algn="ctr"/>
            <a:r>
              <a:rPr lang="ru-RU" sz="3200" b="1" dirty="0">
                <a:solidFill>
                  <a:schemeClr val="accent1">
                    <a:lumMod val="50000"/>
                  </a:schemeClr>
                </a:solidFill>
              </a:rPr>
              <a:t>Предметное содержание. 7 класс</a:t>
            </a:r>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673846" y="1144555"/>
            <a:ext cx="10844308" cy="2553685"/>
          </a:xfrm>
          <a:solidFill>
            <a:schemeClr val="accent1">
              <a:lumMod val="20000"/>
              <a:lumOff val="80000"/>
            </a:schemeClr>
          </a:solidFill>
        </p:spPr>
        <p:txBody>
          <a:bodyPr>
            <a:normAutofit/>
          </a:bodyPr>
          <a:lstStyle/>
          <a:p>
            <a:pPr marL="514350" indent="-514350">
              <a:lnSpc>
                <a:spcPct val="100000"/>
              </a:lnSpc>
              <a:spcBef>
                <a:spcPts val="0"/>
              </a:spcBef>
              <a:buAutoNum type="romanUcPeriod"/>
            </a:pPr>
            <a:r>
              <a:rPr lang="ru-RU" sz="2000" b="1" dirty="0"/>
              <a:t>Введение </a:t>
            </a:r>
            <a:r>
              <a:rPr lang="ru-RU" sz="2000" dirty="0"/>
              <a:t>(Цитология — наука о клетке. Вирусология — наука о вирусах. Современная классификация организмов. Методы научного познания в биологии.)</a:t>
            </a:r>
          </a:p>
          <a:p>
            <a:pPr marL="514350" indent="-514350">
              <a:lnSpc>
                <a:spcPct val="100000"/>
              </a:lnSpc>
              <a:spcBef>
                <a:spcPts val="0"/>
              </a:spcBef>
              <a:buAutoNum type="romanUcPeriod"/>
            </a:pPr>
            <a:r>
              <a:rPr lang="ru-RU" sz="2000" b="1" dirty="0"/>
              <a:t>Бактерии и археи</a:t>
            </a:r>
            <a:r>
              <a:rPr lang="ru-RU" sz="2000" dirty="0"/>
              <a:t>.</a:t>
            </a:r>
          </a:p>
          <a:p>
            <a:pPr marL="514350" indent="-514350">
              <a:lnSpc>
                <a:spcPct val="100000"/>
              </a:lnSpc>
              <a:spcBef>
                <a:spcPts val="0"/>
              </a:spcBef>
              <a:buAutoNum type="romanUcPeriod"/>
            </a:pPr>
            <a:r>
              <a:rPr lang="ru-RU" sz="2000" b="1" dirty="0"/>
              <a:t>Многообразие одноклеточных эукариот</a:t>
            </a:r>
            <a:r>
              <a:rPr lang="ru-RU" sz="2000" dirty="0"/>
              <a:t>.</a:t>
            </a:r>
          </a:p>
          <a:p>
            <a:pPr marL="514350" indent="-514350" algn="just">
              <a:lnSpc>
                <a:spcPct val="100000"/>
              </a:lnSpc>
              <a:spcBef>
                <a:spcPts val="0"/>
              </a:spcBef>
              <a:buAutoNum type="romanUcPeriod"/>
            </a:pPr>
            <a:r>
              <a:rPr lang="ru-RU" sz="2000" b="1" dirty="0" err="1"/>
              <a:t>Архепластидные</a:t>
            </a:r>
            <a:r>
              <a:rPr lang="ru-RU" sz="2000" b="1" dirty="0"/>
              <a:t>, или «растения» </a:t>
            </a:r>
            <a:r>
              <a:rPr lang="ru-RU" sz="2000" dirty="0"/>
              <a:t>(Ботаника — наука о растениях. Общая организация растительного организма. Споровые растения. Семенные растения. Строение и жизнедеятельность семенных растений. Экология растений. Растения в природных сообществах. Растения и человек.)</a:t>
            </a:r>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6</a:t>
            </a:fld>
            <a:endParaRPr lang="ru-RU" sz="1400" dirty="0">
              <a:solidFill>
                <a:schemeClr val="bg1">
                  <a:lumMod val="50000"/>
                </a:schemeClr>
              </a:solidFill>
            </a:endParaRPr>
          </a:p>
        </p:txBody>
      </p:sp>
      <p:sp>
        <p:nvSpPr>
          <p:cNvPr id="8" name="Заголовок 5"/>
          <p:cNvSpPr txBox="1">
            <a:spLocks/>
          </p:cNvSpPr>
          <p:nvPr/>
        </p:nvSpPr>
        <p:spPr>
          <a:xfrm>
            <a:off x="518855" y="351121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3200" b="1" dirty="0" smtClean="0">
                <a:solidFill>
                  <a:schemeClr val="accent1">
                    <a:lumMod val="50000"/>
                  </a:schemeClr>
                </a:solidFill>
              </a:rPr>
              <a:t>Предметное содержание. 8 класс</a:t>
            </a:r>
            <a:endParaRPr lang="ru-RU" sz="3200" b="1" dirty="0">
              <a:solidFill>
                <a:schemeClr val="accent1">
                  <a:lumMod val="50000"/>
                </a:schemeClr>
              </a:solidFill>
            </a:endParaRPr>
          </a:p>
        </p:txBody>
      </p:sp>
      <p:sp>
        <p:nvSpPr>
          <p:cNvPr id="10" name="Объект 8">
            <a:extLst>
              <a:ext uri="{FF2B5EF4-FFF2-40B4-BE49-F238E27FC236}">
                <a16:creationId xmlns:a16="http://schemas.microsoft.com/office/drawing/2014/main" id="{D00D47BF-B6FB-EE52-F8CF-EC4B90C1E862}"/>
              </a:ext>
            </a:extLst>
          </p:cNvPr>
          <p:cNvSpPr>
            <a:spLocks noGrp="1"/>
          </p:cNvSpPr>
          <p:nvPr>
            <p:ph sz="half" idx="2"/>
          </p:nvPr>
        </p:nvSpPr>
        <p:spPr>
          <a:xfrm>
            <a:off x="673846" y="4649755"/>
            <a:ext cx="10844308" cy="1425925"/>
          </a:xfrm>
          <a:solidFill>
            <a:schemeClr val="accent1">
              <a:lumMod val="20000"/>
              <a:lumOff val="80000"/>
            </a:schemeClr>
          </a:solidFill>
        </p:spPr>
        <p:txBody>
          <a:bodyPr>
            <a:normAutofit/>
          </a:bodyPr>
          <a:lstStyle/>
          <a:p>
            <a:pPr marL="514350" indent="-514350">
              <a:lnSpc>
                <a:spcPct val="100000"/>
              </a:lnSpc>
              <a:spcBef>
                <a:spcPts val="0"/>
              </a:spcBef>
              <a:buAutoNum type="romanUcPeriod"/>
            </a:pPr>
            <a:r>
              <a:rPr lang="ru-RU" sz="2000" b="1" dirty="0"/>
              <a:t>Грибы и грибоподобные организмы</a:t>
            </a:r>
            <a:r>
              <a:rPr lang="ru-RU" sz="2000" b="1" dirty="0" smtClean="0"/>
              <a:t>.</a:t>
            </a:r>
            <a:endParaRPr lang="ru-RU" sz="2000" b="1" dirty="0"/>
          </a:p>
          <a:p>
            <a:pPr marL="514350" indent="-514350">
              <a:lnSpc>
                <a:spcPct val="100000"/>
              </a:lnSpc>
              <a:spcBef>
                <a:spcPts val="0"/>
              </a:spcBef>
              <a:buAutoNum type="romanUcPeriod"/>
            </a:pPr>
            <a:r>
              <a:rPr lang="ru-RU" sz="2000" b="1" dirty="0" smtClean="0"/>
              <a:t>Животные</a:t>
            </a:r>
            <a:r>
              <a:rPr lang="ru-RU" sz="2000" dirty="0" smtClean="0"/>
              <a:t> </a:t>
            </a:r>
            <a:r>
              <a:rPr lang="ru-RU" sz="2000" dirty="0"/>
              <a:t>(Зоология — наука о животных. Общая организация животного организма. Разнообразие и эволюция животных. Строение и жизнедеятельность животного организма. Экология и приспособления животных. Животные и человек.)</a:t>
            </a:r>
          </a:p>
        </p:txBody>
      </p:sp>
    </p:spTree>
    <p:extLst>
      <p:ext uri="{BB962C8B-B14F-4D97-AF65-F5344CB8AC3E}">
        <p14:creationId xmlns:p14="http://schemas.microsoft.com/office/powerpoint/2010/main" val="1007721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18855" y="46424"/>
            <a:ext cx="10515600" cy="1325563"/>
          </a:xfrm>
        </p:spPr>
        <p:txBody>
          <a:bodyPr>
            <a:normAutofit/>
          </a:bodyPr>
          <a:lstStyle/>
          <a:p>
            <a:pPr algn="ctr"/>
            <a:r>
              <a:rPr lang="ru-RU" sz="3200" b="1" dirty="0">
                <a:solidFill>
                  <a:schemeClr val="accent1">
                    <a:lumMod val="50000"/>
                  </a:schemeClr>
                </a:solidFill>
              </a:rPr>
              <a:t>Предметное содержание. 9 класс</a:t>
            </a:r>
          </a:p>
        </p:txBody>
      </p:sp>
      <p:sp>
        <p:nvSpPr>
          <p:cNvPr id="9" name="Объект 8">
            <a:extLst>
              <a:ext uri="{FF2B5EF4-FFF2-40B4-BE49-F238E27FC236}">
                <a16:creationId xmlns:a16="http://schemas.microsoft.com/office/drawing/2014/main" id="{D00D47BF-B6FB-EE52-F8CF-EC4B90C1E862}"/>
              </a:ext>
            </a:extLst>
          </p:cNvPr>
          <p:cNvSpPr>
            <a:spLocks noGrp="1"/>
          </p:cNvSpPr>
          <p:nvPr>
            <p:ph sz="half" idx="2"/>
          </p:nvPr>
        </p:nvSpPr>
        <p:spPr>
          <a:xfrm>
            <a:off x="673845" y="1296955"/>
            <a:ext cx="10999299" cy="5088617"/>
          </a:xfrm>
          <a:solidFill>
            <a:schemeClr val="accent1">
              <a:lumMod val="20000"/>
              <a:lumOff val="80000"/>
            </a:schemeClr>
          </a:solidFill>
        </p:spPr>
        <p:txBody>
          <a:bodyPr numCol="2">
            <a:normAutofit fontScale="92500" lnSpcReduction="20000"/>
          </a:bodyPr>
          <a:lstStyle/>
          <a:p>
            <a:pPr marL="514350" indent="-514350">
              <a:lnSpc>
                <a:spcPct val="150000"/>
              </a:lnSpc>
              <a:buAutoNum type="romanUcPeriod"/>
            </a:pPr>
            <a:r>
              <a:rPr lang="ru-RU" sz="2000" b="1" dirty="0"/>
              <a:t>Введение.</a:t>
            </a:r>
          </a:p>
          <a:p>
            <a:pPr marL="514350" indent="-514350">
              <a:lnSpc>
                <a:spcPct val="150000"/>
              </a:lnSpc>
              <a:buAutoNum type="romanUcPeriod"/>
            </a:pPr>
            <a:r>
              <a:rPr lang="ru-RU" sz="2000" b="1" u="sng" dirty="0"/>
              <a:t>Общий обзор клеток </a:t>
            </a:r>
            <a:r>
              <a:rPr lang="ru-RU" sz="2000" b="1" dirty="0"/>
              <a:t>и тканей организма человека.</a:t>
            </a:r>
          </a:p>
          <a:p>
            <a:pPr marL="514350" indent="-514350">
              <a:lnSpc>
                <a:spcPct val="150000"/>
              </a:lnSpc>
              <a:buAutoNum type="romanUcPeriod"/>
            </a:pPr>
            <a:r>
              <a:rPr lang="ru-RU" sz="2000" b="1" u="sng" dirty="0"/>
              <a:t>Антропогенез</a:t>
            </a:r>
            <a:r>
              <a:rPr lang="ru-RU" sz="2000" b="1" dirty="0"/>
              <a:t>.</a:t>
            </a:r>
          </a:p>
          <a:p>
            <a:pPr marL="514350" indent="-514350">
              <a:lnSpc>
                <a:spcPct val="150000"/>
              </a:lnSpc>
              <a:buAutoNum type="romanUcPeriod"/>
            </a:pPr>
            <a:r>
              <a:rPr lang="ru-RU" sz="2000" b="1" dirty="0"/>
              <a:t>Нервная система.</a:t>
            </a:r>
          </a:p>
          <a:p>
            <a:pPr marL="514350" indent="-514350">
              <a:lnSpc>
                <a:spcPct val="150000"/>
              </a:lnSpc>
              <a:buAutoNum type="romanUcPeriod"/>
            </a:pPr>
            <a:r>
              <a:rPr lang="ru-RU" sz="2000" b="1" dirty="0"/>
              <a:t>Сенсорные системы.</a:t>
            </a:r>
          </a:p>
          <a:p>
            <a:pPr marL="514350" indent="-514350">
              <a:lnSpc>
                <a:spcPct val="150000"/>
              </a:lnSpc>
              <a:buAutoNum type="romanUcPeriod"/>
            </a:pPr>
            <a:r>
              <a:rPr lang="ru-RU" sz="2000" b="1" dirty="0"/>
              <a:t>Эндокринная система.</a:t>
            </a:r>
          </a:p>
          <a:p>
            <a:pPr marL="514350" indent="-514350">
              <a:lnSpc>
                <a:spcPct val="150000"/>
              </a:lnSpc>
              <a:buAutoNum type="romanUcPeriod"/>
            </a:pPr>
            <a:r>
              <a:rPr lang="ru-RU" sz="2000" b="1" dirty="0"/>
              <a:t>Поведение.</a:t>
            </a:r>
          </a:p>
          <a:p>
            <a:pPr marL="514350" indent="-514350">
              <a:lnSpc>
                <a:spcPct val="150000"/>
              </a:lnSpc>
              <a:buAutoNum type="romanUcPeriod"/>
            </a:pPr>
            <a:r>
              <a:rPr lang="ru-RU" sz="2000" b="1" dirty="0"/>
              <a:t>Опорно-двигательный аппарат.</a:t>
            </a:r>
          </a:p>
          <a:p>
            <a:pPr marL="514350" indent="-514350">
              <a:lnSpc>
                <a:spcPct val="150000"/>
              </a:lnSpc>
              <a:buAutoNum type="romanUcPeriod"/>
            </a:pPr>
            <a:r>
              <a:rPr lang="ru-RU" sz="2000" b="1" dirty="0"/>
              <a:t>Кровеносная и лимфатическая системы.</a:t>
            </a:r>
          </a:p>
          <a:p>
            <a:pPr marL="514350" indent="-514350">
              <a:lnSpc>
                <a:spcPct val="150000"/>
              </a:lnSpc>
              <a:buAutoNum type="romanUcPeriod"/>
            </a:pPr>
            <a:r>
              <a:rPr lang="ru-RU" sz="2000" b="1" dirty="0"/>
              <a:t>Иммунная система.</a:t>
            </a:r>
          </a:p>
          <a:p>
            <a:pPr marL="514350" indent="-514350">
              <a:lnSpc>
                <a:spcPct val="150000"/>
              </a:lnSpc>
              <a:buAutoNum type="romanUcPeriod"/>
            </a:pPr>
            <a:r>
              <a:rPr lang="ru-RU" sz="2000" b="1" dirty="0"/>
              <a:t>Дыхательная система.</a:t>
            </a:r>
          </a:p>
          <a:p>
            <a:pPr marL="514350" indent="-514350">
              <a:lnSpc>
                <a:spcPct val="150000"/>
              </a:lnSpc>
              <a:buAutoNum type="romanUcPeriod"/>
            </a:pPr>
            <a:r>
              <a:rPr lang="ru-RU" sz="2000" b="1" dirty="0"/>
              <a:t>Пищеварительная система.</a:t>
            </a:r>
          </a:p>
          <a:p>
            <a:pPr marL="514350" indent="-514350">
              <a:lnSpc>
                <a:spcPct val="150000"/>
              </a:lnSpc>
              <a:buAutoNum type="romanUcPeriod"/>
            </a:pPr>
            <a:r>
              <a:rPr lang="ru-RU" sz="2000" b="1" dirty="0"/>
              <a:t>Выделительная система.</a:t>
            </a:r>
          </a:p>
          <a:p>
            <a:pPr marL="514350" indent="-514350">
              <a:lnSpc>
                <a:spcPct val="150000"/>
              </a:lnSpc>
              <a:buAutoNum type="romanUcPeriod"/>
            </a:pPr>
            <a:r>
              <a:rPr lang="ru-RU" sz="2000" b="1" dirty="0"/>
              <a:t>Половая система.</a:t>
            </a:r>
          </a:p>
          <a:p>
            <a:pPr marL="514350" indent="-514350">
              <a:lnSpc>
                <a:spcPct val="150000"/>
              </a:lnSpc>
              <a:buAutoNum type="romanUcPeriod"/>
            </a:pPr>
            <a:r>
              <a:rPr lang="ru-RU" sz="2000" b="1" dirty="0"/>
              <a:t>Кожа и её производные.</a:t>
            </a:r>
          </a:p>
          <a:p>
            <a:pPr marL="514350" indent="-514350">
              <a:lnSpc>
                <a:spcPct val="150000"/>
              </a:lnSpc>
              <a:buAutoNum type="romanUcPeriod"/>
            </a:pPr>
            <a:r>
              <a:rPr lang="ru-RU" sz="2000" b="1" dirty="0"/>
              <a:t>Адаптации организма человека.</a:t>
            </a:r>
          </a:p>
          <a:p>
            <a:pPr marL="514350" indent="-514350">
              <a:lnSpc>
                <a:spcPct val="150000"/>
              </a:lnSpc>
              <a:buAutoNum type="romanUcPeriod"/>
            </a:pPr>
            <a:r>
              <a:rPr lang="ru-RU" sz="2000" b="1" u="sng" dirty="0"/>
              <a:t>Генетика человека</a:t>
            </a:r>
            <a:r>
              <a:rPr lang="ru-RU" sz="2000" b="1" dirty="0"/>
              <a:t>.</a:t>
            </a:r>
          </a:p>
          <a:p>
            <a:pPr marL="514350" indent="-514350">
              <a:lnSpc>
                <a:spcPct val="150000"/>
              </a:lnSpc>
              <a:buAutoNum type="romanUcPeriod"/>
            </a:pPr>
            <a:r>
              <a:rPr lang="ru-RU" sz="2000" b="1" dirty="0" smtClean="0"/>
              <a:t> </a:t>
            </a:r>
            <a:r>
              <a:rPr lang="ru-RU" sz="2000" b="1" u="sng" dirty="0" smtClean="0"/>
              <a:t>Человек </a:t>
            </a:r>
            <a:r>
              <a:rPr lang="ru-RU" sz="2000" b="1" u="sng" dirty="0"/>
              <a:t>и окружающая </a:t>
            </a:r>
            <a:r>
              <a:rPr lang="ru-RU" sz="2000" b="1" u="sng" dirty="0" smtClean="0"/>
              <a:t>среда.</a:t>
            </a:r>
            <a:endParaRPr lang="ru-RU" sz="2000" b="1" u="sng" dirty="0"/>
          </a:p>
        </p:txBody>
      </p:sp>
      <p:pic>
        <p:nvPicPr>
          <p:cNvPr id="7" name="Picture 2" descr="Курсы повышения квалификации для педагогов Академия «Просвещение»"/>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51674" y="206693"/>
            <a:ext cx="1550395" cy="6028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280531" y="6304085"/>
            <a:ext cx="747346" cy="316569"/>
          </a:xfrm>
          <a:prstGeom prst="rect">
            <a:avLst/>
          </a:prstGeom>
          <a:noFill/>
        </p:spPr>
        <p:txBody>
          <a:bodyPr wrap="square" rtlCol="0">
            <a:spAutoFit/>
          </a:bodyPr>
          <a:lstStyle/>
          <a:p>
            <a:pPr algn="r"/>
            <a:fld id="{C10665A2-8E04-4BBA-96C5-52C07ED58D40}" type="slidenum">
              <a:rPr lang="ru-RU" sz="1400" smtClean="0">
                <a:solidFill>
                  <a:schemeClr val="bg1">
                    <a:lumMod val="50000"/>
                  </a:schemeClr>
                </a:solidFill>
              </a:rPr>
              <a:pPr algn="r"/>
              <a:t>7</a:t>
            </a:fld>
            <a:endParaRPr lang="ru-RU" sz="1400" dirty="0">
              <a:solidFill>
                <a:schemeClr val="bg1">
                  <a:lumMod val="50000"/>
                </a:schemeClr>
              </a:solidFill>
            </a:endParaRPr>
          </a:p>
        </p:txBody>
      </p:sp>
      <p:sp>
        <p:nvSpPr>
          <p:cNvPr id="2" name="Прямоугольник 1"/>
          <p:cNvSpPr/>
          <p:nvPr/>
        </p:nvSpPr>
        <p:spPr>
          <a:xfrm>
            <a:off x="673845" y="3273552"/>
            <a:ext cx="3349515" cy="19751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60929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p:nvPr/>
        </p:nvSpPr>
        <p:spPr>
          <a:xfrm>
            <a:off x="0" y="0"/>
            <a:ext cx="12190925" cy="1365235"/>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2" name="Прямоугольник 1"/>
          <p:cNvSpPr/>
          <p:nvPr/>
        </p:nvSpPr>
        <p:spPr>
          <a:xfrm>
            <a:off x="3184871" y="763787"/>
            <a:ext cx="11318920" cy="369332"/>
          </a:xfrm>
          <a:prstGeom prst="rect">
            <a:avLst/>
          </a:prstGeom>
        </p:spPr>
        <p:txBody>
          <a:bodyPr wrap="square">
            <a:spAutoFit/>
          </a:bodyPr>
          <a:lstStyle/>
          <a:p>
            <a:r>
              <a:rPr lang="ru-RU" dirty="0"/>
              <a:t> </a:t>
            </a:r>
            <a:endParaRPr lang="ru-RU" sz="2800" dirty="0">
              <a:latin typeface="Times New Roman" panose="02020603050405020304" pitchFamily="18" charset="0"/>
              <a:cs typeface="Times New Roman" panose="02020603050405020304" pitchFamily="18" charset="0"/>
            </a:endParaRPr>
          </a:p>
        </p:txBody>
      </p:sp>
      <p:pic>
        <p:nvPicPr>
          <p:cNvPr id="5" name="Picture 161"/>
          <p:cNvPicPr/>
          <p:nvPr/>
        </p:nvPicPr>
        <p:blipFill>
          <a:blip r:embed="rId2"/>
          <a:stretch/>
        </p:blipFill>
        <p:spPr>
          <a:xfrm>
            <a:off x="10451675" y="206694"/>
            <a:ext cx="1550395" cy="602871"/>
          </a:xfrm>
          <a:prstGeom prst="rect">
            <a:avLst/>
          </a:prstGeom>
        </p:spPr>
      </p:pic>
      <p:sp>
        <p:nvSpPr>
          <p:cNvPr id="3" name="Прямоугольник 2"/>
          <p:cNvSpPr/>
          <p:nvPr/>
        </p:nvSpPr>
        <p:spPr>
          <a:xfrm>
            <a:off x="482311" y="1305343"/>
            <a:ext cx="11103439" cy="2862322"/>
          </a:xfrm>
          <a:prstGeom prst="rect">
            <a:avLst/>
          </a:prstGeom>
        </p:spPr>
        <p:txBody>
          <a:bodyPr wrap="square">
            <a:spAutoFit/>
          </a:bodyPr>
          <a:lstStyle/>
          <a:p>
            <a:r>
              <a:rPr lang="ru-RU" sz="2400" b="1" dirty="0">
                <a:solidFill>
                  <a:schemeClr val="accent1">
                    <a:lumMod val="50000"/>
                  </a:schemeClr>
                </a:solidFill>
              </a:rPr>
              <a:t>7 класс</a:t>
            </a:r>
          </a:p>
          <a:p>
            <a:r>
              <a:rPr lang="ru-RU" dirty="0"/>
              <a:t>I. Введение</a:t>
            </a:r>
          </a:p>
          <a:p>
            <a:r>
              <a:rPr lang="ru-RU" dirty="0"/>
              <a:t>1. Цитология — наука о клетке. </a:t>
            </a:r>
            <a:r>
              <a:rPr lang="ru-RU" b="1" dirty="0"/>
              <a:t>(6 ч)</a:t>
            </a:r>
          </a:p>
          <a:p>
            <a:r>
              <a:rPr lang="ru-RU" dirty="0"/>
              <a:t>Современная клеточная теория. Клетка — единица строения, жизнедеятельности и размножения живого. Химический состав клетки. Структурная организация клетки. </a:t>
            </a:r>
            <a:r>
              <a:rPr lang="ru-RU" dirty="0" err="1"/>
              <a:t>Эукариотные</a:t>
            </a:r>
            <a:r>
              <a:rPr lang="ru-RU" dirty="0"/>
              <a:t> и </a:t>
            </a:r>
            <a:r>
              <a:rPr lang="ru-RU" dirty="0" err="1"/>
              <a:t>прокариотные</a:t>
            </a:r>
            <a:r>
              <a:rPr lang="ru-RU" dirty="0"/>
              <a:t> клетки. Мембрана. Цитоплазма. Органоиды. Единая мембранная система клетки. Митохондрии и пластиды. </a:t>
            </a:r>
            <a:r>
              <a:rPr lang="ru-RU" dirty="0" err="1"/>
              <a:t>Цитоскелет</a:t>
            </a:r>
            <a:r>
              <a:rPr lang="ru-RU" dirty="0"/>
              <a:t> и органоиды движения. </a:t>
            </a:r>
            <a:r>
              <a:rPr lang="ru-RU" b="1" dirty="0"/>
              <a:t>(2 ч)</a:t>
            </a:r>
          </a:p>
          <a:p>
            <a:r>
              <a:rPr lang="ru-RU" sz="2400" dirty="0"/>
              <a:t>Ядро. Хромосомы. Гены. Удвоение хромосом. Плоидность клетки. </a:t>
            </a:r>
          </a:p>
          <a:p>
            <a:r>
              <a:rPr lang="ru-RU" sz="2400" dirty="0"/>
              <a:t>Клеточный цикл. Митоз. Мейоз. Размножение. Типы жизненных циклов. </a:t>
            </a:r>
            <a:r>
              <a:rPr lang="ru-RU" sz="2400" b="1" dirty="0">
                <a:solidFill>
                  <a:srgbClr val="C00000"/>
                </a:solidFill>
              </a:rPr>
              <a:t>(1 ч)</a:t>
            </a:r>
          </a:p>
        </p:txBody>
      </p:sp>
      <p:sp>
        <p:nvSpPr>
          <p:cNvPr id="4" name="Прямоугольник 3"/>
          <p:cNvSpPr/>
          <p:nvPr/>
        </p:nvSpPr>
        <p:spPr>
          <a:xfrm>
            <a:off x="981777" y="302123"/>
            <a:ext cx="7950467" cy="830997"/>
          </a:xfrm>
          <a:prstGeom prst="rect">
            <a:avLst/>
          </a:prstGeom>
        </p:spPr>
        <p:txBody>
          <a:bodyPr wrap="square">
            <a:spAutoFit/>
          </a:bodyPr>
          <a:lstStyle/>
          <a:p>
            <a:r>
              <a:rPr lang="ru-RU" sz="2400" b="1" dirty="0" smtClean="0">
                <a:solidFill>
                  <a:schemeClr val="accent1">
                    <a:lumMod val="50000"/>
                  </a:schemeClr>
                </a:solidFill>
              </a:rPr>
              <a:t>ФРП ООО</a:t>
            </a:r>
            <a:endParaRPr lang="ru-RU" sz="2400" b="1" dirty="0">
              <a:solidFill>
                <a:schemeClr val="accent1">
                  <a:lumMod val="50000"/>
                </a:schemeClr>
              </a:solidFill>
            </a:endParaRPr>
          </a:p>
          <a:p>
            <a:r>
              <a:rPr lang="ru-RU" sz="2400" b="1" i="1" dirty="0">
                <a:solidFill>
                  <a:schemeClr val="accent1">
                    <a:lumMod val="50000"/>
                  </a:schemeClr>
                </a:solidFill>
              </a:rPr>
              <a:t>углубленный уровень</a:t>
            </a:r>
          </a:p>
        </p:txBody>
      </p:sp>
    </p:spTree>
    <p:extLst>
      <p:ext uri="{BB962C8B-B14F-4D97-AF65-F5344CB8AC3E}">
        <p14:creationId xmlns:p14="http://schemas.microsoft.com/office/powerpoint/2010/main" val="22540380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7"/>
          <p:cNvSpPr/>
          <p:nvPr/>
        </p:nvSpPr>
        <p:spPr>
          <a:xfrm>
            <a:off x="0" y="0"/>
            <a:ext cx="12190925" cy="1365235"/>
          </a:xfrm>
          <a:custGeom>
            <a:avLst/>
            <a:gdLst/>
            <a:ahLst/>
            <a:cxnLst/>
            <a:rect l="l" t="t" r="r" b="b"/>
            <a:pathLst>
              <a:path w="14400530" h="824230">
                <a:moveTo>
                  <a:pt x="14400000" y="0"/>
                </a:moveTo>
                <a:lnTo>
                  <a:pt x="0" y="0"/>
                </a:lnTo>
                <a:lnTo>
                  <a:pt x="0" y="823960"/>
                </a:lnTo>
                <a:lnTo>
                  <a:pt x="14400000" y="823960"/>
                </a:lnTo>
                <a:lnTo>
                  <a:pt x="14400000" y="0"/>
                </a:lnTo>
                <a:close/>
              </a:path>
            </a:pathLst>
          </a:custGeom>
          <a:solidFill>
            <a:schemeClr val="accent5">
              <a:lumMod val="20000"/>
              <a:lumOff val="80000"/>
            </a:schemeClr>
          </a:solidFill>
        </p:spPr>
        <p:txBody>
          <a:bodyPr wrap="square" lIns="0" tIns="0" rIns="0" bIns="0" rtlCol="0"/>
          <a:lstStyle/>
          <a:p>
            <a:endParaRPr sz="2400"/>
          </a:p>
        </p:txBody>
      </p:sp>
      <p:sp>
        <p:nvSpPr>
          <p:cNvPr id="2" name="Прямоугольник 1"/>
          <p:cNvSpPr/>
          <p:nvPr/>
        </p:nvSpPr>
        <p:spPr>
          <a:xfrm>
            <a:off x="482311" y="704892"/>
            <a:ext cx="11318920" cy="369332"/>
          </a:xfrm>
          <a:prstGeom prst="rect">
            <a:avLst/>
          </a:prstGeom>
        </p:spPr>
        <p:txBody>
          <a:bodyPr wrap="square">
            <a:spAutoFit/>
          </a:bodyPr>
          <a:lstStyle/>
          <a:p>
            <a:r>
              <a:rPr lang="ru-RU" dirty="0"/>
              <a:t> </a:t>
            </a:r>
            <a:endParaRPr lang="ru-RU" sz="2800" dirty="0">
              <a:latin typeface="Times New Roman" panose="02020603050405020304" pitchFamily="18" charset="0"/>
              <a:cs typeface="Times New Roman" panose="02020603050405020304" pitchFamily="18" charset="0"/>
            </a:endParaRPr>
          </a:p>
        </p:txBody>
      </p:sp>
      <p:pic>
        <p:nvPicPr>
          <p:cNvPr id="5" name="Picture 161"/>
          <p:cNvPicPr/>
          <p:nvPr/>
        </p:nvPicPr>
        <p:blipFill>
          <a:blip r:embed="rId2"/>
          <a:stretch/>
        </p:blipFill>
        <p:spPr>
          <a:xfrm>
            <a:off x="10451675" y="206694"/>
            <a:ext cx="1550395" cy="602871"/>
          </a:xfrm>
          <a:prstGeom prst="rect">
            <a:avLst/>
          </a:prstGeom>
        </p:spPr>
      </p:pic>
      <p:sp>
        <p:nvSpPr>
          <p:cNvPr id="3" name="Прямоугольник 2"/>
          <p:cNvSpPr/>
          <p:nvPr/>
        </p:nvSpPr>
        <p:spPr>
          <a:xfrm>
            <a:off x="482311" y="1212335"/>
            <a:ext cx="11389360" cy="954107"/>
          </a:xfrm>
          <a:prstGeom prst="rect">
            <a:avLst/>
          </a:prstGeom>
        </p:spPr>
        <p:txBody>
          <a:bodyPr wrap="square">
            <a:spAutoFit/>
          </a:bodyPr>
          <a:lstStyle/>
          <a:p>
            <a:pPr lvl="0" algn="ctr"/>
            <a:r>
              <a:rPr lang="ru-RU" sz="2400" b="1" dirty="0">
                <a:solidFill>
                  <a:schemeClr val="accent1">
                    <a:lumMod val="50000"/>
                  </a:schemeClr>
                </a:solidFill>
              </a:rPr>
              <a:t>Анатомия</a:t>
            </a:r>
            <a:r>
              <a:rPr lang="ru-RU" sz="3600" dirty="0">
                <a:solidFill>
                  <a:srgbClr val="000000"/>
                </a:solidFill>
                <a:ea typeface="+mj-ea"/>
                <a:cs typeface="+mj-cs"/>
              </a:rPr>
              <a:t> </a:t>
            </a:r>
            <a:br>
              <a:rPr lang="ru-RU" sz="3600" dirty="0">
                <a:solidFill>
                  <a:srgbClr val="000000"/>
                </a:solidFill>
                <a:ea typeface="+mj-ea"/>
                <a:cs typeface="+mj-cs"/>
              </a:rPr>
            </a:br>
            <a:endParaRPr lang="ru-RU" sz="2000" dirty="0"/>
          </a:p>
        </p:txBody>
      </p:sp>
      <p:sp>
        <p:nvSpPr>
          <p:cNvPr id="6" name="Прямоугольник 5"/>
          <p:cNvSpPr/>
          <p:nvPr/>
        </p:nvSpPr>
        <p:spPr>
          <a:xfrm>
            <a:off x="762000" y="2089888"/>
            <a:ext cx="10261600" cy="3693319"/>
          </a:xfrm>
          <a:prstGeom prst="rect">
            <a:avLst/>
          </a:prstGeom>
        </p:spPr>
        <p:txBody>
          <a:bodyPr wrap="square">
            <a:spAutoFit/>
          </a:bodyPr>
          <a:lstStyle/>
          <a:p>
            <a:r>
              <a:rPr lang="ru-RU" sz="2400" b="1" dirty="0">
                <a:solidFill>
                  <a:schemeClr val="accent1">
                    <a:lumMod val="50000"/>
                  </a:schemeClr>
                </a:solidFill>
                <a:latin typeface="+mj-lt"/>
              </a:rPr>
              <a:t>9 класс.</a:t>
            </a:r>
            <a:r>
              <a:rPr lang="en-US" sz="2400" b="1" dirty="0">
                <a:solidFill>
                  <a:schemeClr val="accent1">
                    <a:lumMod val="50000"/>
                  </a:schemeClr>
                </a:solidFill>
                <a:latin typeface="+mj-lt"/>
              </a:rPr>
              <a:t> </a:t>
            </a:r>
            <a:endParaRPr lang="ru-RU" sz="2400" b="1" dirty="0">
              <a:solidFill>
                <a:schemeClr val="accent1">
                  <a:lumMod val="50000"/>
                </a:schemeClr>
              </a:solidFill>
              <a:latin typeface="+mj-lt"/>
            </a:endParaRPr>
          </a:p>
          <a:p>
            <a:r>
              <a:rPr lang="ru-RU" sz="2400" b="1" dirty="0">
                <a:latin typeface="+mj-lt"/>
              </a:rPr>
              <a:t>Структура организма человека (3 ч)</a:t>
            </a:r>
          </a:p>
          <a:p>
            <a:r>
              <a:rPr lang="ru-RU" sz="2400" dirty="0">
                <a:latin typeface="+mj-lt"/>
              </a:rPr>
              <a:t>Многообразие клеток, их деление. Нуклеиновые кислоты. Гены. Хромосомы. Хромосомный набор. Митоз, мейоз. Соматические и половые клетки. Стволовые клетки. </a:t>
            </a:r>
          </a:p>
          <a:p>
            <a:r>
              <a:rPr lang="ru-RU" sz="2400" b="1" dirty="0">
                <a:solidFill>
                  <a:srgbClr val="231F20"/>
                </a:solidFill>
                <a:latin typeface="+mj-lt"/>
                <a:ea typeface="Arial"/>
                <a:cs typeface="Times New Roman" pitchFamily="18" charset="0"/>
              </a:rPr>
              <a:t>Размножение и развитие</a:t>
            </a:r>
            <a:r>
              <a:rPr lang="en-US" sz="2400" b="1" dirty="0">
                <a:solidFill>
                  <a:srgbClr val="231F20"/>
                </a:solidFill>
                <a:latin typeface="+mj-lt"/>
                <a:ea typeface="Arial"/>
                <a:cs typeface="Times New Roman" pitchFamily="18" charset="0"/>
              </a:rPr>
              <a:t> </a:t>
            </a:r>
            <a:r>
              <a:rPr lang="ru-RU" sz="2400" b="1" dirty="0">
                <a:solidFill>
                  <a:srgbClr val="231F20"/>
                </a:solidFill>
                <a:latin typeface="+mj-lt"/>
                <a:ea typeface="Arial"/>
                <a:cs typeface="Times New Roman" pitchFamily="18" charset="0"/>
              </a:rPr>
              <a:t>(3 ч)</a:t>
            </a:r>
            <a:endParaRPr lang="en-US" sz="2400" b="1" dirty="0">
              <a:solidFill>
                <a:srgbClr val="231F20"/>
              </a:solidFill>
              <a:latin typeface="+mj-lt"/>
              <a:ea typeface="Arial"/>
              <a:cs typeface="Times New Roman" pitchFamily="18" charset="0"/>
            </a:endParaRPr>
          </a:p>
          <a:p>
            <a:r>
              <a:rPr lang="ru-RU" sz="2400" dirty="0">
                <a:solidFill>
                  <a:srgbClr val="231F20"/>
                </a:solidFill>
                <a:latin typeface="+mj-lt"/>
                <a:ea typeface="Arial"/>
                <a:cs typeface="Times New Roman" pitchFamily="18" charset="0"/>
              </a:rPr>
              <a:t>Гены. Хромосомы. Хромосомный набор. Митоз, мейоз. Соматические и половые клетки.</a:t>
            </a:r>
            <a:endParaRPr lang="en-US" sz="2400" dirty="0">
              <a:solidFill>
                <a:srgbClr val="231F20"/>
              </a:solidFill>
              <a:latin typeface="+mj-lt"/>
              <a:ea typeface="Arial"/>
              <a:cs typeface="Times New Roman" pitchFamily="18" charset="0"/>
            </a:endParaRPr>
          </a:p>
          <a:p>
            <a:r>
              <a:rPr lang="ru-RU" sz="2400" dirty="0">
                <a:solidFill>
                  <a:srgbClr val="231F20"/>
                </a:solidFill>
                <a:latin typeface="+mj-lt"/>
                <a:ea typeface="Arial"/>
                <a:cs typeface="Times New Roman" pitchFamily="18" charset="0"/>
              </a:rPr>
              <a:t>Оплодотворение. Внутриутробное развитие.</a:t>
            </a:r>
          </a:p>
          <a:p>
            <a:endParaRPr lang="ru-RU" dirty="0"/>
          </a:p>
        </p:txBody>
      </p:sp>
      <p:sp>
        <p:nvSpPr>
          <p:cNvPr id="7" name="Прямоугольник 6"/>
          <p:cNvSpPr/>
          <p:nvPr/>
        </p:nvSpPr>
        <p:spPr>
          <a:xfrm>
            <a:off x="981777" y="302123"/>
            <a:ext cx="7950467" cy="830997"/>
          </a:xfrm>
          <a:prstGeom prst="rect">
            <a:avLst/>
          </a:prstGeom>
        </p:spPr>
        <p:txBody>
          <a:bodyPr wrap="square">
            <a:spAutoFit/>
          </a:bodyPr>
          <a:lstStyle/>
          <a:p>
            <a:r>
              <a:rPr lang="ru-RU" sz="2400" b="1" dirty="0" smtClean="0">
                <a:solidFill>
                  <a:schemeClr val="accent1">
                    <a:lumMod val="50000"/>
                  </a:schemeClr>
                </a:solidFill>
              </a:rPr>
              <a:t>ФРП ООО</a:t>
            </a:r>
            <a:endParaRPr lang="ru-RU" sz="2400" b="1" dirty="0">
              <a:solidFill>
                <a:schemeClr val="accent1">
                  <a:lumMod val="50000"/>
                </a:schemeClr>
              </a:solidFill>
            </a:endParaRPr>
          </a:p>
          <a:p>
            <a:r>
              <a:rPr lang="ru-RU" sz="2400" b="1" i="1" dirty="0">
                <a:solidFill>
                  <a:schemeClr val="accent1">
                    <a:lumMod val="50000"/>
                  </a:schemeClr>
                </a:solidFill>
              </a:rPr>
              <a:t>базовый уровень</a:t>
            </a:r>
          </a:p>
        </p:txBody>
      </p:sp>
    </p:spTree>
    <p:extLst>
      <p:ext uri="{BB962C8B-B14F-4D97-AF65-F5344CB8AC3E}">
        <p14:creationId xmlns:p14="http://schemas.microsoft.com/office/powerpoint/2010/main" val="7229476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12478</TotalTime>
  <Words>6607</Words>
  <Application>Microsoft Office PowerPoint</Application>
  <PresentationFormat>Широкоэкранный</PresentationFormat>
  <Paragraphs>496</Paragraphs>
  <Slides>35</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35</vt:i4>
      </vt:variant>
    </vt:vector>
  </HeadingPairs>
  <TitlesOfParts>
    <vt:vector size="41" baseType="lpstr">
      <vt:lpstr>Arial</vt:lpstr>
      <vt:lpstr>Calibri</vt:lpstr>
      <vt:lpstr>Calibri Light</vt:lpstr>
      <vt:lpstr>Times New Roman</vt:lpstr>
      <vt:lpstr>Wingdings</vt:lpstr>
      <vt:lpstr>Тема Office</vt:lpstr>
      <vt:lpstr>Как изучать предметное содержание биологии  в 7-9 классах на углубленном уровне</vt:lpstr>
      <vt:lpstr>Обновленные ФГОС</vt:lpstr>
      <vt:lpstr>Изменения во ФГОС</vt:lpstr>
      <vt:lpstr>Предметная область «Естественно-научные предметы» </vt:lpstr>
      <vt:lpstr>Основное общее образование. Углубленный  уровень</vt:lpstr>
      <vt:lpstr>Предметное содержание. 7 класс</vt:lpstr>
      <vt:lpstr>Предметное содержание. 9 класс</vt:lpstr>
      <vt:lpstr>Презентация PowerPoint</vt:lpstr>
      <vt:lpstr>Презентация PowerPoint</vt:lpstr>
      <vt:lpstr>Презентация PowerPoint</vt:lpstr>
      <vt:lpstr>Презентация PowerPoint</vt:lpstr>
      <vt:lpstr>Предметное содержание. 10 класс</vt:lpstr>
      <vt:lpstr>Предметное содержание. Углубленный уровень</vt:lpstr>
      <vt:lpstr>Трудности организации обучения биологии на уровне основного общего образования (углублённый уровень) </vt:lpstr>
      <vt:lpstr>Трудности организации обучения биологии на уровне основного общего образования (углублённый уровень)  </vt:lpstr>
      <vt:lpstr>Бактерии и археи</vt:lpstr>
      <vt:lpstr>Грибы и грибоподобные организмы</vt:lpstr>
      <vt:lpstr>Одноклеточные эукариоты</vt:lpstr>
      <vt:lpstr>Трудности организации обучения биологии на уровне основного общего образования (углублённый уровень)   </vt:lpstr>
      <vt:lpstr>Объем материала по разнообразию, экологии и значению растений в 7 классе</vt:lpstr>
      <vt:lpstr>Объем материала по разнообразию, экологии и значению растений в 7 классе</vt:lpstr>
      <vt:lpstr>Объем материала по разнообразию, экологии и значению растений в 7 классе</vt:lpstr>
      <vt:lpstr>Объем материала по разнообразию, экологии и значению растений в 7 классе</vt:lpstr>
      <vt:lpstr>Объем материала по разнообразию, экологии и значению растений в 7 классе</vt:lpstr>
      <vt:lpstr>Концентрический подход к освоению предметных результатов в 6 и 7 классах</vt:lpstr>
      <vt:lpstr>Уголовный кодекс РФ 14.04.2023 г. дополнен статьей 260.1 («Умышленные уничтожение или повреждение, а равно незаконные добыча, сбор и оборот особо ценных растений и грибов, принадлежащих к видам, занесенным в Красную книгу Российской Федерации и (или) охраняемым международными договорами Российской Федерации»). </vt:lpstr>
      <vt:lpstr>Трудности организации обучения биологии на уровне основного общего образования (углублённый уровень)   </vt:lpstr>
      <vt:lpstr>Концентрический подход к освоению предметного содержания в 6 и 7 классах</vt:lpstr>
      <vt:lpstr>Концентрический подход к освоению предметного содержания в 6 и 7 классах</vt:lpstr>
      <vt:lpstr>Концентрический подход к освоению предметного содержания в 6 и 7 классах</vt:lpstr>
      <vt:lpstr>Концентрический подход к освоению предметного содержания в 6 и 7 классах</vt:lpstr>
      <vt:lpstr>Концентрический подход к освоению предметного содержания в 6 и 7 классах</vt:lpstr>
      <vt:lpstr>Трудности организации обучения биологии на уровне основного общего образования (углублённый уровень)  </vt:lpstr>
      <vt:lpstr>Общебиологическое содержание  курса биологии в 9 классе</vt:lpstr>
      <vt:lpstr>Как изучать предметное содержание биологии  в 7-9 классах на углубленном уровне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Проектно-исследовательская деятельность  по биологии в условиях обогащенной  лабораторной среды</dc:title>
  <dc:creator>Мерщиев Александр Валерьевич</dc:creator>
  <cp:lastModifiedBy>Мерщиев Александр Валерьевич</cp:lastModifiedBy>
  <cp:revision>55</cp:revision>
  <dcterms:created xsi:type="dcterms:W3CDTF">2023-02-06T09:04:05Z</dcterms:created>
  <dcterms:modified xsi:type="dcterms:W3CDTF">2023-08-24T06:02:39Z</dcterms:modified>
</cp:coreProperties>
</file>