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tags/tag3.xml" ContentType="application/vnd.openxmlformats-officedocument.presentationml.tags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Default Extension="wdp" ContentType="image/vnd.ms-photo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60" r:id="rId2"/>
    <p:sldId id="308" r:id="rId3"/>
    <p:sldId id="318" r:id="rId4"/>
    <p:sldId id="316" r:id="rId5"/>
    <p:sldId id="261" r:id="rId6"/>
    <p:sldId id="268" r:id="rId7"/>
    <p:sldId id="301" r:id="rId8"/>
    <p:sldId id="309" r:id="rId9"/>
    <p:sldId id="302" r:id="rId10"/>
    <p:sldId id="304" r:id="rId11"/>
    <p:sldId id="291" r:id="rId12"/>
    <p:sldId id="265" r:id="rId13"/>
    <p:sldId id="270" r:id="rId14"/>
    <p:sldId id="273" r:id="rId15"/>
    <p:sldId id="275" r:id="rId16"/>
    <p:sldId id="317" r:id="rId17"/>
    <p:sldId id="319" r:id="rId18"/>
    <p:sldId id="305" r:id="rId19"/>
    <p:sldId id="274" r:id="rId20"/>
    <p:sldId id="276" r:id="rId21"/>
    <p:sldId id="283" r:id="rId22"/>
    <p:sldId id="311" r:id="rId23"/>
    <p:sldId id="313" r:id="rId24"/>
    <p:sldId id="306" r:id="rId2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4065">
          <p15:clr>
            <a:srgbClr val="A4A3A4"/>
          </p15:clr>
        </p15:guide>
        <p15:guide id="2" orient="horz" pos="868">
          <p15:clr>
            <a:srgbClr val="A4A3A4"/>
          </p15:clr>
        </p15:guide>
        <p15:guide id="3" orient="horz" pos="381">
          <p15:clr>
            <a:srgbClr val="A4A3A4"/>
          </p15:clr>
        </p15:guide>
        <p15:guide id="4" orient="horz" pos="2206">
          <p15:clr>
            <a:srgbClr val="A4A3A4"/>
          </p15:clr>
        </p15:guide>
        <p15:guide id="5" pos="347">
          <p15:clr>
            <a:srgbClr val="A4A3A4"/>
          </p15:clr>
        </p15:guide>
        <p15:guide id="6" pos="7355">
          <p15:clr>
            <a:srgbClr val="A4A3A4"/>
          </p15:clr>
        </p15:guide>
        <p15:guide id="7" pos="3842">
          <p15:clr>
            <a:srgbClr val="A4A3A4"/>
          </p15:clr>
        </p15:guide>
        <p15:guide id="8" pos="349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74" autoAdjust="0"/>
    <p:restoredTop sz="95789" autoAdjust="0"/>
  </p:normalViewPr>
  <p:slideViewPr>
    <p:cSldViewPr snapToGrid="0" showGuides="1">
      <p:cViewPr varScale="1">
        <p:scale>
          <a:sx n="78" d="100"/>
          <a:sy n="78" d="100"/>
        </p:scale>
        <p:origin x="-114" y="-570"/>
      </p:cViewPr>
      <p:guideLst>
        <p:guide orient="horz" pos="4065"/>
        <p:guide orient="horz" pos="868"/>
        <p:guide orient="horz" pos="381"/>
        <p:guide orient="horz" pos="2206"/>
        <p:guide pos="347"/>
        <p:guide pos="7355"/>
        <p:guide pos="3842"/>
        <p:guide pos="349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23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pPr/>
              <a:t>2020/2/25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1631127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微软雅黑" panose="020B0503020204020204" charset="-122"/>
              </a:defRPr>
            </a:lvl1pPr>
          </a:lstStyle>
          <a:p>
            <a:fld id="{7427AE1C-C8CA-495D-A1C3-F4E19E455D4D}" type="datetimeFigureOut">
              <a:rPr lang="zh-CN" altLang="en-US" smtClean="0"/>
              <a:pPr/>
              <a:t>2020/2/25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微软雅黑" panose="020B0503020204020204" charset="-122"/>
              </a:defRPr>
            </a:lvl1pPr>
          </a:lstStyle>
          <a:p>
            <a:fld id="{572CFE39-E4F3-4BD9-A16E-9B3A0A705C4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0084278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微软雅黑" panose="020B0503020204020204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微软雅黑" panose="020B0503020204020204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微软雅黑" panose="020B0503020204020204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微软雅黑" panose="020B0503020204020204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微软雅黑" panose="020B0503020204020204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2CFE39-E4F3-4BD9-A16E-9B3A0A705C4D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45129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2CFE39-E4F3-4BD9-A16E-9B3A0A705C4D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3258153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2CFE39-E4F3-4BD9-A16E-9B3A0A705C4D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3145177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2CFE39-E4F3-4BD9-A16E-9B3A0A705C4D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5203941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  <a:p>
            <a:endParaRPr lang="zh-CN" altLang="en-US" dirty="0"/>
          </a:p>
          <a:p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2CFE39-E4F3-4BD9-A16E-9B3A0A705C4D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8051206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2CFE39-E4F3-4BD9-A16E-9B3A0A705C4D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3892005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2CFE39-E4F3-4BD9-A16E-9B3A0A705C4D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2229311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2CFE39-E4F3-4BD9-A16E-9B3A0A705C4D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3254525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2CFE39-E4F3-4BD9-A16E-9B3A0A705C4D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7212757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2CFE39-E4F3-4BD9-A16E-9B3A0A705C4D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2344570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2CFE39-E4F3-4BD9-A16E-9B3A0A705C4D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2843839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2CFE39-E4F3-4BD9-A16E-9B3A0A705C4D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746110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  <a:p>
            <a:endParaRPr lang="zh-CN" altLang="en-US" dirty="0"/>
          </a:p>
          <a:p>
            <a:pPr marL="0" marR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注意：图片位于</a:t>
            </a:r>
            <a:r>
              <a:rPr lang="en-US" altLang="zh-CN" dirty="0" err="1"/>
              <a:t>ipad</a:t>
            </a:r>
            <a:r>
              <a:rPr lang="zh-CN" altLang="en-US" dirty="0"/>
              <a:t>下方，修改时可将</a:t>
            </a:r>
            <a:r>
              <a:rPr lang="en-US" altLang="zh-CN" dirty="0" err="1"/>
              <a:t>ipad</a:t>
            </a:r>
            <a:r>
              <a:rPr lang="zh-CN" altLang="en-US" dirty="0"/>
              <a:t>置于底层，修改好图片之后再将图片置于底层！</a:t>
            </a:r>
          </a:p>
          <a:p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2CFE39-E4F3-4BD9-A16E-9B3A0A705C4D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8499149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2CFE39-E4F3-4BD9-A16E-9B3A0A705C4D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430078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2CFE39-E4F3-4BD9-A16E-9B3A0A705C4D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8145891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2CFE39-E4F3-4BD9-A16E-9B3A0A705C4D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0121236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2CFE39-E4F3-4BD9-A16E-9B3A0A705C4D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9849096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2CFE39-E4F3-4BD9-A16E-9B3A0A705C4D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3576085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2CFE39-E4F3-4BD9-A16E-9B3A0A705C4D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167607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2CFE39-E4F3-4BD9-A16E-9B3A0A705C4D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2616843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2CFE39-E4F3-4BD9-A16E-9B3A0A705C4D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6378804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2CFE39-E4F3-4BD9-A16E-9B3A0A705C4D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6037135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2CFE39-E4F3-4BD9-A16E-9B3A0A705C4D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7236600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2CFE39-E4F3-4BD9-A16E-9B3A0A705C4D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182125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80C882-A448-4391-8676-F5947BC890DB}" type="datetimeFigureOut">
              <a:rPr lang="zh-CN" altLang="en-US" smtClean="0"/>
              <a:pPr/>
              <a:t>2020/2/25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9DB73F-1E62-4448-A8B4-8FF89C1E191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80C882-A448-4391-8676-F5947BC890DB}" type="datetimeFigureOut">
              <a:rPr lang="zh-CN" altLang="en-US" smtClean="0"/>
              <a:pPr/>
              <a:t>2020/2/25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9DB73F-1E62-4448-A8B4-8FF89C1E191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2020/2/25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611D0-9A6A-4745-A630-32461103131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F3D8C-2C4B-4342-80F1-9B8A0E6BA81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2020/2/25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fld id="{0880C882-A448-4391-8676-F5947BC890DB}" type="datetimeFigureOut">
              <a:rPr lang="zh-CN" altLang="en-US" smtClean="0"/>
              <a:pPr/>
              <a:t>2020/2/25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fld id="{019DB73F-1E62-4448-A8B4-8FF89C1E191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charset="-122"/>
          <a:ea typeface="+mj-ea"/>
          <a:cs typeface="微软雅黑" panose="020B0503020204020204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49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Relationship Id="rId9" Type="http://schemas.openxmlformats.org/officeDocument/2006/relationships/image" Target="../media/image6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SO_Shape"/>
          <p:cNvSpPr/>
          <p:nvPr/>
        </p:nvSpPr>
        <p:spPr bwMode="auto">
          <a:xfrm>
            <a:off x="10640049" y="182026"/>
            <a:ext cx="1117755" cy="1240875"/>
          </a:xfrm>
          <a:custGeom>
            <a:avLst/>
            <a:gdLst>
              <a:gd name="T0" fmla="*/ 2147483646 w 4313"/>
              <a:gd name="T1" fmla="*/ 0 h 4874"/>
              <a:gd name="T2" fmla="*/ 2147483646 w 4313"/>
              <a:gd name="T3" fmla="*/ 2147483646 h 4874"/>
              <a:gd name="T4" fmla="*/ 2147483646 w 4313"/>
              <a:gd name="T5" fmla="*/ 2147483646 h 4874"/>
              <a:gd name="T6" fmla="*/ 2147483646 w 4313"/>
              <a:gd name="T7" fmla="*/ 2147483646 h 4874"/>
              <a:gd name="T8" fmla="*/ 2147483646 w 4313"/>
              <a:gd name="T9" fmla="*/ 0 h 4874"/>
              <a:gd name="T10" fmla="*/ 0 w 4313"/>
              <a:gd name="T11" fmla="*/ 2147483646 h 4874"/>
              <a:gd name="T12" fmla="*/ 2147483646 w 4313"/>
              <a:gd name="T13" fmla="*/ 2147483646 h 4874"/>
              <a:gd name="T14" fmla="*/ 2147483646 w 4313"/>
              <a:gd name="T15" fmla="*/ 2147483646 h 4874"/>
              <a:gd name="T16" fmla="*/ 0 w 4313"/>
              <a:gd name="T17" fmla="*/ 2147483646 h 4874"/>
              <a:gd name="T18" fmla="*/ 0 w 4313"/>
              <a:gd name="T19" fmla="*/ 2147483646 h 4874"/>
              <a:gd name="T20" fmla="*/ 2147483646 w 4313"/>
              <a:gd name="T21" fmla="*/ 2147483646 h 4874"/>
              <a:gd name="T22" fmla="*/ 2147483646 w 4313"/>
              <a:gd name="T23" fmla="*/ 2147483646 h 4874"/>
              <a:gd name="T24" fmla="*/ 2147483646 w 4313"/>
              <a:gd name="T25" fmla="*/ 2147483646 h 4874"/>
              <a:gd name="T26" fmla="*/ 2147483646 w 4313"/>
              <a:gd name="T27" fmla="*/ 2147483646 h 4874"/>
              <a:gd name="T28" fmla="*/ 2147483646 w 4313"/>
              <a:gd name="T29" fmla="*/ 2147483646 h 487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313" h="4874">
                <a:moveTo>
                  <a:pt x="2156" y="0"/>
                </a:moveTo>
                <a:lnTo>
                  <a:pt x="190" y="1135"/>
                </a:lnTo>
                <a:lnTo>
                  <a:pt x="2170" y="2278"/>
                </a:lnTo>
                <a:lnTo>
                  <a:pt x="4136" y="1143"/>
                </a:lnTo>
                <a:lnTo>
                  <a:pt x="2156" y="0"/>
                </a:lnTo>
                <a:close/>
                <a:moveTo>
                  <a:pt x="0" y="3735"/>
                </a:moveTo>
                <a:lnTo>
                  <a:pt x="1973" y="4874"/>
                </a:lnTo>
                <a:lnTo>
                  <a:pt x="1973" y="2589"/>
                </a:lnTo>
                <a:lnTo>
                  <a:pt x="0" y="1450"/>
                </a:lnTo>
                <a:lnTo>
                  <a:pt x="0" y="3735"/>
                </a:lnTo>
                <a:close/>
                <a:moveTo>
                  <a:pt x="2341" y="2604"/>
                </a:moveTo>
                <a:lnTo>
                  <a:pt x="2341" y="4874"/>
                </a:lnTo>
                <a:lnTo>
                  <a:pt x="4313" y="3735"/>
                </a:lnTo>
                <a:lnTo>
                  <a:pt x="4313" y="1465"/>
                </a:lnTo>
                <a:lnTo>
                  <a:pt x="2341" y="260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2582570" y="2966022"/>
            <a:ext cx="8761166" cy="3231846"/>
            <a:chOff x="18187988" y="2395136"/>
            <a:chExt cx="6833662" cy="3379762"/>
          </a:xfrm>
        </p:grpSpPr>
        <p:sp>
          <p:nvSpPr>
            <p:cNvPr id="11" name="文本框 10"/>
            <p:cNvSpPr txBox="1"/>
            <p:nvPr/>
          </p:nvSpPr>
          <p:spPr>
            <a:xfrm>
              <a:off x="18187988" y="2395136"/>
              <a:ext cx="6786562" cy="189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altLang="zh-CN" sz="2800" b="1" dirty="0" smtClean="0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Современные </a:t>
              </a:r>
              <a:r>
                <a:rPr lang="ru-RU" altLang="zh-CN" sz="2800" b="1" dirty="0" err="1" smtClean="0">
                  <a:solidFill>
                    <a:schemeClr val="accent3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ФОРМА</a:t>
              </a:r>
              <a:r>
                <a:rPr lang="ru-RU" altLang="zh-CN" sz="2800" b="1" dirty="0" err="1" smtClean="0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ты</a:t>
              </a:r>
              <a:r>
                <a:rPr lang="ru-RU" altLang="zh-CN" sz="2800" b="1" dirty="0" smtClean="0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 работы и </a:t>
              </a:r>
              <a:r>
                <a:rPr lang="ru-RU" altLang="zh-CN" sz="2800" b="1" dirty="0" err="1" smtClean="0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не</a:t>
              </a:r>
              <a:r>
                <a:rPr lang="ru-RU" altLang="zh-CN" sz="2800" b="1" dirty="0" err="1" smtClean="0">
                  <a:solidFill>
                    <a:schemeClr val="accent3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ФОРМА</a:t>
              </a:r>
              <a:r>
                <a:rPr lang="ru-RU" altLang="zh-CN" sz="2800" b="1" dirty="0" err="1" smtClean="0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льные</a:t>
              </a:r>
              <a:r>
                <a:rPr lang="ru-RU" altLang="zh-CN" sz="2800" b="1" dirty="0" smtClean="0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 решения: ресурсы модернизации информационно-библиотечных центров в Ивановской области</a:t>
              </a:r>
              <a:endParaRPr lang="zh-CN" altLang="en-US" sz="28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 flipH="1">
              <a:off x="18187988" y="3587701"/>
              <a:ext cx="6307137" cy="380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1200"/>
                </a:spcBef>
              </a:pPr>
              <a:endPara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8535321" y="5034613"/>
              <a:ext cx="6486329" cy="740285"/>
            </a:xfrm>
            <a:prstGeom prst="rect">
              <a:avLst/>
            </a:prstGeom>
            <a:solidFill>
              <a:schemeClr val="accent5"/>
            </a:solidFill>
          </p:spPr>
          <p:txBody>
            <a:bodyPr wrap="square">
              <a:spAutoFit/>
            </a:bodyPr>
            <a:lstStyle/>
            <a:p>
              <a:pPr algn="ctr">
                <a:spcBef>
                  <a:spcPts val="1200"/>
                </a:spcBef>
              </a:pPr>
              <a:r>
                <a:rPr lang="ru-RU" altLang="zh-CN" sz="2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Дегтярева Светлана Анатольевна, ОГАУ ДПО «Институт развития образования Ивановской области»</a:t>
              </a:r>
              <a:endParaRPr lang="zh-CN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0" y="-2"/>
            <a:ext cx="4823439" cy="3501288"/>
            <a:chOff x="0" y="-2"/>
            <a:chExt cx="4823439" cy="3501288"/>
          </a:xfrm>
        </p:grpSpPr>
        <p:sp>
          <p:nvSpPr>
            <p:cNvPr id="4" name="等腰三角形 3"/>
            <p:cNvSpPr/>
            <p:nvPr/>
          </p:nvSpPr>
          <p:spPr>
            <a:xfrm rot="5400000">
              <a:off x="-95087" y="95085"/>
              <a:ext cx="1378763" cy="1188589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5" name="等腰三角形 24"/>
            <p:cNvSpPr/>
            <p:nvPr/>
          </p:nvSpPr>
          <p:spPr>
            <a:xfrm rot="16200000">
              <a:off x="-95085" y="802592"/>
              <a:ext cx="1378763" cy="1188589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6" name="等腰三角形 25"/>
            <p:cNvSpPr/>
            <p:nvPr/>
          </p:nvSpPr>
          <p:spPr>
            <a:xfrm rot="5400000">
              <a:off x="-95087" y="1510099"/>
              <a:ext cx="1378763" cy="1188589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7" name="等腰三角形 26"/>
            <p:cNvSpPr/>
            <p:nvPr/>
          </p:nvSpPr>
          <p:spPr>
            <a:xfrm rot="16200000">
              <a:off x="1117298" y="95087"/>
              <a:ext cx="1378763" cy="1188589"/>
            </a:xfrm>
            <a:prstGeom prst="triangl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1110008" y="802592"/>
              <a:ext cx="1378763" cy="1188589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9" name="等腰三角形 28"/>
            <p:cNvSpPr/>
            <p:nvPr/>
          </p:nvSpPr>
          <p:spPr>
            <a:xfrm rot="16200000">
              <a:off x="1111740" y="1510101"/>
              <a:ext cx="1378763" cy="1188589"/>
            </a:xfrm>
            <a:prstGeom prst="triangl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0" name="等腰三角形 29"/>
            <p:cNvSpPr/>
            <p:nvPr/>
          </p:nvSpPr>
          <p:spPr>
            <a:xfrm rot="5400000">
              <a:off x="2334668" y="95085"/>
              <a:ext cx="1378763" cy="1188589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1110245" y="2217610"/>
              <a:ext cx="1378763" cy="1188589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2" name="等腰三角形 31"/>
            <p:cNvSpPr/>
            <p:nvPr/>
          </p:nvSpPr>
          <p:spPr>
            <a:xfrm rot="16200000">
              <a:off x="2334668" y="802591"/>
              <a:ext cx="1378763" cy="1188589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3" name="等腰三角形 32"/>
            <p:cNvSpPr/>
            <p:nvPr/>
          </p:nvSpPr>
          <p:spPr>
            <a:xfrm rot="5400000">
              <a:off x="3539763" y="802591"/>
              <a:ext cx="1378763" cy="1188589"/>
            </a:xfrm>
            <a:prstGeom prst="triangl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0" y="6718300"/>
            <a:ext cx="12200197" cy="139699"/>
            <a:chOff x="234017" y="5975409"/>
            <a:chExt cx="13144500" cy="404812"/>
          </a:xfrm>
        </p:grpSpPr>
        <p:sp>
          <p:nvSpPr>
            <p:cNvPr id="35" name="矩形 34"/>
            <p:cNvSpPr/>
            <p:nvPr/>
          </p:nvSpPr>
          <p:spPr>
            <a:xfrm>
              <a:off x="234017" y="5975409"/>
              <a:ext cx="2190750" cy="40481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2424767" y="5975409"/>
              <a:ext cx="2190750" cy="40481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4615517" y="5975409"/>
              <a:ext cx="2190750" cy="4048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8997017" y="5975409"/>
              <a:ext cx="2190750" cy="40481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6806268" y="5975409"/>
              <a:ext cx="2190750" cy="40481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11187767" y="5975409"/>
              <a:ext cx="2190750" cy="40481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42" name="矩形 41"/>
          <p:cNvSpPr/>
          <p:nvPr>
            <p:custDataLst>
              <p:tags r:id="rId1"/>
            </p:custDataLst>
          </p:nvPr>
        </p:nvSpPr>
        <p:spPr>
          <a:xfrm>
            <a:off x="0" y="6443524"/>
            <a:ext cx="4876006" cy="271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100" b="0" dirty="0">
                <a:latin typeface="+mj-ea"/>
                <a:ea typeface="+mj-ea"/>
              </a:rPr>
              <a:t> </a:t>
            </a:r>
          </a:p>
        </p:txBody>
      </p:sp>
      <p:sp>
        <p:nvSpPr>
          <p:cNvPr id="43" name="矩形 42"/>
          <p:cNvSpPr/>
          <p:nvPr>
            <p:custDataLst>
              <p:tags r:id="rId2"/>
            </p:custDataLst>
          </p:nvPr>
        </p:nvSpPr>
        <p:spPr>
          <a:xfrm>
            <a:off x="0" y="6443524"/>
            <a:ext cx="4876006" cy="271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100" b="0" dirty="0">
                <a:latin typeface="+mj-ea"/>
                <a:ea typeface="+mj-ea"/>
              </a:rPr>
              <a:t>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25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31664" y="418941"/>
            <a:ext cx="734523" cy="7511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120186" y="2046989"/>
            <a:ext cx="5473260" cy="4603750"/>
            <a:chOff x="1913347" y="6350"/>
            <a:chExt cx="8145719" cy="6851650"/>
          </a:xfrm>
        </p:grpSpPr>
        <p:sp>
          <p:nvSpPr>
            <p:cNvPr id="7" name="Freeform 2390"/>
            <p:cNvSpPr/>
            <p:nvPr/>
          </p:nvSpPr>
          <p:spPr bwMode="auto">
            <a:xfrm>
              <a:off x="1913347" y="743280"/>
              <a:ext cx="3399366" cy="2196261"/>
            </a:xfrm>
            <a:custGeom>
              <a:avLst/>
              <a:gdLst>
                <a:gd name="T0" fmla="*/ 1973 w 1973"/>
                <a:gd name="T1" fmla="*/ 0 h 1438"/>
                <a:gd name="T2" fmla="*/ 1926 w 1973"/>
                <a:gd name="T3" fmla="*/ 37 h 1438"/>
                <a:gd name="T4" fmla="*/ 1874 w 1973"/>
                <a:gd name="T5" fmla="*/ 80 h 1438"/>
                <a:gd name="T6" fmla="*/ 1821 w 1973"/>
                <a:gd name="T7" fmla="*/ 126 h 1438"/>
                <a:gd name="T8" fmla="*/ 1767 w 1973"/>
                <a:gd name="T9" fmla="*/ 177 h 1438"/>
                <a:gd name="T10" fmla="*/ 1711 w 1973"/>
                <a:gd name="T11" fmla="*/ 231 h 1438"/>
                <a:gd name="T12" fmla="*/ 1655 w 1973"/>
                <a:gd name="T13" fmla="*/ 289 h 1438"/>
                <a:gd name="T14" fmla="*/ 1598 w 1973"/>
                <a:gd name="T15" fmla="*/ 351 h 1438"/>
                <a:gd name="T16" fmla="*/ 1544 w 1973"/>
                <a:gd name="T17" fmla="*/ 416 h 1438"/>
                <a:gd name="T18" fmla="*/ 1490 w 1973"/>
                <a:gd name="T19" fmla="*/ 486 h 1438"/>
                <a:gd name="T20" fmla="*/ 1437 w 1973"/>
                <a:gd name="T21" fmla="*/ 560 h 1438"/>
                <a:gd name="T22" fmla="*/ 1386 w 1973"/>
                <a:gd name="T23" fmla="*/ 636 h 1438"/>
                <a:gd name="T24" fmla="*/ 1339 w 1973"/>
                <a:gd name="T25" fmla="*/ 719 h 1438"/>
                <a:gd name="T26" fmla="*/ 1294 w 1973"/>
                <a:gd name="T27" fmla="*/ 802 h 1438"/>
                <a:gd name="T28" fmla="*/ 1254 w 1973"/>
                <a:gd name="T29" fmla="*/ 892 h 1438"/>
                <a:gd name="T30" fmla="*/ 1218 w 1973"/>
                <a:gd name="T31" fmla="*/ 983 h 1438"/>
                <a:gd name="T32" fmla="*/ 1186 w 1973"/>
                <a:gd name="T33" fmla="*/ 1080 h 1438"/>
                <a:gd name="T34" fmla="*/ 1161 w 1973"/>
                <a:gd name="T35" fmla="*/ 1179 h 1438"/>
                <a:gd name="T36" fmla="*/ 1140 w 1973"/>
                <a:gd name="T37" fmla="*/ 1282 h 1438"/>
                <a:gd name="T38" fmla="*/ 1126 w 1973"/>
                <a:gd name="T39" fmla="*/ 1389 h 1438"/>
                <a:gd name="T40" fmla="*/ 1090 w 1973"/>
                <a:gd name="T41" fmla="*/ 1357 h 1438"/>
                <a:gd name="T42" fmla="*/ 1050 w 1973"/>
                <a:gd name="T43" fmla="*/ 1328 h 1438"/>
                <a:gd name="T44" fmla="*/ 1011 w 1973"/>
                <a:gd name="T45" fmla="*/ 1301 h 1438"/>
                <a:gd name="T46" fmla="*/ 968 w 1973"/>
                <a:gd name="T47" fmla="*/ 1278 h 1438"/>
                <a:gd name="T48" fmla="*/ 922 w 1973"/>
                <a:gd name="T49" fmla="*/ 1255 h 1438"/>
                <a:gd name="T50" fmla="*/ 873 w 1973"/>
                <a:gd name="T51" fmla="*/ 1239 h 1438"/>
                <a:gd name="T52" fmla="*/ 821 w 1973"/>
                <a:gd name="T53" fmla="*/ 1223 h 1438"/>
                <a:gd name="T54" fmla="*/ 763 w 1973"/>
                <a:gd name="T55" fmla="*/ 1213 h 1438"/>
                <a:gd name="T56" fmla="*/ 702 w 1973"/>
                <a:gd name="T57" fmla="*/ 1206 h 1438"/>
                <a:gd name="T58" fmla="*/ 634 w 1973"/>
                <a:gd name="T59" fmla="*/ 1205 h 1438"/>
                <a:gd name="T60" fmla="*/ 586 w 1973"/>
                <a:gd name="T61" fmla="*/ 1205 h 1438"/>
                <a:gd name="T62" fmla="*/ 540 w 1973"/>
                <a:gd name="T63" fmla="*/ 1208 h 1438"/>
                <a:gd name="T64" fmla="*/ 497 w 1973"/>
                <a:gd name="T65" fmla="*/ 1213 h 1438"/>
                <a:gd name="T66" fmla="*/ 455 w 1973"/>
                <a:gd name="T67" fmla="*/ 1223 h 1438"/>
                <a:gd name="T68" fmla="*/ 414 w 1973"/>
                <a:gd name="T69" fmla="*/ 1234 h 1438"/>
                <a:gd name="T70" fmla="*/ 372 w 1973"/>
                <a:gd name="T71" fmla="*/ 1250 h 1438"/>
                <a:gd name="T72" fmla="*/ 330 w 1973"/>
                <a:gd name="T73" fmla="*/ 1269 h 1438"/>
                <a:gd name="T74" fmla="*/ 287 w 1973"/>
                <a:gd name="T75" fmla="*/ 1293 h 1438"/>
                <a:gd name="T76" fmla="*/ 241 w 1973"/>
                <a:gd name="T77" fmla="*/ 1321 h 1438"/>
                <a:gd name="T78" fmla="*/ 192 w 1973"/>
                <a:gd name="T79" fmla="*/ 1354 h 1438"/>
                <a:gd name="T80" fmla="*/ 140 w 1973"/>
                <a:gd name="T81" fmla="*/ 1393 h 1438"/>
                <a:gd name="T82" fmla="*/ 85 w 1973"/>
                <a:gd name="T83" fmla="*/ 1438 h 1438"/>
                <a:gd name="T84" fmla="*/ 0 w 1973"/>
                <a:gd name="T85" fmla="*/ 1438 h 1438"/>
                <a:gd name="T86" fmla="*/ 67 w 1973"/>
                <a:gd name="T87" fmla="*/ 1311 h 1438"/>
                <a:gd name="T88" fmla="*/ 139 w 1973"/>
                <a:gd name="T89" fmla="*/ 1190 h 1438"/>
                <a:gd name="T90" fmla="*/ 214 w 1973"/>
                <a:gd name="T91" fmla="*/ 1073 h 1438"/>
                <a:gd name="T92" fmla="*/ 295 w 1973"/>
                <a:gd name="T93" fmla="*/ 961 h 1438"/>
                <a:gd name="T94" fmla="*/ 379 w 1973"/>
                <a:gd name="T95" fmla="*/ 855 h 1438"/>
                <a:gd name="T96" fmla="*/ 468 w 1973"/>
                <a:gd name="T97" fmla="*/ 754 h 1438"/>
                <a:gd name="T98" fmla="*/ 561 w 1973"/>
                <a:gd name="T99" fmla="*/ 659 h 1438"/>
                <a:gd name="T100" fmla="*/ 657 w 1973"/>
                <a:gd name="T101" fmla="*/ 568 h 1438"/>
                <a:gd name="T102" fmla="*/ 759 w 1973"/>
                <a:gd name="T103" fmla="*/ 485 h 1438"/>
                <a:gd name="T104" fmla="*/ 864 w 1973"/>
                <a:gd name="T105" fmla="*/ 407 h 1438"/>
                <a:gd name="T106" fmla="*/ 972 w 1973"/>
                <a:gd name="T107" fmla="*/ 335 h 1438"/>
                <a:gd name="T108" fmla="*/ 1085 w 1973"/>
                <a:gd name="T109" fmla="*/ 270 h 1438"/>
                <a:gd name="T110" fmla="*/ 1201 w 1973"/>
                <a:gd name="T111" fmla="*/ 211 h 1438"/>
                <a:gd name="T112" fmla="*/ 1321 w 1973"/>
                <a:gd name="T113" fmla="*/ 159 h 1438"/>
                <a:gd name="T114" fmla="*/ 1445 w 1973"/>
                <a:gd name="T115" fmla="*/ 113 h 1438"/>
                <a:gd name="T116" fmla="*/ 1572 w 1973"/>
                <a:gd name="T117" fmla="*/ 73 h 1438"/>
                <a:gd name="T118" fmla="*/ 1703 w 1973"/>
                <a:gd name="T119" fmla="*/ 41 h 1438"/>
                <a:gd name="T120" fmla="*/ 1837 w 1973"/>
                <a:gd name="T121" fmla="*/ 18 h 1438"/>
                <a:gd name="T122" fmla="*/ 1973 w 1973"/>
                <a:gd name="T123" fmla="*/ 0 h 1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73" h="1438">
                  <a:moveTo>
                    <a:pt x="1973" y="0"/>
                  </a:moveTo>
                  <a:lnTo>
                    <a:pt x="1926" y="37"/>
                  </a:lnTo>
                  <a:lnTo>
                    <a:pt x="1874" y="80"/>
                  </a:lnTo>
                  <a:lnTo>
                    <a:pt x="1821" y="126"/>
                  </a:lnTo>
                  <a:lnTo>
                    <a:pt x="1767" y="177"/>
                  </a:lnTo>
                  <a:lnTo>
                    <a:pt x="1711" y="231"/>
                  </a:lnTo>
                  <a:lnTo>
                    <a:pt x="1655" y="289"/>
                  </a:lnTo>
                  <a:lnTo>
                    <a:pt x="1598" y="351"/>
                  </a:lnTo>
                  <a:lnTo>
                    <a:pt x="1544" y="416"/>
                  </a:lnTo>
                  <a:lnTo>
                    <a:pt x="1490" y="486"/>
                  </a:lnTo>
                  <a:lnTo>
                    <a:pt x="1437" y="560"/>
                  </a:lnTo>
                  <a:lnTo>
                    <a:pt x="1386" y="636"/>
                  </a:lnTo>
                  <a:lnTo>
                    <a:pt x="1339" y="719"/>
                  </a:lnTo>
                  <a:lnTo>
                    <a:pt x="1294" y="802"/>
                  </a:lnTo>
                  <a:lnTo>
                    <a:pt x="1254" y="892"/>
                  </a:lnTo>
                  <a:lnTo>
                    <a:pt x="1218" y="983"/>
                  </a:lnTo>
                  <a:lnTo>
                    <a:pt x="1186" y="1080"/>
                  </a:lnTo>
                  <a:lnTo>
                    <a:pt x="1161" y="1179"/>
                  </a:lnTo>
                  <a:lnTo>
                    <a:pt x="1140" y="1282"/>
                  </a:lnTo>
                  <a:lnTo>
                    <a:pt x="1126" y="1389"/>
                  </a:lnTo>
                  <a:lnTo>
                    <a:pt x="1090" y="1357"/>
                  </a:lnTo>
                  <a:lnTo>
                    <a:pt x="1050" y="1328"/>
                  </a:lnTo>
                  <a:lnTo>
                    <a:pt x="1011" y="1301"/>
                  </a:lnTo>
                  <a:lnTo>
                    <a:pt x="968" y="1278"/>
                  </a:lnTo>
                  <a:lnTo>
                    <a:pt x="922" y="1255"/>
                  </a:lnTo>
                  <a:lnTo>
                    <a:pt x="873" y="1239"/>
                  </a:lnTo>
                  <a:lnTo>
                    <a:pt x="821" y="1223"/>
                  </a:lnTo>
                  <a:lnTo>
                    <a:pt x="763" y="1213"/>
                  </a:lnTo>
                  <a:lnTo>
                    <a:pt x="702" y="1206"/>
                  </a:lnTo>
                  <a:lnTo>
                    <a:pt x="634" y="1205"/>
                  </a:lnTo>
                  <a:lnTo>
                    <a:pt x="586" y="1205"/>
                  </a:lnTo>
                  <a:lnTo>
                    <a:pt x="540" y="1208"/>
                  </a:lnTo>
                  <a:lnTo>
                    <a:pt x="497" y="1213"/>
                  </a:lnTo>
                  <a:lnTo>
                    <a:pt x="455" y="1223"/>
                  </a:lnTo>
                  <a:lnTo>
                    <a:pt x="414" y="1234"/>
                  </a:lnTo>
                  <a:lnTo>
                    <a:pt x="372" y="1250"/>
                  </a:lnTo>
                  <a:lnTo>
                    <a:pt x="330" y="1269"/>
                  </a:lnTo>
                  <a:lnTo>
                    <a:pt x="287" y="1293"/>
                  </a:lnTo>
                  <a:lnTo>
                    <a:pt x="241" y="1321"/>
                  </a:lnTo>
                  <a:lnTo>
                    <a:pt x="192" y="1354"/>
                  </a:lnTo>
                  <a:lnTo>
                    <a:pt x="140" y="1393"/>
                  </a:lnTo>
                  <a:lnTo>
                    <a:pt x="85" y="1438"/>
                  </a:lnTo>
                  <a:lnTo>
                    <a:pt x="0" y="1438"/>
                  </a:lnTo>
                  <a:lnTo>
                    <a:pt x="67" y="1311"/>
                  </a:lnTo>
                  <a:lnTo>
                    <a:pt x="139" y="1190"/>
                  </a:lnTo>
                  <a:lnTo>
                    <a:pt x="214" y="1073"/>
                  </a:lnTo>
                  <a:lnTo>
                    <a:pt x="295" y="961"/>
                  </a:lnTo>
                  <a:lnTo>
                    <a:pt x="379" y="855"/>
                  </a:lnTo>
                  <a:lnTo>
                    <a:pt x="468" y="754"/>
                  </a:lnTo>
                  <a:lnTo>
                    <a:pt x="561" y="659"/>
                  </a:lnTo>
                  <a:lnTo>
                    <a:pt x="657" y="568"/>
                  </a:lnTo>
                  <a:lnTo>
                    <a:pt x="759" y="485"/>
                  </a:lnTo>
                  <a:lnTo>
                    <a:pt x="864" y="407"/>
                  </a:lnTo>
                  <a:lnTo>
                    <a:pt x="972" y="335"/>
                  </a:lnTo>
                  <a:lnTo>
                    <a:pt x="1085" y="270"/>
                  </a:lnTo>
                  <a:lnTo>
                    <a:pt x="1201" y="211"/>
                  </a:lnTo>
                  <a:lnTo>
                    <a:pt x="1321" y="159"/>
                  </a:lnTo>
                  <a:lnTo>
                    <a:pt x="1445" y="113"/>
                  </a:lnTo>
                  <a:lnTo>
                    <a:pt x="1572" y="73"/>
                  </a:lnTo>
                  <a:lnTo>
                    <a:pt x="1703" y="41"/>
                  </a:lnTo>
                  <a:lnTo>
                    <a:pt x="1837" y="18"/>
                  </a:lnTo>
                  <a:lnTo>
                    <a:pt x="1973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8" name="Freeform 2391"/>
            <p:cNvSpPr/>
            <p:nvPr/>
          </p:nvSpPr>
          <p:spPr bwMode="auto">
            <a:xfrm>
              <a:off x="4740276" y="3536950"/>
              <a:ext cx="1622425" cy="3321050"/>
            </a:xfrm>
            <a:custGeom>
              <a:avLst/>
              <a:gdLst>
                <a:gd name="T0" fmla="*/ 1022 w 1022"/>
                <a:gd name="T1" fmla="*/ 1507 h 2092"/>
                <a:gd name="T2" fmla="*/ 1015 w 1022"/>
                <a:gd name="T3" fmla="*/ 1631 h 2092"/>
                <a:gd name="T4" fmla="*/ 991 w 1022"/>
                <a:gd name="T5" fmla="*/ 1744 h 2092"/>
                <a:gd name="T6" fmla="*/ 951 w 1022"/>
                <a:gd name="T7" fmla="*/ 1844 h 2092"/>
                <a:gd name="T8" fmla="*/ 895 w 1022"/>
                <a:gd name="T9" fmla="*/ 1929 h 2092"/>
                <a:gd name="T10" fmla="*/ 821 w 1022"/>
                <a:gd name="T11" fmla="*/ 1999 h 2092"/>
                <a:gd name="T12" fmla="*/ 731 w 1022"/>
                <a:gd name="T13" fmla="*/ 2049 h 2092"/>
                <a:gd name="T14" fmla="*/ 622 w 1022"/>
                <a:gd name="T15" fmla="*/ 2081 h 2092"/>
                <a:gd name="T16" fmla="*/ 494 w 1022"/>
                <a:gd name="T17" fmla="*/ 2092 h 2092"/>
                <a:gd name="T18" fmla="*/ 374 w 1022"/>
                <a:gd name="T19" fmla="*/ 2082 h 2092"/>
                <a:gd name="T20" fmla="*/ 275 w 1022"/>
                <a:gd name="T21" fmla="*/ 2054 h 2092"/>
                <a:gd name="T22" fmla="*/ 193 w 1022"/>
                <a:gd name="T23" fmla="*/ 2010 h 2092"/>
                <a:gd name="T24" fmla="*/ 129 w 1022"/>
                <a:gd name="T25" fmla="*/ 1950 h 2092"/>
                <a:gd name="T26" fmla="*/ 78 w 1022"/>
                <a:gd name="T27" fmla="*/ 1876 h 2092"/>
                <a:gd name="T28" fmla="*/ 42 w 1022"/>
                <a:gd name="T29" fmla="*/ 1791 h 2092"/>
                <a:gd name="T30" fmla="*/ 17 w 1022"/>
                <a:gd name="T31" fmla="*/ 1695 h 2092"/>
                <a:gd name="T32" fmla="*/ 5 w 1022"/>
                <a:gd name="T33" fmla="*/ 1590 h 2092"/>
                <a:gd name="T34" fmla="*/ 0 w 1022"/>
                <a:gd name="T35" fmla="*/ 1479 h 2092"/>
                <a:gd name="T36" fmla="*/ 255 w 1022"/>
                <a:gd name="T37" fmla="*/ 1540 h 2092"/>
                <a:gd name="T38" fmla="*/ 267 w 1022"/>
                <a:gd name="T39" fmla="*/ 1646 h 2092"/>
                <a:gd name="T40" fmla="*/ 290 w 1022"/>
                <a:gd name="T41" fmla="*/ 1727 h 2092"/>
                <a:gd name="T42" fmla="*/ 329 w 1022"/>
                <a:gd name="T43" fmla="*/ 1787 h 2092"/>
                <a:gd name="T44" fmla="*/ 385 w 1022"/>
                <a:gd name="T45" fmla="*/ 1824 h 2092"/>
                <a:gd name="T46" fmla="*/ 457 w 1022"/>
                <a:gd name="T47" fmla="*/ 1843 h 2092"/>
                <a:gd name="T48" fmla="*/ 545 w 1022"/>
                <a:gd name="T49" fmla="*/ 1844 h 2092"/>
                <a:gd name="T50" fmla="*/ 618 w 1022"/>
                <a:gd name="T51" fmla="*/ 1830 h 2092"/>
                <a:gd name="T52" fmla="*/ 669 w 1022"/>
                <a:gd name="T53" fmla="*/ 1804 h 2092"/>
                <a:gd name="T54" fmla="*/ 704 w 1022"/>
                <a:gd name="T55" fmla="*/ 1765 h 2092"/>
                <a:gd name="T56" fmla="*/ 725 w 1022"/>
                <a:gd name="T57" fmla="*/ 1714 h 2092"/>
                <a:gd name="T58" fmla="*/ 736 w 1022"/>
                <a:gd name="T59" fmla="*/ 1654 h 2092"/>
                <a:gd name="T60" fmla="*/ 739 w 1022"/>
                <a:gd name="T61" fmla="*/ 1585 h 2092"/>
                <a:gd name="T62" fmla="*/ 740 w 1022"/>
                <a:gd name="T63" fmla="*/ 1507 h 2092"/>
                <a:gd name="T64" fmla="*/ 1018 w 1022"/>
                <a:gd name="T65" fmla="*/ 0 h 20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22" h="2092">
                  <a:moveTo>
                    <a:pt x="1018" y="0"/>
                  </a:moveTo>
                  <a:lnTo>
                    <a:pt x="1022" y="1507"/>
                  </a:lnTo>
                  <a:lnTo>
                    <a:pt x="1021" y="1571"/>
                  </a:lnTo>
                  <a:lnTo>
                    <a:pt x="1015" y="1631"/>
                  </a:lnTo>
                  <a:lnTo>
                    <a:pt x="1005" y="1689"/>
                  </a:lnTo>
                  <a:lnTo>
                    <a:pt x="991" y="1744"/>
                  </a:lnTo>
                  <a:lnTo>
                    <a:pt x="973" y="1795"/>
                  </a:lnTo>
                  <a:lnTo>
                    <a:pt x="951" y="1844"/>
                  </a:lnTo>
                  <a:lnTo>
                    <a:pt x="926" y="1889"/>
                  </a:lnTo>
                  <a:lnTo>
                    <a:pt x="895" y="1929"/>
                  </a:lnTo>
                  <a:lnTo>
                    <a:pt x="860" y="1965"/>
                  </a:lnTo>
                  <a:lnTo>
                    <a:pt x="821" y="1999"/>
                  </a:lnTo>
                  <a:lnTo>
                    <a:pt x="778" y="2027"/>
                  </a:lnTo>
                  <a:lnTo>
                    <a:pt x="731" y="2049"/>
                  </a:lnTo>
                  <a:lnTo>
                    <a:pt x="678" y="2068"/>
                  </a:lnTo>
                  <a:lnTo>
                    <a:pt x="622" y="2081"/>
                  </a:lnTo>
                  <a:lnTo>
                    <a:pt x="559" y="2089"/>
                  </a:lnTo>
                  <a:lnTo>
                    <a:pt x="494" y="2092"/>
                  </a:lnTo>
                  <a:lnTo>
                    <a:pt x="431" y="2089"/>
                  </a:lnTo>
                  <a:lnTo>
                    <a:pt x="374" y="2082"/>
                  </a:lnTo>
                  <a:lnTo>
                    <a:pt x="322" y="2071"/>
                  </a:lnTo>
                  <a:lnTo>
                    <a:pt x="275" y="2054"/>
                  </a:lnTo>
                  <a:lnTo>
                    <a:pt x="232" y="2033"/>
                  </a:lnTo>
                  <a:lnTo>
                    <a:pt x="193" y="2010"/>
                  </a:lnTo>
                  <a:lnTo>
                    <a:pt x="159" y="1982"/>
                  </a:lnTo>
                  <a:lnTo>
                    <a:pt x="129" y="1950"/>
                  </a:lnTo>
                  <a:lnTo>
                    <a:pt x="101" y="1915"/>
                  </a:lnTo>
                  <a:lnTo>
                    <a:pt x="78" y="1876"/>
                  </a:lnTo>
                  <a:lnTo>
                    <a:pt x="59" y="1836"/>
                  </a:lnTo>
                  <a:lnTo>
                    <a:pt x="42" y="1791"/>
                  </a:lnTo>
                  <a:lnTo>
                    <a:pt x="28" y="1745"/>
                  </a:lnTo>
                  <a:lnTo>
                    <a:pt x="17" y="1695"/>
                  </a:lnTo>
                  <a:lnTo>
                    <a:pt x="10" y="1645"/>
                  </a:lnTo>
                  <a:lnTo>
                    <a:pt x="5" y="1590"/>
                  </a:lnTo>
                  <a:lnTo>
                    <a:pt x="0" y="1536"/>
                  </a:lnTo>
                  <a:lnTo>
                    <a:pt x="0" y="1479"/>
                  </a:lnTo>
                  <a:lnTo>
                    <a:pt x="254" y="1479"/>
                  </a:lnTo>
                  <a:lnTo>
                    <a:pt x="255" y="1540"/>
                  </a:lnTo>
                  <a:lnTo>
                    <a:pt x="260" y="1596"/>
                  </a:lnTo>
                  <a:lnTo>
                    <a:pt x="267" y="1646"/>
                  </a:lnTo>
                  <a:lnTo>
                    <a:pt x="278" y="1689"/>
                  </a:lnTo>
                  <a:lnTo>
                    <a:pt x="290" y="1727"/>
                  </a:lnTo>
                  <a:lnTo>
                    <a:pt x="308" y="1760"/>
                  </a:lnTo>
                  <a:lnTo>
                    <a:pt x="329" y="1787"/>
                  </a:lnTo>
                  <a:lnTo>
                    <a:pt x="356" y="1808"/>
                  </a:lnTo>
                  <a:lnTo>
                    <a:pt x="385" y="1824"/>
                  </a:lnTo>
                  <a:lnTo>
                    <a:pt x="418" y="1837"/>
                  </a:lnTo>
                  <a:lnTo>
                    <a:pt x="457" y="1843"/>
                  </a:lnTo>
                  <a:lnTo>
                    <a:pt x="501" y="1845"/>
                  </a:lnTo>
                  <a:lnTo>
                    <a:pt x="545" y="1844"/>
                  </a:lnTo>
                  <a:lnTo>
                    <a:pt x="584" y="1838"/>
                  </a:lnTo>
                  <a:lnTo>
                    <a:pt x="618" y="1830"/>
                  </a:lnTo>
                  <a:lnTo>
                    <a:pt x="646" y="1817"/>
                  </a:lnTo>
                  <a:lnTo>
                    <a:pt x="669" y="1804"/>
                  </a:lnTo>
                  <a:lnTo>
                    <a:pt x="689" y="1785"/>
                  </a:lnTo>
                  <a:lnTo>
                    <a:pt x="704" y="1765"/>
                  </a:lnTo>
                  <a:lnTo>
                    <a:pt x="715" y="1741"/>
                  </a:lnTo>
                  <a:lnTo>
                    <a:pt x="725" y="1714"/>
                  </a:lnTo>
                  <a:lnTo>
                    <a:pt x="731" y="1685"/>
                  </a:lnTo>
                  <a:lnTo>
                    <a:pt x="736" y="1654"/>
                  </a:lnTo>
                  <a:lnTo>
                    <a:pt x="738" y="1621"/>
                  </a:lnTo>
                  <a:lnTo>
                    <a:pt x="739" y="1585"/>
                  </a:lnTo>
                  <a:lnTo>
                    <a:pt x="740" y="1547"/>
                  </a:lnTo>
                  <a:lnTo>
                    <a:pt x="740" y="1507"/>
                  </a:lnTo>
                  <a:lnTo>
                    <a:pt x="740" y="4"/>
                  </a:lnTo>
                  <a:lnTo>
                    <a:pt x="1018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9" name="Freeform 2392"/>
            <p:cNvSpPr/>
            <p:nvPr/>
          </p:nvSpPr>
          <p:spPr bwMode="auto">
            <a:xfrm>
              <a:off x="6932013" y="794352"/>
              <a:ext cx="3124200" cy="2378074"/>
            </a:xfrm>
            <a:custGeom>
              <a:avLst/>
              <a:gdLst>
                <a:gd name="T0" fmla="*/ 0 w 1968"/>
                <a:gd name="T1" fmla="*/ 0 h 1498"/>
                <a:gd name="T2" fmla="*/ 136 w 1968"/>
                <a:gd name="T3" fmla="*/ 20 h 1498"/>
                <a:gd name="T4" fmla="*/ 271 w 1968"/>
                <a:gd name="T5" fmla="*/ 46 h 1498"/>
                <a:gd name="T6" fmla="*/ 402 w 1968"/>
                <a:gd name="T7" fmla="*/ 80 h 1498"/>
                <a:gd name="T8" fmla="*/ 532 w 1968"/>
                <a:gd name="T9" fmla="*/ 120 h 1498"/>
                <a:gd name="T10" fmla="*/ 656 w 1968"/>
                <a:gd name="T11" fmla="*/ 168 h 1498"/>
                <a:gd name="T12" fmla="*/ 779 w 1968"/>
                <a:gd name="T13" fmla="*/ 222 h 1498"/>
                <a:gd name="T14" fmla="*/ 896 w 1968"/>
                <a:gd name="T15" fmla="*/ 283 h 1498"/>
                <a:gd name="T16" fmla="*/ 1010 w 1968"/>
                <a:gd name="T17" fmla="*/ 350 h 1498"/>
                <a:gd name="T18" fmla="*/ 1120 w 1968"/>
                <a:gd name="T19" fmla="*/ 424 h 1498"/>
                <a:gd name="T20" fmla="*/ 1228 w 1968"/>
                <a:gd name="T21" fmla="*/ 503 h 1498"/>
                <a:gd name="T22" fmla="*/ 1329 w 1968"/>
                <a:gd name="T23" fmla="*/ 590 h 1498"/>
                <a:gd name="T24" fmla="*/ 1425 w 1968"/>
                <a:gd name="T25" fmla="*/ 682 h 1498"/>
                <a:gd name="T26" fmla="*/ 1519 w 1968"/>
                <a:gd name="T27" fmla="*/ 779 h 1498"/>
                <a:gd name="T28" fmla="*/ 1607 w 1968"/>
                <a:gd name="T29" fmla="*/ 883 h 1498"/>
                <a:gd name="T30" fmla="*/ 1689 w 1968"/>
                <a:gd name="T31" fmla="*/ 991 h 1498"/>
                <a:gd name="T32" fmla="*/ 1767 w 1968"/>
                <a:gd name="T33" fmla="*/ 1106 h 1498"/>
                <a:gd name="T34" fmla="*/ 1839 w 1968"/>
                <a:gd name="T35" fmla="*/ 1224 h 1498"/>
                <a:gd name="T36" fmla="*/ 1906 w 1968"/>
                <a:gd name="T37" fmla="*/ 1348 h 1498"/>
                <a:gd name="T38" fmla="*/ 1968 w 1968"/>
                <a:gd name="T39" fmla="*/ 1478 h 1498"/>
                <a:gd name="T40" fmla="*/ 1883 w 1968"/>
                <a:gd name="T41" fmla="*/ 1498 h 1498"/>
                <a:gd name="T42" fmla="*/ 1846 w 1968"/>
                <a:gd name="T43" fmla="*/ 1459 h 1498"/>
                <a:gd name="T44" fmla="*/ 1809 w 1968"/>
                <a:gd name="T45" fmla="*/ 1422 h 1498"/>
                <a:gd name="T46" fmla="*/ 1771 w 1968"/>
                <a:gd name="T47" fmla="*/ 1386 h 1498"/>
                <a:gd name="T48" fmla="*/ 1732 w 1968"/>
                <a:gd name="T49" fmla="*/ 1354 h 1498"/>
                <a:gd name="T50" fmla="*/ 1690 w 1968"/>
                <a:gd name="T51" fmla="*/ 1323 h 1498"/>
                <a:gd name="T52" fmla="*/ 1647 w 1968"/>
                <a:gd name="T53" fmla="*/ 1296 h 1498"/>
                <a:gd name="T54" fmla="*/ 1601 w 1968"/>
                <a:gd name="T55" fmla="*/ 1273 h 1498"/>
                <a:gd name="T56" fmla="*/ 1552 w 1968"/>
                <a:gd name="T57" fmla="*/ 1253 h 1498"/>
                <a:gd name="T58" fmla="*/ 1499 w 1968"/>
                <a:gd name="T59" fmla="*/ 1238 h 1498"/>
                <a:gd name="T60" fmla="*/ 1442 w 1968"/>
                <a:gd name="T61" fmla="*/ 1227 h 1498"/>
                <a:gd name="T62" fmla="*/ 1379 w 1968"/>
                <a:gd name="T63" fmla="*/ 1218 h 1498"/>
                <a:gd name="T64" fmla="*/ 1311 w 1968"/>
                <a:gd name="T65" fmla="*/ 1217 h 1498"/>
                <a:gd name="T66" fmla="*/ 1267 w 1968"/>
                <a:gd name="T67" fmla="*/ 1217 h 1498"/>
                <a:gd name="T68" fmla="*/ 1223 w 1968"/>
                <a:gd name="T69" fmla="*/ 1220 h 1498"/>
                <a:gd name="T70" fmla="*/ 1182 w 1968"/>
                <a:gd name="T71" fmla="*/ 1225 h 1498"/>
                <a:gd name="T72" fmla="*/ 1141 w 1968"/>
                <a:gd name="T73" fmla="*/ 1234 h 1498"/>
                <a:gd name="T74" fmla="*/ 1101 w 1968"/>
                <a:gd name="T75" fmla="*/ 1245 h 1498"/>
                <a:gd name="T76" fmla="*/ 1059 w 1968"/>
                <a:gd name="T77" fmla="*/ 1260 h 1498"/>
                <a:gd name="T78" fmla="*/ 1017 w 1968"/>
                <a:gd name="T79" fmla="*/ 1278 h 1498"/>
                <a:gd name="T80" fmla="*/ 972 w 1968"/>
                <a:gd name="T81" fmla="*/ 1302 h 1498"/>
                <a:gd name="T82" fmla="*/ 925 w 1968"/>
                <a:gd name="T83" fmla="*/ 1330 h 1498"/>
                <a:gd name="T84" fmla="*/ 875 w 1968"/>
                <a:gd name="T85" fmla="*/ 1363 h 1498"/>
                <a:gd name="T86" fmla="*/ 860 w 1968"/>
                <a:gd name="T87" fmla="*/ 1259 h 1498"/>
                <a:gd name="T88" fmla="*/ 837 w 1968"/>
                <a:gd name="T89" fmla="*/ 1158 h 1498"/>
                <a:gd name="T90" fmla="*/ 809 w 1968"/>
                <a:gd name="T91" fmla="*/ 1061 h 1498"/>
                <a:gd name="T92" fmla="*/ 776 w 1968"/>
                <a:gd name="T93" fmla="*/ 968 h 1498"/>
                <a:gd name="T94" fmla="*/ 738 w 1968"/>
                <a:gd name="T95" fmla="*/ 877 h 1498"/>
                <a:gd name="T96" fmla="*/ 697 w 1968"/>
                <a:gd name="T97" fmla="*/ 791 h 1498"/>
                <a:gd name="T98" fmla="*/ 651 w 1968"/>
                <a:gd name="T99" fmla="*/ 707 h 1498"/>
                <a:gd name="T100" fmla="*/ 602 w 1968"/>
                <a:gd name="T101" fmla="*/ 628 h 1498"/>
                <a:gd name="T102" fmla="*/ 550 w 1968"/>
                <a:gd name="T103" fmla="*/ 552 h 1498"/>
                <a:gd name="T104" fmla="*/ 496 w 1968"/>
                <a:gd name="T105" fmla="*/ 480 h 1498"/>
                <a:gd name="T106" fmla="*/ 440 w 1968"/>
                <a:gd name="T107" fmla="*/ 412 h 1498"/>
                <a:gd name="T108" fmla="*/ 384 w 1968"/>
                <a:gd name="T109" fmla="*/ 347 h 1498"/>
                <a:gd name="T110" fmla="*/ 327 w 1968"/>
                <a:gd name="T111" fmla="*/ 286 h 1498"/>
                <a:gd name="T112" fmla="*/ 270 w 1968"/>
                <a:gd name="T113" fmla="*/ 229 h 1498"/>
                <a:gd name="T114" fmla="*/ 213 w 1968"/>
                <a:gd name="T115" fmla="*/ 176 h 1498"/>
                <a:gd name="T116" fmla="*/ 157 w 1968"/>
                <a:gd name="T117" fmla="*/ 126 h 1498"/>
                <a:gd name="T118" fmla="*/ 103 w 1968"/>
                <a:gd name="T119" fmla="*/ 81 h 1498"/>
                <a:gd name="T120" fmla="*/ 50 w 1968"/>
                <a:gd name="T121" fmla="*/ 38 h 1498"/>
                <a:gd name="T122" fmla="*/ 0 w 1968"/>
                <a:gd name="T123" fmla="*/ 0 h 1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68" h="1498">
                  <a:moveTo>
                    <a:pt x="0" y="0"/>
                  </a:moveTo>
                  <a:lnTo>
                    <a:pt x="136" y="20"/>
                  </a:lnTo>
                  <a:lnTo>
                    <a:pt x="271" y="46"/>
                  </a:lnTo>
                  <a:lnTo>
                    <a:pt x="402" y="80"/>
                  </a:lnTo>
                  <a:lnTo>
                    <a:pt x="532" y="120"/>
                  </a:lnTo>
                  <a:lnTo>
                    <a:pt x="656" y="168"/>
                  </a:lnTo>
                  <a:lnTo>
                    <a:pt x="779" y="222"/>
                  </a:lnTo>
                  <a:lnTo>
                    <a:pt x="896" y="283"/>
                  </a:lnTo>
                  <a:lnTo>
                    <a:pt x="1010" y="350"/>
                  </a:lnTo>
                  <a:lnTo>
                    <a:pt x="1120" y="424"/>
                  </a:lnTo>
                  <a:lnTo>
                    <a:pt x="1228" y="503"/>
                  </a:lnTo>
                  <a:lnTo>
                    <a:pt x="1329" y="590"/>
                  </a:lnTo>
                  <a:lnTo>
                    <a:pt x="1425" y="682"/>
                  </a:lnTo>
                  <a:lnTo>
                    <a:pt x="1519" y="779"/>
                  </a:lnTo>
                  <a:lnTo>
                    <a:pt x="1607" y="883"/>
                  </a:lnTo>
                  <a:lnTo>
                    <a:pt x="1689" y="991"/>
                  </a:lnTo>
                  <a:lnTo>
                    <a:pt x="1767" y="1106"/>
                  </a:lnTo>
                  <a:lnTo>
                    <a:pt x="1839" y="1224"/>
                  </a:lnTo>
                  <a:lnTo>
                    <a:pt x="1906" y="1348"/>
                  </a:lnTo>
                  <a:lnTo>
                    <a:pt x="1968" y="1478"/>
                  </a:lnTo>
                  <a:lnTo>
                    <a:pt x="1883" y="1498"/>
                  </a:lnTo>
                  <a:lnTo>
                    <a:pt x="1846" y="1459"/>
                  </a:lnTo>
                  <a:lnTo>
                    <a:pt x="1809" y="1422"/>
                  </a:lnTo>
                  <a:lnTo>
                    <a:pt x="1771" y="1386"/>
                  </a:lnTo>
                  <a:lnTo>
                    <a:pt x="1732" y="1354"/>
                  </a:lnTo>
                  <a:lnTo>
                    <a:pt x="1690" y="1323"/>
                  </a:lnTo>
                  <a:lnTo>
                    <a:pt x="1647" y="1296"/>
                  </a:lnTo>
                  <a:lnTo>
                    <a:pt x="1601" y="1273"/>
                  </a:lnTo>
                  <a:lnTo>
                    <a:pt x="1552" y="1253"/>
                  </a:lnTo>
                  <a:lnTo>
                    <a:pt x="1499" y="1238"/>
                  </a:lnTo>
                  <a:lnTo>
                    <a:pt x="1442" y="1227"/>
                  </a:lnTo>
                  <a:lnTo>
                    <a:pt x="1379" y="1218"/>
                  </a:lnTo>
                  <a:lnTo>
                    <a:pt x="1311" y="1217"/>
                  </a:lnTo>
                  <a:lnTo>
                    <a:pt x="1267" y="1217"/>
                  </a:lnTo>
                  <a:lnTo>
                    <a:pt x="1223" y="1220"/>
                  </a:lnTo>
                  <a:lnTo>
                    <a:pt x="1182" y="1225"/>
                  </a:lnTo>
                  <a:lnTo>
                    <a:pt x="1141" y="1234"/>
                  </a:lnTo>
                  <a:lnTo>
                    <a:pt x="1101" y="1245"/>
                  </a:lnTo>
                  <a:lnTo>
                    <a:pt x="1059" y="1260"/>
                  </a:lnTo>
                  <a:lnTo>
                    <a:pt x="1017" y="1278"/>
                  </a:lnTo>
                  <a:lnTo>
                    <a:pt x="972" y="1302"/>
                  </a:lnTo>
                  <a:lnTo>
                    <a:pt x="925" y="1330"/>
                  </a:lnTo>
                  <a:lnTo>
                    <a:pt x="875" y="1363"/>
                  </a:lnTo>
                  <a:lnTo>
                    <a:pt x="860" y="1259"/>
                  </a:lnTo>
                  <a:lnTo>
                    <a:pt x="837" y="1158"/>
                  </a:lnTo>
                  <a:lnTo>
                    <a:pt x="809" y="1061"/>
                  </a:lnTo>
                  <a:lnTo>
                    <a:pt x="776" y="968"/>
                  </a:lnTo>
                  <a:lnTo>
                    <a:pt x="738" y="877"/>
                  </a:lnTo>
                  <a:lnTo>
                    <a:pt x="697" y="791"/>
                  </a:lnTo>
                  <a:lnTo>
                    <a:pt x="651" y="707"/>
                  </a:lnTo>
                  <a:lnTo>
                    <a:pt x="602" y="628"/>
                  </a:lnTo>
                  <a:lnTo>
                    <a:pt x="550" y="552"/>
                  </a:lnTo>
                  <a:lnTo>
                    <a:pt x="496" y="480"/>
                  </a:lnTo>
                  <a:lnTo>
                    <a:pt x="440" y="412"/>
                  </a:lnTo>
                  <a:lnTo>
                    <a:pt x="384" y="347"/>
                  </a:lnTo>
                  <a:lnTo>
                    <a:pt x="327" y="286"/>
                  </a:lnTo>
                  <a:lnTo>
                    <a:pt x="270" y="229"/>
                  </a:lnTo>
                  <a:lnTo>
                    <a:pt x="213" y="176"/>
                  </a:lnTo>
                  <a:lnTo>
                    <a:pt x="157" y="126"/>
                  </a:lnTo>
                  <a:lnTo>
                    <a:pt x="103" y="81"/>
                  </a:lnTo>
                  <a:lnTo>
                    <a:pt x="50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0" name="Freeform 2393"/>
            <p:cNvSpPr/>
            <p:nvPr/>
          </p:nvSpPr>
          <p:spPr bwMode="auto">
            <a:xfrm>
              <a:off x="5819776" y="6350"/>
              <a:ext cx="600075" cy="695325"/>
            </a:xfrm>
            <a:custGeom>
              <a:avLst/>
              <a:gdLst>
                <a:gd name="T0" fmla="*/ 56 w 378"/>
                <a:gd name="T1" fmla="*/ 0 h 438"/>
                <a:gd name="T2" fmla="*/ 321 w 378"/>
                <a:gd name="T3" fmla="*/ 0 h 438"/>
                <a:gd name="T4" fmla="*/ 378 w 378"/>
                <a:gd name="T5" fmla="*/ 438 h 438"/>
                <a:gd name="T6" fmla="*/ 0 w 378"/>
                <a:gd name="T7" fmla="*/ 438 h 438"/>
                <a:gd name="T8" fmla="*/ 56 w 378"/>
                <a:gd name="T9" fmla="*/ 0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8" h="438">
                  <a:moveTo>
                    <a:pt x="56" y="0"/>
                  </a:moveTo>
                  <a:lnTo>
                    <a:pt x="321" y="0"/>
                  </a:lnTo>
                  <a:lnTo>
                    <a:pt x="378" y="438"/>
                  </a:lnTo>
                  <a:lnTo>
                    <a:pt x="0" y="438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" name="Freeform 2394"/>
            <p:cNvSpPr/>
            <p:nvPr/>
          </p:nvSpPr>
          <p:spPr bwMode="auto">
            <a:xfrm>
              <a:off x="6794709" y="869284"/>
              <a:ext cx="1454149" cy="2168525"/>
            </a:xfrm>
            <a:custGeom>
              <a:avLst/>
              <a:gdLst>
                <a:gd name="T0" fmla="*/ 0 w 916"/>
                <a:gd name="T1" fmla="*/ 0 h 1366"/>
                <a:gd name="T2" fmla="*/ 43 w 916"/>
                <a:gd name="T3" fmla="*/ 31 h 1366"/>
                <a:gd name="T4" fmla="*/ 91 w 916"/>
                <a:gd name="T5" fmla="*/ 66 h 1366"/>
                <a:gd name="T6" fmla="*/ 141 w 916"/>
                <a:gd name="T7" fmla="*/ 105 h 1366"/>
                <a:gd name="T8" fmla="*/ 194 w 916"/>
                <a:gd name="T9" fmla="*/ 148 h 1366"/>
                <a:gd name="T10" fmla="*/ 249 w 916"/>
                <a:gd name="T11" fmla="*/ 195 h 1366"/>
                <a:gd name="T12" fmla="*/ 305 w 916"/>
                <a:gd name="T13" fmla="*/ 245 h 1366"/>
                <a:gd name="T14" fmla="*/ 364 w 916"/>
                <a:gd name="T15" fmla="*/ 301 h 1366"/>
                <a:gd name="T16" fmla="*/ 421 w 916"/>
                <a:gd name="T17" fmla="*/ 361 h 1366"/>
                <a:gd name="T18" fmla="*/ 478 w 916"/>
                <a:gd name="T19" fmla="*/ 424 h 1366"/>
                <a:gd name="T20" fmla="*/ 535 w 916"/>
                <a:gd name="T21" fmla="*/ 491 h 1366"/>
                <a:gd name="T22" fmla="*/ 590 w 916"/>
                <a:gd name="T23" fmla="*/ 562 h 1366"/>
                <a:gd name="T24" fmla="*/ 643 w 916"/>
                <a:gd name="T25" fmla="*/ 637 h 1366"/>
                <a:gd name="T26" fmla="*/ 693 w 916"/>
                <a:gd name="T27" fmla="*/ 715 h 1366"/>
                <a:gd name="T28" fmla="*/ 739 w 916"/>
                <a:gd name="T29" fmla="*/ 797 h 1366"/>
                <a:gd name="T30" fmla="*/ 782 w 916"/>
                <a:gd name="T31" fmla="*/ 884 h 1366"/>
                <a:gd name="T32" fmla="*/ 820 w 916"/>
                <a:gd name="T33" fmla="*/ 973 h 1366"/>
                <a:gd name="T34" fmla="*/ 853 w 916"/>
                <a:gd name="T35" fmla="*/ 1066 h 1366"/>
                <a:gd name="T36" fmla="*/ 881 w 916"/>
                <a:gd name="T37" fmla="*/ 1162 h 1366"/>
                <a:gd name="T38" fmla="*/ 902 w 916"/>
                <a:gd name="T39" fmla="*/ 1263 h 1366"/>
                <a:gd name="T40" fmla="*/ 916 w 916"/>
                <a:gd name="T41" fmla="*/ 1366 h 1366"/>
                <a:gd name="T42" fmla="*/ 873 w 916"/>
                <a:gd name="T43" fmla="*/ 1331 h 1366"/>
                <a:gd name="T44" fmla="*/ 829 w 916"/>
                <a:gd name="T45" fmla="*/ 1299 h 1366"/>
                <a:gd name="T46" fmla="*/ 785 w 916"/>
                <a:gd name="T47" fmla="*/ 1270 h 1366"/>
                <a:gd name="T48" fmla="*/ 739 w 916"/>
                <a:gd name="T49" fmla="*/ 1243 h 1366"/>
                <a:gd name="T50" fmla="*/ 693 w 916"/>
                <a:gd name="T51" fmla="*/ 1219 h 1366"/>
                <a:gd name="T52" fmla="*/ 643 w 916"/>
                <a:gd name="T53" fmla="*/ 1201 h 1366"/>
                <a:gd name="T54" fmla="*/ 590 w 916"/>
                <a:gd name="T55" fmla="*/ 1186 h 1366"/>
                <a:gd name="T56" fmla="*/ 534 w 916"/>
                <a:gd name="T57" fmla="*/ 1173 h 1366"/>
                <a:gd name="T58" fmla="*/ 474 w 916"/>
                <a:gd name="T59" fmla="*/ 1166 h 1366"/>
                <a:gd name="T60" fmla="*/ 408 w 916"/>
                <a:gd name="T61" fmla="*/ 1165 h 1366"/>
                <a:gd name="T62" fmla="*/ 347 w 916"/>
                <a:gd name="T63" fmla="*/ 1166 h 1366"/>
                <a:gd name="T64" fmla="*/ 290 w 916"/>
                <a:gd name="T65" fmla="*/ 1173 h 1366"/>
                <a:gd name="T66" fmla="*/ 237 w 916"/>
                <a:gd name="T67" fmla="*/ 1183 h 1366"/>
                <a:gd name="T68" fmla="*/ 185 w 916"/>
                <a:gd name="T69" fmla="*/ 1197 h 1366"/>
                <a:gd name="T70" fmla="*/ 138 w 916"/>
                <a:gd name="T71" fmla="*/ 1217 h 1366"/>
                <a:gd name="T72" fmla="*/ 91 w 916"/>
                <a:gd name="T73" fmla="*/ 1239 h 1366"/>
                <a:gd name="T74" fmla="*/ 46 w 916"/>
                <a:gd name="T75" fmla="*/ 1264 h 1366"/>
                <a:gd name="T76" fmla="*/ 0 w 916"/>
                <a:gd name="T77" fmla="*/ 1295 h 1366"/>
                <a:gd name="T78" fmla="*/ 0 w 916"/>
                <a:gd name="T79" fmla="*/ 0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16" h="1366">
                  <a:moveTo>
                    <a:pt x="0" y="0"/>
                  </a:moveTo>
                  <a:lnTo>
                    <a:pt x="43" y="31"/>
                  </a:lnTo>
                  <a:lnTo>
                    <a:pt x="91" y="66"/>
                  </a:lnTo>
                  <a:lnTo>
                    <a:pt x="141" y="105"/>
                  </a:lnTo>
                  <a:lnTo>
                    <a:pt x="194" y="148"/>
                  </a:lnTo>
                  <a:lnTo>
                    <a:pt x="249" y="195"/>
                  </a:lnTo>
                  <a:lnTo>
                    <a:pt x="305" y="245"/>
                  </a:lnTo>
                  <a:lnTo>
                    <a:pt x="364" y="301"/>
                  </a:lnTo>
                  <a:lnTo>
                    <a:pt x="421" y="361"/>
                  </a:lnTo>
                  <a:lnTo>
                    <a:pt x="478" y="424"/>
                  </a:lnTo>
                  <a:lnTo>
                    <a:pt x="535" y="491"/>
                  </a:lnTo>
                  <a:lnTo>
                    <a:pt x="590" y="562"/>
                  </a:lnTo>
                  <a:lnTo>
                    <a:pt x="643" y="637"/>
                  </a:lnTo>
                  <a:lnTo>
                    <a:pt x="693" y="715"/>
                  </a:lnTo>
                  <a:lnTo>
                    <a:pt x="739" y="797"/>
                  </a:lnTo>
                  <a:lnTo>
                    <a:pt x="782" y="884"/>
                  </a:lnTo>
                  <a:lnTo>
                    <a:pt x="820" y="973"/>
                  </a:lnTo>
                  <a:lnTo>
                    <a:pt x="853" y="1066"/>
                  </a:lnTo>
                  <a:lnTo>
                    <a:pt x="881" y="1162"/>
                  </a:lnTo>
                  <a:lnTo>
                    <a:pt x="902" y="1263"/>
                  </a:lnTo>
                  <a:lnTo>
                    <a:pt x="916" y="1366"/>
                  </a:lnTo>
                  <a:lnTo>
                    <a:pt x="873" y="1331"/>
                  </a:lnTo>
                  <a:lnTo>
                    <a:pt x="829" y="1299"/>
                  </a:lnTo>
                  <a:lnTo>
                    <a:pt x="785" y="1270"/>
                  </a:lnTo>
                  <a:lnTo>
                    <a:pt x="739" y="1243"/>
                  </a:lnTo>
                  <a:lnTo>
                    <a:pt x="693" y="1219"/>
                  </a:lnTo>
                  <a:lnTo>
                    <a:pt x="643" y="1201"/>
                  </a:lnTo>
                  <a:lnTo>
                    <a:pt x="590" y="1186"/>
                  </a:lnTo>
                  <a:lnTo>
                    <a:pt x="534" y="1173"/>
                  </a:lnTo>
                  <a:lnTo>
                    <a:pt x="474" y="1166"/>
                  </a:lnTo>
                  <a:lnTo>
                    <a:pt x="408" y="1165"/>
                  </a:lnTo>
                  <a:lnTo>
                    <a:pt x="347" y="1166"/>
                  </a:lnTo>
                  <a:lnTo>
                    <a:pt x="290" y="1173"/>
                  </a:lnTo>
                  <a:lnTo>
                    <a:pt x="237" y="1183"/>
                  </a:lnTo>
                  <a:lnTo>
                    <a:pt x="185" y="1197"/>
                  </a:lnTo>
                  <a:lnTo>
                    <a:pt x="138" y="1217"/>
                  </a:lnTo>
                  <a:lnTo>
                    <a:pt x="91" y="1239"/>
                  </a:lnTo>
                  <a:lnTo>
                    <a:pt x="46" y="1264"/>
                  </a:lnTo>
                  <a:lnTo>
                    <a:pt x="0" y="12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2" name="Freeform 2395"/>
            <p:cNvSpPr/>
            <p:nvPr/>
          </p:nvSpPr>
          <p:spPr bwMode="auto">
            <a:xfrm>
              <a:off x="4027759" y="901034"/>
              <a:ext cx="1397000" cy="2105025"/>
            </a:xfrm>
            <a:custGeom>
              <a:avLst/>
              <a:gdLst>
                <a:gd name="T0" fmla="*/ 880 w 880"/>
                <a:gd name="T1" fmla="*/ 0 h 1326"/>
                <a:gd name="T2" fmla="*/ 880 w 880"/>
                <a:gd name="T3" fmla="*/ 1310 h 1326"/>
                <a:gd name="T4" fmla="*/ 844 w 880"/>
                <a:gd name="T5" fmla="*/ 1283 h 1326"/>
                <a:gd name="T6" fmla="*/ 803 w 880"/>
                <a:gd name="T7" fmla="*/ 1256 h 1326"/>
                <a:gd name="T8" fmla="*/ 763 w 880"/>
                <a:gd name="T9" fmla="*/ 1234 h 1326"/>
                <a:gd name="T10" fmla="*/ 718 w 880"/>
                <a:gd name="T11" fmla="*/ 1213 h 1326"/>
                <a:gd name="T12" fmla="*/ 671 w 880"/>
                <a:gd name="T13" fmla="*/ 1196 h 1326"/>
                <a:gd name="T14" fmla="*/ 619 w 880"/>
                <a:gd name="T15" fmla="*/ 1182 h 1326"/>
                <a:gd name="T16" fmla="*/ 565 w 880"/>
                <a:gd name="T17" fmla="*/ 1172 h 1326"/>
                <a:gd name="T18" fmla="*/ 506 w 880"/>
                <a:gd name="T19" fmla="*/ 1165 h 1326"/>
                <a:gd name="T20" fmla="*/ 444 w 880"/>
                <a:gd name="T21" fmla="*/ 1164 h 1326"/>
                <a:gd name="T22" fmla="*/ 384 w 880"/>
                <a:gd name="T23" fmla="*/ 1165 h 1326"/>
                <a:gd name="T24" fmla="*/ 328 w 880"/>
                <a:gd name="T25" fmla="*/ 1171 h 1326"/>
                <a:gd name="T26" fmla="*/ 276 w 880"/>
                <a:gd name="T27" fmla="*/ 1182 h 1326"/>
                <a:gd name="T28" fmla="*/ 227 w 880"/>
                <a:gd name="T29" fmla="*/ 1196 h 1326"/>
                <a:gd name="T30" fmla="*/ 180 w 880"/>
                <a:gd name="T31" fmla="*/ 1214 h 1326"/>
                <a:gd name="T32" fmla="*/ 134 w 880"/>
                <a:gd name="T33" fmla="*/ 1235 h 1326"/>
                <a:gd name="T34" fmla="*/ 90 w 880"/>
                <a:gd name="T35" fmla="*/ 1262 h 1326"/>
                <a:gd name="T36" fmla="*/ 45 w 880"/>
                <a:gd name="T37" fmla="*/ 1291 h 1326"/>
                <a:gd name="T38" fmla="*/ 0 w 880"/>
                <a:gd name="T39" fmla="*/ 1326 h 1326"/>
                <a:gd name="T40" fmla="*/ 17 w 880"/>
                <a:gd name="T41" fmla="*/ 1224 h 1326"/>
                <a:gd name="T42" fmla="*/ 39 w 880"/>
                <a:gd name="T43" fmla="*/ 1128 h 1326"/>
                <a:gd name="T44" fmla="*/ 67 w 880"/>
                <a:gd name="T45" fmla="*/ 1033 h 1326"/>
                <a:gd name="T46" fmla="*/ 101 w 880"/>
                <a:gd name="T47" fmla="*/ 942 h 1326"/>
                <a:gd name="T48" fmla="*/ 138 w 880"/>
                <a:gd name="T49" fmla="*/ 856 h 1326"/>
                <a:gd name="T50" fmla="*/ 180 w 880"/>
                <a:gd name="T51" fmla="*/ 772 h 1326"/>
                <a:gd name="T52" fmla="*/ 225 w 880"/>
                <a:gd name="T53" fmla="*/ 693 h 1326"/>
                <a:gd name="T54" fmla="*/ 273 w 880"/>
                <a:gd name="T55" fmla="*/ 616 h 1326"/>
                <a:gd name="T56" fmla="*/ 324 w 880"/>
                <a:gd name="T57" fmla="*/ 544 h 1326"/>
                <a:gd name="T58" fmla="*/ 377 w 880"/>
                <a:gd name="T59" fmla="*/ 476 h 1326"/>
                <a:gd name="T60" fmla="*/ 431 w 880"/>
                <a:gd name="T61" fmla="*/ 410 h 1326"/>
                <a:gd name="T62" fmla="*/ 485 w 880"/>
                <a:gd name="T63" fmla="*/ 349 h 1326"/>
                <a:gd name="T64" fmla="*/ 540 w 880"/>
                <a:gd name="T65" fmla="*/ 292 h 1326"/>
                <a:gd name="T66" fmla="*/ 594 w 880"/>
                <a:gd name="T67" fmla="*/ 237 h 1326"/>
                <a:gd name="T68" fmla="*/ 647 w 880"/>
                <a:gd name="T69" fmla="*/ 189 h 1326"/>
                <a:gd name="T70" fmla="*/ 699 w 880"/>
                <a:gd name="T71" fmla="*/ 143 h 1326"/>
                <a:gd name="T72" fmla="*/ 749 w 880"/>
                <a:gd name="T73" fmla="*/ 101 h 1326"/>
                <a:gd name="T74" fmla="*/ 796 w 880"/>
                <a:gd name="T75" fmla="*/ 63 h 1326"/>
                <a:gd name="T76" fmla="*/ 839 w 880"/>
                <a:gd name="T77" fmla="*/ 30 h 1326"/>
                <a:gd name="T78" fmla="*/ 880 w 880"/>
                <a:gd name="T79" fmla="*/ 0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80" h="1326">
                  <a:moveTo>
                    <a:pt x="880" y="0"/>
                  </a:moveTo>
                  <a:lnTo>
                    <a:pt x="880" y="1310"/>
                  </a:lnTo>
                  <a:lnTo>
                    <a:pt x="844" y="1283"/>
                  </a:lnTo>
                  <a:lnTo>
                    <a:pt x="803" y="1256"/>
                  </a:lnTo>
                  <a:lnTo>
                    <a:pt x="763" y="1234"/>
                  </a:lnTo>
                  <a:lnTo>
                    <a:pt x="718" y="1213"/>
                  </a:lnTo>
                  <a:lnTo>
                    <a:pt x="671" y="1196"/>
                  </a:lnTo>
                  <a:lnTo>
                    <a:pt x="619" y="1182"/>
                  </a:lnTo>
                  <a:lnTo>
                    <a:pt x="565" y="1172"/>
                  </a:lnTo>
                  <a:lnTo>
                    <a:pt x="506" y="1165"/>
                  </a:lnTo>
                  <a:lnTo>
                    <a:pt x="444" y="1164"/>
                  </a:lnTo>
                  <a:lnTo>
                    <a:pt x="384" y="1165"/>
                  </a:lnTo>
                  <a:lnTo>
                    <a:pt x="328" y="1171"/>
                  </a:lnTo>
                  <a:lnTo>
                    <a:pt x="276" y="1182"/>
                  </a:lnTo>
                  <a:lnTo>
                    <a:pt x="227" y="1196"/>
                  </a:lnTo>
                  <a:lnTo>
                    <a:pt x="180" y="1214"/>
                  </a:lnTo>
                  <a:lnTo>
                    <a:pt x="134" y="1235"/>
                  </a:lnTo>
                  <a:lnTo>
                    <a:pt x="90" y="1262"/>
                  </a:lnTo>
                  <a:lnTo>
                    <a:pt x="45" y="1291"/>
                  </a:lnTo>
                  <a:lnTo>
                    <a:pt x="0" y="1326"/>
                  </a:lnTo>
                  <a:lnTo>
                    <a:pt x="17" y="1224"/>
                  </a:lnTo>
                  <a:lnTo>
                    <a:pt x="39" y="1128"/>
                  </a:lnTo>
                  <a:lnTo>
                    <a:pt x="67" y="1033"/>
                  </a:lnTo>
                  <a:lnTo>
                    <a:pt x="101" y="942"/>
                  </a:lnTo>
                  <a:lnTo>
                    <a:pt x="138" y="856"/>
                  </a:lnTo>
                  <a:lnTo>
                    <a:pt x="180" y="772"/>
                  </a:lnTo>
                  <a:lnTo>
                    <a:pt x="225" y="693"/>
                  </a:lnTo>
                  <a:lnTo>
                    <a:pt x="273" y="616"/>
                  </a:lnTo>
                  <a:lnTo>
                    <a:pt x="324" y="544"/>
                  </a:lnTo>
                  <a:lnTo>
                    <a:pt x="377" y="476"/>
                  </a:lnTo>
                  <a:lnTo>
                    <a:pt x="431" y="410"/>
                  </a:lnTo>
                  <a:lnTo>
                    <a:pt x="485" y="349"/>
                  </a:lnTo>
                  <a:lnTo>
                    <a:pt x="540" y="292"/>
                  </a:lnTo>
                  <a:lnTo>
                    <a:pt x="594" y="237"/>
                  </a:lnTo>
                  <a:lnTo>
                    <a:pt x="647" y="189"/>
                  </a:lnTo>
                  <a:lnTo>
                    <a:pt x="699" y="143"/>
                  </a:lnTo>
                  <a:lnTo>
                    <a:pt x="749" y="101"/>
                  </a:lnTo>
                  <a:lnTo>
                    <a:pt x="796" y="63"/>
                  </a:lnTo>
                  <a:lnTo>
                    <a:pt x="839" y="30"/>
                  </a:lnTo>
                  <a:lnTo>
                    <a:pt x="880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6" name="Freeform 2392"/>
            <p:cNvSpPr/>
            <p:nvPr/>
          </p:nvSpPr>
          <p:spPr bwMode="auto">
            <a:xfrm>
              <a:off x="6934866" y="792843"/>
              <a:ext cx="3124200" cy="2378074"/>
            </a:xfrm>
            <a:custGeom>
              <a:avLst/>
              <a:gdLst>
                <a:gd name="T0" fmla="*/ 0 w 1968"/>
                <a:gd name="T1" fmla="*/ 0 h 1498"/>
                <a:gd name="T2" fmla="*/ 136 w 1968"/>
                <a:gd name="T3" fmla="*/ 20 h 1498"/>
                <a:gd name="T4" fmla="*/ 271 w 1968"/>
                <a:gd name="T5" fmla="*/ 46 h 1498"/>
                <a:gd name="T6" fmla="*/ 402 w 1968"/>
                <a:gd name="T7" fmla="*/ 80 h 1498"/>
                <a:gd name="T8" fmla="*/ 532 w 1968"/>
                <a:gd name="T9" fmla="*/ 120 h 1498"/>
                <a:gd name="T10" fmla="*/ 656 w 1968"/>
                <a:gd name="T11" fmla="*/ 168 h 1498"/>
                <a:gd name="T12" fmla="*/ 779 w 1968"/>
                <a:gd name="T13" fmla="*/ 222 h 1498"/>
                <a:gd name="T14" fmla="*/ 896 w 1968"/>
                <a:gd name="T15" fmla="*/ 283 h 1498"/>
                <a:gd name="T16" fmla="*/ 1010 w 1968"/>
                <a:gd name="T17" fmla="*/ 350 h 1498"/>
                <a:gd name="T18" fmla="*/ 1120 w 1968"/>
                <a:gd name="T19" fmla="*/ 424 h 1498"/>
                <a:gd name="T20" fmla="*/ 1228 w 1968"/>
                <a:gd name="T21" fmla="*/ 503 h 1498"/>
                <a:gd name="T22" fmla="*/ 1329 w 1968"/>
                <a:gd name="T23" fmla="*/ 590 h 1498"/>
                <a:gd name="T24" fmla="*/ 1425 w 1968"/>
                <a:gd name="T25" fmla="*/ 682 h 1498"/>
                <a:gd name="T26" fmla="*/ 1519 w 1968"/>
                <a:gd name="T27" fmla="*/ 779 h 1498"/>
                <a:gd name="T28" fmla="*/ 1607 w 1968"/>
                <a:gd name="T29" fmla="*/ 883 h 1498"/>
                <a:gd name="T30" fmla="*/ 1689 w 1968"/>
                <a:gd name="T31" fmla="*/ 991 h 1498"/>
                <a:gd name="T32" fmla="*/ 1767 w 1968"/>
                <a:gd name="T33" fmla="*/ 1106 h 1498"/>
                <a:gd name="T34" fmla="*/ 1839 w 1968"/>
                <a:gd name="T35" fmla="*/ 1224 h 1498"/>
                <a:gd name="T36" fmla="*/ 1906 w 1968"/>
                <a:gd name="T37" fmla="*/ 1348 h 1498"/>
                <a:gd name="T38" fmla="*/ 1968 w 1968"/>
                <a:gd name="T39" fmla="*/ 1478 h 1498"/>
                <a:gd name="T40" fmla="*/ 1883 w 1968"/>
                <a:gd name="T41" fmla="*/ 1498 h 1498"/>
                <a:gd name="T42" fmla="*/ 1846 w 1968"/>
                <a:gd name="T43" fmla="*/ 1459 h 1498"/>
                <a:gd name="T44" fmla="*/ 1809 w 1968"/>
                <a:gd name="T45" fmla="*/ 1422 h 1498"/>
                <a:gd name="T46" fmla="*/ 1771 w 1968"/>
                <a:gd name="T47" fmla="*/ 1386 h 1498"/>
                <a:gd name="T48" fmla="*/ 1732 w 1968"/>
                <a:gd name="T49" fmla="*/ 1354 h 1498"/>
                <a:gd name="T50" fmla="*/ 1690 w 1968"/>
                <a:gd name="T51" fmla="*/ 1323 h 1498"/>
                <a:gd name="T52" fmla="*/ 1647 w 1968"/>
                <a:gd name="T53" fmla="*/ 1296 h 1498"/>
                <a:gd name="T54" fmla="*/ 1601 w 1968"/>
                <a:gd name="T55" fmla="*/ 1273 h 1498"/>
                <a:gd name="T56" fmla="*/ 1552 w 1968"/>
                <a:gd name="T57" fmla="*/ 1253 h 1498"/>
                <a:gd name="T58" fmla="*/ 1499 w 1968"/>
                <a:gd name="T59" fmla="*/ 1238 h 1498"/>
                <a:gd name="T60" fmla="*/ 1442 w 1968"/>
                <a:gd name="T61" fmla="*/ 1227 h 1498"/>
                <a:gd name="T62" fmla="*/ 1379 w 1968"/>
                <a:gd name="T63" fmla="*/ 1218 h 1498"/>
                <a:gd name="T64" fmla="*/ 1311 w 1968"/>
                <a:gd name="T65" fmla="*/ 1217 h 1498"/>
                <a:gd name="T66" fmla="*/ 1267 w 1968"/>
                <a:gd name="T67" fmla="*/ 1217 h 1498"/>
                <a:gd name="T68" fmla="*/ 1223 w 1968"/>
                <a:gd name="T69" fmla="*/ 1220 h 1498"/>
                <a:gd name="T70" fmla="*/ 1182 w 1968"/>
                <a:gd name="T71" fmla="*/ 1225 h 1498"/>
                <a:gd name="T72" fmla="*/ 1141 w 1968"/>
                <a:gd name="T73" fmla="*/ 1234 h 1498"/>
                <a:gd name="T74" fmla="*/ 1101 w 1968"/>
                <a:gd name="T75" fmla="*/ 1245 h 1498"/>
                <a:gd name="T76" fmla="*/ 1059 w 1968"/>
                <a:gd name="T77" fmla="*/ 1260 h 1498"/>
                <a:gd name="T78" fmla="*/ 1017 w 1968"/>
                <a:gd name="T79" fmla="*/ 1278 h 1498"/>
                <a:gd name="T80" fmla="*/ 972 w 1968"/>
                <a:gd name="T81" fmla="*/ 1302 h 1498"/>
                <a:gd name="T82" fmla="*/ 925 w 1968"/>
                <a:gd name="T83" fmla="*/ 1330 h 1498"/>
                <a:gd name="T84" fmla="*/ 875 w 1968"/>
                <a:gd name="T85" fmla="*/ 1363 h 1498"/>
                <a:gd name="T86" fmla="*/ 860 w 1968"/>
                <a:gd name="T87" fmla="*/ 1259 h 1498"/>
                <a:gd name="T88" fmla="*/ 837 w 1968"/>
                <a:gd name="T89" fmla="*/ 1158 h 1498"/>
                <a:gd name="T90" fmla="*/ 809 w 1968"/>
                <a:gd name="T91" fmla="*/ 1061 h 1498"/>
                <a:gd name="T92" fmla="*/ 776 w 1968"/>
                <a:gd name="T93" fmla="*/ 968 h 1498"/>
                <a:gd name="T94" fmla="*/ 738 w 1968"/>
                <a:gd name="T95" fmla="*/ 877 h 1498"/>
                <a:gd name="T96" fmla="*/ 697 w 1968"/>
                <a:gd name="T97" fmla="*/ 791 h 1498"/>
                <a:gd name="T98" fmla="*/ 651 w 1968"/>
                <a:gd name="T99" fmla="*/ 707 h 1498"/>
                <a:gd name="T100" fmla="*/ 602 w 1968"/>
                <a:gd name="T101" fmla="*/ 628 h 1498"/>
                <a:gd name="T102" fmla="*/ 550 w 1968"/>
                <a:gd name="T103" fmla="*/ 552 h 1498"/>
                <a:gd name="T104" fmla="*/ 496 w 1968"/>
                <a:gd name="T105" fmla="*/ 480 h 1498"/>
                <a:gd name="T106" fmla="*/ 440 w 1968"/>
                <a:gd name="T107" fmla="*/ 412 h 1498"/>
                <a:gd name="T108" fmla="*/ 384 w 1968"/>
                <a:gd name="T109" fmla="*/ 347 h 1498"/>
                <a:gd name="T110" fmla="*/ 327 w 1968"/>
                <a:gd name="T111" fmla="*/ 286 h 1498"/>
                <a:gd name="T112" fmla="*/ 270 w 1968"/>
                <a:gd name="T113" fmla="*/ 229 h 1498"/>
                <a:gd name="T114" fmla="*/ 213 w 1968"/>
                <a:gd name="T115" fmla="*/ 176 h 1498"/>
                <a:gd name="T116" fmla="*/ 157 w 1968"/>
                <a:gd name="T117" fmla="*/ 126 h 1498"/>
                <a:gd name="T118" fmla="*/ 103 w 1968"/>
                <a:gd name="T119" fmla="*/ 81 h 1498"/>
                <a:gd name="T120" fmla="*/ 50 w 1968"/>
                <a:gd name="T121" fmla="*/ 38 h 1498"/>
                <a:gd name="T122" fmla="*/ 0 w 1968"/>
                <a:gd name="T123" fmla="*/ 0 h 1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68" h="1498">
                  <a:moveTo>
                    <a:pt x="0" y="0"/>
                  </a:moveTo>
                  <a:lnTo>
                    <a:pt x="136" y="20"/>
                  </a:lnTo>
                  <a:lnTo>
                    <a:pt x="271" y="46"/>
                  </a:lnTo>
                  <a:lnTo>
                    <a:pt x="402" y="80"/>
                  </a:lnTo>
                  <a:lnTo>
                    <a:pt x="532" y="120"/>
                  </a:lnTo>
                  <a:lnTo>
                    <a:pt x="656" y="168"/>
                  </a:lnTo>
                  <a:lnTo>
                    <a:pt x="779" y="222"/>
                  </a:lnTo>
                  <a:lnTo>
                    <a:pt x="896" y="283"/>
                  </a:lnTo>
                  <a:lnTo>
                    <a:pt x="1010" y="350"/>
                  </a:lnTo>
                  <a:lnTo>
                    <a:pt x="1120" y="424"/>
                  </a:lnTo>
                  <a:lnTo>
                    <a:pt x="1228" y="503"/>
                  </a:lnTo>
                  <a:lnTo>
                    <a:pt x="1329" y="590"/>
                  </a:lnTo>
                  <a:lnTo>
                    <a:pt x="1425" y="682"/>
                  </a:lnTo>
                  <a:lnTo>
                    <a:pt x="1519" y="779"/>
                  </a:lnTo>
                  <a:lnTo>
                    <a:pt x="1607" y="883"/>
                  </a:lnTo>
                  <a:lnTo>
                    <a:pt x="1689" y="991"/>
                  </a:lnTo>
                  <a:lnTo>
                    <a:pt x="1767" y="1106"/>
                  </a:lnTo>
                  <a:lnTo>
                    <a:pt x="1839" y="1224"/>
                  </a:lnTo>
                  <a:lnTo>
                    <a:pt x="1906" y="1348"/>
                  </a:lnTo>
                  <a:lnTo>
                    <a:pt x="1968" y="1478"/>
                  </a:lnTo>
                  <a:lnTo>
                    <a:pt x="1883" y="1498"/>
                  </a:lnTo>
                  <a:lnTo>
                    <a:pt x="1846" y="1459"/>
                  </a:lnTo>
                  <a:lnTo>
                    <a:pt x="1809" y="1422"/>
                  </a:lnTo>
                  <a:lnTo>
                    <a:pt x="1771" y="1386"/>
                  </a:lnTo>
                  <a:lnTo>
                    <a:pt x="1732" y="1354"/>
                  </a:lnTo>
                  <a:lnTo>
                    <a:pt x="1690" y="1323"/>
                  </a:lnTo>
                  <a:lnTo>
                    <a:pt x="1647" y="1296"/>
                  </a:lnTo>
                  <a:lnTo>
                    <a:pt x="1601" y="1273"/>
                  </a:lnTo>
                  <a:lnTo>
                    <a:pt x="1552" y="1253"/>
                  </a:lnTo>
                  <a:lnTo>
                    <a:pt x="1499" y="1238"/>
                  </a:lnTo>
                  <a:lnTo>
                    <a:pt x="1442" y="1227"/>
                  </a:lnTo>
                  <a:lnTo>
                    <a:pt x="1379" y="1218"/>
                  </a:lnTo>
                  <a:lnTo>
                    <a:pt x="1311" y="1217"/>
                  </a:lnTo>
                  <a:lnTo>
                    <a:pt x="1267" y="1217"/>
                  </a:lnTo>
                  <a:lnTo>
                    <a:pt x="1223" y="1220"/>
                  </a:lnTo>
                  <a:lnTo>
                    <a:pt x="1182" y="1225"/>
                  </a:lnTo>
                  <a:lnTo>
                    <a:pt x="1141" y="1234"/>
                  </a:lnTo>
                  <a:lnTo>
                    <a:pt x="1101" y="1245"/>
                  </a:lnTo>
                  <a:lnTo>
                    <a:pt x="1059" y="1260"/>
                  </a:lnTo>
                  <a:lnTo>
                    <a:pt x="1017" y="1278"/>
                  </a:lnTo>
                  <a:lnTo>
                    <a:pt x="972" y="1302"/>
                  </a:lnTo>
                  <a:lnTo>
                    <a:pt x="925" y="1330"/>
                  </a:lnTo>
                  <a:lnTo>
                    <a:pt x="875" y="1363"/>
                  </a:lnTo>
                  <a:lnTo>
                    <a:pt x="860" y="1259"/>
                  </a:lnTo>
                  <a:lnTo>
                    <a:pt x="837" y="1158"/>
                  </a:lnTo>
                  <a:lnTo>
                    <a:pt x="809" y="1061"/>
                  </a:lnTo>
                  <a:lnTo>
                    <a:pt x="776" y="968"/>
                  </a:lnTo>
                  <a:lnTo>
                    <a:pt x="738" y="877"/>
                  </a:lnTo>
                  <a:lnTo>
                    <a:pt x="697" y="791"/>
                  </a:lnTo>
                  <a:lnTo>
                    <a:pt x="651" y="707"/>
                  </a:lnTo>
                  <a:lnTo>
                    <a:pt x="602" y="628"/>
                  </a:lnTo>
                  <a:lnTo>
                    <a:pt x="550" y="552"/>
                  </a:lnTo>
                  <a:lnTo>
                    <a:pt x="496" y="480"/>
                  </a:lnTo>
                  <a:lnTo>
                    <a:pt x="440" y="412"/>
                  </a:lnTo>
                  <a:lnTo>
                    <a:pt x="384" y="347"/>
                  </a:lnTo>
                  <a:lnTo>
                    <a:pt x="327" y="286"/>
                  </a:lnTo>
                  <a:lnTo>
                    <a:pt x="270" y="229"/>
                  </a:lnTo>
                  <a:lnTo>
                    <a:pt x="213" y="176"/>
                  </a:lnTo>
                  <a:lnTo>
                    <a:pt x="157" y="126"/>
                  </a:lnTo>
                  <a:lnTo>
                    <a:pt x="103" y="81"/>
                  </a:lnTo>
                  <a:lnTo>
                    <a:pt x="50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13" name="矩形 12"/>
          <p:cNvSpPr/>
          <p:nvPr/>
        </p:nvSpPr>
        <p:spPr>
          <a:xfrm>
            <a:off x="5366707" y="2881212"/>
            <a:ext cx="50206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Z</a:t>
            </a:r>
          </a:p>
        </p:txBody>
      </p:sp>
      <p:sp>
        <p:nvSpPr>
          <p:cNvPr id="15" name="矩形 14"/>
          <p:cNvSpPr/>
          <p:nvPr/>
        </p:nvSpPr>
        <p:spPr>
          <a:xfrm>
            <a:off x="7608617" y="2823008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en-US" altLang="zh-CN" sz="40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 flipH="1">
            <a:off x="4278040" y="4291297"/>
            <a:ext cx="3639538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altLang="zh-CN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«Маркетинговая грамотность»</a:t>
            </a:r>
          </a:p>
          <a:p>
            <a:pPr algn="ctr">
              <a:spcBef>
                <a:spcPts val="600"/>
              </a:spcBef>
            </a:pPr>
            <a:r>
              <a:rPr lang="ru-RU" altLang="zh-CN" sz="14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Определяющая идея</a:t>
            </a:r>
            <a:endParaRPr lang="en-US" altLang="zh-CN" sz="1400" b="1" dirty="0">
              <a:solidFill>
                <a:schemeClr val="tx2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ru-RU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Освоение бизнес-стратегий, создание </a:t>
            </a:r>
            <a:r>
              <a:rPr lang="ru-RU" altLang="zh-CN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брендбука</a:t>
            </a:r>
            <a:r>
              <a:rPr lang="ru-RU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ШИБЦ, повышение конкурентоспособности ШИБЦ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3445717" y="1790962"/>
            <a:ext cx="1107492" cy="727887"/>
            <a:chOff x="3445717" y="1790962"/>
            <a:chExt cx="1107492" cy="727887"/>
          </a:xfrm>
        </p:grpSpPr>
        <p:cxnSp>
          <p:nvCxnSpPr>
            <p:cNvPr id="19" name="直接连接符 18"/>
            <p:cNvCxnSpPr/>
            <p:nvPr/>
          </p:nvCxnSpPr>
          <p:spPr>
            <a:xfrm flipH="1" flipV="1">
              <a:off x="3969548" y="1790962"/>
              <a:ext cx="583661" cy="727887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 flipH="1">
              <a:off x="3445717" y="1790962"/>
              <a:ext cx="523831" cy="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文本框 20"/>
          <p:cNvSpPr txBox="1"/>
          <p:nvPr/>
        </p:nvSpPr>
        <p:spPr>
          <a:xfrm flipH="1">
            <a:off x="550862" y="1572270"/>
            <a:ext cx="2830945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altLang="zh-CN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«Читательская грамотность»</a:t>
            </a:r>
            <a:endParaRPr lang="en-US" altLang="zh-CN" b="1" dirty="0">
              <a:solidFill>
                <a:schemeClr val="accent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ru-RU" altLang="zh-CN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Определяющая идея: </a:t>
            </a:r>
            <a:r>
              <a:rPr lang="ru-RU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совершенствование навыков сотрудничества, критического мышления для участия в социальной жизни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 flipH="1">
            <a:off x="353683" y="4147632"/>
            <a:ext cx="3201955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altLang="zh-CN" dirty="0" smtClean="0">
                <a:solidFill>
                  <a:schemeClr val="accent2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«</a:t>
            </a:r>
            <a:r>
              <a:rPr lang="ru-RU" altLang="zh-CN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Медиаграмотность</a:t>
            </a:r>
            <a:r>
              <a:rPr lang="ru-RU" altLang="zh-CN" b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»</a:t>
            </a:r>
            <a:endParaRPr lang="en-US" altLang="zh-CN" b="1" dirty="0">
              <a:solidFill>
                <a:schemeClr val="accent2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ru-RU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Определяющая </a:t>
            </a:r>
            <a:r>
              <a:rPr lang="ru-RU" altLang="zh-CN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идея: </a:t>
            </a:r>
            <a:r>
              <a:rPr lang="ru-RU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совершенствование умений работы </a:t>
            </a:r>
            <a:r>
              <a:rPr lang="ru-RU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с различной информацией, </a:t>
            </a:r>
            <a:r>
              <a:rPr lang="ru-RU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создание и интерпретация </a:t>
            </a:r>
            <a:r>
              <a:rPr lang="ru-RU" altLang="zh-CN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медиатекста</a:t>
            </a:r>
            <a:r>
              <a:rPr lang="ru-RU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для </a:t>
            </a:r>
            <a:r>
              <a:rPr lang="ru-RU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дальнейшего </a:t>
            </a:r>
            <a:r>
              <a:rPr lang="ru-RU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синтеза новой </a:t>
            </a:r>
            <a:r>
              <a:rPr lang="ru-RU" altLang="zh-CN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медиапродукции</a:t>
            </a:r>
            <a:r>
              <a:rPr lang="ru-RU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в блогах, социальных сетях или традиционных </a:t>
            </a:r>
            <a:r>
              <a:rPr lang="ru-RU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масс-медиа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3686653" y="3802424"/>
            <a:ext cx="1493268" cy="599508"/>
            <a:chOff x="3512820" y="3749356"/>
            <a:chExt cx="1493268" cy="599508"/>
          </a:xfrm>
        </p:grpSpPr>
        <p:cxnSp>
          <p:nvCxnSpPr>
            <p:cNvPr id="24" name="直接连接符 23"/>
            <p:cNvCxnSpPr/>
            <p:nvPr/>
          </p:nvCxnSpPr>
          <p:spPr>
            <a:xfrm flipH="1">
              <a:off x="4100329" y="3749356"/>
              <a:ext cx="905759" cy="599508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>
              <a:off x="3512820" y="4348864"/>
              <a:ext cx="587509" cy="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组合 25"/>
          <p:cNvGrpSpPr/>
          <p:nvPr/>
        </p:nvGrpSpPr>
        <p:grpSpPr>
          <a:xfrm flipH="1">
            <a:off x="7685499" y="1790962"/>
            <a:ext cx="1107492" cy="727887"/>
            <a:chOff x="3445717" y="1790962"/>
            <a:chExt cx="1107492" cy="727887"/>
          </a:xfrm>
        </p:grpSpPr>
        <p:cxnSp>
          <p:nvCxnSpPr>
            <p:cNvPr id="27" name="直接连接符 26"/>
            <p:cNvCxnSpPr/>
            <p:nvPr/>
          </p:nvCxnSpPr>
          <p:spPr>
            <a:xfrm flipH="1" flipV="1">
              <a:off x="3969548" y="1790962"/>
              <a:ext cx="583661" cy="727887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 flipH="1">
              <a:off x="3445717" y="1790962"/>
              <a:ext cx="523831" cy="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文本框 28"/>
          <p:cNvSpPr txBox="1"/>
          <p:nvPr/>
        </p:nvSpPr>
        <p:spPr>
          <a:xfrm>
            <a:off x="8856901" y="1572270"/>
            <a:ext cx="2830945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altLang="zh-CN" b="1" dirty="0" smtClean="0">
                <a:solidFill>
                  <a:schemeClr val="accent4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«Информационная грамотность»</a:t>
            </a:r>
          </a:p>
          <a:p>
            <a:pPr algn="ctr">
              <a:spcBef>
                <a:spcPts val="600"/>
              </a:spcBef>
            </a:pPr>
            <a:r>
              <a:rPr lang="ru-RU" altLang="zh-CN" sz="1400" b="1" dirty="0" smtClean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Определяющая идея</a:t>
            </a:r>
            <a:endParaRPr lang="en-US" altLang="zh-CN" sz="1400" b="1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ru-RU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Совершенствование умений и навыков получения доступа к информации, её анализа, оценивания, использования, создания и распространения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9193332" y="4348864"/>
            <a:ext cx="2830945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altLang="zh-CN" b="1" dirty="0" smtClean="0">
                <a:solidFill>
                  <a:schemeClr val="accent3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«Технологическая грамотность»</a:t>
            </a:r>
            <a:endParaRPr lang="en-US" altLang="zh-CN" b="1" dirty="0">
              <a:solidFill>
                <a:schemeClr val="accent3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ru-RU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Освоение цифровых технологий, использование их функциональных возможностей, внедрение в практику работы ШИБЦ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31" name="组合 30"/>
          <p:cNvGrpSpPr/>
          <p:nvPr/>
        </p:nvGrpSpPr>
        <p:grpSpPr>
          <a:xfrm flipH="1">
            <a:off x="7232620" y="3749356"/>
            <a:ext cx="1493268" cy="599508"/>
            <a:chOff x="3512820" y="3749356"/>
            <a:chExt cx="1493268" cy="599508"/>
          </a:xfrm>
        </p:grpSpPr>
        <p:cxnSp>
          <p:nvCxnSpPr>
            <p:cNvPr id="32" name="直接连接符 31"/>
            <p:cNvCxnSpPr/>
            <p:nvPr/>
          </p:nvCxnSpPr>
          <p:spPr>
            <a:xfrm flipH="1">
              <a:off x="4100329" y="3749356"/>
              <a:ext cx="905759" cy="599508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>
              <a:off x="3512820" y="4348864"/>
              <a:ext cx="587509" cy="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文本框 33"/>
          <p:cNvSpPr txBox="1"/>
          <p:nvPr/>
        </p:nvSpPr>
        <p:spPr>
          <a:xfrm flipH="1">
            <a:off x="1027122" y="477041"/>
            <a:ext cx="11139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Кластер школьных информационно-библиотечных центров. «Новый зонтик» функциональной грамотности</a:t>
            </a:r>
            <a:endParaRPr b="1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35" name="等腰三角形 34"/>
          <p:cNvSpPr/>
          <p:nvPr/>
        </p:nvSpPr>
        <p:spPr>
          <a:xfrm rot="5400000">
            <a:off x="521304" y="606001"/>
            <a:ext cx="428592" cy="369474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9024" y="2609652"/>
            <a:ext cx="938865" cy="141439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3828897" flipV="1">
            <a:off x="5884114" y="3656911"/>
            <a:ext cx="744723" cy="3063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表格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71803961"/>
              </p:ext>
            </p:extLst>
          </p:nvPr>
        </p:nvGraphicFramePr>
        <p:xfrm>
          <a:off x="431320" y="761250"/>
          <a:ext cx="11391390" cy="5957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632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6022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4797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93837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54848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782747"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1200" dirty="0" smtClean="0"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Различные</a:t>
                      </a:r>
                      <a:r>
                        <a:rPr lang="ru-RU" altLang="zh-CN" sz="1200" baseline="0" dirty="0" smtClean="0"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 уровни постановки цели</a:t>
                      </a:r>
                      <a:endParaRPr lang="zh-CN" altLang="en-US" sz="1200" dirty="0"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1200" dirty="0" smtClean="0"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Средства</a:t>
                      </a:r>
                      <a:r>
                        <a:rPr lang="ru-RU" altLang="zh-CN" sz="1200" baseline="0" dirty="0" smtClean="0"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 достижения цели</a:t>
                      </a:r>
                      <a:endParaRPr lang="zh-CN" altLang="en-US" sz="1200" dirty="0"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1200" dirty="0" smtClean="0"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Прогнозируемый</a:t>
                      </a:r>
                      <a:r>
                        <a:rPr lang="ru-RU" altLang="zh-CN" sz="1200" baseline="0" dirty="0" smtClean="0"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 результат</a:t>
                      </a:r>
                      <a:endParaRPr lang="zh-CN" altLang="en-US" sz="1200" dirty="0"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1200" dirty="0" smtClean="0"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Продукт</a:t>
                      </a:r>
                      <a:endParaRPr lang="zh-CN" altLang="en-US" sz="1200" dirty="0"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1400" dirty="0" smtClean="0"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Сроки</a:t>
                      </a:r>
                      <a:endParaRPr lang="zh-CN" altLang="en-US" sz="1400" dirty="0"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09228"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Стратегическая</a:t>
                      </a:r>
                      <a:endParaRPr lang="zh-CN" alt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РИБЦ как межрегиональная коммуникационная площадка сетевого</a:t>
                      </a:r>
                      <a:r>
                        <a:rPr lang="ru-RU" altLang="zh-CN" sz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 партнерства</a:t>
                      </a:r>
                      <a:endParaRPr lang="zh-CN" alt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Обеспечение интеграции в информационное пространство в условиях открытого общества</a:t>
                      </a:r>
                      <a:endParaRPr lang="zh-CN" alt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Сетевой ресурс, пакет нормативных, методических материалов</a:t>
                      </a:r>
                      <a:endParaRPr lang="zh-CN" alt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11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2019 – 2020 </a:t>
                      </a:r>
                      <a:r>
                        <a:rPr lang="ru-RU" altLang="zh-CN" sz="110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г.г</a:t>
                      </a:r>
                      <a:r>
                        <a:rPr lang="ru-RU" altLang="zh-CN" sz="11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.</a:t>
                      </a:r>
                      <a:endParaRPr lang="zh-CN" altLang="en-US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77319"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Тактическая</a:t>
                      </a:r>
                      <a:endParaRPr lang="zh-CN" alt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Дифференцированные программы профессиональной самореализации, адаптации, деловой активности обучающихся и педагогов</a:t>
                      </a:r>
                      <a:endParaRPr lang="zh-CN" alt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Создание новой организационной модели в деятельности РИБЦ – интеллектуально-делового центра, имеющего расширенные функциональные возможности и формы обслуживания для условий повышения образовательного, культурного уровня, организации интеллектуального и коммуникативного досуга</a:t>
                      </a:r>
                      <a:endParaRPr lang="zh-CN" alt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Рабочие</a:t>
                      </a:r>
                      <a:r>
                        <a:rPr lang="ru-RU" altLang="zh-CN" sz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 материалы </a:t>
                      </a:r>
                      <a:r>
                        <a:rPr lang="ru-RU" altLang="zh-CN" sz="120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коуч</a:t>
                      </a:r>
                      <a:r>
                        <a:rPr lang="ru-RU" altLang="zh-CN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-мероприятий, образовательных площадок,  просветительских акций</a:t>
                      </a:r>
                      <a:endParaRPr lang="zh-CN" alt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11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2019 - 2020</a:t>
                      </a:r>
                      <a:endParaRPr lang="zh-CN" altLang="en-US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35949"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Образовательная</a:t>
                      </a:r>
                      <a:endParaRPr lang="zh-CN" alt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35949"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Проектная</a:t>
                      </a:r>
                      <a:endParaRPr lang="zh-CN" alt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35949"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Воспитательная</a:t>
                      </a:r>
                      <a:endParaRPr lang="zh-CN" alt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35949"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Развивающая</a:t>
                      </a:r>
                      <a:endParaRPr lang="zh-CN" alt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35949"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Инновационная</a:t>
                      </a:r>
                      <a:endParaRPr lang="zh-CN" alt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34" name="文本框 33"/>
          <p:cNvSpPr txBox="1"/>
          <p:nvPr/>
        </p:nvSpPr>
        <p:spPr>
          <a:xfrm flipH="1">
            <a:off x="828136" y="250166"/>
            <a:ext cx="9135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Логфрейм</a:t>
            </a:r>
            <a:r>
              <a:rPr lang="ru-RU" b="1" dirty="0" smtClean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– дорожная карта проекта разворачивания проекта </a:t>
            </a:r>
            <a:endParaRPr b="1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35" name="等腰三角形 34"/>
          <p:cNvSpPr/>
          <p:nvPr/>
        </p:nvSpPr>
        <p:spPr>
          <a:xfrm rot="5400000">
            <a:off x="521302" y="362217"/>
            <a:ext cx="428592" cy="369474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矩形 4"/>
          <p:cNvSpPr/>
          <p:nvPr>
            <p:custDataLst>
              <p:tags r:id="rId1"/>
            </p:custDataLst>
          </p:nvPr>
        </p:nvSpPr>
        <p:spPr>
          <a:xfrm>
            <a:off x="0" y="6443524"/>
            <a:ext cx="4876006" cy="271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100" b="0" dirty="0">
                <a:latin typeface="+mj-ea"/>
                <a:ea typeface="+mj-ea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1846156"/>
            <a:ext cx="12192000" cy="430689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 flipH="1">
            <a:off x="2751825" y="439090"/>
            <a:ext cx="86177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Тезис дня: «Нужны люди, которые определяют будущее»</a:t>
            </a:r>
            <a:endParaRPr sz="2000" b="1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3" name="等腰三角形 2"/>
          <p:cNvSpPr/>
          <p:nvPr/>
        </p:nvSpPr>
        <p:spPr>
          <a:xfrm rot="5400000">
            <a:off x="1091265" y="440167"/>
            <a:ext cx="428592" cy="369474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78037" y="2054794"/>
            <a:ext cx="6019891" cy="38896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 flipH="1">
            <a:off x="1052422" y="327805"/>
            <a:ext cx="97737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Тезис </a:t>
            </a:r>
            <a:r>
              <a:rPr lang="ru-RU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дня: </a:t>
            </a:r>
            <a:r>
              <a:rPr lang="ru-RU" b="1" dirty="0" smtClean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«</a:t>
            </a:r>
            <a:r>
              <a:rPr lang="ru-RU" dirty="0" smtClean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Инновация </a:t>
            </a:r>
            <a:r>
              <a:rPr lang="ru-RU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в библиотечном деле – это создание </a:t>
            </a:r>
            <a:r>
              <a:rPr lang="ru-RU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принципиально новых образцов деятельности</a:t>
            </a:r>
            <a:r>
              <a:rPr lang="ru-RU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, выходящих за пределы норм, нерегламентированных, выводящих профессиональную деятельность на принципиально новый качественный </a:t>
            </a:r>
            <a:r>
              <a:rPr lang="ru-RU" dirty="0" smtClean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уровень». ФГОС</a:t>
            </a:r>
            <a:endParaRPr lang="ru-RU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endParaRPr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等腰三角形 4"/>
          <p:cNvSpPr/>
          <p:nvPr/>
        </p:nvSpPr>
        <p:spPr>
          <a:xfrm rot="5400000">
            <a:off x="521304" y="606001"/>
            <a:ext cx="428592" cy="369474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6967212" y="5724645"/>
            <a:ext cx="0" cy="376488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4873925" y="5678406"/>
            <a:ext cx="0" cy="376488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4485736" y="1414733"/>
            <a:ext cx="7565365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Книжные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выставки-инсталляции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теме «Приглашаем на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юбилей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КНИГИ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…» </a:t>
            </a:r>
          </a:p>
          <a:p>
            <a:pPr algn="just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Коммуникационные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практики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«Читать или не читать…» в формате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печа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-куча</a:t>
            </a:r>
          </a:p>
          <a:p>
            <a:pPr algn="just"/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Библиотон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PromoLib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по основам библиотечного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лид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-менеджмента</a:t>
            </a:r>
          </a:p>
          <a:p>
            <a:pPr algn="just"/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Флешбук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презентация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или знакомство с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книгами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помощью цитат,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иллюстраций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«Сатирики-классики или «классные» сатирики» (по страницам произведений Фонвизина, Гоголя, Салтыкова-Щедрина, Крылова, Аверченко, Ильфа и Петрова</a:t>
            </a:r>
          </a:p>
          <a:p>
            <a:pPr algn="just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Творческая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мастерская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«Культура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медиакоммуникации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just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Межрегиональный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интернет-конкурсе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буктрейлеров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«Книга на всю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жизнь»: «Книга на всю жизнь: современное прочтение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…» (в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были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представлены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буктрейлеры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формате анимационного, рекламного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ролика); 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«Литературная классика: сюжеты, образы,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идеи» (в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были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представлены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буктрейлеры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формате игрового ролика, короткометражного фильма, слайд-шоу, музыкального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клипа)</a:t>
            </a:r>
          </a:p>
          <a:p>
            <a:pPr algn="just"/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Стартап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учеников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Навигация МОЕЙ библиотеки»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38554" y="5013510"/>
            <a:ext cx="1137471" cy="155907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43355" y="4965142"/>
            <a:ext cx="1168034" cy="151900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277057" y="4935968"/>
            <a:ext cx="1098180" cy="171415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7867" y="1918182"/>
            <a:ext cx="4045306" cy="26961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 flipH="1">
            <a:off x="1088636" y="467572"/>
            <a:ext cx="7201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Читательская грамотность в эпоху «глобальной турбулентности»</a:t>
            </a:r>
            <a:endParaRPr sz="2000" b="1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5" name="等腰三角形 4"/>
          <p:cNvSpPr/>
          <p:nvPr/>
        </p:nvSpPr>
        <p:spPr>
          <a:xfrm rot="5400000">
            <a:off x="521304" y="606001"/>
            <a:ext cx="428592" cy="369474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 flipH="1">
            <a:off x="1725282" y="1466491"/>
            <a:ext cx="5520906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Правило №1.</a:t>
            </a:r>
            <a:r>
              <a:rPr lang="ru-RU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Общая продолжительность - не более 6 минут 40 секунд.</a:t>
            </a:r>
          </a:p>
          <a:p>
            <a:pPr>
              <a:spcBef>
                <a:spcPts val="600"/>
              </a:spcBef>
            </a:pPr>
            <a:r>
              <a:rPr lang="ru-RU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Правило №2. </a:t>
            </a:r>
            <a:r>
              <a:rPr lang="ru-RU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Для презентации можно использовать </a:t>
            </a:r>
            <a:r>
              <a:rPr lang="ru-RU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не более </a:t>
            </a:r>
            <a:r>
              <a:rPr lang="ru-RU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20 слайдов. Максимальная длительность демонстрации  слайда - не более 20 секунд.</a:t>
            </a:r>
          </a:p>
        </p:txBody>
      </p:sp>
      <p:sp>
        <p:nvSpPr>
          <p:cNvPr id="8" name="文本框 7"/>
          <p:cNvSpPr txBox="1"/>
          <p:nvPr/>
        </p:nvSpPr>
        <p:spPr>
          <a:xfrm flipH="1">
            <a:off x="1725282" y="3019245"/>
            <a:ext cx="540876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ru-RU" altLang="zh-CN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Преимущества.</a:t>
            </a:r>
            <a:r>
              <a:rPr lang="ru-RU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Позволяет </a:t>
            </a:r>
            <a:r>
              <a:rPr lang="ru-RU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за короткое время ознакомиться с большим количеством выступлений, мнений, гипотез.</a:t>
            </a:r>
          </a:p>
          <a:p>
            <a:pPr algn="just">
              <a:spcBef>
                <a:spcPts val="600"/>
              </a:spcBef>
            </a:pPr>
            <a:r>
              <a:rPr lang="ru-RU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Обязывает выступающих четко, кратко и ярко презентовать свои проекты.</a:t>
            </a:r>
          </a:p>
          <a:p>
            <a:pPr algn="just">
              <a:spcBef>
                <a:spcPts val="600"/>
              </a:spcBef>
            </a:pPr>
            <a:r>
              <a:rPr lang="ru-RU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Легко воспринимается слушателями: за шесть минут ни одна тема не успеет наскучить!</a:t>
            </a:r>
          </a:p>
        </p:txBody>
      </p:sp>
      <p:sp>
        <p:nvSpPr>
          <p:cNvPr id="9" name="文本框 8"/>
          <p:cNvSpPr txBox="1"/>
          <p:nvPr/>
        </p:nvSpPr>
        <p:spPr>
          <a:xfrm flipH="1">
            <a:off x="1725282" y="4965793"/>
            <a:ext cx="6583947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altLang="zh-CN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Интерактивность. </a:t>
            </a:r>
          </a:p>
          <a:p>
            <a:pPr>
              <a:spcBef>
                <a:spcPts val="600"/>
              </a:spcBef>
            </a:pPr>
            <a:r>
              <a:rPr lang="ru-RU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Никаких «следующий слайд, пожалуйста» или «можно назад</a:t>
            </a:r>
            <a:r>
              <a:rPr lang="ru-RU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»…</a:t>
            </a:r>
            <a:endParaRPr lang="ru-RU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ru-RU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Коротко и динамично об основной идее…</a:t>
            </a:r>
          </a:p>
          <a:p>
            <a:pPr>
              <a:spcBef>
                <a:spcPts val="600"/>
              </a:spcBef>
            </a:pPr>
            <a:r>
              <a:rPr lang="ru-RU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Делаем </a:t>
            </a:r>
            <a:r>
              <a:rPr lang="ru-RU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перерыв для обмена мнением…</a:t>
            </a:r>
          </a:p>
          <a:p>
            <a:pPr>
              <a:spcBef>
                <a:spcPts val="600"/>
              </a:spcBef>
            </a:pPr>
            <a:r>
              <a:rPr lang="ru-RU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Никаких </a:t>
            </a:r>
            <a:r>
              <a:rPr lang="ru-RU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ограничений в темах…</a:t>
            </a:r>
          </a:p>
          <a:p>
            <a:pPr>
              <a:spcBef>
                <a:spcPts val="600"/>
              </a:spcBef>
            </a:pP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738936" y="1782892"/>
            <a:ext cx="883334" cy="885602"/>
            <a:chOff x="-1069742" y="2526223"/>
            <a:chExt cx="617537" cy="619125"/>
          </a:xfrm>
        </p:grpSpPr>
        <p:sp>
          <p:nvSpPr>
            <p:cNvPr id="11" name="Freeform 29"/>
            <p:cNvSpPr/>
            <p:nvPr/>
          </p:nvSpPr>
          <p:spPr bwMode="auto">
            <a:xfrm>
              <a:off x="-776054" y="2757998"/>
              <a:ext cx="87312" cy="155575"/>
            </a:xfrm>
            <a:custGeom>
              <a:avLst/>
              <a:gdLst>
                <a:gd name="T0" fmla="*/ 0 w 39"/>
                <a:gd name="T1" fmla="*/ 0 h 68"/>
                <a:gd name="T2" fmla="*/ 35 w 39"/>
                <a:gd name="T3" fmla="*/ 28 h 68"/>
                <a:gd name="T4" fmla="*/ 35 w 39"/>
                <a:gd name="T5" fmla="*/ 40 h 68"/>
                <a:gd name="T6" fmla="*/ 0 w 39"/>
                <a:gd name="T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68">
                  <a:moveTo>
                    <a:pt x="0" y="0"/>
                  </a:moveTo>
                  <a:cubicBezTo>
                    <a:pt x="35" y="28"/>
                    <a:pt x="35" y="28"/>
                    <a:pt x="35" y="28"/>
                  </a:cubicBezTo>
                  <a:cubicBezTo>
                    <a:pt x="39" y="31"/>
                    <a:pt x="39" y="37"/>
                    <a:pt x="35" y="40"/>
                  </a:cubicBezTo>
                  <a:cubicBezTo>
                    <a:pt x="0" y="68"/>
                    <a:pt x="0" y="68"/>
                    <a:pt x="0" y="68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beve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2" name="Freeform 30"/>
            <p:cNvSpPr/>
            <p:nvPr/>
          </p:nvSpPr>
          <p:spPr bwMode="auto">
            <a:xfrm>
              <a:off x="-1069742" y="2526223"/>
              <a:ext cx="617537" cy="619125"/>
            </a:xfrm>
            <a:custGeom>
              <a:avLst/>
              <a:gdLst>
                <a:gd name="T0" fmla="*/ 224 w 272"/>
                <a:gd name="T1" fmla="*/ 48 h 272"/>
                <a:gd name="T2" fmla="*/ 224 w 272"/>
                <a:gd name="T3" fmla="*/ 224 h 272"/>
                <a:gd name="T4" fmla="*/ 48 w 272"/>
                <a:gd name="T5" fmla="*/ 224 h 272"/>
                <a:gd name="T6" fmla="*/ 48 w 272"/>
                <a:gd name="T7" fmla="*/ 48 h 272"/>
                <a:gd name="T8" fmla="*/ 224 w 272"/>
                <a:gd name="T9" fmla="*/ 48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272">
                  <a:moveTo>
                    <a:pt x="224" y="48"/>
                  </a:moveTo>
                  <a:cubicBezTo>
                    <a:pt x="272" y="97"/>
                    <a:pt x="272" y="175"/>
                    <a:pt x="224" y="224"/>
                  </a:cubicBezTo>
                  <a:cubicBezTo>
                    <a:pt x="175" y="272"/>
                    <a:pt x="97" y="272"/>
                    <a:pt x="48" y="224"/>
                  </a:cubicBezTo>
                  <a:cubicBezTo>
                    <a:pt x="0" y="175"/>
                    <a:pt x="0" y="97"/>
                    <a:pt x="48" y="48"/>
                  </a:cubicBezTo>
                  <a:cubicBezTo>
                    <a:pt x="97" y="0"/>
                    <a:pt x="175" y="0"/>
                    <a:pt x="224" y="48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738936" y="3374343"/>
            <a:ext cx="883334" cy="885602"/>
            <a:chOff x="93896" y="2526223"/>
            <a:chExt cx="617537" cy="619125"/>
          </a:xfrm>
        </p:grpSpPr>
        <p:sp>
          <p:nvSpPr>
            <p:cNvPr id="14" name="Line 31"/>
            <p:cNvSpPr>
              <a:spLocks noChangeShapeType="1"/>
            </p:cNvSpPr>
            <p:nvPr/>
          </p:nvSpPr>
          <p:spPr bwMode="auto">
            <a:xfrm>
              <a:off x="338371" y="2753236"/>
              <a:ext cx="0" cy="163513"/>
            </a:xfrm>
            <a:prstGeom prst="line">
              <a:avLst/>
            </a:prstGeom>
            <a:noFill/>
            <a:ln w="19050" cap="rnd">
              <a:solidFill>
                <a:schemeClr val="accent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5" name="Line 32"/>
            <p:cNvSpPr>
              <a:spLocks noChangeShapeType="1"/>
            </p:cNvSpPr>
            <p:nvPr/>
          </p:nvSpPr>
          <p:spPr bwMode="auto">
            <a:xfrm>
              <a:off x="455846" y="2753236"/>
              <a:ext cx="0" cy="163513"/>
            </a:xfrm>
            <a:prstGeom prst="line">
              <a:avLst/>
            </a:prstGeom>
            <a:noFill/>
            <a:ln w="19050" cap="rnd">
              <a:solidFill>
                <a:schemeClr val="accent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6" name="Freeform 33"/>
            <p:cNvSpPr/>
            <p:nvPr/>
          </p:nvSpPr>
          <p:spPr bwMode="auto">
            <a:xfrm>
              <a:off x="93896" y="2526223"/>
              <a:ext cx="617537" cy="619125"/>
            </a:xfrm>
            <a:custGeom>
              <a:avLst/>
              <a:gdLst>
                <a:gd name="T0" fmla="*/ 224 w 272"/>
                <a:gd name="T1" fmla="*/ 48 h 272"/>
                <a:gd name="T2" fmla="*/ 224 w 272"/>
                <a:gd name="T3" fmla="*/ 224 h 272"/>
                <a:gd name="T4" fmla="*/ 48 w 272"/>
                <a:gd name="T5" fmla="*/ 224 h 272"/>
                <a:gd name="T6" fmla="*/ 48 w 272"/>
                <a:gd name="T7" fmla="*/ 48 h 272"/>
                <a:gd name="T8" fmla="*/ 224 w 272"/>
                <a:gd name="T9" fmla="*/ 48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272">
                  <a:moveTo>
                    <a:pt x="224" y="48"/>
                  </a:moveTo>
                  <a:cubicBezTo>
                    <a:pt x="272" y="97"/>
                    <a:pt x="272" y="175"/>
                    <a:pt x="224" y="224"/>
                  </a:cubicBezTo>
                  <a:cubicBezTo>
                    <a:pt x="175" y="272"/>
                    <a:pt x="97" y="272"/>
                    <a:pt x="48" y="224"/>
                  </a:cubicBezTo>
                  <a:cubicBezTo>
                    <a:pt x="0" y="175"/>
                    <a:pt x="0" y="97"/>
                    <a:pt x="48" y="48"/>
                  </a:cubicBezTo>
                  <a:cubicBezTo>
                    <a:pt x="97" y="0"/>
                    <a:pt x="175" y="0"/>
                    <a:pt x="224" y="48"/>
                  </a:cubicBezTo>
                  <a:close/>
                </a:path>
              </a:pathLst>
            </a:custGeom>
            <a:noFill/>
            <a:ln w="19050" cap="rnd">
              <a:solidFill>
                <a:schemeClr val="accent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738936" y="4965793"/>
            <a:ext cx="883334" cy="885602"/>
            <a:chOff x="1255946" y="2526223"/>
            <a:chExt cx="617537" cy="619125"/>
          </a:xfrm>
        </p:grpSpPr>
        <p:sp>
          <p:nvSpPr>
            <p:cNvPr id="18" name="Freeform 34"/>
            <p:cNvSpPr/>
            <p:nvPr/>
          </p:nvSpPr>
          <p:spPr bwMode="auto">
            <a:xfrm>
              <a:off x="1473433" y="2745298"/>
              <a:ext cx="182562" cy="180975"/>
            </a:xfrm>
            <a:custGeom>
              <a:avLst/>
              <a:gdLst>
                <a:gd name="T0" fmla="*/ 72 w 80"/>
                <a:gd name="T1" fmla="*/ 0 h 80"/>
                <a:gd name="T2" fmla="*/ 8 w 80"/>
                <a:gd name="T3" fmla="*/ 0 h 80"/>
                <a:gd name="T4" fmla="*/ 0 w 80"/>
                <a:gd name="T5" fmla="*/ 8 h 80"/>
                <a:gd name="T6" fmla="*/ 0 w 80"/>
                <a:gd name="T7" fmla="*/ 72 h 80"/>
                <a:gd name="T8" fmla="*/ 8 w 80"/>
                <a:gd name="T9" fmla="*/ 80 h 80"/>
                <a:gd name="T10" fmla="*/ 72 w 80"/>
                <a:gd name="T11" fmla="*/ 80 h 80"/>
                <a:gd name="T12" fmla="*/ 80 w 80"/>
                <a:gd name="T13" fmla="*/ 72 h 80"/>
                <a:gd name="T14" fmla="*/ 80 w 80"/>
                <a:gd name="T15" fmla="*/ 8 h 80"/>
                <a:gd name="T16" fmla="*/ 72 w 80"/>
                <a:gd name="T1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0" h="80">
                  <a:moveTo>
                    <a:pt x="72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7"/>
                    <a:pt x="4" y="80"/>
                    <a:pt x="8" y="80"/>
                  </a:cubicBezTo>
                  <a:cubicBezTo>
                    <a:pt x="72" y="80"/>
                    <a:pt x="72" y="80"/>
                    <a:pt x="72" y="80"/>
                  </a:cubicBezTo>
                  <a:cubicBezTo>
                    <a:pt x="76" y="80"/>
                    <a:pt x="80" y="77"/>
                    <a:pt x="80" y="72"/>
                  </a:cubicBezTo>
                  <a:cubicBezTo>
                    <a:pt x="80" y="8"/>
                    <a:pt x="80" y="8"/>
                    <a:pt x="80" y="8"/>
                  </a:cubicBezTo>
                  <a:cubicBezTo>
                    <a:pt x="80" y="4"/>
                    <a:pt x="76" y="0"/>
                    <a:pt x="72" y="0"/>
                  </a:cubicBezTo>
                  <a:close/>
                </a:path>
              </a:pathLst>
            </a:custGeom>
            <a:noFill/>
            <a:ln w="19050" cap="rnd">
              <a:solidFill>
                <a:schemeClr val="accent3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9" name="Freeform 35"/>
            <p:cNvSpPr/>
            <p:nvPr/>
          </p:nvSpPr>
          <p:spPr bwMode="auto">
            <a:xfrm>
              <a:off x="1255946" y="2526223"/>
              <a:ext cx="617537" cy="619125"/>
            </a:xfrm>
            <a:custGeom>
              <a:avLst/>
              <a:gdLst>
                <a:gd name="T0" fmla="*/ 224 w 272"/>
                <a:gd name="T1" fmla="*/ 48 h 272"/>
                <a:gd name="T2" fmla="*/ 224 w 272"/>
                <a:gd name="T3" fmla="*/ 224 h 272"/>
                <a:gd name="T4" fmla="*/ 48 w 272"/>
                <a:gd name="T5" fmla="*/ 224 h 272"/>
                <a:gd name="T6" fmla="*/ 48 w 272"/>
                <a:gd name="T7" fmla="*/ 48 h 272"/>
                <a:gd name="T8" fmla="*/ 224 w 272"/>
                <a:gd name="T9" fmla="*/ 48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272">
                  <a:moveTo>
                    <a:pt x="224" y="48"/>
                  </a:moveTo>
                  <a:cubicBezTo>
                    <a:pt x="272" y="97"/>
                    <a:pt x="272" y="175"/>
                    <a:pt x="224" y="224"/>
                  </a:cubicBezTo>
                  <a:cubicBezTo>
                    <a:pt x="175" y="272"/>
                    <a:pt x="97" y="272"/>
                    <a:pt x="48" y="224"/>
                  </a:cubicBezTo>
                  <a:cubicBezTo>
                    <a:pt x="0" y="175"/>
                    <a:pt x="0" y="97"/>
                    <a:pt x="48" y="48"/>
                  </a:cubicBezTo>
                  <a:cubicBezTo>
                    <a:pt x="97" y="0"/>
                    <a:pt x="175" y="0"/>
                    <a:pt x="224" y="48"/>
                  </a:cubicBezTo>
                  <a:close/>
                </a:path>
              </a:pathLst>
            </a:custGeom>
            <a:noFill/>
            <a:ln w="19050" cap="rnd">
              <a:solidFill>
                <a:schemeClr val="accent3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20" name="矩形 19"/>
          <p:cNvSpPr/>
          <p:nvPr>
            <p:custDataLst>
              <p:tags r:id="rId1"/>
            </p:custDataLst>
          </p:nvPr>
        </p:nvSpPr>
        <p:spPr>
          <a:xfrm>
            <a:off x="0" y="6443524"/>
            <a:ext cx="4876006" cy="271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100" b="0" dirty="0">
                <a:latin typeface="+mj-ea"/>
                <a:ea typeface="+mj-ea"/>
              </a:rPr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40152" y="1982410"/>
            <a:ext cx="2121291" cy="212129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678174" y="4256968"/>
            <a:ext cx="2173856" cy="230325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540152" y="198798"/>
            <a:ext cx="2173794" cy="1630345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7332453" y="2777705"/>
            <a:ext cx="13457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 МИНУТ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/>
        </p:nvSpPr>
        <p:spPr>
          <a:xfrm>
            <a:off x="-11723" y="-69985"/>
            <a:ext cx="12192000" cy="33210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 flipH="1">
            <a:off x="920335" y="467572"/>
            <a:ext cx="5687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ЛОФТ-ПРОСТРАНСТВО ТВОРЧЕСТВА</a:t>
            </a:r>
            <a:endParaRPr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5" name="等腰三角形 4"/>
          <p:cNvSpPr/>
          <p:nvPr/>
        </p:nvSpPr>
        <p:spPr>
          <a:xfrm rot="5400000">
            <a:off x="521302" y="434979"/>
            <a:ext cx="428592" cy="369474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 flipH="1">
            <a:off x="7173266" y="1185386"/>
            <a:ext cx="467942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ru-RU" altLang="zh-CN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Оцениваем и реконструируем:</a:t>
            </a:r>
          </a:p>
          <a:p>
            <a:pPr algn="ctr">
              <a:spcBef>
                <a:spcPts val="1200"/>
              </a:spcBef>
            </a:pPr>
            <a:r>
              <a:rPr lang="ru-RU" altLang="zh-CN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выставка-инсталляция</a:t>
            </a:r>
            <a:r>
              <a:rPr lang="en-US" altLang="zh-CN" sz="1400" b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  </a:t>
            </a:r>
            <a:endParaRPr lang="zh-CN" altLang="en-US" sz="14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739969" y="3403345"/>
            <a:ext cx="2985547" cy="1507339"/>
            <a:chOff x="3766457" y="3389997"/>
            <a:chExt cx="2317820" cy="1325046"/>
          </a:xfrm>
        </p:grpSpPr>
        <p:sp>
          <p:nvSpPr>
            <p:cNvPr id="9" name="文本框 8"/>
            <p:cNvSpPr txBox="1"/>
            <p:nvPr/>
          </p:nvSpPr>
          <p:spPr>
            <a:xfrm flipH="1">
              <a:off x="3766457" y="4390377"/>
              <a:ext cx="2317820" cy="32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</a:pPr>
              <a:endParaRPr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3841602" y="3389997"/>
              <a:ext cx="1989036" cy="876300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3896606" y="3342317"/>
            <a:ext cx="4175186" cy="2231656"/>
            <a:chOff x="3766457" y="3389997"/>
            <a:chExt cx="2253309" cy="1207860"/>
          </a:xfrm>
        </p:grpSpPr>
        <p:sp>
          <p:nvSpPr>
            <p:cNvPr id="14" name="文本框 13"/>
            <p:cNvSpPr txBox="1"/>
            <p:nvPr/>
          </p:nvSpPr>
          <p:spPr>
            <a:xfrm flipH="1">
              <a:off x="3766457" y="4397960"/>
              <a:ext cx="2253309" cy="199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</a:pPr>
              <a:endParaRPr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4487217" y="3389997"/>
              <a:ext cx="1416476" cy="664784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21" name="椭圆 20"/>
          <p:cNvSpPr/>
          <p:nvPr/>
        </p:nvSpPr>
        <p:spPr>
          <a:xfrm>
            <a:off x="9066362" y="3485074"/>
            <a:ext cx="2786331" cy="1085508"/>
          </a:xfrm>
          <a:prstGeom prst="ellipse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45805" y="1112808"/>
            <a:ext cx="3035424" cy="20236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5184" y="1103825"/>
            <a:ext cx="3048900" cy="203259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409913" y="3573043"/>
            <a:ext cx="16594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Знакомимся с опытом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5183" y="4629448"/>
            <a:ext cx="3130621" cy="2087080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 rot="10800000" flipV="1">
            <a:off x="5635347" y="3782201"/>
            <a:ext cx="20249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Проектируем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49959" y="4661832"/>
            <a:ext cx="2988911" cy="1992607"/>
          </a:xfrm>
          <a:prstGeom prst="rect">
            <a:avLst/>
          </a:prstGeom>
        </p:spPr>
      </p:pic>
      <p:sp>
        <p:nvSpPr>
          <p:cNvPr id="30" name="Прямоугольник 29"/>
          <p:cNvSpPr/>
          <p:nvPr/>
        </p:nvSpPr>
        <p:spPr>
          <a:xfrm flipH="1">
            <a:off x="9506309" y="3899141"/>
            <a:ext cx="19150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Представляем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66362" y="4661832"/>
            <a:ext cx="2853114" cy="19020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/>
        </p:nvSpPr>
        <p:spPr>
          <a:xfrm>
            <a:off x="146649" y="-69985"/>
            <a:ext cx="12033628" cy="315783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 flipH="1">
            <a:off x="920334" y="241540"/>
            <a:ext cx="5960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Микроленинг?..</a:t>
            </a:r>
            <a:endParaRPr sz="24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5" name="等腰三角形 4"/>
          <p:cNvSpPr/>
          <p:nvPr/>
        </p:nvSpPr>
        <p:spPr>
          <a:xfrm rot="5400000">
            <a:off x="521302" y="434979"/>
            <a:ext cx="428592" cy="369474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 flipH="1">
            <a:off x="6657532" y="1185386"/>
            <a:ext cx="519515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ru-RU" altLang="zh-CN" b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Нацеленность на решение прикладных задач</a:t>
            </a:r>
          </a:p>
          <a:p>
            <a:pPr algn="ctr">
              <a:spcBef>
                <a:spcPts val="1200"/>
              </a:spcBef>
            </a:pPr>
            <a:r>
              <a:rPr lang="ru-RU" altLang="zh-CN" b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Много «серий» для решения одной задачи</a:t>
            </a:r>
          </a:p>
          <a:p>
            <a:pPr algn="ctr">
              <a:spcBef>
                <a:spcPts val="1200"/>
              </a:spcBef>
            </a:pPr>
            <a:r>
              <a:rPr lang="ru-RU" altLang="zh-CN" b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Формат </a:t>
            </a:r>
            <a:r>
              <a:rPr lang="ru-RU" altLang="zh-CN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«вопрос-ответ»</a:t>
            </a:r>
            <a:endParaRPr lang="zh-CN" altLang="en-US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724619" y="3207001"/>
            <a:ext cx="3000897" cy="1703683"/>
            <a:chOff x="3766457" y="3389997"/>
            <a:chExt cx="2317820" cy="1325046"/>
          </a:xfrm>
        </p:grpSpPr>
        <p:sp>
          <p:nvSpPr>
            <p:cNvPr id="9" name="文本框 8"/>
            <p:cNvSpPr txBox="1"/>
            <p:nvPr/>
          </p:nvSpPr>
          <p:spPr>
            <a:xfrm flipH="1">
              <a:off x="3766457" y="4390377"/>
              <a:ext cx="2317820" cy="32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</a:pPr>
              <a:endParaRPr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3841602" y="3389997"/>
              <a:ext cx="1989036" cy="876300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3971959" y="3251065"/>
            <a:ext cx="4175186" cy="2231656"/>
            <a:chOff x="3766457" y="3389997"/>
            <a:chExt cx="2253309" cy="1207860"/>
          </a:xfrm>
        </p:grpSpPr>
        <p:sp>
          <p:nvSpPr>
            <p:cNvPr id="14" name="文本框 13"/>
            <p:cNvSpPr txBox="1"/>
            <p:nvPr/>
          </p:nvSpPr>
          <p:spPr>
            <a:xfrm flipH="1">
              <a:off x="3766457" y="4397960"/>
              <a:ext cx="2253309" cy="199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</a:pPr>
              <a:endParaRPr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4487217" y="3389997"/>
              <a:ext cx="1416476" cy="664784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21" name="椭圆 20"/>
          <p:cNvSpPr/>
          <p:nvPr/>
        </p:nvSpPr>
        <p:spPr>
          <a:xfrm>
            <a:off x="8902460" y="3207002"/>
            <a:ext cx="2950233" cy="1126706"/>
          </a:xfrm>
          <a:prstGeom prst="ellipse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8" name="Прямоугольник 27"/>
          <p:cNvSpPr/>
          <p:nvPr/>
        </p:nvSpPr>
        <p:spPr>
          <a:xfrm rot="10800000" flipV="1">
            <a:off x="5598542" y="3525893"/>
            <a:ext cx="20617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Проектируем бренд-стратегию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90777" y="822361"/>
            <a:ext cx="4393500" cy="219966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65609" y="4522029"/>
            <a:ext cx="3327578" cy="2335971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 rot="10800000" flipH="1" flipV="1">
            <a:off x="9085629" y="3792533"/>
            <a:ext cx="27670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экспертами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 rot="10800000" flipV="1">
            <a:off x="1328468" y="3523612"/>
            <a:ext cx="162176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Фокусировка: ориентация на узкие темы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1094" y="4607156"/>
            <a:ext cx="3321915" cy="212103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140795" y="4343216"/>
            <a:ext cx="2546213" cy="2458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3763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/>
        </p:nvSpPr>
        <p:spPr>
          <a:xfrm>
            <a:off x="346160" y="83727"/>
            <a:ext cx="12033628" cy="315783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 flipH="1">
            <a:off x="2156604" y="207034"/>
            <a:ext cx="84280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«Сотовая» технология: идея многогранности мнений</a:t>
            </a:r>
            <a:endParaRPr sz="24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5" name="等腰三角形 4"/>
          <p:cNvSpPr/>
          <p:nvPr/>
        </p:nvSpPr>
        <p:spPr>
          <a:xfrm rot="5400000">
            <a:off x="521302" y="434979"/>
            <a:ext cx="428592" cy="369474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-32969" y="3700732"/>
            <a:ext cx="3716890" cy="2458567"/>
            <a:chOff x="3766457" y="3389997"/>
            <a:chExt cx="2317820" cy="1325046"/>
          </a:xfrm>
        </p:grpSpPr>
        <p:sp>
          <p:nvSpPr>
            <p:cNvPr id="9" name="文本框 8"/>
            <p:cNvSpPr txBox="1"/>
            <p:nvPr/>
          </p:nvSpPr>
          <p:spPr>
            <a:xfrm flipH="1">
              <a:off x="3766457" y="4390377"/>
              <a:ext cx="2317820" cy="32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</a:pPr>
              <a:endParaRPr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3841602" y="3389997"/>
              <a:ext cx="1989036" cy="876300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14" name="文本框 13"/>
          <p:cNvSpPr txBox="1"/>
          <p:nvPr/>
        </p:nvSpPr>
        <p:spPr>
          <a:xfrm flipH="1">
            <a:off x="3971959" y="5113389"/>
            <a:ext cx="4175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endParaRPr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8742150" y="3873261"/>
            <a:ext cx="3110543" cy="1958196"/>
          </a:xfrm>
          <a:prstGeom prst="ellipse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46160" y="4028536"/>
            <a:ext cx="26496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Дать свое решение проблемы: вписать в общую идею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64112" y="1064614"/>
            <a:ext cx="3527655" cy="21423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27940" y="3452897"/>
            <a:ext cx="4770191" cy="3122984"/>
          </a:xfrm>
          <a:prstGeom prst="rect">
            <a:avLst/>
          </a:prstGeom>
        </p:spPr>
      </p:pic>
      <p:sp>
        <p:nvSpPr>
          <p:cNvPr id="18" name="Скругленный прямоугольник 17"/>
          <p:cNvSpPr/>
          <p:nvPr/>
        </p:nvSpPr>
        <p:spPr>
          <a:xfrm>
            <a:off x="6443932" y="1161338"/>
            <a:ext cx="5538160" cy="1891481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Соединить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соты определенным образом в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конструкцию на основании понятий, смыслов, идей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 rot="10800000" flipV="1">
            <a:off x="9148889" y="4411454"/>
            <a:ext cx="24277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Собрать, переконструировать модель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7053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-3"/>
            <a:ext cx="7697488" cy="5604389"/>
            <a:chOff x="0" y="-2"/>
            <a:chExt cx="4808931" cy="3501288"/>
          </a:xfrm>
          <a:blipFill>
            <a:blip r:embed="rId4"/>
            <a:srcRect/>
            <a:stretch>
              <a:fillRect/>
            </a:stretch>
          </a:blipFill>
        </p:grpSpPr>
        <p:sp>
          <p:nvSpPr>
            <p:cNvPr id="10" name="等腰三角形 9"/>
            <p:cNvSpPr/>
            <p:nvPr/>
          </p:nvSpPr>
          <p:spPr>
            <a:xfrm rot="5400000">
              <a:off x="-95087" y="95085"/>
              <a:ext cx="1378763" cy="118858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" name="等腰三角形 10"/>
            <p:cNvSpPr/>
            <p:nvPr/>
          </p:nvSpPr>
          <p:spPr>
            <a:xfrm rot="16200000">
              <a:off x="-95085" y="802592"/>
              <a:ext cx="1378763" cy="118858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2" name="等腰三角形 11"/>
            <p:cNvSpPr/>
            <p:nvPr/>
          </p:nvSpPr>
          <p:spPr>
            <a:xfrm rot="5400000">
              <a:off x="-95087" y="1510099"/>
              <a:ext cx="1378763" cy="118858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3" name="等腰三角形 12"/>
            <p:cNvSpPr/>
            <p:nvPr/>
          </p:nvSpPr>
          <p:spPr>
            <a:xfrm rot="16200000">
              <a:off x="1117298" y="95087"/>
              <a:ext cx="1378763" cy="118858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4" name="等腰三角形 13"/>
            <p:cNvSpPr/>
            <p:nvPr/>
          </p:nvSpPr>
          <p:spPr>
            <a:xfrm rot="5400000">
              <a:off x="1110008" y="802592"/>
              <a:ext cx="1378763" cy="118858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5" name="等腰三角形 14"/>
            <p:cNvSpPr/>
            <p:nvPr/>
          </p:nvSpPr>
          <p:spPr>
            <a:xfrm rot="16200000">
              <a:off x="1111740" y="1510101"/>
              <a:ext cx="1378763" cy="118858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6" name="等腰三角形 15"/>
            <p:cNvSpPr/>
            <p:nvPr/>
          </p:nvSpPr>
          <p:spPr>
            <a:xfrm rot="5400000">
              <a:off x="2320159" y="95085"/>
              <a:ext cx="1378763" cy="118858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7" name="等腰三角形 16"/>
            <p:cNvSpPr/>
            <p:nvPr/>
          </p:nvSpPr>
          <p:spPr>
            <a:xfrm rot="5400000">
              <a:off x="1110245" y="2217610"/>
              <a:ext cx="1378763" cy="118858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8" name="等腰三角形 17"/>
            <p:cNvSpPr/>
            <p:nvPr/>
          </p:nvSpPr>
          <p:spPr>
            <a:xfrm rot="16200000">
              <a:off x="2320159" y="802591"/>
              <a:ext cx="1378763" cy="118858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9" name="等腰三角形 18"/>
            <p:cNvSpPr/>
            <p:nvPr/>
          </p:nvSpPr>
          <p:spPr>
            <a:xfrm rot="5400000">
              <a:off x="3525255" y="802591"/>
              <a:ext cx="1378763" cy="118858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21" name="等腰三角形 20"/>
          <p:cNvSpPr/>
          <p:nvPr/>
        </p:nvSpPr>
        <p:spPr>
          <a:xfrm rot="5400000">
            <a:off x="6531545" y="4303232"/>
            <a:ext cx="459650" cy="376084"/>
          </a:xfrm>
          <a:prstGeom prst="triangle">
            <a:avLst>
              <a:gd name="adj" fmla="val 44369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0" name="矩形 19"/>
          <p:cNvSpPr/>
          <p:nvPr>
            <p:custDataLst>
              <p:tags r:id="rId1"/>
            </p:custDataLst>
          </p:nvPr>
        </p:nvSpPr>
        <p:spPr>
          <a:xfrm>
            <a:off x="0" y="6443524"/>
            <a:ext cx="4876006" cy="271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100" b="0" dirty="0">
                <a:latin typeface="+mj-ea"/>
                <a:ea typeface="+mj-ea"/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798278" y="3640348"/>
            <a:ext cx="414930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«Если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 не занимаетесь своим имиджем и репутацией, то, будьте уверены, 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вас это сделают ваши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конкуренты».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Генри Форд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23850" y="355328"/>
            <a:ext cx="2698163" cy="26697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 flipH="1">
            <a:off x="920335" y="514253"/>
            <a:ext cx="10682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Четыре шага, как сделать информационно-библиотечный центр ЦЕНТРОМ ИДЕЙ?</a:t>
            </a:r>
            <a:endParaRPr b="1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5" name="等腰三角形 4"/>
          <p:cNvSpPr/>
          <p:nvPr/>
        </p:nvSpPr>
        <p:spPr>
          <a:xfrm rot="5400000">
            <a:off x="521302" y="439981"/>
            <a:ext cx="428592" cy="369474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118960" y="1589709"/>
            <a:ext cx="6001153" cy="48652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 flipH="1">
            <a:off x="6340412" y="1725564"/>
            <a:ext cx="5555413" cy="3970318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ru-RU" altLang="zh-CN" sz="1600" dirty="0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     </a:t>
            </a:r>
            <a:r>
              <a:rPr lang="ru-RU" altLang="zh-CN" sz="1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Проведите </a:t>
            </a:r>
            <a:r>
              <a:rPr lang="en-US" altLang="zh-CN" sz="16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SWOT-</a:t>
            </a:r>
            <a:r>
              <a:rPr lang="ru-RU" altLang="zh-CN" sz="1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анализ, признайте свои слабые стороны, преувеличьте сильные!</a:t>
            </a:r>
          </a:p>
          <a:p>
            <a:pPr>
              <a:spcBef>
                <a:spcPts val="1200"/>
              </a:spcBef>
            </a:pPr>
            <a:endParaRPr lang="ru-RU" altLang="zh-CN" sz="1600" b="1" dirty="0" smtClean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</a:pPr>
            <a:r>
              <a:rPr lang="ru-RU" altLang="zh-CN" sz="16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        </a:t>
            </a:r>
            <a:r>
              <a:rPr lang="ru-RU" altLang="zh-CN" sz="1600" b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Коллективно </a:t>
            </a:r>
            <a:r>
              <a:rPr lang="ru-RU" altLang="zh-CN" sz="16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разработайте миссию ШИБЦ - </a:t>
            </a:r>
            <a:r>
              <a:rPr lang="ru-RU" altLang="zh-CN" sz="1600" b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стратегическую декларацию </a:t>
            </a:r>
            <a:r>
              <a:rPr lang="ru-RU" altLang="zh-CN" sz="16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о </a:t>
            </a:r>
            <a:r>
              <a:rPr lang="ru-RU" altLang="zh-CN" sz="1600" b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призвании</a:t>
            </a:r>
            <a:r>
              <a:rPr lang="ru-RU" altLang="zh-CN" sz="16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, </a:t>
            </a:r>
            <a:r>
              <a:rPr lang="ru-RU" altLang="zh-CN" sz="1600" b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предназначении, УНИКАЛЬНОСТИ.</a:t>
            </a:r>
          </a:p>
          <a:p>
            <a:pPr>
              <a:spcBef>
                <a:spcPts val="1200"/>
              </a:spcBef>
            </a:pPr>
            <a:endParaRPr lang="ru-RU" altLang="zh-CN" sz="16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</a:pPr>
            <a:r>
              <a:rPr lang="ru-RU" altLang="zh-CN" sz="16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      </a:t>
            </a:r>
            <a:r>
              <a:rPr lang="ru-RU" altLang="zh-CN" sz="1600" b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Напишите </a:t>
            </a:r>
            <a:r>
              <a:rPr lang="en-US" altLang="zh-CN" sz="1600" b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ru-RU" altLang="zh-CN" sz="1600" b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и публикуйте </a:t>
            </a:r>
            <a:r>
              <a:rPr lang="ru-RU" altLang="zh-CN" sz="1600" b="1" dirty="0" err="1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имиджевую</a:t>
            </a:r>
            <a:r>
              <a:rPr lang="ru-RU" altLang="zh-CN" sz="1600" b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статью как текст вашей </a:t>
            </a:r>
            <a:r>
              <a:rPr lang="ru-RU" altLang="zh-CN" sz="16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отличной </a:t>
            </a:r>
            <a:r>
              <a:rPr lang="ru-RU" altLang="zh-CN" sz="1600" b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репутации</a:t>
            </a:r>
          </a:p>
          <a:p>
            <a:pPr>
              <a:spcBef>
                <a:spcPts val="1200"/>
              </a:spcBef>
            </a:pPr>
            <a:endParaRPr lang="ru-RU" altLang="zh-CN" sz="16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</a:pPr>
            <a:r>
              <a:rPr lang="ru-RU" altLang="zh-CN" sz="16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   </a:t>
            </a:r>
            <a:r>
              <a:rPr lang="en-US" altLang="zh-CN" sz="16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 </a:t>
            </a:r>
            <a:r>
              <a:rPr lang="ru-RU" altLang="zh-CN" sz="16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ru-RU" altLang="zh-CN" sz="1600" b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Создайте собственный </a:t>
            </a:r>
            <a:r>
              <a:rPr lang="ru-RU" altLang="zh-CN" sz="1600" b="1" dirty="0" err="1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брендбук</a:t>
            </a:r>
            <a:r>
              <a:rPr lang="ru-RU" altLang="zh-CN" sz="1600" b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и постоянно его позиционируйте</a:t>
            </a:r>
            <a:endParaRPr lang="zh-CN" altLang="en-US" sz="16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4369" y="1639101"/>
            <a:ext cx="3117588" cy="207162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01372" y="1639101"/>
            <a:ext cx="3120913" cy="2073831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2453" y="3766656"/>
            <a:ext cx="2129166" cy="2838888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46051" y="3766656"/>
            <a:ext cx="2207917" cy="2943889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70643" y="1785668"/>
            <a:ext cx="371888" cy="432854"/>
          </a:xfrm>
          <a:prstGeom prst="rect">
            <a:avLst/>
          </a:prstGeom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18562" y="2750867"/>
            <a:ext cx="371888" cy="432854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18562" y="4053371"/>
            <a:ext cx="371888" cy="432854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18562" y="5037720"/>
            <a:ext cx="371888" cy="432854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 flipH="1">
            <a:off x="698739" y="4813539"/>
            <a:ext cx="7548114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altLang="zh-CN" sz="2800" dirty="0" smtClean="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Каждые </a:t>
            </a:r>
            <a:r>
              <a:rPr lang="ru-RU" altLang="zh-CN" sz="2800" b="1" dirty="0" smtClean="0">
                <a:solidFill>
                  <a:schemeClr val="accent3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8 секунд </a:t>
            </a:r>
            <a:r>
              <a:rPr lang="ru-RU" altLang="zh-CN" sz="2800" dirty="0" smtClean="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в ресурсах интернета появляется новая информация</a:t>
            </a:r>
          </a:p>
          <a:p>
            <a:pPr algn="ctr">
              <a:spcBef>
                <a:spcPts val="600"/>
              </a:spcBef>
            </a:pPr>
            <a:r>
              <a:rPr lang="ru-RU" altLang="zh-CN" sz="2800" dirty="0" smtClean="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Тезис дня: «</a:t>
            </a:r>
            <a:r>
              <a:rPr lang="ru-RU" altLang="zh-CN" sz="2800" b="1" dirty="0" smtClean="0">
                <a:solidFill>
                  <a:schemeClr val="accent3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Постоянство перемен»</a:t>
            </a:r>
            <a:endParaRPr lang="en-US" altLang="zh-CN" sz="2800" b="1" dirty="0">
              <a:solidFill>
                <a:schemeClr val="accent3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40" name="等腰三角形 39"/>
          <p:cNvSpPr/>
          <p:nvPr/>
        </p:nvSpPr>
        <p:spPr>
          <a:xfrm rot="5400000">
            <a:off x="344321" y="5437018"/>
            <a:ext cx="249378" cy="214980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6" name="矩形 15"/>
          <p:cNvSpPr/>
          <p:nvPr>
            <p:custDataLst>
              <p:tags r:id="rId1"/>
            </p:custDataLst>
          </p:nvPr>
        </p:nvSpPr>
        <p:spPr>
          <a:xfrm>
            <a:off x="0" y="6443524"/>
            <a:ext cx="4876006" cy="271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100" b="0" dirty="0">
                <a:latin typeface="+mj-ea"/>
                <a:ea typeface="+mj-ea"/>
              </a:rPr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1520" y="495782"/>
            <a:ext cx="7222589" cy="40627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56717" y="633804"/>
            <a:ext cx="3296563" cy="24655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984910" y="3571336"/>
            <a:ext cx="4066860" cy="27041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 flipH="1">
            <a:off x="819509" y="336431"/>
            <a:ext cx="11041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«Качество </a:t>
            </a:r>
            <a:r>
              <a:rPr lang="ru-RU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– очень важный показатель настоящего бренда. Для успеха потребуется подобрать удачное имя и назначить высокую </a:t>
            </a:r>
            <a:r>
              <a:rPr lang="ru-RU" b="1" dirty="0" smtClean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цену»</a:t>
            </a:r>
            <a:endParaRPr lang="ru-RU" b="1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5" name="等腰三角形 4"/>
          <p:cNvSpPr/>
          <p:nvPr/>
        </p:nvSpPr>
        <p:spPr>
          <a:xfrm rot="5400000">
            <a:off x="314270" y="474859"/>
            <a:ext cx="428592" cy="369474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1" name="矩形 20"/>
          <p:cNvSpPr/>
          <p:nvPr>
            <p:custDataLst>
              <p:tags r:id="rId1"/>
            </p:custDataLst>
          </p:nvPr>
        </p:nvSpPr>
        <p:spPr>
          <a:xfrm>
            <a:off x="0" y="6443524"/>
            <a:ext cx="4876006" cy="271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100" b="0" dirty="0">
                <a:latin typeface="+mj-ea"/>
                <a:ea typeface="+mj-ea"/>
              </a:rPr>
              <a:t>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3829" y="1150928"/>
            <a:ext cx="3097036" cy="286536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89702" y="1195906"/>
            <a:ext cx="3069995" cy="25376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167993" y="1195906"/>
            <a:ext cx="3261782" cy="22715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349362" y="3975151"/>
            <a:ext cx="2938527" cy="279221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790245" y="3812875"/>
            <a:ext cx="2901794" cy="29017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550863" y="1604513"/>
            <a:ext cx="2220153" cy="2282016"/>
            <a:chOff x="992447" y="1563688"/>
            <a:chExt cx="1828800" cy="1828800"/>
          </a:xfrm>
        </p:grpSpPr>
        <p:sp>
          <p:nvSpPr>
            <p:cNvPr id="7" name="椭圆 6"/>
            <p:cNvSpPr/>
            <p:nvPr/>
          </p:nvSpPr>
          <p:spPr>
            <a:xfrm>
              <a:off x="992447" y="1563688"/>
              <a:ext cx="1828800" cy="1828800"/>
            </a:xfrm>
            <a:prstGeom prst="ellipse">
              <a:avLst/>
            </a:prstGeom>
            <a:noFill/>
            <a:ln w="2032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8" name="弧形 7"/>
            <p:cNvSpPr>
              <a:spLocks noChangeAspect="1"/>
            </p:cNvSpPr>
            <p:nvPr/>
          </p:nvSpPr>
          <p:spPr>
            <a:xfrm rot="5400000">
              <a:off x="992447" y="1563688"/>
              <a:ext cx="1828800" cy="1828800"/>
            </a:xfrm>
            <a:prstGeom prst="arc">
              <a:avLst>
                <a:gd name="adj1" fmla="val 16200000"/>
                <a:gd name="adj2" fmla="val 10750181"/>
              </a:avLst>
            </a:prstGeom>
            <a:ln w="203200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242002" y="2026920"/>
              <a:ext cx="132969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10" name="椭圆 9"/>
          <p:cNvSpPr/>
          <p:nvPr/>
        </p:nvSpPr>
        <p:spPr>
          <a:xfrm>
            <a:off x="3573272" y="1673525"/>
            <a:ext cx="1991734" cy="2155020"/>
          </a:xfrm>
          <a:prstGeom prst="ellipse">
            <a:avLst/>
          </a:prstGeom>
          <a:noFill/>
          <a:ln w="2032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弧形 10"/>
          <p:cNvSpPr>
            <a:spLocks noChangeAspect="1"/>
          </p:cNvSpPr>
          <p:nvPr/>
        </p:nvSpPr>
        <p:spPr>
          <a:xfrm rot="5400000">
            <a:off x="3491453" y="1592058"/>
            <a:ext cx="2155020" cy="2317954"/>
          </a:xfrm>
          <a:prstGeom prst="arc">
            <a:avLst>
              <a:gd name="adj1" fmla="val 19084288"/>
              <a:gd name="adj2" fmla="val 10750181"/>
            </a:avLst>
          </a:prstGeom>
          <a:ln w="2032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6365835" y="1759790"/>
            <a:ext cx="2078356" cy="2068756"/>
          </a:xfrm>
          <a:prstGeom prst="ellipse">
            <a:avLst/>
          </a:prstGeom>
          <a:noFill/>
          <a:ln w="2032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" name="弧形 12"/>
          <p:cNvSpPr>
            <a:spLocks noChangeAspect="1"/>
          </p:cNvSpPr>
          <p:nvPr/>
        </p:nvSpPr>
        <p:spPr>
          <a:xfrm rot="5400000">
            <a:off x="6280057" y="1706447"/>
            <a:ext cx="2249910" cy="2249910"/>
          </a:xfrm>
          <a:prstGeom prst="arc">
            <a:avLst>
              <a:gd name="adj1" fmla="val 3819739"/>
              <a:gd name="adj2" fmla="val 10750181"/>
            </a:avLst>
          </a:prstGeom>
          <a:ln w="203200" cap="rnd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9402793" y="1759790"/>
            <a:ext cx="2018582" cy="2068755"/>
          </a:xfrm>
          <a:prstGeom prst="ellipse">
            <a:avLst/>
          </a:prstGeom>
          <a:noFill/>
          <a:ln w="2032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5" name="弧形 14"/>
          <p:cNvSpPr>
            <a:spLocks noChangeAspect="1"/>
          </p:cNvSpPr>
          <p:nvPr/>
        </p:nvSpPr>
        <p:spPr>
          <a:xfrm rot="5400000">
            <a:off x="9201275" y="1706447"/>
            <a:ext cx="2122098" cy="2122098"/>
          </a:xfrm>
          <a:prstGeom prst="arc">
            <a:avLst>
              <a:gd name="adj1" fmla="val 67398"/>
              <a:gd name="adj2" fmla="val 10750181"/>
            </a:avLst>
          </a:prstGeom>
          <a:ln w="203200" cap="rnd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736206" y="2260122"/>
            <a:ext cx="1579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#Ивбиблио21</a:t>
            </a:r>
            <a:endParaRPr lang="en-US" altLang="zh-CN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365834" y="2346386"/>
            <a:ext cx="2078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#</a:t>
            </a:r>
            <a:r>
              <a:rPr lang="ru-RU" altLang="zh-CN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ВдругКнигаДруг</a:t>
            </a:r>
            <a:endParaRPr lang="zh-CN" altLang="en-US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9402793" y="2462976"/>
            <a:ext cx="20185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#Учись и читай</a:t>
            </a:r>
            <a:endParaRPr lang="zh-CN" alt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 flipH="1">
            <a:off x="486568" y="4196918"/>
            <a:ext cx="25697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 flipH="1">
            <a:off x="4727274" y="4291776"/>
            <a:ext cx="40371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Миссия </a:t>
            </a:r>
            <a:r>
              <a:rPr lang="ru-RU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ШИБЦ </a:t>
            </a:r>
            <a:r>
              <a:rPr lang="ru-RU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– организация культурно-развивающей среды для комфортного обучения, воспитания и социализации </a:t>
            </a:r>
            <a:r>
              <a:rPr lang="ru-RU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обучающихся 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 flipH="1">
            <a:off x="9201274" y="4106174"/>
            <a:ext cx="284982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Школьный информационно-библиотечный центр - </a:t>
            </a:r>
            <a:r>
              <a:rPr lang="ru-RU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системообразующий фактор развития читательской культуры современной школы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34" name="文本框 33"/>
          <p:cNvSpPr txBox="1"/>
          <p:nvPr/>
        </p:nvSpPr>
        <p:spPr>
          <a:xfrm flipH="1">
            <a:off x="920335" y="467572"/>
            <a:ext cx="9828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Чем выше </a:t>
            </a:r>
            <a:r>
              <a:rPr lang="ru-RU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ЦЕЛЬ</a:t>
            </a:r>
            <a:r>
              <a:rPr lang="en-US" sz="2400" b="1" dirty="0" smtClean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#</a:t>
            </a:r>
            <a:r>
              <a:rPr lang="ru-RU" sz="2400" b="1" dirty="0" smtClean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Тем </a:t>
            </a:r>
            <a:r>
              <a:rPr lang="ru-RU" sz="2400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лучше </a:t>
            </a:r>
            <a:r>
              <a:rPr lang="ru-RU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РЕЗУЛЬТАТ</a:t>
            </a:r>
            <a:endParaRPr sz="2400" b="1" dirty="0">
              <a:solidFill>
                <a:schemeClr val="accent2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35" name="等腰三角形 34"/>
          <p:cNvSpPr/>
          <p:nvPr/>
        </p:nvSpPr>
        <p:spPr>
          <a:xfrm rot="5400000">
            <a:off x="521304" y="606001"/>
            <a:ext cx="428592" cy="369474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15992" y="2260121"/>
            <a:ext cx="19698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#ЧИТАТЬМОДНО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45058" y="4254902"/>
            <a:ext cx="458062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Миссия нашего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ИБЦ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учить детей эффективно справляться с задачами настоящего дня, сочетая подготовку поколений к будущей взрослой жизни и полноправной сегодняшней жизнедеятельности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обучающихся,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используя возможности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цифрового образования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1705" y="0"/>
            <a:ext cx="10354573" cy="371645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1651" y="3388342"/>
            <a:ext cx="9474679" cy="3400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45187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820" y="690112"/>
            <a:ext cx="2193795" cy="292505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98611" y="330986"/>
            <a:ext cx="3661553" cy="27461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91625" y="3244236"/>
            <a:ext cx="2468690" cy="32915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44876" y="49898"/>
            <a:ext cx="3322746" cy="249206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16773" y="4498824"/>
            <a:ext cx="2941743" cy="220630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50067" y="2498434"/>
            <a:ext cx="2675153" cy="200636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820" y="3735238"/>
            <a:ext cx="2227419" cy="296989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13" name="Выноска со стрелкой вправо 12"/>
          <p:cNvSpPr/>
          <p:nvPr/>
        </p:nvSpPr>
        <p:spPr>
          <a:xfrm>
            <a:off x="3022304" y="2152641"/>
            <a:ext cx="2514148" cy="2484408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742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Сегодняшние </a:t>
            </a:r>
            <a:r>
              <a:rPr lang="ru-RU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 </a:t>
            </a:r>
            <a:r>
              <a:rPr lang="ru-RU" sz="16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результат вчерашних </a:t>
            </a:r>
            <a:r>
              <a:rPr lang="ru-RU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успехов</a:t>
            </a:r>
            <a:r>
              <a:rPr lang="ru-RU" sz="16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основа завтрашних </a:t>
            </a:r>
            <a:r>
              <a:rPr lang="ru-RU" sz="20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вызовов </a:t>
            </a:r>
            <a:endParaRPr lang="ru-RU" sz="20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3785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 flipH="1">
            <a:off x="8042331" y="3614467"/>
            <a:ext cx="367024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Межрегиональный проект: </a:t>
            </a:r>
            <a:r>
              <a:rPr lang="ru-RU" altLang="zh-CN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PROдвижение</a:t>
            </a:r>
            <a:r>
              <a:rPr lang="ru-RU" altLang="zh-CN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ru-RU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(книга, технология, опыт работы, проект</a:t>
            </a:r>
            <a:r>
              <a:rPr lang="ru-RU" altLang="zh-CN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…)</a:t>
            </a:r>
          </a:p>
          <a:p>
            <a:pPr algn="ctr">
              <a:spcBef>
                <a:spcPts val="600"/>
              </a:spcBef>
            </a:pPr>
            <a:r>
              <a:rPr lang="ru-RU" altLang="zh-CN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ЛИДЕР –КЕЙС лучших региональных практик</a:t>
            </a:r>
            <a:endParaRPr lang="ru-RU" altLang="zh-CN" sz="20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</a:pPr>
            <a:endParaRPr lang="ru-RU" altLang="zh-CN" sz="20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054414" y="3536830"/>
            <a:ext cx="37677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dirty="0" smtClean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Межрегиональная </a:t>
            </a:r>
            <a:r>
              <a:rPr lang="ru-RU" altLang="zh-CN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акция </a:t>
            </a:r>
            <a:endParaRPr lang="ru-RU" altLang="zh-CN" dirty="0" smtClean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algn="ctr"/>
            <a:r>
              <a:rPr lang="ru-RU" altLang="zh-CN" b="1" dirty="0" smtClean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«</a:t>
            </a:r>
            <a:r>
              <a:rPr lang="ru-RU" altLang="zh-CN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История </a:t>
            </a:r>
            <a:r>
              <a:rPr lang="ru-RU" altLang="zh-CN" b="1" dirty="0" smtClean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библиотеки… </a:t>
            </a:r>
            <a:r>
              <a:rPr lang="ru-RU" altLang="zh-CN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– в книжной закладке» </a:t>
            </a:r>
          </a:p>
          <a:p>
            <a:pPr algn="ctr"/>
            <a:r>
              <a:rPr lang="ru-RU" altLang="zh-CN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Интерактивная составляющая: приложения (гипермедиа, </a:t>
            </a:r>
            <a:r>
              <a:rPr lang="ru-RU" altLang="zh-CN" dirty="0" err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водкасты</a:t>
            </a:r>
            <a:r>
              <a:rPr lang="ru-RU" altLang="zh-CN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, подкасты)</a:t>
            </a:r>
          </a:p>
          <a:p>
            <a:pPr algn="ctr"/>
            <a:r>
              <a:rPr lang="ru-RU" altLang="zh-CN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Категория участников: команды (школьные, межшкольные), ученики, педагоги, </a:t>
            </a:r>
            <a:r>
              <a:rPr lang="ru-RU" altLang="zh-CN" dirty="0" smtClean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педагоги-библиотекари</a:t>
            </a:r>
            <a:endParaRPr lang="ru-RU" altLang="zh-CN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0" y="-3"/>
            <a:ext cx="7697488" cy="5604389"/>
            <a:chOff x="0" y="-2"/>
            <a:chExt cx="4808931" cy="3501288"/>
          </a:xfrm>
          <a:blipFill>
            <a:blip r:embed="rId3"/>
            <a:srcRect/>
            <a:stretch>
              <a:fillRect/>
            </a:stretch>
          </a:blipFill>
        </p:grpSpPr>
        <p:sp>
          <p:nvSpPr>
            <p:cNvPr id="10" name="等腰三角形 9"/>
            <p:cNvSpPr/>
            <p:nvPr/>
          </p:nvSpPr>
          <p:spPr>
            <a:xfrm rot="5400000">
              <a:off x="-95087" y="95085"/>
              <a:ext cx="1378763" cy="118858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" name="等腰三角形 10"/>
            <p:cNvSpPr/>
            <p:nvPr/>
          </p:nvSpPr>
          <p:spPr>
            <a:xfrm rot="16200000">
              <a:off x="-95085" y="802592"/>
              <a:ext cx="1378763" cy="118858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2" name="等腰三角形 11"/>
            <p:cNvSpPr/>
            <p:nvPr/>
          </p:nvSpPr>
          <p:spPr>
            <a:xfrm rot="5400000">
              <a:off x="-95087" y="1510099"/>
              <a:ext cx="1378763" cy="118858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3" name="等腰三角形 12"/>
            <p:cNvSpPr/>
            <p:nvPr/>
          </p:nvSpPr>
          <p:spPr>
            <a:xfrm rot="16200000">
              <a:off x="1117298" y="95087"/>
              <a:ext cx="1378763" cy="118858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4" name="等腰三角形 13"/>
            <p:cNvSpPr/>
            <p:nvPr/>
          </p:nvSpPr>
          <p:spPr>
            <a:xfrm rot="5400000">
              <a:off x="1110008" y="802592"/>
              <a:ext cx="1378763" cy="118858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5" name="等腰三角形 14"/>
            <p:cNvSpPr/>
            <p:nvPr/>
          </p:nvSpPr>
          <p:spPr>
            <a:xfrm rot="16200000">
              <a:off x="1111740" y="1510101"/>
              <a:ext cx="1378763" cy="118858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6" name="等腰三角形 15"/>
            <p:cNvSpPr/>
            <p:nvPr/>
          </p:nvSpPr>
          <p:spPr>
            <a:xfrm rot="5400000">
              <a:off x="2320159" y="95085"/>
              <a:ext cx="1378763" cy="118858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7" name="等腰三角形 16"/>
            <p:cNvSpPr/>
            <p:nvPr/>
          </p:nvSpPr>
          <p:spPr>
            <a:xfrm rot="5400000">
              <a:off x="1110245" y="2217610"/>
              <a:ext cx="1378763" cy="118858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8" name="等腰三角形 17"/>
            <p:cNvSpPr/>
            <p:nvPr/>
          </p:nvSpPr>
          <p:spPr>
            <a:xfrm rot="16200000">
              <a:off x="2320159" y="802591"/>
              <a:ext cx="1378763" cy="118858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9" name="等腰三角形 18"/>
            <p:cNvSpPr/>
            <p:nvPr/>
          </p:nvSpPr>
          <p:spPr>
            <a:xfrm rot="5400000">
              <a:off x="3525255" y="802591"/>
              <a:ext cx="1378763" cy="118858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21" name="等腰三角形 20"/>
          <p:cNvSpPr/>
          <p:nvPr/>
        </p:nvSpPr>
        <p:spPr>
          <a:xfrm rot="10800000">
            <a:off x="9234851" y="3064362"/>
            <a:ext cx="249378" cy="214980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42331" y="226520"/>
            <a:ext cx="2700762" cy="26702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 flipH="1">
            <a:off x="992036" y="427168"/>
            <a:ext cx="9730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Тезис дня: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«Образовательная среда – третий учитель»</a:t>
            </a:r>
            <a:endParaRPr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5" name="等腰三角形 4"/>
          <p:cNvSpPr/>
          <p:nvPr/>
        </p:nvSpPr>
        <p:spPr>
          <a:xfrm rot="5400000">
            <a:off x="495425" y="456727"/>
            <a:ext cx="428592" cy="369474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746" y="1614940"/>
            <a:ext cx="12192000" cy="4306890"/>
          </a:xfrm>
          <a:prstGeom prst="rect">
            <a:avLst/>
          </a:prstGeom>
          <a:blipFill>
            <a:blip r:embed="rId4" cstate="email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5492" y="1586458"/>
            <a:ext cx="12192000" cy="4306890"/>
          </a:xfrm>
          <a:prstGeom prst="rect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1614940"/>
            <a:ext cx="3036381" cy="21534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103746" y="1614940"/>
            <a:ext cx="3036381" cy="215344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051873" y="3768385"/>
            <a:ext cx="3036381" cy="215344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9181848" y="3754144"/>
            <a:ext cx="3036381" cy="215344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554082" y="1966442"/>
            <a:ext cx="206171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8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Z</a:t>
            </a:r>
          </a:p>
        </p:txBody>
      </p:sp>
      <p:sp>
        <p:nvSpPr>
          <p:cNvPr id="13" name="等腰三角形 12"/>
          <p:cNvSpPr/>
          <p:nvPr/>
        </p:nvSpPr>
        <p:spPr>
          <a:xfrm rot="16200000">
            <a:off x="2797994" y="2619971"/>
            <a:ext cx="333393" cy="14338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等腰三角形 13"/>
          <p:cNvSpPr/>
          <p:nvPr/>
        </p:nvSpPr>
        <p:spPr>
          <a:xfrm rot="5400000">
            <a:off x="2956867" y="4773416"/>
            <a:ext cx="333393" cy="14338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5" name="等腰三角形 14"/>
          <p:cNvSpPr/>
          <p:nvPr/>
        </p:nvSpPr>
        <p:spPr>
          <a:xfrm rot="16200000">
            <a:off x="8901740" y="2619970"/>
            <a:ext cx="333393" cy="14338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6" name="等腰三角形 15"/>
          <p:cNvSpPr/>
          <p:nvPr/>
        </p:nvSpPr>
        <p:spPr>
          <a:xfrm rot="5400000">
            <a:off x="9060613" y="4773416"/>
            <a:ext cx="333393" cy="14338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425824" y="4127114"/>
            <a:ext cx="18473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en-US" altLang="zh-CN" sz="80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7211408" y="4127114"/>
            <a:ext cx="82105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8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Z</a:t>
            </a:r>
          </a:p>
        </p:txBody>
      </p:sp>
      <p:sp>
        <p:nvSpPr>
          <p:cNvPr id="20" name="文本框 19"/>
          <p:cNvSpPr txBox="1"/>
          <p:nvPr/>
        </p:nvSpPr>
        <p:spPr>
          <a:xfrm flipH="1">
            <a:off x="15489" y="1614941"/>
            <a:ext cx="29519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altLang="zh-CN" sz="1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Образовательная среда </a:t>
            </a:r>
            <a:r>
              <a:rPr lang="ru-RU" altLang="zh-CN" sz="14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— это все, что окружает ребенка и способно </a:t>
            </a:r>
            <a:r>
              <a:rPr lang="ru-RU" altLang="zh-CN" sz="1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мотивировать на получение </a:t>
            </a:r>
            <a:r>
              <a:rPr lang="ru-RU" altLang="zh-CN" sz="14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образовательных результатов (школа, интернет, город, поселок и прочее)</a:t>
            </a:r>
          </a:p>
        </p:txBody>
      </p:sp>
      <p:sp>
        <p:nvSpPr>
          <p:cNvPr id="21" name="文本框 20"/>
          <p:cNvSpPr txBox="1"/>
          <p:nvPr/>
        </p:nvSpPr>
        <p:spPr>
          <a:xfrm flipH="1">
            <a:off x="3425206" y="4067016"/>
            <a:ext cx="229013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altLang="zh-CN" sz="1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Доступность</a:t>
            </a:r>
            <a:r>
              <a:rPr lang="ru-RU" altLang="zh-CN" sz="1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, </a:t>
            </a:r>
            <a:r>
              <a:rPr lang="ru-RU" altLang="zh-CN" sz="1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трансформируемость</a:t>
            </a:r>
            <a:r>
              <a:rPr lang="ru-RU" altLang="zh-CN" sz="1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, насыщенность оборудованием, персонализация, безопасность, </a:t>
            </a:r>
            <a:r>
              <a:rPr lang="ru-RU" altLang="zh-CN" sz="1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возрастосообразность</a:t>
            </a:r>
            <a:endParaRPr lang="en-US" altLang="zh-CN" sz="14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 flipH="1">
            <a:off x="9528742" y="4067016"/>
            <a:ext cx="22901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altLang="zh-CN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Видимые результаты деятельности детей</a:t>
            </a:r>
            <a:endParaRPr lang="en-US" altLang="zh-CN" sz="20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 flipH="1">
            <a:off x="6317995" y="1619531"/>
            <a:ext cx="280569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altLang="zh-CN" sz="1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Современная среда </a:t>
            </a:r>
            <a:r>
              <a:rPr lang="ru-RU" altLang="zh-CN" sz="14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— та, которая </a:t>
            </a:r>
            <a:r>
              <a:rPr lang="ru-RU" altLang="zh-CN" sz="1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формирует человека будущего (через 10 лет). </a:t>
            </a:r>
            <a:r>
              <a:rPr lang="ru-RU" altLang="zh-CN" sz="14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Она должна предлагать возможности взаимодействия с самыми передовыми технологиями, достижениями архитектуры, философии, образа жизни.</a:t>
            </a:r>
            <a:endParaRPr lang="en-US" altLang="zh-CN" sz="1400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24" name="矩形 23"/>
          <p:cNvSpPr/>
          <p:nvPr>
            <p:custDataLst>
              <p:tags r:id="rId1"/>
            </p:custDataLst>
          </p:nvPr>
        </p:nvSpPr>
        <p:spPr>
          <a:xfrm>
            <a:off x="0" y="6443524"/>
            <a:ext cx="4876006" cy="271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100" b="0" dirty="0">
                <a:latin typeface="+mj-ea"/>
                <a:ea typeface="+mj-ea"/>
              </a:rPr>
              <a:t>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20023" y="1548675"/>
            <a:ext cx="3109952" cy="222476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47872" y="1576474"/>
            <a:ext cx="3044127" cy="213265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55" y="3864635"/>
            <a:ext cx="2932762" cy="186236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45591" y="3720437"/>
            <a:ext cx="3102280" cy="217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60670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155275" y="1604513"/>
            <a:ext cx="3674853" cy="2282016"/>
            <a:chOff x="992447" y="1563688"/>
            <a:chExt cx="1828800" cy="1828800"/>
          </a:xfrm>
        </p:grpSpPr>
        <p:sp>
          <p:nvSpPr>
            <p:cNvPr id="7" name="椭圆 6"/>
            <p:cNvSpPr/>
            <p:nvPr/>
          </p:nvSpPr>
          <p:spPr>
            <a:xfrm>
              <a:off x="992447" y="1563688"/>
              <a:ext cx="1828800" cy="1828800"/>
            </a:xfrm>
            <a:prstGeom prst="ellipse">
              <a:avLst/>
            </a:prstGeom>
            <a:noFill/>
            <a:ln w="2032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8" name="弧形 7"/>
            <p:cNvSpPr>
              <a:spLocks noChangeAspect="1"/>
            </p:cNvSpPr>
            <p:nvPr/>
          </p:nvSpPr>
          <p:spPr>
            <a:xfrm rot="5400000">
              <a:off x="992447" y="1563688"/>
              <a:ext cx="1828800" cy="1828800"/>
            </a:xfrm>
            <a:prstGeom prst="arc">
              <a:avLst>
                <a:gd name="adj1" fmla="val 16200000"/>
                <a:gd name="adj2" fmla="val 10750181"/>
              </a:avLst>
            </a:prstGeom>
            <a:ln w="203200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242002" y="2026920"/>
              <a:ext cx="132969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10" name="椭圆 9"/>
          <p:cNvSpPr/>
          <p:nvPr/>
        </p:nvSpPr>
        <p:spPr>
          <a:xfrm>
            <a:off x="4356824" y="1668011"/>
            <a:ext cx="3509982" cy="2155020"/>
          </a:xfrm>
          <a:prstGeom prst="ellipse">
            <a:avLst/>
          </a:prstGeom>
          <a:noFill/>
          <a:ln w="2032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弧形 10"/>
          <p:cNvSpPr>
            <a:spLocks noChangeAspect="1"/>
          </p:cNvSpPr>
          <p:nvPr/>
        </p:nvSpPr>
        <p:spPr>
          <a:xfrm rot="5400000" flipV="1">
            <a:off x="5677391" y="1505462"/>
            <a:ext cx="2155020" cy="2317954"/>
          </a:xfrm>
          <a:prstGeom prst="arc">
            <a:avLst>
              <a:gd name="adj1" fmla="val 21185847"/>
              <a:gd name="adj2" fmla="val 10750181"/>
            </a:avLst>
          </a:prstGeom>
          <a:ln w="2032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8598468" y="1759790"/>
            <a:ext cx="3323237" cy="2068755"/>
          </a:xfrm>
          <a:prstGeom prst="ellipse">
            <a:avLst/>
          </a:prstGeom>
          <a:noFill/>
          <a:ln w="2032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5" name="弧形 14"/>
          <p:cNvSpPr>
            <a:spLocks noChangeAspect="1"/>
          </p:cNvSpPr>
          <p:nvPr/>
        </p:nvSpPr>
        <p:spPr>
          <a:xfrm rot="5400000">
            <a:off x="8777377" y="1310015"/>
            <a:ext cx="2122098" cy="2838089"/>
          </a:xfrm>
          <a:prstGeom prst="arc">
            <a:avLst>
              <a:gd name="adj1" fmla="val 67398"/>
              <a:gd name="adj2" fmla="val 10750181"/>
            </a:avLst>
          </a:prstGeom>
          <a:ln w="203200" cap="rnd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 flipH="1">
            <a:off x="4572556" y="2260122"/>
            <a:ext cx="31825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Улучшение образовательных результатов</a:t>
            </a:r>
            <a:endParaRPr lang="en-US" altLang="zh-CN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9063558" y="2104846"/>
            <a:ext cx="25260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sz="2000" b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Место в ТОП-10 стран</a:t>
            </a:r>
          </a:p>
          <a:p>
            <a:pPr algn="ctr"/>
            <a:r>
              <a:rPr lang="ru-RU" altLang="zh-CN" sz="2000" b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по показателям PISA</a:t>
            </a:r>
            <a:endParaRPr lang="ru-RU" altLang="zh-CN" sz="20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 flipH="1">
            <a:off x="486568" y="4196918"/>
            <a:ext cx="25697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 flipH="1">
            <a:off x="920335" y="467572"/>
            <a:ext cx="9828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«Дайте мне </a:t>
            </a:r>
            <a:r>
              <a:rPr lang="ru-RU" sz="2400" b="1" dirty="0" smtClean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библиотеку, </a:t>
            </a:r>
            <a:r>
              <a:rPr lang="ru-RU" sz="2400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и я создам вокруг нее университет!»</a:t>
            </a:r>
          </a:p>
        </p:txBody>
      </p:sp>
      <p:sp>
        <p:nvSpPr>
          <p:cNvPr id="35" name="等腰三角形 34"/>
          <p:cNvSpPr/>
          <p:nvPr/>
        </p:nvSpPr>
        <p:spPr>
          <a:xfrm rot="5400000">
            <a:off x="521304" y="606001"/>
            <a:ext cx="428592" cy="369474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17653" y="4378886"/>
            <a:ext cx="6185139" cy="242272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14069" y="2104845"/>
            <a:ext cx="30019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Рост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конкурентоспособности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88573" y="1169806"/>
            <a:ext cx="768163" cy="59746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79768" y="1152768"/>
            <a:ext cx="768163" cy="59746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982120" y="1169806"/>
            <a:ext cx="688908" cy="640135"/>
          </a:xfrm>
          <a:prstGeom prst="rect">
            <a:avLst/>
          </a:prstGeom>
        </p:spPr>
      </p:pic>
      <p:cxnSp>
        <p:nvCxnSpPr>
          <p:cNvPr id="26" name="Прямая со стрелкой 25"/>
          <p:cNvCxnSpPr/>
          <p:nvPr/>
        </p:nvCxnSpPr>
        <p:spPr>
          <a:xfrm>
            <a:off x="1958198" y="4104605"/>
            <a:ext cx="914400" cy="9144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6426679" y="3886529"/>
            <a:ext cx="25879" cy="42885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flipH="1">
            <a:off x="9564169" y="3881889"/>
            <a:ext cx="1106859" cy="106104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971987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组合 52"/>
          <p:cNvGrpSpPr/>
          <p:nvPr/>
        </p:nvGrpSpPr>
        <p:grpSpPr>
          <a:xfrm>
            <a:off x="5490133" y="1466604"/>
            <a:ext cx="5224189" cy="907941"/>
            <a:chOff x="4849178" y="1625999"/>
            <a:chExt cx="5224189" cy="907941"/>
          </a:xfrm>
        </p:grpSpPr>
        <p:sp>
          <p:nvSpPr>
            <p:cNvPr id="54" name="等腰三角形 53"/>
            <p:cNvSpPr/>
            <p:nvPr/>
          </p:nvSpPr>
          <p:spPr>
            <a:xfrm rot="5400000">
              <a:off x="5666858" y="1872452"/>
              <a:ext cx="249378" cy="214980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55" name="文本框 54"/>
            <p:cNvSpPr txBox="1"/>
            <p:nvPr/>
          </p:nvSpPr>
          <p:spPr>
            <a:xfrm>
              <a:off x="4849178" y="1625999"/>
              <a:ext cx="8260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01</a:t>
              </a:r>
              <a:endParaRPr lang="zh-CN" alt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 flipH="1">
              <a:off x="5947344" y="1702943"/>
              <a:ext cx="412602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altLang="zh-CN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Как выявить рыночную перспективу школьной библиотеки? Критерии ресурсности, анализ среды </a:t>
              </a:r>
              <a:r>
                <a:rPr lang="en-US" altLang="zh-CN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 </a:t>
              </a:r>
              <a:endPara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2" name="组合 81"/>
          <p:cNvGrpSpPr/>
          <p:nvPr/>
        </p:nvGrpSpPr>
        <p:grpSpPr>
          <a:xfrm>
            <a:off x="5490133" y="2273189"/>
            <a:ext cx="5224189" cy="707886"/>
            <a:chOff x="4849178" y="1625999"/>
            <a:chExt cx="5224189" cy="707886"/>
          </a:xfrm>
        </p:grpSpPr>
        <p:sp>
          <p:nvSpPr>
            <p:cNvPr id="83" name="等腰三角形 82"/>
            <p:cNvSpPr/>
            <p:nvPr/>
          </p:nvSpPr>
          <p:spPr>
            <a:xfrm rot="5400000">
              <a:off x="5666858" y="1872452"/>
              <a:ext cx="249378" cy="214980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84" name="文本框 83"/>
            <p:cNvSpPr txBox="1"/>
            <p:nvPr/>
          </p:nvSpPr>
          <p:spPr>
            <a:xfrm>
              <a:off x="4849178" y="1625999"/>
              <a:ext cx="8260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02</a:t>
              </a:r>
              <a:endParaRPr lang="zh-CN" alt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85" name="文本框 84"/>
            <p:cNvSpPr txBox="1"/>
            <p:nvPr/>
          </p:nvSpPr>
          <p:spPr>
            <a:xfrm flipH="1">
              <a:off x="5947344" y="1702943"/>
              <a:ext cx="41260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altLang="zh-CN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Как организовать активное пространство? Выбор моделей ШИБЦ</a:t>
              </a:r>
              <a:r>
                <a:rPr lang="en-US" altLang="zh-CN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 </a:t>
              </a:r>
              <a:endPara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6" name="组合 85"/>
          <p:cNvGrpSpPr/>
          <p:nvPr/>
        </p:nvGrpSpPr>
        <p:grpSpPr>
          <a:xfrm>
            <a:off x="5490133" y="3054298"/>
            <a:ext cx="5224189" cy="1154162"/>
            <a:chOff x="4849178" y="1625999"/>
            <a:chExt cx="5224189" cy="1154162"/>
          </a:xfrm>
        </p:grpSpPr>
        <p:sp>
          <p:nvSpPr>
            <p:cNvPr id="87" name="等腰三角形 86"/>
            <p:cNvSpPr/>
            <p:nvPr/>
          </p:nvSpPr>
          <p:spPr>
            <a:xfrm rot="5400000">
              <a:off x="5658000" y="1846572"/>
              <a:ext cx="249378" cy="214980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88" name="文本框 87"/>
            <p:cNvSpPr txBox="1"/>
            <p:nvPr/>
          </p:nvSpPr>
          <p:spPr>
            <a:xfrm>
              <a:off x="4849178" y="1625999"/>
              <a:ext cx="8260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03</a:t>
              </a:r>
              <a:endParaRPr lang="zh-CN" alt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89" name="文本框 88"/>
            <p:cNvSpPr txBox="1"/>
            <p:nvPr/>
          </p:nvSpPr>
          <p:spPr>
            <a:xfrm flipH="1">
              <a:off x="5947344" y="1702943"/>
              <a:ext cx="412602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altLang="zh-CN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Нужен ли школьной библиотеке бренд? Маркетинговые стратегии в условиях конкурентной среды</a:t>
              </a:r>
              <a:endPara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endParaRPr>
            </a:p>
            <a:p>
              <a:r>
                <a:rPr lang="en-US" altLang="zh-CN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90" name="组合 89"/>
          <p:cNvGrpSpPr/>
          <p:nvPr/>
        </p:nvGrpSpPr>
        <p:grpSpPr>
          <a:xfrm>
            <a:off x="5490133" y="3886359"/>
            <a:ext cx="5224189" cy="707886"/>
            <a:chOff x="4849178" y="1625999"/>
            <a:chExt cx="5224189" cy="707886"/>
          </a:xfrm>
        </p:grpSpPr>
        <p:sp>
          <p:nvSpPr>
            <p:cNvPr id="91" name="等腰三角形 90"/>
            <p:cNvSpPr/>
            <p:nvPr/>
          </p:nvSpPr>
          <p:spPr>
            <a:xfrm rot="5400000">
              <a:off x="5666858" y="1872452"/>
              <a:ext cx="249378" cy="214980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92" name="文本框 91"/>
            <p:cNvSpPr txBox="1"/>
            <p:nvPr/>
          </p:nvSpPr>
          <p:spPr>
            <a:xfrm>
              <a:off x="4849178" y="1625999"/>
              <a:ext cx="8260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04</a:t>
              </a:r>
              <a:endParaRPr lang="zh-CN" alt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93" name="文本框 92"/>
            <p:cNvSpPr txBox="1"/>
            <p:nvPr/>
          </p:nvSpPr>
          <p:spPr>
            <a:xfrm flipH="1">
              <a:off x="5947344" y="1702943"/>
              <a:ext cx="41260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altLang="zh-CN" sz="1600" b="1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НеФОРМАльные</a:t>
              </a:r>
              <a:r>
                <a:rPr lang="ru-RU" altLang="zh-CN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 решения: ресурсы технологической модернизации</a:t>
              </a:r>
              <a:r>
                <a:rPr lang="en-US" altLang="zh-CN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 </a:t>
              </a:r>
              <a:endPara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4" name="组合 93"/>
          <p:cNvGrpSpPr/>
          <p:nvPr/>
        </p:nvGrpSpPr>
        <p:grpSpPr>
          <a:xfrm>
            <a:off x="5490133" y="4692943"/>
            <a:ext cx="5224189" cy="707886"/>
            <a:chOff x="4849178" y="1625999"/>
            <a:chExt cx="5224189" cy="707886"/>
          </a:xfrm>
        </p:grpSpPr>
        <p:sp>
          <p:nvSpPr>
            <p:cNvPr id="95" name="等腰三角形 94"/>
            <p:cNvSpPr/>
            <p:nvPr/>
          </p:nvSpPr>
          <p:spPr>
            <a:xfrm rot="5400000">
              <a:off x="5666858" y="1872452"/>
              <a:ext cx="249378" cy="214980"/>
            </a:xfrm>
            <a:prstGeom prst="triangl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4849178" y="1625999"/>
              <a:ext cx="8260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05</a:t>
              </a:r>
              <a:endParaRPr lang="zh-CN" alt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97" name="文本框 96"/>
            <p:cNvSpPr txBox="1"/>
            <p:nvPr/>
          </p:nvSpPr>
          <p:spPr>
            <a:xfrm flipH="1">
              <a:off x="5947344" y="1702943"/>
              <a:ext cx="41260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altLang="zh-CN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Цифровой профиль, региональный аспект, реализованные идеи</a:t>
              </a:r>
              <a:r>
                <a:rPr lang="en-US" altLang="zh-CN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 </a:t>
              </a:r>
              <a:endPara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9445" y="572567"/>
            <a:ext cx="3723134" cy="53702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 flipH="1">
            <a:off x="992036" y="427168"/>
            <a:ext cx="97305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Тезис дня: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«Будущее наступило. Просто оно неравномерно распределено»</a:t>
            </a:r>
            <a:endParaRPr sz="2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5" name="等腰三角形 4"/>
          <p:cNvSpPr/>
          <p:nvPr/>
        </p:nvSpPr>
        <p:spPr>
          <a:xfrm rot="5400000">
            <a:off x="495425" y="456727"/>
            <a:ext cx="428592" cy="369474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746" y="1614940"/>
            <a:ext cx="12192000" cy="4306890"/>
          </a:xfrm>
          <a:prstGeom prst="rect">
            <a:avLst/>
          </a:prstGeom>
          <a:blipFill>
            <a:blip r:embed="rId4" cstate="email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5492" y="1586458"/>
            <a:ext cx="12192000" cy="4306890"/>
          </a:xfrm>
          <a:prstGeom prst="rect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1614940"/>
            <a:ext cx="3036381" cy="21534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103746" y="1614940"/>
            <a:ext cx="3036381" cy="215344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051873" y="3768385"/>
            <a:ext cx="3036381" cy="215344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9181848" y="3754144"/>
            <a:ext cx="3036381" cy="215344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554082" y="1966442"/>
            <a:ext cx="206171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8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Z</a:t>
            </a:r>
          </a:p>
        </p:txBody>
      </p:sp>
      <p:sp>
        <p:nvSpPr>
          <p:cNvPr id="13" name="等腰三角形 12"/>
          <p:cNvSpPr/>
          <p:nvPr/>
        </p:nvSpPr>
        <p:spPr>
          <a:xfrm rot="16200000">
            <a:off x="2797994" y="2619971"/>
            <a:ext cx="333393" cy="14338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等腰三角形 13"/>
          <p:cNvSpPr/>
          <p:nvPr/>
        </p:nvSpPr>
        <p:spPr>
          <a:xfrm rot="5400000">
            <a:off x="2956867" y="4773416"/>
            <a:ext cx="333393" cy="14338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5" name="等腰三角形 14"/>
          <p:cNvSpPr/>
          <p:nvPr/>
        </p:nvSpPr>
        <p:spPr>
          <a:xfrm rot="16200000">
            <a:off x="8901740" y="2619970"/>
            <a:ext cx="333393" cy="14338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6" name="等腰三角形 15"/>
          <p:cNvSpPr/>
          <p:nvPr/>
        </p:nvSpPr>
        <p:spPr>
          <a:xfrm rot="5400000">
            <a:off x="9060613" y="4773416"/>
            <a:ext cx="333393" cy="14338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425824" y="4127114"/>
            <a:ext cx="18473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en-US" altLang="zh-CN" sz="80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7211408" y="4127114"/>
            <a:ext cx="82105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8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Z</a:t>
            </a:r>
          </a:p>
        </p:txBody>
      </p:sp>
      <p:sp>
        <p:nvSpPr>
          <p:cNvPr id="20" name="文本框 19"/>
          <p:cNvSpPr txBox="1"/>
          <p:nvPr/>
        </p:nvSpPr>
        <p:spPr>
          <a:xfrm flipH="1">
            <a:off x="15489" y="1614941"/>
            <a:ext cx="2951998" cy="2249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altLang="zh-CN" sz="14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Создание социокультурного и информационного </a:t>
            </a:r>
            <a:r>
              <a:rPr lang="ru-RU" altLang="zh-CN" sz="1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центра общения и самореализации различных групп и сообществ</a:t>
            </a:r>
            <a:r>
              <a:rPr lang="ru-RU" altLang="zh-CN" sz="14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, региональной базы разработки, апробации и внедрения передовых библиотечных технологий, </a:t>
            </a:r>
            <a:r>
              <a:rPr lang="ru-RU" altLang="zh-CN" sz="1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ресурсов и услуг, профессиональной сетевой коммуникации</a:t>
            </a:r>
            <a:r>
              <a:rPr lang="ru-RU" altLang="zh-CN" sz="14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文本框 20"/>
          <p:cNvSpPr txBox="1"/>
          <p:nvPr/>
        </p:nvSpPr>
        <p:spPr>
          <a:xfrm flipH="1">
            <a:off x="3425206" y="4067016"/>
            <a:ext cx="22901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altLang="zh-CN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Создание кластера школьных информационно-библиотечных центров</a:t>
            </a:r>
            <a:r>
              <a:rPr lang="en-US" altLang="zh-CN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endParaRPr lang="en-US" altLang="zh-CN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 flipH="1">
            <a:off x="9528742" y="4067016"/>
            <a:ext cx="22901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altLang="zh-CN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Разработка пакета коробочных решений</a:t>
            </a:r>
            <a:r>
              <a:rPr lang="en-US" altLang="zh-CN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endParaRPr lang="en-US" altLang="zh-CN" sz="20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 flipH="1">
            <a:off x="6476868" y="1914523"/>
            <a:ext cx="22901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altLang="zh-CN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Аудит ресурсности школьных библиотек</a:t>
            </a:r>
            <a:r>
              <a:rPr lang="en-US" altLang="zh-CN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endParaRPr lang="en-US" altLang="zh-CN" sz="20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24" name="矩形 23"/>
          <p:cNvSpPr/>
          <p:nvPr>
            <p:custDataLst>
              <p:tags r:id="rId1"/>
            </p:custDataLst>
          </p:nvPr>
        </p:nvSpPr>
        <p:spPr>
          <a:xfrm>
            <a:off x="0" y="6443524"/>
            <a:ext cx="4876006" cy="271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100" b="0" dirty="0">
                <a:latin typeface="+mj-ea"/>
                <a:ea typeface="+mj-ea"/>
              </a:rPr>
              <a:t> 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24332" y="1697484"/>
            <a:ext cx="2057739" cy="2020528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28742" y="1697484"/>
            <a:ext cx="1983281" cy="1947417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0196" y="3864635"/>
            <a:ext cx="1959477" cy="192404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33278" y="3864635"/>
            <a:ext cx="1959476" cy="19240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五边形 5"/>
          <p:cNvSpPr/>
          <p:nvPr/>
        </p:nvSpPr>
        <p:spPr>
          <a:xfrm rot="16200000">
            <a:off x="7341651" y="5055985"/>
            <a:ext cx="2503714" cy="1100316"/>
          </a:xfrm>
          <a:prstGeom prst="homePlate">
            <a:avLst>
              <a:gd name="adj" fmla="val 36842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五边形 6"/>
          <p:cNvSpPr/>
          <p:nvPr/>
        </p:nvSpPr>
        <p:spPr>
          <a:xfrm rot="16200000">
            <a:off x="2347689" y="5055985"/>
            <a:ext cx="2503714" cy="1100316"/>
          </a:xfrm>
          <a:prstGeom prst="homePlate">
            <a:avLst>
              <a:gd name="adj" fmla="val 36842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五边形 7"/>
          <p:cNvSpPr/>
          <p:nvPr/>
        </p:nvSpPr>
        <p:spPr>
          <a:xfrm rot="16200000">
            <a:off x="3355151" y="4701292"/>
            <a:ext cx="3213098" cy="1100316"/>
          </a:xfrm>
          <a:prstGeom prst="homePlate">
            <a:avLst>
              <a:gd name="adj" fmla="val 3684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五边形 8"/>
          <p:cNvSpPr/>
          <p:nvPr/>
        </p:nvSpPr>
        <p:spPr>
          <a:xfrm rot="16200000">
            <a:off x="4128028" y="4339342"/>
            <a:ext cx="3937000" cy="1100316"/>
          </a:xfrm>
          <a:prstGeom prst="homePlate">
            <a:avLst>
              <a:gd name="adj" fmla="val 3684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五边形 9"/>
          <p:cNvSpPr/>
          <p:nvPr/>
        </p:nvSpPr>
        <p:spPr>
          <a:xfrm rot="16200000">
            <a:off x="5738469" y="4701291"/>
            <a:ext cx="3213100" cy="1100316"/>
          </a:xfrm>
          <a:prstGeom prst="homePlate">
            <a:avLst>
              <a:gd name="adj" fmla="val 36842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049388" y="6150114"/>
            <a:ext cx="11003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01</a:t>
            </a:r>
            <a:endParaRPr lang="zh-CN" altLang="en-US" sz="40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297878" y="6150114"/>
            <a:ext cx="11003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02</a:t>
            </a:r>
            <a:endParaRPr lang="zh-CN" altLang="en-US" sz="40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546368" y="6150114"/>
            <a:ext cx="11003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03</a:t>
            </a:r>
            <a:endParaRPr lang="zh-CN" altLang="en-US" sz="40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794858" y="6150114"/>
            <a:ext cx="11003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04</a:t>
            </a:r>
            <a:endParaRPr lang="zh-CN" altLang="en-US" sz="40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043349" y="6150114"/>
            <a:ext cx="11003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05</a:t>
            </a:r>
            <a:endParaRPr lang="zh-CN" altLang="en-US" sz="40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 flipH="1">
            <a:off x="273060" y="4383702"/>
            <a:ext cx="2540517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</a:pPr>
            <a:r>
              <a:rPr lang="ru-RU" altLang="zh-CN" sz="16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Библиотечные ресурсы</a:t>
            </a:r>
            <a:endParaRPr lang="en-US" altLang="zh-CN" sz="1600" b="1" dirty="0">
              <a:solidFill>
                <a:schemeClr val="accent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ru-RU" altLang="zh-CN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Фонды учебной, </a:t>
            </a:r>
            <a:r>
              <a:rPr lang="ru-RU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х</a:t>
            </a:r>
            <a:r>
              <a:rPr lang="ru-RU" altLang="zh-CN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удожественной, справочной литературы, </a:t>
            </a:r>
            <a:r>
              <a:rPr lang="ru-RU" altLang="zh-CN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ЭОРы</a:t>
            </a:r>
            <a:r>
              <a:rPr lang="en-US" altLang="zh-CN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endParaRPr lang="zh-CN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 flipH="1">
            <a:off x="949637" y="2708293"/>
            <a:ext cx="3435877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</a:pPr>
            <a:r>
              <a:rPr lang="ru-RU" altLang="zh-CN" sz="1600" b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Анализ</a:t>
            </a:r>
            <a:endParaRPr lang="en-US" altLang="zh-CN" sz="1600" b="1" dirty="0">
              <a:solidFill>
                <a:schemeClr val="accent2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ru-RU" altLang="zh-CN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Кадровые ресурсы, состояние технопарка </a:t>
            </a:r>
            <a:r>
              <a:rPr lang="en-US" altLang="zh-CN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endParaRPr lang="zh-CN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 flipH="1">
            <a:off x="4411541" y="1502861"/>
            <a:ext cx="3394943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altLang="zh-CN" b="1" dirty="0" smtClean="0">
                <a:solidFill>
                  <a:schemeClr val="accent3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Линейный мониторинг – 5 разделов, 17 вопросов</a:t>
            </a:r>
            <a:endParaRPr lang="en-US" altLang="zh-CN" b="1" dirty="0">
              <a:solidFill>
                <a:schemeClr val="accent3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ru-RU" altLang="zh-CN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Прогнозируемый результат </a:t>
            </a:r>
            <a:r>
              <a:rPr lang="ru-RU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– определение уровня ресурсности базовых площадок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. 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 flipH="1">
            <a:off x="7806485" y="2708292"/>
            <a:ext cx="3435877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altLang="zh-CN" b="1" dirty="0" smtClean="0">
                <a:solidFill>
                  <a:schemeClr val="accent4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Контроль</a:t>
            </a:r>
            <a:endParaRPr lang="en-US" altLang="zh-CN" b="1" dirty="0">
              <a:solidFill>
                <a:schemeClr val="accent4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ru-RU" altLang="zh-CN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Степень участия в разработке </a:t>
            </a:r>
            <a:r>
              <a:rPr lang="ru-RU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и/или реализации проектов, программ, </a:t>
            </a:r>
            <a:r>
              <a:rPr lang="ru-RU" altLang="zh-CN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конкурсов</a:t>
            </a:r>
            <a:endParaRPr lang="zh-CN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 flipH="1">
            <a:off x="9227669" y="4383702"/>
            <a:ext cx="2540517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altLang="zh-CN" b="1" dirty="0" smtClean="0">
                <a:solidFill>
                  <a:schemeClr val="accent5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Инновационные ресурсы</a:t>
            </a:r>
            <a:endParaRPr lang="en-US" altLang="zh-CN" b="1" dirty="0">
              <a:solidFill>
                <a:schemeClr val="accent5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ru-RU" altLang="zh-CN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Партнерство, цифровой профиль, выполнение социального запроса</a:t>
            </a:r>
            <a:r>
              <a:rPr lang="en-US" altLang="zh-CN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endParaRPr lang="zh-CN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34" name="文本框 33"/>
          <p:cNvSpPr txBox="1"/>
          <p:nvPr/>
        </p:nvSpPr>
        <p:spPr>
          <a:xfrm flipH="1">
            <a:off x="920330" y="467572"/>
            <a:ext cx="92847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Реальные риски и рыночная перспектива – аудит 2019 года</a:t>
            </a:r>
            <a:endParaRPr lang="en-US" altLang="zh-CN" sz="24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endParaRPr b="1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35" name="等腰三角形 34"/>
          <p:cNvSpPr/>
          <p:nvPr/>
        </p:nvSpPr>
        <p:spPr>
          <a:xfrm rot="5400000">
            <a:off x="521304" y="606001"/>
            <a:ext cx="428592" cy="369474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66896" y="4863343"/>
            <a:ext cx="1065299" cy="70788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4458693" y="4051441"/>
            <a:ext cx="1000039" cy="66452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28709" y="4793898"/>
            <a:ext cx="1129595" cy="6012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60933" y="4051441"/>
            <a:ext cx="972897" cy="72928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60031" y="3398173"/>
            <a:ext cx="901342" cy="12017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五边形 5"/>
          <p:cNvSpPr/>
          <p:nvPr/>
        </p:nvSpPr>
        <p:spPr>
          <a:xfrm rot="16200000">
            <a:off x="7341651" y="5055985"/>
            <a:ext cx="2503714" cy="1100316"/>
          </a:xfrm>
          <a:prstGeom prst="homePlate">
            <a:avLst>
              <a:gd name="adj" fmla="val 36842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五边形 6"/>
          <p:cNvSpPr/>
          <p:nvPr/>
        </p:nvSpPr>
        <p:spPr>
          <a:xfrm rot="16200000">
            <a:off x="2347689" y="5055985"/>
            <a:ext cx="2503714" cy="1100316"/>
          </a:xfrm>
          <a:prstGeom prst="homePlate">
            <a:avLst>
              <a:gd name="adj" fmla="val 36842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五边形 7"/>
          <p:cNvSpPr/>
          <p:nvPr/>
        </p:nvSpPr>
        <p:spPr>
          <a:xfrm rot="16200000">
            <a:off x="3355151" y="4701292"/>
            <a:ext cx="3213098" cy="1100316"/>
          </a:xfrm>
          <a:prstGeom prst="homePlate">
            <a:avLst>
              <a:gd name="adj" fmla="val 3684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五边形 8"/>
          <p:cNvSpPr/>
          <p:nvPr/>
        </p:nvSpPr>
        <p:spPr>
          <a:xfrm rot="16200000">
            <a:off x="4128028" y="4339342"/>
            <a:ext cx="3937000" cy="1100316"/>
          </a:xfrm>
          <a:prstGeom prst="homePlate">
            <a:avLst>
              <a:gd name="adj" fmla="val 3684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五边形 9"/>
          <p:cNvSpPr/>
          <p:nvPr/>
        </p:nvSpPr>
        <p:spPr>
          <a:xfrm rot="16200000">
            <a:off x="5738469" y="4701291"/>
            <a:ext cx="3213100" cy="1100316"/>
          </a:xfrm>
          <a:prstGeom prst="homePlate">
            <a:avLst>
              <a:gd name="adj" fmla="val 36842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049388" y="6150114"/>
            <a:ext cx="11003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01</a:t>
            </a:r>
            <a:endParaRPr lang="zh-CN" altLang="en-US" sz="40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297878" y="6150114"/>
            <a:ext cx="11003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02</a:t>
            </a:r>
            <a:endParaRPr lang="zh-CN" altLang="en-US" sz="40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546368" y="6150114"/>
            <a:ext cx="11003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03</a:t>
            </a:r>
            <a:endParaRPr lang="zh-CN" altLang="en-US" sz="40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794858" y="6150114"/>
            <a:ext cx="11003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04</a:t>
            </a:r>
            <a:endParaRPr lang="zh-CN" altLang="en-US" sz="40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043349" y="6150114"/>
            <a:ext cx="11003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05</a:t>
            </a:r>
            <a:endParaRPr lang="zh-CN" altLang="en-US" sz="40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 flipH="1">
            <a:off x="273060" y="4383702"/>
            <a:ext cx="25405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altLang="zh-CN" sz="1600" b="1" dirty="0" smtClean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Тиражирование  инновационного опыта работы, партнерское взаимодействие</a:t>
            </a:r>
            <a:endParaRPr lang="ru-RU" altLang="zh-CN" sz="1600" b="1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 flipH="1">
            <a:off x="949637" y="2708293"/>
            <a:ext cx="3435877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</a:pPr>
            <a:r>
              <a:rPr lang="ru-RU" altLang="zh-CN" sz="1600" b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Макросреда (внешние преимущества)</a:t>
            </a:r>
            <a:endParaRPr lang="en-US" altLang="zh-CN" sz="1600" b="1" dirty="0">
              <a:solidFill>
                <a:schemeClr val="accent2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ru-RU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Информационное обеспечение модернизации </a:t>
            </a:r>
            <a:r>
              <a:rPr lang="ru-RU" altLang="zh-CN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ИБЦ, воспроизводство услуг и продукции </a:t>
            </a:r>
            <a:r>
              <a:rPr lang="en-US" altLang="zh-CN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endParaRPr lang="zh-CN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 flipH="1">
            <a:off x="4297877" y="1048958"/>
            <a:ext cx="3508605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altLang="zh-CN" b="1" dirty="0" smtClean="0">
                <a:solidFill>
                  <a:schemeClr val="accent3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Микроэкономическое исследование – 5 дифференцированных вопросов</a:t>
            </a:r>
            <a:endParaRPr lang="en-US" altLang="zh-CN" b="1" dirty="0">
              <a:solidFill>
                <a:schemeClr val="accent3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ru-RU" altLang="zh-CN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Прогнозируемый результат </a:t>
            </a:r>
            <a:r>
              <a:rPr lang="ru-RU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–  факторный анализ субъекта профильного рынка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. 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 flipH="1">
            <a:off x="7806485" y="2708292"/>
            <a:ext cx="343587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altLang="zh-CN" b="1" dirty="0" smtClean="0">
                <a:solidFill>
                  <a:schemeClr val="accent4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Микросреда (внутренние преимущества)</a:t>
            </a:r>
            <a:endParaRPr lang="en-US" altLang="zh-CN" b="1" dirty="0">
              <a:solidFill>
                <a:schemeClr val="accent4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ru-RU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Нормативное сопровождение модернизации </a:t>
            </a:r>
            <a:r>
              <a:rPr lang="ru-RU" altLang="zh-CN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ИБЦ. </a:t>
            </a:r>
          </a:p>
          <a:p>
            <a:pPr algn="ctr">
              <a:spcBef>
                <a:spcPts val="600"/>
              </a:spcBef>
            </a:pPr>
            <a:r>
              <a:rPr lang="ru-RU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Реализация принципа пространственного зонирования</a:t>
            </a:r>
            <a:endParaRPr lang="zh-CN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 flipH="1">
            <a:off x="9227669" y="4383702"/>
            <a:ext cx="2540517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Кадровое обеспечение модернизации </a:t>
            </a:r>
            <a:r>
              <a:rPr lang="ru-RU" altLang="zh-CN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ИБЦ.</a:t>
            </a:r>
          </a:p>
          <a:p>
            <a:pPr algn="ctr">
              <a:spcBef>
                <a:spcPts val="600"/>
              </a:spcBef>
            </a:pPr>
            <a:r>
              <a:rPr lang="ru-RU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Техническое обеспечение модернизации ИБЦ</a:t>
            </a:r>
            <a:endParaRPr lang="zh-CN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34" name="文本框 33"/>
          <p:cNvSpPr txBox="1"/>
          <p:nvPr/>
        </p:nvSpPr>
        <p:spPr>
          <a:xfrm flipH="1">
            <a:off x="920330" y="467572"/>
            <a:ext cx="92847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Реальные риски и рыночная перспектива – аудит 2020 года</a:t>
            </a:r>
            <a:endParaRPr lang="en-US" altLang="zh-CN" sz="24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endParaRPr b="1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35" name="等腰三角形 34"/>
          <p:cNvSpPr/>
          <p:nvPr/>
        </p:nvSpPr>
        <p:spPr>
          <a:xfrm rot="5400000">
            <a:off x="521304" y="606001"/>
            <a:ext cx="428592" cy="369474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5761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4167189" y="1650653"/>
            <a:ext cx="3852862" cy="4030000"/>
            <a:chOff x="4643438" y="2116139"/>
            <a:chExt cx="2900363" cy="3033711"/>
          </a:xfrm>
        </p:grpSpPr>
        <p:sp>
          <p:nvSpPr>
            <p:cNvPr id="7" name="MH_Other_1"/>
            <p:cNvSpPr/>
            <p:nvPr/>
          </p:nvSpPr>
          <p:spPr>
            <a:xfrm rot="10800000">
              <a:off x="5443539" y="3181350"/>
              <a:ext cx="1298575" cy="1968500"/>
            </a:xfrm>
            <a:custGeom>
              <a:avLst/>
              <a:gdLst>
                <a:gd name="connsiteX0" fmla="*/ 320923 w 1297989"/>
                <a:gd name="connsiteY0" fmla="*/ 1430869 h 1968275"/>
                <a:gd name="connsiteX1" fmla="*/ 305551 w 1297989"/>
                <a:gd name="connsiteY1" fmla="*/ 1354608 h 1968275"/>
                <a:gd name="connsiteX2" fmla="*/ 278731 w 1297989"/>
                <a:gd name="connsiteY2" fmla="*/ 1179709 h 1968275"/>
                <a:gd name="connsiteX3" fmla="*/ 250257 w 1297989"/>
                <a:gd name="connsiteY3" fmla="*/ 871159 h 1968275"/>
                <a:gd name="connsiteX4" fmla="*/ 186221 w 1297989"/>
                <a:gd name="connsiteY4" fmla="*/ 657852 h 1968275"/>
                <a:gd name="connsiteX5" fmla="*/ 161836 w 1297989"/>
                <a:gd name="connsiteY5" fmla="*/ 610560 h 1968275"/>
                <a:gd name="connsiteX6" fmla="*/ 189581 w 1297989"/>
                <a:gd name="connsiteY6" fmla="*/ 553240 h 1968275"/>
                <a:gd name="connsiteX7" fmla="*/ 421829 w 1297989"/>
                <a:gd name="connsiteY7" fmla="*/ 265316 h 1968275"/>
                <a:gd name="connsiteX8" fmla="*/ 841399 w 1297989"/>
                <a:gd name="connsiteY8" fmla="*/ 67872 h 1968275"/>
                <a:gd name="connsiteX9" fmla="*/ 1174586 w 1297989"/>
                <a:gd name="connsiteY9" fmla="*/ 12341 h 1968275"/>
                <a:gd name="connsiteX10" fmla="*/ 1297989 w 1297989"/>
                <a:gd name="connsiteY10" fmla="*/ 0 h 1968275"/>
                <a:gd name="connsiteX11" fmla="*/ 1291819 w 1297989"/>
                <a:gd name="connsiteY11" fmla="*/ 86382 h 1968275"/>
                <a:gd name="connsiteX12" fmla="*/ 1279479 w 1297989"/>
                <a:gd name="connsiteY12" fmla="*/ 357868 h 1968275"/>
                <a:gd name="connsiteX13" fmla="*/ 1199267 w 1297989"/>
                <a:gd name="connsiteY13" fmla="*/ 629355 h 1968275"/>
                <a:gd name="connsiteX14" fmla="*/ 1007993 w 1297989"/>
                <a:gd name="connsiteY14" fmla="*/ 851480 h 1968275"/>
                <a:gd name="connsiteX15" fmla="*/ 755017 w 1297989"/>
                <a:gd name="connsiteY15" fmla="*/ 1030414 h 1968275"/>
                <a:gd name="connsiteX16" fmla="*/ 483531 w 1297989"/>
                <a:gd name="connsiteY16" fmla="*/ 1258709 h 1968275"/>
                <a:gd name="connsiteX17" fmla="*/ 370926 w 1297989"/>
                <a:gd name="connsiteY17" fmla="*/ 1372471 h 1968275"/>
                <a:gd name="connsiteX18" fmla="*/ 2260 w 1297989"/>
                <a:gd name="connsiteY18" fmla="*/ 1968275 h 1968275"/>
                <a:gd name="connsiteX19" fmla="*/ 0 w 1297989"/>
                <a:gd name="connsiteY19" fmla="*/ 1863560 h 1968275"/>
                <a:gd name="connsiteX20" fmla="*/ 36254 w 1297989"/>
                <a:gd name="connsiteY20" fmla="*/ 1890574 h 1968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97989" h="1968275">
                  <a:moveTo>
                    <a:pt x="320923" y="1430869"/>
                  </a:moveTo>
                  <a:lnTo>
                    <a:pt x="305551" y="1354608"/>
                  </a:lnTo>
                  <a:cubicBezTo>
                    <a:pt x="295216" y="1294612"/>
                    <a:pt x="286267" y="1234527"/>
                    <a:pt x="278731" y="1179709"/>
                  </a:cubicBezTo>
                  <a:cubicBezTo>
                    <a:pt x="263657" y="1070074"/>
                    <a:pt x="271124" y="968702"/>
                    <a:pt x="250257" y="871159"/>
                  </a:cubicBezTo>
                  <a:cubicBezTo>
                    <a:pt x="234607" y="798001"/>
                    <a:pt x="215373" y="724110"/>
                    <a:pt x="186221" y="657852"/>
                  </a:cubicBezTo>
                  <a:lnTo>
                    <a:pt x="161836" y="610560"/>
                  </a:lnTo>
                  <a:lnTo>
                    <a:pt x="189581" y="553240"/>
                  </a:lnTo>
                  <a:cubicBezTo>
                    <a:pt x="253115" y="439044"/>
                    <a:pt x="333134" y="340900"/>
                    <a:pt x="421829" y="265316"/>
                  </a:cubicBezTo>
                  <a:cubicBezTo>
                    <a:pt x="540090" y="164537"/>
                    <a:pt x="682003" y="113119"/>
                    <a:pt x="841399" y="67872"/>
                  </a:cubicBezTo>
                  <a:lnTo>
                    <a:pt x="1174586" y="12341"/>
                  </a:lnTo>
                  <a:cubicBezTo>
                    <a:pt x="1250685" y="1029"/>
                    <a:pt x="1274337" y="514"/>
                    <a:pt x="1297989" y="0"/>
                  </a:cubicBezTo>
                  <a:cubicBezTo>
                    <a:pt x="1295932" y="28794"/>
                    <a:pt x="1294904" y="26738"/>
                    <a:pt x="1291819" y="86382"/>
                  </a:cubicBezTo>
                  <a:cubicBezTo>
                    <a:pt x="1288734" y="146027"/>
                    <a:pt x="1294904" y="267373"/>
                    <a:pt x="1279479" y="357868"/>
                  </a:cubicBezTo>
                  <a:cubicBezTo>
                    <a:pt x="1264053" y="448364"/>
                    <a:pt x="1244515" y="547086"/>
                    <a:pt x="1199267" y="629355"/>
                  </a:cubicBezTo>
                  <a:cubicBezTo>
                    <a:pt x="1154019" y="711623"/>
                    <a:pt x="1082034" y="784636"/>
                    <a:pt x="1007993" y="851480"/>
                  </a:cubicBezTo>
                  <a:cubicBezTo>
                    <a:pt x="933951" y="918323"/>
                    <a:pt x="842427" y="962542"/>
                    <a:pt x="755017" y="1030414"/>
                  </a:cubicBezTo>
                  <a:cubicBezTo>
                    <a:pt x="667606" y="1098285"/>
                    <a:pt x="564771" y="1181582"/>
                    <a:pt x="483531" y="1258709"/>
                  </a:cubicBezTo>
                  <a:cubicBezTo>
                    <a:pt x="442910" y="1297272"/>
                    <a:pt x="406147" y="1334293"/>
                    <a:pt x="370926" y="1372471"/>
                  </a:cubicBezTo>
                  <a:close/>
                  <a:moveTo>
                    <a:pt x="2260" y="1968275"/>
                  </a:moveTo>
                  <a:lnTo>
                    <a:pt x="0" y="1863560"/>
                  </a:lnTo>
                  <a:lnTo>
                    <a:pt x="36254" y="1890574"/>
                  </a:lnTo>
                  <a:close/>
                </a:path>
              </a:pathLst>
            </a:custGeom>
            <a:solidFill>
              <a:schemeClr val="accent6"/>
            </a:solidFill>
            <a:ln w="381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tIns="0" bIns="684000" anchor="ctr"/>
            <a:lstStyle/>
            <a:p>
              <a:pPr algn="ctr" eaLnBrk="1" hangingPunct="1">
                <a:defRPr/>
              </a:pPr>
              <a:endParaRPr lang="zh-CN" altLang="en-US" sz="2400" kern="0" dirty="0">
                <a:solidFill>
                  <a:srgbClr val="FFFFFF"/>
                </a:solidFill>
                <a:latin typeface="Stencil Std" pitchFamily="82" charset="0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8" name="MH_Other_2"/>
            <p:cNvSpPr/>
            <p:nvPr/>
          </p:nvSpPr>
          <p:spPr>
            <a:xfrm rot="7200000">
              <a:off x="5907882" y="2917032"/>
              <a:ext cx="1296987" cy="1968500"/>
            </a:xfrm>
            <a:custGeom>
              <a:avLst/>
              <a:gdLst>
                <a:gd name="connsiteX0" fmla="*/ 320923 w 1297989"/>
                <a:gd name="connsiteY0" fmla="*/ 1430869 h 1968275"/>
                <a:gd name="connsiteX1" fmla="*/ 305551 w 1297989"/>
                <a:gd name="connsiteY1" fmla="*/ 1354609 h 1968275"/>
                <a:gd name="connsiteX2" fmla="*/ 278731 w 1297989"/>
                <a:gd name="connsiteY2" fmla="*/ 1179710 h 1968275"/>
                <a:gd name="connsiteX3" fmla="*/ 250257 w 1297989"/>
                <a:gd name="connsiteY3" fmla="*/ 871159 h 1968275"/>
                <a:gd name="connsiteX4" fmla="*/ 186220 w 1297989"/>
                <a:gd name="connsiteY4" fmla="*/ 657852 h 1968275"/>
                <a:gd name="connsiteX5" fmla="*/ 161836 w 1297989"/>
                <a:gd name="connsiteY5" fmla="*/ 610560 h 1968275"/>
                <a:gd name="connsiteX6" fmla="*/ 189581 w 1297989"/>
                <a:gd name="connsiteY6" fmla="*/ 553240 h 1968275"/>
                <a:gd name="connsiteX7" fmla="*/ 421829 w 1297989"/>
                <a:gd name="connsiteY7" fmla="*/ 265316 h 1968275"/>
                <a:gd name="connsiteX8" fmla="*/ 841398 w 1297989"/>
                <a:gd name="connsiteY8" fmla="*/ 67871 h 1968275"/>
                <a:gd name="connsiteX9" fmla="*/ 1174586 w 1297989"/>
                <a:gd name="connsiteY9" fmla="*/ 12340 h 1968275"/>
                <a:gd name="connsiteX10" fmla="*/ 1297989 w 1297989"/>
                <a:gd name="connsiteY10" fmla="*/ 0 h 1968275"/>
                <a:gd name="connsiteX11" fmla="*/ 1291819 w 1297989"/>
                <a:gd name="connsiteY11" fmla="*/ 86382 h 1968275"/>
                <a:gd name="connsiteX12" fmla="*/ 1279478 w 1297989"/>
                <a:gd name="connsiteY12" fmla="*/ 357868 h 1968275"/>
                <a:gd name="connsiteX13" fmla="*/ 1199267 w 1297989"/>
                <a:gd name="connsiteY13" fmla="*/ 629354 h 1968275"/>
                <a:gd name="connsiteX14" fmla="*/ 1007992 w 1297989"/>
                <a:gd name="connsiteY14" fmla="*/ 851480 h 1968275"/>
                <a:gd name="connsiteX15" fmla="*/ 755017 w 1297989"/>
                <a:gd name="connsiteY15" fmla="*/ 1030413 h 1968275"/>
                <a:gd name="connsiteX16" fmla="*/ 483530 w 1297989"/>
                <a:gd name="connsiteY16" fmla="*/ 1258709 h 1968275"/>
                <a:gd name="connsiteX17" fmla="*/ 370925 w 1297989"/>
                <a:gd name="connsiteY17" fmla="*/ 1372471 h 1968275"/>
                <a:gd name="connsiteX18" fmla="*/ 2259 w 1297989"/>
                <a:gd name="connsiteY18" fmla="*/ 1968275 h 1968275"/>
                <a:gd name="connsiteX19" fmla="*/ 0 w 1297989"/>
                <a:gd name="connsiteY19" fmla="*/ 1863561 h 1968275"/>
                <a:gd name="connsiteX20" fmla="*/ 36253 w 1297989"/>
                <a:gd name="connsiteY20" fmla="*/ 1890575 h 1968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97989" h="1968275">
                  <a:moveTo>
                    <a:pt x="320923" y="1430869"/>
                  </a:moveTo>
                  <a:lnTo>
                    <a:pt x="305551" y="1354609"/>
                  </a:lnTo>
                  <a:cubicBezTo>
                    <a:pt x="295216" y="1294613"/>
                    <a:pt x="286267" y="1234527"/>
                    <a:pt x="278731" y="1179710"/>
                  </a:cubicBezTo>
                  <a:cubicBezTo>
                    <a:pt x="263657" y="1070075"/>
                    <a:pt x="271124" y="968703"/>
                    <a:pt x="250257" y="871159"/>
                  </a:cubicBezTo>
                  <a:cubicBezTo>
                    <a:pt x="234607" y="798002"/>
                    <a:pt x="215372" y="724111"/>
                    <a:pt x="186220" y="657852"/>
                  </a:cubicBezTo>
                  <a:lnTo>
                    <a:pt x="161836" y="610560"/>
                  </a:lnTo>
                  <a:lnTo>
                    <a:pt x="189581" y="553240"/>
                  </a:lnTo>
                  <a:cubicBezTo>
                    <a:pt x="253114" y="439044"/>
                    <a:pt x="333133" y="340900"/>
                    <a:pt x="421829" y="265316"/>
                  </a:cubicBezTo>
                  <a:cubicBezTo>
                    <a:pt x="540090" y="164537"/>
                    <a:pt x="682003" y="113119"/>
                    <a:pt x="841398" y="67871"/>
                  </a:cubicBezTo>
                  <a:lnTo>
                    <a:pt x="1174586" y="12340"/>
                  </a:lnTo>
                  <a:cubicBezTo>
                    <a:pt x="1250685" y="1028"/>
                    <a:pt x="1274337" y="514"/>
                    <a:pt x="1297989" y="0"/>
                  </a:cubicBezTo>
                  <a:cubicBezTo>
                    <a:pt x="1295932" y="28794"/>
                    <a:pt x="1294904" y="26737"/>
                    <a:pt x="1291819" y="86382"/>
                  </a:cubicBezTo>
                  <a:cubicBezTo>
                    <a:pt x="1288734" y="146027"/>
                    <a:pt x="1294904" y="267373"/>
                    <a:pt x="1279478" y="357868"/>
                  </a:cubicBezTo>
                  <a:cubicBezTo>
                    <a:pt x="1264054" y="448364"/>
                    <a:pt x="1244515" y="547086"/>
                    <a:pt x="1199267" y="629354"/>
                  </a:cubicBezTo>
                  <a:cubicBezTo>
                    <a:pt x="1154019" y="711623"/>
                    <a:pt x="1082034" y="784636"/>
                    <a:pt x="1007992" y="851480"/>
                  </a:cubicBezTo>
                  <a:cubicBezTo>
                    <a:pt x="933951" y="918323"/>
                    <a:pt x="842427" y="962542"/>
                    <a:pt x="755017" y="1030413"/>
                  </a:cubicBezTo>
                  <a:cubicBezTo>
                    <a:pt x="667606" y="1098285"/>
                    <a:pt x="564770" y="1181582"/>
                    <a:pt x="483530" y="1258709"/>
                  </a:cubicBezTo>
                  <a:cubicBezTo>
                    <a:pt x="442910" y="1297272"/>
                    <a:pt x="406147" y="1334293"/>
                    <a:pt x="370925" y="1372471"/>
                  </a:cubicBezTo>
                  <a:close/>
                  <a:moveTo>
                    <a:pt x="2259" y="1968275"/>
                  </a:moveTo>
                  <a:lnTo>
                    <a:pt x="0" y="1863561"/>
                  </a:lnTo>
                  <a:lnTo>
                    <a:pt x="36253" y="1890575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tIns="0" bIns="684000" anchor="ctr"/>
            <a:lstStyle/>
            <a:p>
              <a:pPr algn="ctr" eaLnBrk="1" hangingPunct="1">
                <a:defRPr/>
              </a:pPr>
              <a:endParaRPr lang="zh-CN" altLang="en-US" sz="2400" kern="0" dirty="0">
                <a:solidFill>
                  <a:srgbClr val="FFFFFF"/>
                </a:solidFill>
                <a:latin typeface="Stencil Std" pitchFamily="82" charset="0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9" name="MH_Other_3"/>
            <p:cNvSpPr/>
            <p:nvPr/>
          </p:nvSpPr>
          <p:spPr>
            <a:xfrm rot="3600000">
              <a:off x="5910263" y="2382838"/>
              <a:ext cx="1298575" cy="1968500"/>
            </a:xfrm>
            <a:custGeom>
              <a:avLst/>
              <a:gdLst>
                <a:gd name="connsiteX0" fmla="*/ 0 w 1298767"/>
                <a:gd name="connsiteY0" fmla="*/ 1862981 h 1968275"/>
                <a:gd name="connsiteX1" fmla="*/ 37031 w 1298767"/>
                <a:gd name="connsiteY1" fmla="*/ 1890575 h 1968275"/>
                <a:gd name="connsiteX2" fmla="*/ 3037 w 1298767"/>
                <a:gd name="connsiteY2" fmla="*/ 1968275 h 1968275"/>
                <a:gd name="connsiteX3" fmla="*/ 190359 w 1298767"/>
                <a:gd name="connsiteY3" fmla="*/ 553240 h 1968275"/>
                <a:gd name="connsiteX4" fmla="*/ 422607 w 1298767"/>
                <a:gd name="connsiteY4" fmla="*/ 265316 h 1968275"/>
                <a:gd name="connsiteX5" fmla="*/ 842177 w 1298767"/>
                <a:gd name="connsiteY5" fmla="*/ 67871 h 1968275"/>
                <a:gd name="connsiteX6" fmla="*/ 1175364 w 1298767"/>
                <a:gd name="connsiteY6" fmla="*/ 12340 h 1968275"/>
                <a:gd name="connsiteX7" fmla="*/ 1298767 w 1298767"/>
                <a:gd name="connsiteY7" fmla="*/ 0 h 1968275"/>
                <a:gd name="connsiteX8" fmla="*/ 1292597 w 1298767"/>
                <a:gd name="connsiteY8" fmla="*/ 86382 h 1968275"/>
                <a:gd name="connsiteX9" fmla="*/ 1280257 w 1298767"/>
                <a:gd name="connsiteY9" fmla="*/ 357868 h 1968275"/>
                <a:gd name="connsiteX10" fmla="*/ 1200045 w 1298767"/>
                <a:gd name="connsiteY10" fmla="*/ 629354 h 1968275"/>
                <a:gd name="connsiteX11" fmla="*/ 1008770 w 1298767"/>
                <a:gd name="connsiteY11" fmla="*/ 851479 h 1968275"/>
                <a:gd name="connsiteX12" fmla="*/ 755795 w 1298767"/>
                <a:gd name="connsiteY12" fmla="*/ 1030414 h 1968275"/>
                <a:gd name="connsiteX13" fmla="*/ 484308 w 1298767"/>
                <a:gd name="connsiteY13" fmla="*/ 1258709 h 1968275"/>
                <a:gd name="connsiteX14" fmla="*/ 371703 w 1298767"/>
                <a:gd name="connsiteY14" fmla="*/ 1372471 h 1968275"/>
                <a:gd name="connsiteX15" fmla="*/ 321700 w 1298767"/>
                <a:gd name="connsiteY15" fmla="*/ 1430870 h 1968275"/>
                <a:gd name="connsiteX16" fmla="*/ 306328 w 1298767"/>
                <a:gd name="connsiteY16" fmla="*/ 1354609 h 1968275"/>
                <a:gd name="connsiteX17" fmla="*/ 279508 w 1298767"/>
                <a:gd name="connsiteY17" fmla="*/ 1179710 h 1968275"/>
                <a:gd name="connsiteX18" fmla="*/ 251034 w 1298767"/>
                <a:gd name="connsiteY18" fmla="*/ 871159 h 1968275"/>
                <a:gd name="connsiteX19" fmla="*/ 186998 w 1298767"/>
                <a:gd name="connsiteY19" fmla="*/ 657852 h 1968275"/>
                <a:gd name="connsiteX20" fmla="*/ 162614 w 1298767"/>
                <a:gd name="connsiteY20" fmla="*/ 610560 h 1968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98767" h="1968275">
                  <a:moveTo>
                    <a:pt x="0" y="1862981"/>
                  </a:moveTo>
                  <a:lnTo>
                    <a:pt x="37031" y="1890575"/>
                  </a:lnTo>
                  <a:lnTo>
                    <a:pt x="3037" y="1968275"/>
                  </a:lnTo>
                  <a:close/>
                  <a:moveTo>
                    <a:pt x="190359" y="553240"/>
                  </a:moveTo>
                  <a:cubicBezTo>
                    <a:pt x="253892" y="439044"/>
                    <a:pt x="333911" y="340900"/>
                    <a:pt x="422607" y="265316"/>
                  </a:cubicBezTo>
                  <a:cubicBezTo>
                    <a:pt x="540868" y="164537"/>
                    <a:pt x="682781" y="113119"/>
                    <a:pt x="842177" y="67871"/>
                  </a:cubicBezTo>
                  <a:lnTo>
                    <a:pt x="1175364" y="12340"/>
                  </a:lnTo>
                  <a:cubicBezTo>
                    <a:pt x="1251463" y="1028"/>
                    <a:pt x="1275115" y="514"/>
                    <a:pt x="1298767" y="0"/>
                  </a:cubicBezTo>
                  <a:cubicBezTo>
                    <a:pt x="1296710" y="28794"/>
                    <a:pt x="1295682" y="26737"/>
                    <a:pt x="1292597" y="86382"/>
                  </a:cubicBezTo>
                  <a:cubicBezTo>
                    <a:pt x="1289512" y="146027"/>
                    <a:pt x="1295682" y="267373"/>
                    <a:pt x="1280257" y="357868"/>
                  </a:cubicBezTo>
                  <a:cubicBezTo>
                    <a:pt x="1264831" y="448363"/>
                    <a:pt x="1245293" y="547086"/>
                    <a:pt x="1200045" y="629354"/>
                  </a:cubicBezTo>
                  <a:cubicBezTo>
                    <a:pt x="1154797" y="711623"/>
                    <a:pt x="1082812" y="784636"/>
                    <a:pt x="1008770" y="851479"/>
                  </a:cubicBezTo>
                  <a:cubicBezTo>
                    <a:pt x="934729" y="918323"/>
                    <a:pt x="843205" y="962542"/>
                    <a:pt x="755795" y="1030414"/>
                  </a:cubicBezTo>
                  <a:cubicBezTo>
                    <a:pt x="668384" y="1098285"/>
                    <a:pt x="565549" y="1181582"/>
                    <a:pt x="484308" y="1258709"/>
                  </a:cubicBezTo>
                  <a:cubicBezTo>
                    <a:pt x="443688" y="1297272"/>
                    <a:pt x="406924" y="1334293"/>
                    <a:pt x="371703" y="1372471"/>
                  </a:cubicBezTo>
                  <a:lnTo>
                    <a:pt x="321700" y="1430870"/>
                  </a:lnTo>
                  <a:lnTo>
                    <a:pt x="306328" y="1354609"/>
                  </a:lnTo>
                  <a:cubicBezTo>
                    <a:pt x="295993" y="1294613"/>
                    <a:pt x="287044" y="1234527"/>
                    <a:pt x="279508" y="1179710"/>
                  </a:cubicBezTo>
                  <a:cubicBezTo>
                    <a:pt x="264434" y="1070074"/>
                    <a:pt x="271901" y="968703"/>
                    <a:pt x="251034" y="871159"/>
                  </a:cubicBezTo>
                  <a:cubicBezTo>
                    <a:pt x="235384" y="798001"/>
                    <a:pt x="216149" y="724110"/>
                    <a:pt x="186998" y="657852"/>
                  </a:cubicBezTo>
                  <a:lnTo>
                    <a:pt x="162614" y="610560"/>
                  </a:lnTo>
                  <a:close/>
                </a:path>
              </a:pathLst>
            </a:custGeom>
            <a:solidFill>
              <a:schemeClr val="accent4"/>
            </a:solidFill>
            <a:ln w="381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tIns="0" bIns="684000" anchor="ctr"/>
            <a:lstStyle/>
            <a:p>
              <a:pPr algn="ctr" eaLnBrk="1" hangingPunct="1">
                <a:defRPr/>
              </a:pPr>
              <a:endParaRPr lang="zh-CN" altLang="en-US" sz="2400" kern="0" dirty="0">
                <a:solidFill>
                  <a:srgbClr val="FFFFFF"/>
                </a:solidFill>
                <a:latin typeface="Stencil Std" pitchFamily="82" charset="0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0" name="MH_Other_4"/>
            <p:cNvSpPr/>
            <p:nvPr/>
          </p:nvSpPr>
          <p:spPr>
            <a:xfrm>
              <a:off x="5600700" y="2116139"/>
              <a:ext cx="1136650" cy="1431925"/>
            </a:xfrm>
            <a:custGeom>
              <a:avLst/>
              <a:gdLst>
                <a:gd name="connsiteX0" fmla="*/ 1136153 w 1136153"/>
                <a:gd name="connsiteY0" fmla="*/ 0 h 1430869"/>
                <a:gd name="connsiteX1" fmla="*/ 1129983 w 1136153"/>
                <a:gd name="connsiteY1" fmla="*/ 86382 h 1430869"/>
                <a:gd name="connsiteX2" fmla="*/ 1117643 w 1136153"/>
                <a:gd name="connsiteY2" fmla="*/ 357868 h 1430869"/>
                <a:gd name="connsiteX3" fmla="*/ 1037431 w 1136153"/>
                <a:gd name="connsiteY3" fmla="*/ 629355 h 1430869"/>
                <a:gd name="connsiteX4" fmla="*/ 846157 w 1136153"/>
                <a:gd name="connsiteY4" fmla="*/ 851480 h 1430869"/>
                <a:gd name="connsiteX5" fmla="*/ 593181 w 1136153"/>
                <a:gd name="connsiteY5" fmla="*/ 1030414 h 1430869"/>
                <a:gd name="connsiteX6" fmla="*/ 321695 w 1136153"/>
                <a:gd name="connsiteY6" fmla="*/ 1258709 h 1430869"/>
                <a:gd name="connsiteX7" fmla="*/ 209090 w 1136153"/>
                <a:gd name="connsiteY7" fmla="*/ 1372471 h 1430869"/>
                <a:gd name="connsiteX8" fmla="*/ 159087 w 1136153"/>
                <a:gd name="connsiteY8" fmla="*/ 1430869 h 1430869"/>
                <a:gd name="connsiteX9" fmla="*/ 143715 w 1136153"/>
                <a:gd name="connsiteY9" fmla="*/ 1354609 h 1430869"/>
                <a:gd name="connsiteX10" fmla="*/ 116895 w 1136153"/>
                <a:gd name="connsiteY10" fmla="*/ 1179710 h 1430869"/>
                <a:gd name="connsiteX11" fmla="*/ 88421 w 1136153"/>
                <a:gd name="connsiteY11" fmla="*/ 871159 h 1430869"/>
                <a:gd name="connsiteX12" fmla="*/ 24385 w 1136153"/>
                <a:gd name="connsiteY12" fmla="*/ 657852 h 1430869"/>
                <a:gd name="connsiteX13" fmla="*/ 0 w 1136153"/>
                <a:gd name="connsiteY13" fmla="*/ 610560 h 1430869"/>
                <a:gd name="connsiteX14" fmla="*/ 27745 w 1136153"/>
                <a:gd name="connsiteY14" fmla="*/ 553240 h 1430869"/>
                <a:gd name="connsiteX15" fmla="*/ 259993 w 1136153"/>
                <a:gd name="connsiteY15" fmla="*/ 265316 h 1430869"/>
                <a:gd name="connsiteX16" fmla="*/ 679563 w 1136153"/>
                <a:gd name="connsiteY16" fmla="*/ 67872 h 1430869"/>
                <a:gd name="connsiteX17" fmla="*/ 1012750 w 1136153"/>
                <a:gd name="connsiteY17" fmla="*/ 12340 h 1430869"/>
                <a:gd name="connsiteX18" fmla="*/ 1136153 w 1136153"/>
                <a:gd name="connsiteY18" fmla="*/ 0 h 1430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36153" h="1430869">
                  <a:moveTo>
                    <a:pt x="1136153" y="0"/>
                  </a:moveTo>
                  <a:cubicBezTo>
                    <a:pt x="1134096" y="28794"/>
                    <a:pt x="1133068" y="26737"/>
                    <a:pt x="1129983" y="86382"/>
                  </a:cubicBezTo>
                  <a:cubicBezTo>
                    <a:pt x="1126898" y="146027"/>
                    <a:pt x="1133068" y="267373"/>
                    <a:pt x="1117643" y="357868"/>
                  </a:cubicBezTo>
                  <a:cubicBezTo>
                    <a:pt x="1102217" y="448364"/>
                    <a:pt x="1082679" y="547086"/>
                    <a:pt x="1037431" y="629355"/>
                  </a:cubicBezTo>
                  <a:cubicBezTo>
                    <a:pt x="992183" y="711623"/>
                    <a:pt x="920198" y="784636"/>
                    <a:pt x="846157" y="851480"/>
                  </a:cubicBezTo>
                  <a:cubicBezTo>
                    <a:pt x="772115" y="918323"/>
                    <a:pt x="680591" y="962542"/>
                    <a:pt x="593181" y="1030414"/>
                  </a:cubicBezTo>
                  <a:cubicBezTo>
                    <a:pt x="505770" y="1098285"/>
                    <a:pt x="402935" y="1181582"/>
                    <a:pt x="321695" y="1258709"/>
                  </a:cubicBezTo>
                  <a:cubicBezTo>
                    <a:pt x="281075" y="1297272"/>
                    <a:pt x="244311" y="1334293"/>
                    <a:pt x="209090" y="1372471"/>
                  </a:cubicBezTo>
                  <a:lnTo>
                    <a:pt x="159087" y="1430869"/>
                  </a:lnTo>
                  <a:lnTo>
                    <a:pt x="143715" y="1354609"/>
                  </a:lnTo>
                  <a:cubicBezTo>
                    <a:pt x="133380" y="1294613"/>
                    <a:pt x="124432" y="1234528"/>
                    <a:pt x="116895" y="1179710"/>
                  </a:cubicBezTo>
                  <a:cubicBezTo>
                    <a:pt x="101821" y="1070075"/>
                    <a:pt x="109288" y="968703"/>
                    <a:pt x="88421" y="871159"/>
                  </a:cubicBezTo>
                  <a:cubicBezTo>
                    <a:pt x="72771" y="798002"/>
                    <a:pt x="53536" y="724111"/>
                    <a:pt x="24385" y="657852"/>
                  </a:cubicBezTo>
                  <a:lnTo>
                    <a:pt x="0" y="610560"/>
                  </a:lnTo>
                  <a:lnTo>
                    <a:pt x="27745" y="553240"/>
                  </a:lnTo>
                  <a:cubicBezTo>
                    <a:pt x="91278" y="439044"/>
                    <a:pt x="171298" y="340900"/>
                    <a:pt x="259993" y="265316"/>
                  </a:cubicBezTo>
                  <a:cubicBezTo>
                    <a:pt x="378254" y="164537"/>
                    <a:pt x="520167" y="113119"/>
                    <a:pt x="679563" y="67872"/>
                  </a:cubicBezTo>
                  <a:lnTo>
                    <a:pt x="1012750" y="12340"/>
                  </a:lnTo>
                  <a:cubicBezTo>
                    <a:pt x="1088849" y="1028"/>
                    <a:pt x="1112501" y="514"/>
                    <a:pt x="1136153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tIns="0" bIns="252000" anchor="ctr"/>
            <a:lstStyle/>
            <a:p>
              <a:pPr algn="ctr" eaLnBrk="1" hangingPunct="1">
                <a:defRPr/>
              </a:pPr>
              <a:endParaRPr lang="zh-CN" altLang="en-US" sz="2400" kern="0" dirty="0">
                <a:solidFill>
                  <a:srgbClr val="FFFFFF"/>
                </a:solidFill>
                <a:latin typeface="Stencil Std" pitchFamily="82" charset="0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" name="MH_Other_5"/>
            <p:cNvSpPr/>
            <p:nvPr/>
          </p:nvSpPr>
          <p:spPr>
            <a:xfrm rot="18000000">
              <a:off x="4899026" y="2465388"/>
              <a:ext cx="1136650" cy="1431925"/>
            </a:xfrm>
            <a:custGeom>
              <a:avLst/>
              <a:gdLst>
                <a:gd name="connsiteX0" fmla="*/ 1136153 w 1136153"/>
                <a:gd name="connsiteY0" fmla="*/ 0 h 1430869"/>
                <a:gd name="connsiteX1" fmla="*/ 1129983 w 1136153"/>
                <a:gd name="connsiteY1" fmla="*/ 86382 h 1430869"/>
                <a:gd name="connsiteX2" fmla="*/ 1117643 w 1136153"/>
                <a:gd name="connsiteY2" fmla="*/ 357868 h 1430869"/>
                <a:gd name="connsiteX3" fmla="*/ 1037431 w 1136153"/>
                <a:gd name="connsiteY3" fmla="*/ 629354 h 1430869"/>
                <a:gd name="connsiteX4" fmla="*/ 846157 w 1136153"/>
                <a:gd name="connsiteY4" fmla="*/ 851479 h 1430869"/>
                <a:gd name="connsiteX5" fmla="*/ 593181 w 1136153"/>
                <a:gd name="connsiteY5" fmla="*/ 1030413 h 1430869"/>
                <a:gd name="connsiteX6" fmla="*/ 321694 w 1136153"/>
                <a:gd name="connsiteY6" fmla="*/ 1258709 h 1430869"/>
                <a:gd name="connsiteX7" fmla="*/ 209089 w 1136153"/>
                <a:gd name="connsiteY7" fmla="*/ 1372471 h 1430869"/>
                <a:gd name="connsiteX8" fmla="*/ 159087 w 1136153"/>
                <a:gd name="connsiteY8" fmla="*/ 1430869 h 1430869"/>
                <a:gd name="connsiteX9" fmla="*/ 143715 w 1136153"/>
                <a:gd name="connsiteY9" fmla="*/ 1354609 h 1430869"/>
                <a:gd name="connsiteX10" fmla="*/ 116895 w 1136153"/>
                <a:gd name="connsiteY10" fmla="*/ 1179710 h 1430869"/>
                <a:gd name="connsiteX11" fmla="*/ 88421 w 1136153"/>
                <a:gd name="connsiteY11" fmla="*/ 871159 h 1430869"/>
                <a:gd name="connsiteX12" fmla="*/ 24384 w 1136153"/>
                <a:gd name="connsiteY12" fmla="*/ 657852 h 1430869"/>
                <a:gd name="connsiteX13" fmla="*/ 0 w 1136153"/>
                <a:gd name="connsiteY13" fmla="*/ 610560 h 1430869"/>
                <a:gd name="connsiteX14" fmla="*/ 27745 w 1136153"/>
                <a:gd name="connsiteY14" fmla="*/ 553240 h 1430869"/>
                <a:gd name="connsiteX15" fmla="*/ 259993 w 1136153"/>
                <a:gd name="connsiteY15" fmla="*/ 265316 h 1430869"/>
                <a:gd name="connsiteX16" fmla="*/ 679563 w 1136153"/>
                <a:gd name="connsiteY16" fmla="*/ 67872 h 1430869"/>
                <a:gd name="connsiteX17" fmla="*/ 1012750 w 1136153"/>
                <a:gd name="connsiteY17" fmla="*/ 12340 h 1430869"/>
                <a:gd name="connsiteX18" fmla="*/ 1136153 w 1136153"/>
                <a:gd name="connsiteY18" fmla="*/ 0 h 1430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36153" h="1430869">
                  <a:moveTo>
                    <a:pt x="1136153" y="0"/>
                  </a:moveTo>
                  <a:cubicBezTo>
                    <a:pt x="1134096" y="28794"/>
                    <a:pt x="1133068" y="26737"/>
                    <a:pt x="1129983" y="86382"/>
                  </a:cubicBezTo>
                  <a:cubicBezTo>
                    <a:pt x="1126898" y="146027"/>
                    <a:pt x="1133068" y="267373"/>
                    <a:pt x="1117643" y="357868"/>
                  </a:cubicBezTo>
                  <a:cubicBezTo>
                    <a:pt x="1102217" y="448364"/>
                    <a:pt x="1082679" y="547086"/>
                    <a:pt x="1037431" y="629354"/>
                  </a:cubicBezTo>
                  <a:cubicBezTo>
                    <a:pt x="992183" y="711623"/>
                    <a:pt x="920198" y="784636"/>
                    <a:pt x="846157" y="851479"/>
                  </a:cubicBezTo>
                  <a:cubicBezTo>
                    <a:pt x="772115" y="918323"/>
                    <a:pt x="680591" y="962542"/>
                    <a:pt x="593181" y="1030413"/>
                  </a:cubicBezTo>
                  <a:cubicBezTo>
                    <a:pt x="505770" y="1098285"/>
                    <a:pt x="402934" y="1181582"/>
                    <a:pt x="321694" y="1258709"/>
                  </a:cubicBezTo>
                  <a:cubicBezTo>
                    <a:pt x="281075" y="1297272"/>
                    <a:pt x="244311" y="1334293"/>
                    <a:pt x="209089" y="1372471"/>
                  </a:cubicBezTo>
                  <a:lnTo>
                    <a:pt x="159087" y="1430869"/>
                  </a:lnTo>
                  <a:lnTo>
                    <a:pt x="143715" y="1354609"/>
                  </a:lnTo>
                  <a:cubicBezTo>
                    <a:pt x="133380" y="1294613"/>
                    <a:pt x="124431" y="1234527"/>
                    <a:pt x="116895" y="1179710"/>
                  </a:cubicBezTo>
                  <a:cubicBezTo>
                    <a:pt x="101821" y="1070075"/>
                    <a:pt x="109288" y="968703"/>
                    <a:pt x="88421" y="871159"/>
                  </a:cubicBezTo>
                  <a:cubicBezTo>
                    <a:pt x="72771" y="798002"/>
                    <a:pt x="53536" y="724111"/>
                    <a:pt x="24384" y="657852"/>
                  </a:cubicBezTo>
                  <a:lnTo>
                    <a:pt x="0" y="610560"/>
                  </a:lnTo>
                  <a:lnTo>
                    <a:pt x="27745" y="553240"/>
                  </a:lnTo>
                  <a:cubicBezTo>
                    <a:pt x="91278" y="439044"/>
                    <a:pt x="171297" y="340900"/>
                    <a:pt x="259993" y="265316"/>
                  </a:cubicBezTo>
                  <a:cubicBezTo>
                    <a:pt x="378254" y="164537"/>
                    <a:pt x="520167" y="113119"/>
                    <a:pt x="679563" y="67872"/>
                  </a:cubicBezTo>
                  <a:lnTo>
                    <a:pt x="1012750" y="12340"/>
                  </a:lnTo>
                  <a:cubicBezTo>
                    <a:pt x="1088849" y="1028"/>
                    <a:pt x="1112501" y="514"/>
                    <a:pt x="1136153" y="0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tIns="0" bIns="252000" anchor="ctr"/>
            <a:lstStyle/>
            <a:p>
              <a:pPr algn="ctr" eaLnBrk="1" hangingPunct="1">
                <a:defRPr/>
              </a:pPr>
              <a:endParaRPr lang="zh-CN" altLang="en-US" sz="2400" kern="0" dirty="0">
                <a:solidFill>
                  <a:srgbClr val="FFFFFF"/>
                </a:solidFill>
                <a:latin typeface="Stencil Std" pitchFamily="82" charset="0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2" name="MH_Other_6"/>
            <p:cNvSpPr/>
            <p:nvPr/>
          </p:nvSpPr>
          <p:spPr>
            <a:xfrm rot="14400000">
              <a:off x="4791076" y="3235326"/>
              <a:ext cx="1135062" cy="1430337"/>
            </a:xfrm>
            <a:custGeom>
              <a:avLst/>
              <a:gdLst>
                <a:gd name="connsiteX0" fmla="*/ 1037431 w 1136153"/>
                <a:gd name="connsiteY0" fmla="*/ 629354 h 1430870"/>
                <a:gd name="connsiteX1" fmla="*/ 846156 w 1136153"/>
                <a:gd name="connsiteY1" fmla="*/ 851479 h 1430870"/>
                <a:gd name="connsiteX2" fmla="*/ 593181 w 1136153"/>
                <a:gd name="connsiteY2" fmla="*/ 1030414 h 1430870"/>
                <a:gd name="connsiteX3" fmla="*/ 321694 w 1136153"/>
                <a:gd name="connsiteY3" fmla="*/ 1258709 h 1430870"/>
                <a:gd name="connsiteX4" fmla="*/ 209089 w 1136153"/>
                <a:gd name="connsiteY4" fmla="*/ 1372471 h 1430870"/>
                <a:gd name="connsiteX5" fmla="*/ 159087 w 1136153"/>
                <a:gd name="connsiteY5" fmla="*/ 1430870 h 1430870"/>
                <a:gd name="connsiteX6" fmla="*/ 143715 w 1136153"/>
                <a:gd name="connsiteY6" fmla="*/ 1354609 h 1430870"/>
                <a:gd name="connsiteX7" fmla="*/ 116894 w 1136153"/>
                <a:gd name="connsiteY7" fmla="*/ 1179710 h 1430870"/>
                <a:gd name="connsiteX8" fmla="*/ 88421 w 1136153"/>
                <a:gd name="connsiteY8" fmla="*/ 871159 h 1430870"/>
                <a:gd name="connsiteX9" fmla="*/ 24384 w 1136153"/>
                <a:gd name="connsiteY9" fmla="*/ 657852 h 1430870"/>
                <a:gd name="connsiteX10" fmla="*/ 0 w 1136153"/>
                <a:gd name="connsiteY10" fmla="*/ 610560 h 1430870"/>
                <a:gd name="connsiteX11" fmla="*/ 27745 w 1136153"/>
                <a:gd name="connsiteY11" fmla="*/ 553240 h 1430870"/>
                <a:gd name="connsiteX12" fmla="*/ 259993 w 1136153"/>
                <a:gd name="connsiteY12" fmla="*/ 265316 h 1430870"/>
                <a:gd name="connsiteX13" fmla="*/ 679563 w 1136153"/>
                <a:gd name="connsiteY13" fmla="*/ 67872 h 1430870"/>
                <a:gd name="connsiteX14" fmla="*/ 1012750 w 1136153"/>
                <a:gd name="connsiteY14" fmla="*/ 12340 h 1430870"/>
                <a:gd name="connsiteX15" fmla="*/ 1136153 w 1136153"/>
                <a:gd name="connsiteY15" fmla="*/ 0 h 1430870"/>
                <a:gd name="connsiteX16" fmla="*/ 1129983 w 1136153"/>
                <a:gd name="connsiteY16" fmla="*/ 86382 h 1430870"/>
                <a:gd name="connsiteX17" fmla="*/ 1117643 w 1136153"/>
                <a:gd name="connsiteY17" fmla="*/ 357868 h 1430870"/>
                <a:gd name="connsiteX18" fmla="*/ 1037431 w 1136153"/>
                <a:gd name="connsiteY18" fmla="*/ 629354 h 1430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36153" h="1430870">
                  <a:moveTo>
                    <a:pt x="1037431" y="629354"/>
                  </a:moveTo>
                  <a:cubicBezTo>
                    <a:pt x="992183" y="711623"/>
                    <a:pt x="920198" y="784636"/>
                    <a:pt x="846156" y="851479"/>
                  </a:cubicBezTo>
                  <a:cubicBezTo>
                    <a:pt x="772115" y="918323"/>
                    <a:pt x="680591" y="962542"/>
                    <a:pt x="593181" y="1030414"/>
                  </a:cubicBezTo>
                  <a:cubicBezTo>
                    <a:pt x="505770" y="1098285"/>
                    <a:pt x="402935" y="1181582"/>
                    <a:pt x="321694" y="1258709"/>
                  </a:cubicBezTo>
                  <a:cubicBezTo>
                    <a:pt x="281074" y="1297272"/>
                    <a:pt x="244310" y="1334293"/>
                    <a:pt x="209089" y="1372471"/>
                  </a:cubicBezTo>
                  <a:lnTo>
                    <a:pt x="159087" y="1430870"/>
                  </a:lnTo>
                  <a:lnTo>
                    <a:pt x="143715" y="1354609"/>
                  </a:lnTo>
                  <a:cubicBezTo>
                    <a:pt x="133379" y="1294613"/>
                    <a:pt x="124431" y="1234528"/>
                    <a:pt x="116894" y="1179710"/>
                  </a:cubicBezTo>
                  <a:cubicBezTo>
                    <a:pt x="101821" y="1070075"/>
                    <a:pt x="109288" y="968703"/>
                    <a:pt x="88421" y="871159"/>
                  </a:cubicBezTo>
                  <a:cubicBezTo>
                    <a:pt x="72771" y="798002"/>
                    <a:pt x="53536" y="724111"/>
                    <a:pt x="24384" y="657852"/>
                  </a:cubicBezTo>
                  <a:lnTo>
                    <a:pt x="0" y="610560"/>
                  </a:lnTo>
                  <a:lnTo>
                    <a:pt x="27745" y="553240"/>
                  </a:lnTo>
                  <a:cubicBezTo>
                    <a:pt x="91278" y="439044"/>
                    <a:pt x="171297" y="340900"/>
                    <a:pt x="259993" y="265316"/>
                  </a:cubicBezTo>
                  <a:cubicBezTo>
                    <a:pt x="378254" y="164537"/>
                    <a:pt x="520167" y="113119"/>
                    <a:pt x="679563" y="67872"/>
                  </a:cubicBezTo>
                  <a:lnTo>
                    <a:pt x="1012750" y="12340"/>
                  </a:lnTo>
                  <a:cubicBezTo>
                    <a:pt x="1088849" y="1028"/>
                    <a:pt x="1112501" y="514"/>
                    <a:pt x="1136153" y="0"/>
                  </a:cubicBezTo>
                  <a:cubicBezTo>
                    <a:pt x="1134096" y="28794"/>
                    <a:pt x="1133068" y="26737"/>
                    <a:pt x="1129983" y="86382"/>
                  </a:cubicBezTo>
                  <a:cubicBezTo>
                    <a:pt x="1126898" y="146027"/>
                    <a:pt x="1133068" y="267373"/>
                    <a:pt x="1117643" y="357868"/>
                  </a:cubicBezTo>
                  <a:cubicBezTo>
                    <a:pt x="1102217" y="448363"/>
                    <a:pt x="1082679" y="547086"/>
                    <a:pt x="1037431" y="629354"/>
                  </a:cubicBezTo>
                  <a:close/>
                </a:path>
              </a:pathLst>
            </a:custGeom>
            <a:solidFill>
              <a:schemeClr val="accent1"/>
            </a:solidFill>
            <a:ln w="381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tIns="0" bIns="252000" anchor="ctr"/>
            <a:lstStyle/>
            <a:p>
              <a:pPr algn="ctr" eaLnBrk="1" hangingPunct="1">
                <a:defRPr/>
              </a:pPr>
              <a:endParaRPr lang="zh-CN" altLang="en-US" sz="2400" kern="0" dirty="0">
                <a:solidFill>
                  <a:srgbClr val="FFFFFF"/>
                </a:solidFill>
                <a:latin typeface="Stencil Std" pitchFamily="82" charset="0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 flipH="1">
            <a:off x="1225503" y="1752293"/>
            <a:ext cx="3221608" cy="1738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</a:pPr>
            <a:r>
              <a:rPr lang="ru-RU" altLang="zh-CN" b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Инфраструктура</a:t>
            </a:r>
            <a:endParaRPr lang="en-US" altLang="zh-CN" b="1" dirty="0">
              <a:solidFill>
                <a:schemeClr val="accent2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ru-RU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Кейс-проект </a:t>
            </a:r>
            <a:r>
              <a:rPr lang="ru-RU" altLang="zh-CN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редизайна</a:t>
            </a:r>
            <a:r>
              <a:rPr lang="ru-RU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помещений для   информационно-библиотечного центра, SWOT-анализ по созданию информационно-библиотечного центра на базе ОГАУ ДПО «Институт развития образования Ивановской области»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 flipH="1">
            <a:off x="550863" y="3480649"/>
            <a:ext cx="3221608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altLang="zh-CN" sz="16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Модель</a:t>
            </a:r>
            <a:endParaRPr lang="en-US" altLang="zh-CN" sz="1600" b="1" dirty="0">
              <a:solidFill>
                <a:schemeClr val="accent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ru-RU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Региональный кластер школьных информационно-библиотечных центров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 flipH="1">
            <a:off x="1895616" y="5052450"/>
            <a:ext cx="3221608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altLang="zh-CN" sz="1400" b="1" dirty="0" smtClean="0">
                <a:solidFill>
                  <a:schemeClr val="accent6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Сетевое партнерство</a:t>
            </a:r>
            <a:endParaRPr lang="en-US" altLang="zh-CN" sz="1400" b="1" dirty="0">
              <a:solidFill>
                <a:schemeClr val="accent6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ru-RU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Регламент сетевого взаимодействия, сетевые проекты, технологическая карта сетевого проекта</a:t>
            </a:r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 flipH="1">
            <a:off x="8108828" y="1752293"/>
            <a:ext cx="2967488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altLang="zh-CN" b="1" dirty="0" smtClean="0">
                <a:solidFill>
                  <a:schemeClr val="accent3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Нормативно-правовой контур</a:t>
            </a:r>
            <a:endParaRPr lang="en-US" altLang="zh-CN" b="1" dirty="0">
              <a:solidFill>
                <a:schemeClr val="accent3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ru-RU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Концепция, положения, ресурсная карта, итоговый чек-лист, лист  самоанализа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 flipH="1">
            <a:off x="8271395" y="3493474"/>
            <a:ext cx="3209804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altLang="zh-CN" sz="1600" b="1" dirty="0" smtClean="0">
                <a:solidFill>
                  <a:schemeClr val="accent4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Содержание</a:t>
            </a:r>
            <a:endParaRPr lang="en-US" altLang="zh-CN" sz="1600" b="1" dirty="0">
              <a:solidFill>
                <a:schemeClr val="accent4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ru-RU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Дорожная карта мероприятий по содержанию кластеров, программа </a:t>
            </a:r>
            <a:r>
              <a:rPr lang="ru-RU" altLang="zh-CN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коуч</a:t>
            </a:r>
            <a:r>
              <a:rPr lang="ru-RU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-сопровождения, </a:t>
            </a:r>
            <a:r>
              <a:rPr lang="ru-RU" altLang="zh-CN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логфрейм</a:t>
            </a:r>
            <a:r>
              <a:rPr lang="ru-RU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разворачивания проекта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 flipH="1">
            <a:off x="7875916" y="4956940"/>
            <a:ext cx="3091055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altLang="zh-CN" sz="1400" b="1" dirty="0" smtClean="0">
                <a:solidFill>
                  <a:schemeClr val="accent5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Обновление технопарка</a:t>
            </a:r>
            <a:endParaRPr lang="en-US" altLang="zh-CN" sz="1400" b="1" dirty="0">
              <a:solidFill>
                <a:schemeClr val="accent5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ru-RU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Модернизация под запрос, тестирование оборудования в реализации мероприятий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34" name="文本框 33"/>
          <p:cNvSpPr txBox="1"/>
          <p:nvPr/>
        </p:nvSpPr>
        <p:spPr>
          <a:xfrm flipH="1">
            <a:off x="920335" y="467573"/>
            <a:ext cx="111048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Тезис дня: «Главное, чему надо учиться, - это адаптивность»</a:t>
            </a:r>
          </a:p>
          <a:p>
            <a:r>
              <a:rPr lang="ru-RU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ru-RU" b="1" i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Успех реализации крупных комплексных проектов для системы образования заложен в совокупности «коробочных решений» (из КОНЦЕПЦИИ национального проекта «Развитие образования»)</a:t>
            </a:r>
          </a:p>
          <a:p>
            <a:r>
              <a:rPr lang="ru-RU" b="1" dirty="0" smtClean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endParaRPr b="1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35" name="等腰三角形 34"/>
          <p:cNvSpPr/>
          <p:nvPr/>
        </p:nvSpPr>
        <p:spPr>
          <a:xfrm rot="5400000">
            <a:off x="336567" y="346080"/>
            <a:ext cx="428592" cy="369474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5" name="矩形 24"/>
          <p:cNvSpPr/>
          <p:nvPr>
            <p:custDataLst>
              <p:tags r:id="rId1"/>
            </p:custDataLst>
          </p:nvPr>
        </p:nvSpPr>
        <p:spPr>
          <a:xfrm>
            <a:off x="0" y="6443524"/>
            <a:ext cx="4876006" cy="271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100" b="0" dirty="0">
                <a:latin typeface="+mj-ea"/>
                <a:ea typeface="+mj-ea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RDRI TOOLS WATERMARK" val="jh1lr2m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RDRI TOOLS WATERMARK" val="jh1lr2m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RDRI TOOLS WATERMARK" val="jh1lr2m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RDRI TOOLS WATERMARK" val="jh1lr2m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RDRI TOOLS WATERMARK" val="jh1lr2m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RDRI TOOLS WATERMARK" val="jh1lr2m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RDRI TOOLS WATERMARK" val="jh1lr2m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RDRI TOOLS WATERMARK" val="jh1lr2m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RDRI TOOLS WATERMARK" val="jh1lr2m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RDRI TOOLS WATERMARK" val="jh1lr2me"/>
</p:tagLst>
</file>

<file path=ppt/theme/theme1.xml><?xml version="1.0" encoding="utf-8"?>
<a:theme xmlns:a="http://schemas.openxmlformats.org/drawingml/2006/main" name="Office 主题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自定义 10">
      <a:majorFont>
        <a:latin typeface="Roboto"/>
        <a:ea typeface="微软雅黑"/>
        <a:cs typeface=""/>
      </a:majorFont>
      <a:minorFont>
        <a:latin typeface="Roboto Light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826</TotalTime>
  <Words>1453</Words>
  <Application>Microsoft Office PowerPoint</Application>
  <PresentationFormat>Произвольный</PresentationFormat>
  <Paragraphs>225</Paragraphs>
  <Slides>24</Slides>
  <Notes>24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Office 主题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/>
  <dc:creator>ypppt</dc:creator>
  <cp:keywords>http:/www.ypppt.com</cp:keywords>
  <dc:description/>
  <cp:lastModifiedBy>i.berezina</cp:lastModifiedBy>
  <cp:revision>179</cp:revision>
  <dcterms:created xsi:type="dcterms:W3CDTF">2015-09-11T13:14:00Z</dcterms:created>
  <dcterms:modified xsi:type="dcterms:W3CDTF">2020-02-25T09:17:10Z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2052-10.1.0.6029</vt:lpwstr>
  </property>
</Properties>
</file>