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9" r:id="rId3"/>
    <p:sldId id="258" r:id="rId4"/>
    <p:sldId id="263" r:id="rId5"/>
    <p:sldId id="270" r:id="rId6"/>
    <p:sldId id="273" r:id="rId7"/>
    <p:sldId id="274" r:id="rId8"/>
    <p:sldId id="275" r:id="rId9"/>
    <p:sldId id="262" r:id="rId10"/>
    <p:sldId id="280" r:id="rId11"/>
    <p:sldId id="264" r:id="rId12"/>
    <p:sldId id="265" r:id="rId13"/>
    <p:sldId id="277" r:id="rId14"/>
    <p:sldId id="266" r:id="rId15"/>
    <p:sldId id="276" r:id="rId16"/>
    <p:sldId id="259" r:id="rId17"/>
    <p:sldId id="269" r:id="rId18"/>
    <p:sldId id="278" r:id="rId19"/>
    <p:sldId id="260" r:id="rId20"/>
    <p:sldId id="261" r:id="rId21"/>
    <p:sldId id="26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1446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11" Type="http://schemas.openxmlformats.org/officeDocument/2006/relationships/image" Target="../media/image12.jpeg"/><Relationship Id="rId5" Type="http://schemas.openxmlformats.org/officeDocument/2006/relationships/image" Target="../media/image50.jpeg"/><Relationship Id="rId10" Type="http://schemas.openxmlformats.org/officeDocument/2006/relationships/image" Target="../media/image55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12.jpeg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8.jpe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11" Type="http://schemas.openxmlformats.org/officeDocument/2006/relationships/image" Target="../media/image84.png"/><Relationship Id="rId5" Type="http://schemas.openxmlformats.org/officeDocument/2006/relationships/image" Target="../media/image79.jpeg"/><Relationship Id="rId10" Type="http://schemas.openxmlformats.org/officeDocument/2006/relationships/image" Target="../media/image83.jpeg"/><Relationship Id="rId4" Type="http://schemas.openxmlformats.org/officeDocument/2006/relationships/image" Target="../media/image78.jpeg"/><Relationship Id="rId9" Type="http://schemas.openxmlformats.org/officeDocument/2006/relationships/image" Target="../media/image8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eg"/><Relationship Id="rId5" Type="http://schemas.openxmlformats.org/officeDocument/2006/relationships/image" Target="../media/image12.jpeg"/><Relationship Id="rId4" Type="http://schemas.openxmlformats.org/officeDocument/2006/relationships/image" Target="../media/image9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1606687329_5-p-fon-dlya-prezentatsii-po-pravu-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21788" y="3466975"/>
            <a:ext cx="5328592" cy="255454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Автор: Лобанова Оксана Владимировна, </a:t>
            </a:r>
          </a:p>
          <a:p>
            <a:pPr algn="ctr"/>
            <a:r>
              <a:rPr lang="ru-RU" sz="2000" dirty="0" smtClean="0"/>
              <a:t>19.10.1978г.р., </a:t>
            </a:r>
          </a:p>
          <a:p>
            <a:pPr algn="ctr"/>
            <a:r>
              <a:rPr lang="ru-RU" sz="2000" dirty="0" smtClean="0"/>
              <a:t>воспитатель</a:t>
            </a:r>
            <a:r>
              <a:rPr lang="ru-RU" sz="2000" b="1" dirty="0" smtClean="0"/>
              <a:t> </a:t>
            </a:r>
            <a:r>
              <a:rPr lang="ru-RU" sz="2000" dirty="0" smtClean="0"/>
              <a:t>Муниципального автономного дошкольного образовательного учреждения </a:t>
            </a:r>
            <a:endParaRPr lang="ru-RU" sz="2000" dirty="0" smtClean="0"/>
          </a:p>
          <a:p>
            <a:pPr algn="ctr"/>
            <a:r>
              <a:rPr lang="ru-RU" sz="2000" dirty="0" smtClean="0"/>
              <a:t>«</a:t>
            </a:r>
            <a:r>
              <a:rPr lang="ru-RU" sz="2000" dirty="0" smtClean="0"/>
              <a:t>Центр развития ребенка – детский сад №11», </a:t>
            </a:r>
          </a:p>
          <a:p>
            <a:pPr algn="ctr"/>
            <a:r>
              <a:rPr lang="ru-RU" sz="2000" dirty="0" smtClean="0"/>
              <a:t>город Кунгур, Пермский край</a:t>
            </a:r>
          </a:p>
          <a:p>
            <a:pPr algn="ctr"/>
            <a:r>
              <a:rPr lang="ru-RU" sz="2000" dirty="0" smtClean="0"/>
              <a:t>Контакты:  89027963455, </a:t>
            </a:r>
            <a:endParaRPr lang="ru-RU" sz="2000" dirty="0" smtClean="0"/>
          </a:p>
          <a:p>
            <a:pPr algn="ctr"/>
            <a:r>
              <a:rPr lang="en-US" sz="2000" dirty="0" smtClean="0"/>
              <a:t>victoriaow78@inbox.ru</a:t>
            </a:r>
            <a:endParaRPr lang="ru-RU" sz="2000" dirty="0"/>
          </a:p>
        </p:txBody>
      </p:sp>
      <p:pic>
        <p:nvPicPr>
          <p:cNvPr id="16" name="Picture 2" descr="C:\Users\1\Desktop\год_педагога_и_наставни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3" y="44623"/>
            <a:ext cx="3162890" cy="223602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19872" y="1436583"/>
            <a:ext cx="5472608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Педагогическая династия </a:t>
            </a:r>
          </a:p>
          <a:p>
            <a:pPr algn="ctr"/>
            <a:r>
              <a:rPr lang="ru-RU" sz="2400" b="1" dirty="0" err="1" smtClean="0"/>
              <a:t>Матяшовых</a:t>
            </a:r>
            <a:r>
              <a:rPr lang="ru-RU" sz="2400" b="1" dirty="0" smtClean="0"/>
              <a:t> – </a:t>
            </a:r>
            <a:r>
              <a:rPr lang="ru-RU" sz="2400" b="1" dirty="0" err="1" smtClean="0"/>
              <a:t>Мельчиных</a:t>
            </a:r>
            <a:r>
              <a:rPr lang="ru-RU" sz="2400" b="1" dirty="0" smtClean="0"/>
              <a:t> – Лобановых (общий педагогический стаж – 93 года)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851920" y="188640"/>
            <a:ext cx="4608512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Региональный онлайн – фестиваль </a:t>
            </a:r>
          </a:p>
          <a:p>
            <a:pPr algn="ctr"/>
            <a:r>
              <a:rPr lang="ru-RU" sz="2000" b="1" dirty="0" smtClean="0"/>
              <a:t>«Педагогические династии </a:t>
            </a:r>
            <a:r>
              <a:rPr lang="ru-RU" sz="2000" b="1" dirty="0" err="1" smtClean="0"/>
              <a:t>Прикамья</a:t>
            </a:r>
            <a:r>
              <a:rPr lang="ru-RU" sz="2000" b="1" dirty="0" smtClean="0"/>
              <a:t>»</a:t>
            </a:r>
            <a:endParaRPr lang="ru-RU" dirty="0"/>
          </a:p>
        </p:txBody>
      </p:sp>
      <p:pic>
        <p:nvPicPr>
          <p:cNvPr id="8" name="Picture 2" descr="E:\документы\Фото\Семья\Др Я и Макс\др мои 45\ретушь\4.jpg"/>
          <p:cNvPicPr>
            <a:picLocks noChangeAspect="1" noChangeArrowheads="1"/>
          </p:cNvPicPr>
          <p:nvPr/>
        </p:nvPicPr>
        <p:blipFill>
          <a:blip r:embed="rId4" cstate="print"/>
          <a:srcRect l="21071" t="13165"/>
          <a:stretch>
            <a:fillRect/>
          </a:stretch>
        </p:blipFill>
        <p:spPr bwMode="auto">
          <a:xfrm>
            <a:off x="827584" y="2636912"/>
            <a:ext cx="2304256" cy="3803019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854253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1606687329_5-p-fon-dlya-prezentatsii-po-pravu-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91780" y="48999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Сведения о членах педагогической династии</a:t>
            </a:r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91095" y="1772816"/>
            <a:ext cx="2657153" cy="30469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 err="1" smtClean="0"/>
              <a:t>Мельчина</a:t>
            </a:r>
            <a:r>
              <a:rPr lang="ru-RU" sz="1600" b="1" u="sng" dirty="0" smtClean="0"/>
              <a:t> </a:t>
            </a:r>
            <a:r>
              <a:rPr lang="ru-RU" sz="1600" b="1" u="sng" dirty="0"/>
              <a:t>(</a:t>
            </a:r>
            <a:r>
              <a:rPr lang="ru-RU" sz="1600" b="1" u="sng" dirty="0" err="1" smtClean="0"/>
              <a:t>Матяшова</a:t>
            </a:r>
            <a:r>
              <a:rPr lang="ru-RU" sz="1600" b="1" u="sng" dirty="0" smtClean="0"/>
              <a:t>)</a:t>
            </a:r>
            <a:r>
              <a:rPr lang="ru-RU" sz="1600" b="1" dirty="0"/>
              <a:t> </a:t>
            </a:r>
            <a:r>
              <a:rPr lang="ru-RU" sz="1600" b="1" u="sng" dirty="0" smtClean="0"/>
              <a:t>Лариса </a:t>
            </a:r>
            <a:r>
              <a:rPr lang="ru-RU" sz="1600" b="1" u="sng" dirty="0" smtClean="0"/>
              <a:t>Николаевна</a:t>
            </a:r>
            <a:endParaRPr lang="ru-RU" sz="1600" b="1" dirty="0" smtClean="0"/>
          </a:p>
          <a:p>
            <a:pPr algn="just"/>
            <a:r>
              <a:rPr lang="ru-RU" sz="1600" dirty="0" smtClean="0"/>
              <a:t>     В </a:t>
            </a:r>
            <a:r>
              <a:rPr lang="ru-RU" sz="1600" dirty="0" smtClean="0"/>
              <a:t>апреле 1982г. </a:t>
            </a:r>
            <a:r>
              <a:rPr lang="ru-RU" sz="1600" dirty="0"/>
              <a:t>з</a:t>
            </a:r>
            <a:r>
              <a:rPr lang="ru-RU" sz="1600" dirty="0" smtClean="0"/>
              <a:t>анесена на городскую Доску Почета </a:t>
            </a:r>
            <a:r>
              <a:rPr lang="ru-RU" sz="1600" dirty="0" err="1" smtClean="0"/>
              <a:t>г.Кунгура</a:t>
            </a:r>
            <a:r>
              <a:rPr lang="ru-RU" sz="1600" dirty="0" smtClean="0"/>
              <a:t> за достигнутые успехи в труде и высокие показатели в социалистическом соревновании</a:t>
            </a:r>
            <a:r>
              <a:rPr lang="ru-RU" sz="1600" dirty="0" smtClean="0"/>
              <a:t>.</a:t>
            </a:r>
          </a:p>
          <a:p>
            <a:pPr algn="just"/>
            <a:r>
              <a:rPr lang="ru-RU" sz="1600" dirty="0"/>
              <a:t> </a:t>
            </a:r>
            <a:r>
              <a:rPr lang="ru-RU" sz="1600" dirty="0" smtClean="0"/>
              <a:t>    В августе 1987г. присвоено звание «Воспитатель – методист»</a:t>
            </a:r>
            <a:endParaRPr lang="ru-RU" sz="1600" dirty="0"/>
          </a:p>
        </p:txBody>
      </p:sp>
      <p:pic>
        <p:nvPicPr>
          <p:cNvPr id="4" name="Picture 2" descr="C:\Users\1\Desktop\Лист достижений сент 2023\проф конкурсы\мамочка\fHf8AjcPov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" t="13914" r="4876" b="8344"/>
          <a:stretch/>
        </p:blipFill>
        <p:spPr bwMode="auto">
          <a:xfrm>
            <a:off x="3203848" y="639873"/>
            <a:ext cx="5418602" cy="3474785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1\Desktop\год_педагога_и_наставни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5" y="74702"/>
            <a:ext cx="1814911" cy="128306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Documents\Лист достижений\Лист достижений 2023\Лист достиж дек 23\Пед династии\мамочка\w03qAaGrs5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" t="31447" r="2090" b="20154"/>
          <a:stretch/>
        </p:blipFill>
        <p:spPr bwMode="auto">
          <a:xfrm>
            <a:off x="3020400" y="4422624"/>
            <a:ext cx="5908084" cy="224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59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1606687329_5-p-fon-dlya-prezentatsii-po-pravu-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87824" y="332656"/>
            <a:ext cx="5976664" cy="35394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 err="1" smtClean="0"/>
              <a:t>Мельчина</a:t>
            </a:r>
            <a:r>
              <a:rPr lang="ru-RU" sz="1600" b="1" u="sng" dirty="0" smtClean="0"/>
              <a:t> </a:t>
            </a:r>
            <a:r>
              <a:rPr lang="ru-RU" sz="1600" b="1" u="sng" dirty="0"/>
              <a:t>(</a:t>
            </a:r>
            <a:r>
              <a:rPr lang="ru-RU" sz="1600" b="1" u="sng" dirty="0" err="1" smtClean="0"/>
              <a:t>Матяшова</a:t>
            </a:r>
            <a:r>
              <a:rPr lang="ru-RU" sz="1600" b="1" u="sng" dirty="0" smtClean="0"/>
              <a:t>)</a:t>
            </a:r>
            <a:r>
              <a:rPr lang="ru-RU" sz="1600" b="1" dirty="0"/>
              <a:t> </a:t>
            </a:r>
            <a:r>
              <a:rPr lang="ru-RU" sz="1600" b="1" u="sng" dirty="0" smtClean="0"/>
              <a:t>Лариса Николаевна</a:t>
            </a:r>
            <a:r>
              <a:rPr lang="ru-RU" sz="1600" b="1" dirty="0" smtClean="0"/>
              <a:t>,</a:t>
            </a:r>
          </a:p>
          <a:p>
            <a:pPr algn="just"/>
            <a:r>
              <a:rPr lang="ru-RU" sz="1600" b="1" dirty="0" smtClean="0"/>
              <a:t> </a:t>
            </a:r>
            <a:r>
              <a:rPr lang="ru-RU" sz="1600" b="1" dirty="0" smtClean="0"/>
              <a:t>    </a:t>
            </a:r>
            <a:r>
              <a:rPr lang="ru-RU" sz="1600" dirty="0" smtClean="0"/>
              <a:t>В </a:t>
            </a:r>
            <a:r>
              <a:rPr lang="ru-RU" sz="1600" dirty="0" smtClean="0"/>
              <a:t>1982г. награждена областной Почетной грамотой за успехи в работе по дошкольному воспитанию детей. В 1988г</a:t>
            </a:r>
            <a:r>
              <a:rPr lang="ru-RU" sz="1600" dirty="0"/>
              <a:t>. </a:t>
            </a:r>
            <a:r>
              <a:rPr lang="ru-RU" sz="1600" dirty="0" smtClean="0"/>
              <a:t>- грамотой Министерства образования РФ. 26.12.1975г. вручен знак «Победитель социалистического соревнования», 18.04.2005г. – нагрудный знак «Почетный работник общего образования РФ» Также награждена многочисленными грамотами. </a:t>
            </a:r>
            <a:endParaRPr lang="ru-RU" sz="1600" dirty="0" smtClean="0"/>
          </a:p>
          <a:p>
            <a:pPr algn="just"/>
            <a:r>
              <a:rPr lang="ru-RU" sz="1600" dirty="0"/>
              <a:t> </a:t>
            </a:r>
            <a:r>
              <a:rPr lang="ru-RU" sz="1600" dirty="0" smtClean="0"/>
              <a:t>   </a:t>
            </a:r>
            <a:r>
              <a:rPr lang="ru-RU" sz="1600" dirty="0" smtClean="0"/>
              <a:t>Активно </a:t>
            </a:r>
            <a:r>
              <a:rPr lang="ru-RU" sz="1600" dirty="0" smtClean="0"/>
              <a:t>занималась общественной деятельностью – долгие годы являлась председателем профкома МДОУ «</a:t>
            </a:r>
            <a:r>
              <a:rPr lang="ru-RU" sz="1600" dirty="0" smtClean="0"/>
              <a:t>Центр </a:t>
            </a:r>
            <a:r>
              <a:rPr lang="ru-RU" sz="1600" dirty="0" smtClean="0"/>
              <a:t>развития ребенка – детский сад №11», председателем участковой избирательной комиссии </a:t>
            </a:r>
            <a:r>
              <a:rPr lang="ru-RU" sz="1600" dirty="0" smtClean="0"/>
              <a:t>избирательных участков </a:t>
            </a:r>
            <a:r>
              <a:rPr lang="ru-RU" sz="1600" dirty="0" smtClean="0"/>
              <a:t>№ </a:t>
            </a:r>
            <a:r>
              <a:rPr lang="ru-RU" sz="1600" dirty="0" smtClean="0"/>
              <a:t>1923, 1925 </a:t>
            </a:r>
            <a:r>
              <a:rPr lang="ru-RU" sz="1600" dirty="0" err="1" smtClean="0"/>
              <a:t>г.Кунгура</a:t>
            </a:r>
            <a:r>
              <a:rPr lang="ru-RU" sz="1600" dirty="0" smtClean="0"/>
              <a:t> с 2008г по 2018г. </a:t>
            </a:r>
            <a:endParaRPr lang="ru-RU" sz="1600" dirty="0" smtClean="0"/>
          </a:p>
          <a:p>
            <a:pPr algn="just"/>
            <a:r>
              <a:rPr lang="ru-RU" sz="1600" dirty="0"/>
              <a:t> </a:t>
            </a:r>
            <a:r>
              <a:rPr lang="ru-RU" sz="1600" dirty="0" smtClean="0"/>
              <a:t>   </a:t>
            </a:r>
            <a:r>
              <a:rPr lang="ru-RU" sz="1600" dirty="0" smtClean="0"/>
              <a:t>С </a:t>
            </a:r>
            <a:r>
              <a:rPr lang="ru-RU" sz="1600" dirty="0" smtClean="0"/>
              <a:t>2001 г. -«Ветеран труда», с 2008г</a:t>
            </a:r>
            <a:r>
              <a:rPr lang="ru-RU" sz="1600" dirty="0"/>
              <a:t>. и </a:t>
            </a:r>
            <a:r>
              <a:rPr lang="ru-RU" sz="1600" dirty="0" smtClean="0"/>
              <a:t>по </a:t>
            </a:r>
            <a:r>
              <a:rPr lang="ru-RU" sz="1600" dirty="0"/>
              <a:t>настоящее время – пенсионер</a:t>
            </a:r>
            <a:r>
              <a:rPr lang="ru-RU" sz="1600" dirty="0" smtClean="0"/>
              <a:t>. </a:t>
            </a:r>
            <a:r>
              <a:rPr lang="ru-RU" sz="1600" b="1" dirty="0" smtClean="0"/>
              <a:t>Стаж педагогической деятельности – 33 года.</a:t>
            </a:r>
            <a:endParaRPr lang="ru-RU" sz="1600" b="1" dirty="0"/>
          </a:p>
        </p:txBody>
      </p:sp>
      <p:pic>
        <p:nvPicPr>
          <p:cNvPr id="1026" name="Picture 2" descr="C:\Users\1\Desktop\Лист достижений сент 2023\проф конкурсы\мамочка\9KM23mHr7h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" t="10895" r="3670" b="5246"/>
          <a:stretch/>
        </p:blipFill>
        <p:spPr bwMode="auto">
          <a:xfrm>
            <a:off x="4788024" y="4065857"/>
            <a:ext cx="3822352" cy="2619956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Лист достижений сент 2023\проф конкурсы\мамочка\QmS9Wh2fwu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" t="8681" b="4039"/>
          <a:stretch/>
        </p:blipFill>
        <p:spPr bwMode="auto">
          <a:xfrm>
            <a:off x="467544" y="4044332"/>
            <a:ext cx="3944456" cy="2641481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\Desktop\Лист достижений сент 2023\проф конкурсы\мамочка\ITVOBU4lWc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13" y="898263"/>
            <a:ext cx="1942165" cy="2763554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1\Desktop\год_педагога_и_наставник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5" y="74702"/>
            <a:ext cx="1814911" cy="128306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562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1606687329_5-p-fon-dlya-prezentatsii-po-pravu-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116632"/>
            <a:ext cx="759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Из семейного фотоархива </a:t>
            </a:r>
            <a:r>
              <a:rPr lang="ru-RU" b="1" dirty="0" err="1" smtClean="0"/>
              <a:t>Мельчиной</a:t>
            </a:r>
            <a:r>
              <a:rPr lang="ru-RU" b="1" dirty="0" smtClean="0"/>
              <a:t> Л.Н.: «Педагогический коллектив»</a:t>
            </a:r>
            <a:endParaRPr lang="ru-RU" b="1" dirty="0"/>
          </a:p>
        </p:txBody>
      </p:sp>
      <p:pic>
        <p:nvPicPr>
          <p:cNvPr id="8195" name="Picture 3" descr="E:\документы\Documents\Лист достижений\Лист достижений 2023\Лист достиж дек 23\Пед династии\мамочка\tAOE5xDORK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076" y="908720"/>
            <a:ext cx="3902545" cy="2557997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8196" name="Picture 4" descr="E:\документы\Documents\Лист достижений\Лист достижений 2023\Лист достиж дек 23\Пед династии\мамочка\gNTv9XcjCt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692696"/>
            <a:ext cx="4444713" cy="2750166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8197" name="Picture 5" descr="E:\документы\Documents\Лист достижений\Лист достижений 2023\Лист достиж дек 23\Пед династии\мамочка\bNh_Uzh6Rk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717032"/>
            <a:ext cx="4207632" cy="2988076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1026" name="Picture 2" descr="C:\Users\User\Desktop\я\8BEVPUjYz8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" t="14542" r="5820"/>
          <a:stretch/>
        </p:blipFill>
        <p:spPr bwMode="auto">
          <a:xfrm>
            <a:off x="4499992" y="3857845"/>
            <a:ext cx="4495654" cy="270645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1\Desktop\год_педагога_и_наставник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5" y="74702"/>
            <a:ext cx="1670895" cy="118124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384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1606687329_5-p-fon-dlya-prezentatsii-po-pravu-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89574" y="88615"/>
            <a:ext cx="8208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Из семейного фотоархива </a:t>
            </a:r>
            <a:r>
              <a:rPr lang="ru-RU" sz="1600" b="1" dirty="0" err="1" smtClean="0"/>
              <a:t>Мельчиной</a:t>
            </a:r>
            <a:r>
              <a:rPr lang="ru-RU" sz="1600" b="1" dirty="0" smtClean="0"/>
              <a:t> Л.Н.: «Педагогическая деятельность»</a:t>
            </a:r>
            <a:endParaRPr lang="ru-RU" sz="1600" b="1" dirty="0"/>
          </a:p>
        </p:txBody>
      </p:sp>
      <p:pic>
        <p:nvPicPr>
          <p:cNvPr id="4" name="Picture 2" descr="C:\Users\1\Desktop\Лист достижений сент 2023\проф конкурсы\мамочка\uQm22jtnCZ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3980">
            <a:off x="259539" y="1046975"/>
            <a:ext cx="3092082" cy="2326309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1\Desktop\Лист достижений сент 2023\проф конкурсы\мамочка\NqzULAsy_V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3673">
            <a:off x="5534907" y="782653"/>
            <a:ext cx="3345247" cy="2143049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1\Desktop\Лист достижений сент 2023\проф конкурсы\мамочка\jhpTo0L0nV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3570">
            <a:off x="251562" y="4410147"/>
            <a:ext cx="3100467" cy="1981392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E:\документы\Documents\Лист достижений\Лист достижений 2023\Лист достиж дек 23\Пед династии\мамочка\xIE6sfYeE2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88166">
            <a:off x="5665086" y="4344615"/>
            <a:ext cx="3041211" cy="2157359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11266" name="Picture 2" descr="E:\документы\Documents\Лист достижений\Лист достижений 2023\Лист достиж дек 23\Пед династии\мамочка\o1YCUxMSCo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14858" y="2675688"/>
            <a:ext cx="2825293" cy="1990949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4099" name="Picture 3" descr="C:\Users\User\Desktop\foto-i-kartinki-knigi-na-prozrachnom-fone-25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8460">
            <a:off x="3328472" y="950411"/>
            <a:ext cx="2240853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6880022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5704">
            <a:off x="3632390" y="4657732"/>
            <a:ext cx="1761640" cy="209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esktop\s1200-копия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304" y="2675689"/>
            <a:ext cx="1774773" cy="185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1\Desktop\год_педагога_и_наставника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5" y="74702"/>
            <a:ext cx="1814911" cy="128306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384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1606687329_5-p-fon-dlya-prezentatsii-po-pravu-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0809" y="88768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Из семейного фотоархива </a:t>
            </a:r>
            <a:r>
              <a:rPr lang="ru-RU" b="1" dirty="0" err="1" smtClean="0"/>
              <a:t>Мельчиной</a:t>
            </a:r>
            <a:r>
              <a:rPr lang="ru-RU" b="1" dirty="0" smtClean="0"/>
              <a:t> Л.Н.: «Выпускники»</a:t>
            </a:r>
            <a:endParaRPr lang="ru-RU" b="1" dirty="0"/>
          </a:p>
        </p:txBody>
      </p:sp>
      <p:pic>
        <p:nvPicPr>
          <p:cNvPr id="3" name="Picture 2" descr="C:\Users\1\Desktop\Лист достижений сент 2023\проф конкурсы\мамочка\FP8rvglzLL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275" y="548680"/>
            <a:ext cx="3888432" cy="294974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\Desktop\Лист достижений сент 2023\проф конкурсы\мамочка\c5wvSuSTyC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38" y="716233"/>
            <a:ext cx="3869551" cy="2760079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1\Desktop\Лист достижений сент 2023\проф конкурсы\мамочка\INRdj119oBQ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45024"/>
            <a:ext cx="4258121" cy="2984388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E:\документы\Documents\Лист достижений\Лист достижений 2023\Лист достиж дек 23\Пед династии\мамочка\WepjfFAwWz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645024"/>
            <a:ext cx="4302594" cy="306896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9" name="Picture 2" descr="C:\Users\1\Desktop\год_педагога_и_наставник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5" y="74702"/>
            <a:ext cx="1814911" cy="128306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788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1606687329_5-p-fon-dlya-prezentatsii-po-pravu-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1720" y="211962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Из семейного фотоархива </a:t>
            </a:r>
            <a:r>
              <a:rPr lang="ru-RU" b="1" dirty="0" err="1" smtClean="0"/>
              <a:t>Мельчиной</a:t>
            </a:r>
            <a:r>
              <a:rPr lang="ru-RU" b="1" dirty="0" smtClean="0"/>
              <a:t> Л.Н.: «Выпускники»</a:t>
            </a:r>
            <a:endParaRPr lang="ru-RU" b="1" dirty="0"/>
          </a:p>
        </p:txBody>
      </p:sp>
      <p:pic>
        <p:nvPicPr>
          <p:cNvPr id="10" name="Picture 5" descr="C:\Users\1\Desktop\Лист достижений сент 2023\проф конкурсы\мамочка\8HpFy5ykmm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" t="3887" r="3555" b="5856"/>
          <a:stretch/>
        </p:blipFill>
        <p:spPr bwMode="auto">
          <a:xfrm>
            <a:off x="4888095" y="908720"/>
            <a:ext cx="3913923" cy="2861127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документы\Documents\Лист достижений\Лист достижений 2023\Лист достиж дек 23\Пед династии\мамочка\TQTPVbn_EB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1989" y="908720"/>
            <a:ext cx="4288339" cy="2861127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9220" name="Picture 4" descr="E:\документы\Documents\Лист достижений\Лист достижений 2023\Лист достиж дек 23\Пед династии\мамочка\qySH7sgj2j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5087" y="3933056"/>
            <a:ext cx="3816424" cy="2775852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9221" name="Picture 5" descr="E:\документы\Documents\Лист достижений\Лист достижений 2023\Лист достиж дек 23\Пед династии\мамочка\0ke6YoEC-AQ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9003" y="3953576"/>
            <a:ext cx="3863752" cy="2734812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8" name="Picture 2" descr="C:\Users\1\Desktop\год_педагога_и_наставник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5" y="74702"/>
            <a:ext cx="1670895" cy="118124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788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1606687329_5-p-fon-dlya-prezentatsii-po-pravu-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5856" y="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Сведения о членах педагогической династии</a:t>
            </a:r>
            <a:endParaRPr lang="ru-RU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563888" y="435442"/>
            <a:ext cx="5435624" cy="310854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/>
              <a:t>Лобанова (</a:t>
            </a:r>
            <a:r>
              <a:rPr lang="ru-RU" sz="2000" b="1" u="sng" dirty="0" err="1" smtClean="0"/>
              <a:t>Мельчина</a:t>
            </a:r>
            <a:r>
              <a:rPr lang="ru-RU" sz="2000" b="1" u="sng" dirty="0" smtClean="0"/>
              <a:t>) Оксана Владимировна, </a:t>
            </a:r>
            <a:r>
              <a:rPr lang="ru-RU" sz="1600" dirty="0" smtClean="0"/>
              <a:t>1978г.р.</a:t>
            </a:r>
          </a:p>
          <a:p>
            <a:pPr algn="just"/>
            <a:r>
              <a:rPr lang="ru-RU" sz="1600" dirty="0" smtClean="0"/>
              <a:t> </a:t>
            </a:r>
            <a:r>
              <a:rPr lang="ru-RU" sz="1600" dirty="0" smtClean="0"/>
              <a:t>    В </a:t>
            </a:r>
            <a:r>
              <a:rPr lang="ru-RU" sz="1600" dirty="0"/>
              <a:t>1997г. окончила Кунгурское </a:t>
            </a:r>
            <a:r>
              <a:rPr lang="ru-RU" sz="1600" dirty="0" smtClean="0"/>
              <a:t>педагогическое училище </a:t>
            </a:r>
            <a:r>
              <a:rPr lang="ru-RU" sz="1600" dirty="0"/>
              <a:t>по </a:t>
            </a:r>
            <a:r>
              <a:rPr lang="ru-RU" sz="1600" dirty="0" smtClean="0"/>
              <a:t>специальности </a:t>
            </a:r>
            <a:r>
              <a:rPr lang="ru-RU" sz="1600" dirty="0"/>
              <a:t>«Дошкольное образование» с </a:t>
            </a:r>
            <a:r>
              <a:rPr lang="ru-RU" sz="1600" dirty="0" smtClean="0"/>
              <a:t>отличием. В </a:t>
            </a:r>
            <a:r>
              <a:rPr lang="ru-RU" sz="1600" dirty="0"/>
              <a:t>2001г. окончила заочно </a:t>
            </a:r>
            <a:r>
              <a:rPr lang="ru-RU" sz="1600" dirty="0" smtClean="0"/>
              <a:t>Уральский государственный педагогический университет </a:t>
            </a:r>
            <a:r>
              <a:rPr lang="ru-RU" sz="1600" dirty="0"/>
              <a:t>по </a:t>
            </a:r>
            <a:r>
              <a:rPr lang="ru-RU" sz="1600" dirty="0" smtClean="0"/>
              <a:t>специальности </a:t>
            </a:r>
            <a:r>
              <a:rPr lang="ru-RU" sz="1600" dirty="0"/>
              <a:t>«Педагог </a:t>
            </a:r>
            <a:r>
              <a:rPr lang="ru-RU" sz="1600" dirty="0" smtClean="0"/>
              <a:t>дошкольного </a:t>
            </a:r>
            <a:r>
              <a:rPr lang="ru-RU" sz="1600" dirty="0"/>
              <a:t>образования</a:t>
            </a:r>
            <a:r>
              <a:rPr lang="ru-RU" sz="1600" dirty="0" smtClean="0"/>
              <a:t>». </a:t>
            </a:r>
          </a:p>
          <a:p>
            <a:pPr algn="just"/>
            <a:r>
              <a:rPr lang="ru-RU" sz="1600" dirty="0"/>
              <a:t> </a:t>
            </a:r>
            <a:r>
              <a:rPr lang="ru-RU" sz="1600" dirty="0" smtClean="0"/>
              <a:t>    </a:t>
            </a:r>
            <a:r>
              <a:rPr lang="ru-RU" sz="1600" dirty="0" smtClean="0"/>
              <a:t>С </a:t>
            </a:r>
            <a:r>
              <a:rPr lang="ru-RU" sz="1600" dirty="0"/>
              <a:t>1997г. начала свою </a:t>
            </a:r>
            <a:r>
              <a:rPr lang="ru-RU" sz="1600" dirty="0" smtClean="0"/>
              <a:t>педагогическую деятельность </a:t>
            </a:r>
            <a:r>
              <a:rPr lang="ru-RU" sz="1600" dirty="0"/>
              <a:t>в детском саду </a:t>
            </a:r>
            <a:r>
              <a:rPr lang="ru-RU" sz="1600" dirty="0" smtClean="0"/>
              <a:t>№ 551 </a:t>
            </a:r>
            <a:r>
              <a:rPr lang="ru-RU" sz="1600" dirty="0"/>
              <a:t>МСПК «Надежда» </a:t>
            </a:r>
            <a:r>
              <a:rPr lang="ru-RU" sz="1600" dirty="0" err="1"/>
              <a:t>г.Екатеринбурга</a:t>
            </a:r>
            <a:r>
              <a:rPr lang="ru-RU" sz="1600" dirty="0"/>
              <a:t>, с 2001г. и</a:t>
            </a:r>
            <a:r>
              <a:rPr lang="ru-RU" sz="1600" dirty="0" smtClean="0"/>
              <a:t> по настоящее время </a:t>
            </a:r>
            <a:r>
              <a:rPr lang="ru-RU" sz="1600" dirty="0" smtClean="0"/>
              <a:t>работаю воспитателем </a:t>
            </a:r>
            <a:r>
              <a:rPr lang="ru-RU" sz="1600" dirty="0"/>
              <a:t>в </a:t>
            </a:r>
            <a:r>
              <a:rPr lang="ru-RU" sz="1600" dirty="0" smtClean="0"/>
              <a:t>МАДОУ «Центр развития ребенка – детский сад №11» </a:t>
            </a:r>
            <a:r>
              <a:rPr lang="ru-RU" sz="1600" dirty="0"/>
              <a:t>г.Кунгура. </a:t>
            </a:r>
          </a:p>
        </p:txBody>
      </p:sp>
      <p:pic>
        <p:nvPicPr>
          <p:cNvPr id="2051" name="Picture 3" descr="C:\Users\User\Desktop\я\X84t08nhD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513" y="843705"/>
            <a:ext cx="2053273" cy="2581531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я\dVUId9MmRu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02986"/>
            <a:ext cx="4283496" cy="3031911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1\Desktop\год_педагога_и_наставник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5" y="74702"/>
            <a:ext cx="1814911" cy="128306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:\документы\Фото\коллектив дс\Фото педагогов\я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54"/>
          <a:stretch/>
        </p:blipFill>
        <p:spPr bwMode="auto">
          <a:xfrm>
            <a:off x="2484895" y="4006306"/>
            <a:ext cx="1839304" cy="2715789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User\Desktop\я\TGLngN16BzI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1" t="5115" r="6283" b="4116"/>
          <a:stretch/>
        </p:blipFill>
        <p:spPr bwMode="auto">
          <a:xfrm>
            <a:off x="251520" y="3702986"/>
            <a:ext cx="1939055" cy="2655281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151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1606687329_5-p-fon-dlya-prezentatsii-po-pravu-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82888" y="188640"/>
            <a:ext cx="5616624" cy="286232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/>
              <a:t>Лобанова (</a:t>
            </a:r>
            <a:r>
              <a:rPr lang="ru-RU" sz="2000" b="1" u="sng" dirty="0" err="1" smtClean="0"/>
              <a:t>Мельчина</a:t>
            </a:r>
            <a:r>
              <a:rPr lang="ru-RU" sz="2000" b="1" u="sng" dirty="0" smtClean="0"/>
              <a:t>) Оксана Владимировна, </a:t>
            </a:r>
          </a:p>
          <a:p>
            <a:pPr algn="just"/>
            <a:r>
              <a:rPr lang="ru-RU" sz="1600" dirty="0" smtClean="0"/>
              <a:t>     С </a:t>
            </a:r>
            <a:r>
              <a:rPr lang="ru-RU" sz="1600" dirty="0" smtClean="0"/>
              <a:t>2004г. </a:t>
            </a:r>
            <a:r>
              <a:rPr lang="ru-RU" sz="1600" dirty="0" smtClean="0"/>
              <a:t>присвоена высшая квалификационная категория, </a:t>
            </a:r>
            <a:r>
              <a:rPr lang="ru-RU" sz="1600" dirty="0" smtClean="0"/>
              <a:t>участник экспериментальных инновационных педагогических площадок, </a:t>
            </a:r>
            <a:r>
              <a:rPr lang="ru-RU" sz="1600" dirty="0" smtClean="0"/>
              <a:t>принимала участие </a:t>
            </a:r>
            <a:r>
              <a:rPr lang="ru-RU" sz="1600" dirty="0" smtClean="0"/>
              <a:t>в муниципальном конкурсе «Учитель года - 2007» (диплом </a:t>
            </a:r>
            <a:r>
              <a:rPr lang="en-US" sz="1600" dirty="0" smtClean="0"/>
              <a:t>II </a:t>
            </a:r>
            <a:r>
              <a:rPr lang="ru-RU" sz="1600" dirty="0" smtClean="0"/>
              <a:t>степени) и др. профессиональных конкурсах различного </a:t>
            </a:r>
            <a:r>
              <a:rPr lang="ru-RU" sz="1600" dirty="0" smtClean="0"/>
              <a:t>уровня</a:t>
            </a:r>
            <a:r>
              <a:rPr lang="ru-RU" sz="1600" dirty="0" smtClean="0"/>
              <a:t>.</a:t>
            </a:r>
          </a:p>
          <a:p>
            <a:pPr algn="just"/>
            <a:r>
              <a:rPr lang="ru-RU" sz="1600" dirty="0"/>
              <a:t> </a:t>
            </a:r>
            <a:r>
              <a:rPr lang="ru-RU" sz="1600" dirty="0" smtClean="0"/>
              <a:t>    С </a:t>
            </a:r>
            <a:r>
              <a:rPr lang="ru-RU" sz="1600" dirty="0" smtClean="0"/>
              <a:t>2013г. по 2018г. являлась руководителем Муниципальной школы передового педагогического опыта педагогов </a:t>
            </a:r>
            <a:r>
              <a:rPr lang="ru-RU" sz="1600" dirty="0" err="1" smtClean="0"/>
              <a:t>г.Кунгура</a:t>
            </a:r>
            <a:r>
              <a:rPr lang="ru-RU" sz="1600" dirty="0" smtClean="0"/>
              <a:t>, с 2022г. - Школы наставничества </a:t>
            </a:r>
            <a:r>
              <a:rPr lang="ru-RU" sz="1600" dirty="0" smtClean="0"/>
              <a:t>ДОО. Транслирую </a:t>
            </a:r>
            <a:r>
              <a:rPr lang="ru-RU" sz="1600" dirty="0" smtClean="0"/>
              <a:t>свой педагогический опыт в сборниках и журналах, на конференциях, семинарах и форумах различного уровня. </a:t>
            </a:r>
            <a:endParaRPr lang="ru-RU" sz="1600" dirty="0"/>
          </a:p>
        </p:txBody>
      </p:sp>
      <p:pic>
        <p:nvPicPr>
          <p:cNvPr id="5" name="Рисунок 4" descr="D:\документы\Портфолио 2019\2.1 Участие в метод. объедин\Школа перед.пед. опыта\ШППО 2015 - 16\img920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1425" y="3212976"/>
            <a:ext cx="2394148" cy="3482316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3074" name="Picture 2" descr="E:\документы\Портфолио 2019\!!! 1 Общие сведения Грамоты\img8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194" y="3212975"/>
            <a:ext cx="2483217" cy="3509809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документы\Documents\Лист достижений\Лист достижений 2023\Лист достиж июнь\публикация\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6006">
            <a:off x="411362" y="3431095"/>
            <a:ext cx="2170559" cy="3144184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сканирование00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40" y="211247"/>
            <a:ext cx="2249262" cy="288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1\Desktop\год_педагога_и_наставник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5" y="74702"/>
            <a:ext cx="1814911" cy="128306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E:\документы\Documents\Лист достижений\Лист достижений 2023\Лист достиж сент 2023\публ\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79" y="3348365"/>
            <a:ext cx="2219870" cy="3109545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151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1606687329_5-p-fon-dlya-prezentatsii-po-pravu-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9752" y="35332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Сведения о членах педагогической династии</a:t>
            </a:r>
            <a:endParaRPr lang="ru-RU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923928" y="620688"/>
            <a:ext cx="5070466" cy="243143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/>
              <a:t>Лобанова (</a:t>
            </a:r>
            <a:r>
              <a:rPr lang="ru-RU" sz="2000" b="1" u="sng" dirty="0" err="1" smtClean="0"/>
              <a:t>Мельчина</a:t>
            </a:r>
            <a:r>
              <a:rPr lang="ru-RU" sz="2000" b="1" u="sng" dirty="0" smtClean="0"/>
              <a:t>) Оксана Владимировна</a:t>
            </a:r>
          </a:p>
          <a:p>
            <a:pPr algn="just"/>
            <a:r>
              <a:rPr lang="ru-RU" sz="1600" dirty="0" smtClean="0"/>
              <a:t>    В </a:t>
            </a:r>
            <a:r>
              <a:rPr lang="ru-RU" sz="1600" dirty="0" smtClean="0"/>
              <a:t>2011г.</a:t>
            </a:r>
            <a:r>
              <a:rPr lang="ru-RU" sz="1600" dirty="0"/>
              <a:t> в</a:t>
            </a:r>
            <a:r>
              <a:rPr lang="ru-RU" sz="1600" dirty="0" smtClean="0"/>
              <a:t>ручена грамота </a:t>
            </a:r>
            <a:r>
              <a:rPr lang="ru-RU" sz="1600" dirty="0"/>
              <a:t>Министерства образования </a:t>
            </a:r>
            <a:r>
              <a:rPr lang="ru-RU" sz="1600" dirty="0" smtClean="0"/>
              <a:t>Пермского края, в 2015г. - грамота Министерства образования и науки РФ. </a:t>
            </a:r>
            <a:endParaRPr lang="ru-RU" sz="1600" dirty="0" smtClean="0"/>
          </a:p>
          <a:p>
            <a:pPr algn="just"/>
            <a:r>
              <a:rPr lang="ru-RU" sz="1600" dirty="0" smtClean="0"/>
              <a:t>    В </a:t>
            </a:r>
            <a:r>
              <a:rPr lang="ru-RU" sz="1600" dirty="0" smtClean="0"/>
              <a:t>2019г. </a:t>
            </a:r>
            <a:r>
              <a:rPr lang="ru-RU" sz="1600" dirty="0"/>
              <a:t>н</a:t>
            </a:r>
            <a:r>
              <a:rPr lang="ru-RU" sz="1600" dirty="0" smtClean="0"/>
              <a:t>аграждена </a:t>
            </a:r>
            <a:r>
              <a:rPr lang="ru-RU" sz="1600" dirty="0"/>
              <a:t>Н</a:t>
            </a:r>
            <a:r>
              <a:rPr lang="ru-RU" sz="1600" dirty="0" smtClean="0"/>
              <a:t>агрудным знаком «Почетный работник воспитания и просвещения Российской Федерации». </a:t>
            </a:r>
            <a:endParaRPr lang="ru-RU" sz="1600" dirty="0" smtClean="0"/>
          </a:p>
          <a:p>
            <a:pPr algn="just"/>
            <a:r>
              <a:rPr lang="ru-RU" sz="1600" b="1" dirty="0"/>
              <a:t> </a:t>
            </a:r>
            <a:r>
              <a:rPr lang="ru-RU" sz="1600" b="1" dirty="0" smtClean="0"/>
              <a:t>   </a:t>
            </a:r>
            <a:r>
              <a:rPr lang="ru-RU" sz="1600" b="1" dirty="0" smtClean="0"/>
              <a:t>Педагогический </a:t>
            </a:r>
            <a:r>
              <a:rPr lang="ru-RU" sz="1600" b="1" dirty="0"/>
              <a:t>стаж – 26 лет</a:t>
            </a:r>
            <a:r>
              <a:rPr lang="ru-RU" sz="1600" b="1" dirty="0" smtClean="0"/>
              <a:t>.</a:t>
            </a:r>
            <a:endParaRPr lang="ru-RU" sz="1600" b="1" dirty="0"/>
          </a:p>
        </p:txBody>
      </p:sp>
      <p:pic>
        <p:nvPicPr>
          <p:cNvPr id="5" name="Picture 2" descr="C:\Users\User\Desktop\L4F0JqrSvH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19" y="836712"/>
            <a:ext cx="2812666" cy="2109499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Портфолио 2024\грамоты\Мин обр РФ 2015г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18" y="3140967"/>
            <a:ext cx="2603568" cy="3582565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Портфолио 2024\грамоты\Мин.грамота 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389" y="3140968"/>
            <a:ext cx="2434366" cy="3564083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Портфолио 2024\грамоты\Благод. главы 06.07.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000" y="3140968"/>
            <a:ext cx="2363314" cy="3553374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1\Desktop\год_педагога_и_наставник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5" y="74702"/>
            <a:ext cx="1814911" cy="128306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151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1606687329_5-p-fon-dlya-prezentatsii-po-pravu-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18024" y="74702"/>
            <a:ext cx="820891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smtClean="0"/>
              <a:t>Из семейного фотоархива Лобановой О.В.: «Педагогическая деятельность»</a:t>
            </a:r>
            <a:endParaRPr lang="ru-RU" sz="1700" b="1" dirty="0"/>
          </a:p>
        </p:txBody>
      </p:sp>
      <p:pic>
        <p:nvPicPr>
          <p:cNvPr id="4098" name="Picture 2" descr="C:\Users\User\Desktop\я\AmsWQPleeG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6" r="19249" b="18004"/>
          <a:stretch/>
        </p:blipFill>
        <p:spPr bwMode="auto">
          <a:xfrm rot="21144468">
            <a:off x="296094" y="1238413"/>
            <a:ext cx="2834726" cy="2261665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документы\Портфолио 2024\СМШ\СМШ фото\IMG_20211127_1321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3336">
            <a:off x="5292080" y="4206661"/>
            <a:ext cx="3608210" cy="2276872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3" descr="DSCN045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4580">
            <a:off x="5923444" y="800398"/>
            <a:ext cx="3042548" cy="2282974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User\Desktop\1686924440_polinka-top-p-kartinka-myach-na-belom-fone-krasivo-1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374" y="2996952"/>
            <a:ext cx="1381651" cy="138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a6d9339238f73a26fa4acb5c455cc36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203" y="692695"/>
            <a:ext cx="2134277" cy="16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1\Desktop\год_педагога_и_наставника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5" y="74702"/>
            <a:ext cx="1814911" cy="128306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Июнь 2009г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72"/>
          <a:stretch>
            <a:fillRect/>
          </a:stretch>
        </p:blipFill>
        <p:spPr bwMode="auto">
          <a:xfrm rot="21183239">
            <a:off x="350642" y="4253624"/>
            <a:ext cx="3355768" cy="2189966"/>
          </a:xfrm>
          <a:prstGeom prst="rect">
            <a:avLst/>
          </a:prstGeom>
          <a:noFill/>
          <a:ln w="28575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E:\документы\Documents\Лист достижений\Лист достижений 2023\Лист достиж июнь\21.04.23 экс-сия в библиотеку\wY0w-wrep_M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9" t="18666" r="2765" b="4029"/>
          <a:stretch/>
        </p:blipFill>
        <p:spPr bwMode="auto">
          <a:xfrm>
            <a:off x="2699792" y="2244279"/>
            <a:ext cx="3268454" cy="2129565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User\Desktop\1639200380_14-papik-pro-p-klipart-igrushki-16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030" y="4645505"/>
            <a:ext cx="2095978" cy="140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136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1606687329_5-p-fon-dlya-prezentatsii-po-pravu-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87220" y="4916020"/>
            <a:ext cx="2505260" cy="18158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u="sng" dirty="0" smtClean="0"/>
              <a:t>Продолжатель педагогической династии </a:t>
            </a:r>
            <a:endParaRPr lang="ru-RU" sz="1600" u="sng" dirty="0" smtClean="0"/>
          </a:p>
          <a:p>
            <a:pPr algn="ctr"/>
            <a:r>
              <a:rPr lang="ru-RU" sz="1600" b="1" dirty="0" smtClean="0"/>
              <a:t>Лобанова </a:t>
            </a:r>
            <a:r>
              <a:rPr lang="ru-RU" sz="1600" b="1" dirty="0" smtClean="0"/>
              <a:t>(</a:t>
            </a:r>
            <a:r>
              <a:rPr lang="ru-RU" sz="1600" b="1" dirty="0" err="1" smtClean="0"/>
              <a:t>Мельчина</a:t>
            </a:r>
            <a:r>
              <a:rPr lang="ru-RU" sz="1600" b="1" dirty="0" smtClean="0"/>
              <a:t>) Оксана Владимировна, </a:t>
            </a:r>
            <a:r>
              <a:rPr lang="ru-RU" sz="1600" dirty="0" smtClean="0"/>
              <a:t>19.10.1978г.р., воспитатель ДОО</a:t>
            </a:r>
            <a:r>
              <a:rPr lang="ru-RU" sz="1600" dirty="0" smtClean="0"/>
              <a:t>.</a:t>
            </a:r>
          </a:p>
          <a:p>
            <a:pPr algn="ctr"/>
            <a:endParaRPr lang="ru-RU" sz="16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721863" y="211165"/>
            <a:ext cx="4608512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Педагогическая династия </a:t>
            </a:r>
          </a:p>
          <a:p>
            <a:pPr algn="ctr"/>
            <a:r>
              <a:rPr lang="ru-RU" sz="2000" b="1" dirty="0" err="1" smtClean="0"/>
              <a:t>Матяшовых</a:t>
            </a:r>
            <a:r>
              <a:rPr lang="ru-RU" sz="2000" b="1" dirty="0" smtClean="0"/>
              <a:t> – </a:t>
            </a:r>
            <a:r>
              <a:rPr lang="ru-RU" sz="2000" b="1" dirty="0" err="1" smtClean="0"/>
              <a:t>Мельчиных</a:t>
            </a:r>
            <a:r>
              <a:rPr lang="ru-RU" sz="2000" b="1" dirty="0" smtClean="0"/>
              <a:t> – Лобановых (общий педагогический стаж – 93 года)</a:t>
            </a:r>
            <a:endParaRPr lang="ru-RU" dirty="0"/>
          </a:p>
        </p:txBody>
      </p:sp>
      <p:pic>
        <p:nvPicPr>
          <p:cNvPr id="6" name="Рисунок 5" descr="C:\Users\1\Documents\Лиза\деды\IMG-29e27cea7b7acdf4690345e6f46456cf-V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4" t="14319" r="17102" b="23978"/>
          <a:stretch/>
        </p:blipFill>
        <p:spPr bwMode="auto">
          <a:xfrm>
            <a:off x="682650" y="1878746"/>
            <a:ext cx="2520280" cy="2830659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46646" y="4924348"/>
            <a:ext cx="2592288" cy="18158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u="sng" dirty="0" smtClean="0"/>
              <a:t>Основатель педагогической династии</a:t>
            </a:r>
          </a:p>
          <a:p>
            <a:pPr algn="ctr"/>
            <a:r>
              <a:rPr lang="ru-RU" sz="1600" b="1" dirty="0" err="1" smtClean="0"/>
              <a:t>Матяшова</a:t>
            </a:r>
            <a:r>
              <a:rPr lang="ru-RU" sz="1600" b="1" dirty="0" smtClean="0"/>
              <a:t> Александра Николаевна</a:t>
            </a:r>
            <a:r>
              <a:rPr lang="ru-RU" sz="1600" dirty="0" smtClean="0"/>
              <a:t>, </a:t>
            </a:r>
          </a:p>
          <a:p>
            <a:pPr algn="ctr"/>
            <a:r>
              <a:rPr lang="ru-RU" sz="1600" dirty="0" smtClean="0"/>
              <a:t>02.05.1926г-24.10.2010г. – учитель русского языка и литературы.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3618710" y="4906501"/>
            <a:ext cx="2430267" cy="18158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u="sng" dirty="0" smtClean="0"/>
              <a:t>Глава </a:t>
            </a:r>
            <a:endParaRPr lang="ru-RU" sz="1600" u="sng" dirty="0" smtClean="0"/>
          </a:p>
          <a:p>
            <a:pPr algn="ctr"/>
            <a:r>
              <a:rPr lang="ru-RU" sz="1600" u="sng" dirty="0" smtClean="0"/>
              <a:t>педагогической </a:t>
            </a:r>
            <a:r>
              <a:rPr lang="ru-RU" sz="1600" u="sng" dirty="0" smtClean="0"/>
              <a:t>династии</a:t>
            </a:r>
          </a:p>
          <a:p>
            <a:pPr algn="ctr"/>
            <a:r>
              <a:rPr lang="ru-RU" sz="1600" b="1" dirty="0" err="1" smtClean="0"/>
              <a:t>Мельчина</a:t>
            </a:r>
            <a:r>
              <a:rPr lang="ru-RU" sz="1600" b="1" dirty="0" smtClean="0"/>
              <a:t> (</a:t>
            </a:r>
            <a:r>
              <a:rPr lang="ru-RU" sz="1600" b="1" dirty="0" err="1" smtClean="0"/>
              <a:t>Матяшова</a:t>
            </a:r>
            <a:r>
              <a:rPr lang="ru-RU" sz="1600" b="1" dirty="0" smtClean="0"/>
              <a:t>) Лариса Николаевна</a:t>
            </a:r>
            <a:r>
              <a:rPr lang="ru-RU" sz="1600" dirty="0" smtClean="0"/>
              <a:t>, 28.06.1954г.р</a:t>
            </a:r>
            <a:r>
              <a:rPr lang="ru-RU" sz="1600" dirty="0" smtClean="0"/>
              <a:t>., </a:t>
            </a:r>
            <a:r>
              <a:rPr lang="ru-RU" sz="1600" dirty="0" smtClean="0"/>
              <a:t>воспитатель ДОО</a:t>
            </a:r>
            <a:r>
              <a:rPr lang="ru-RU" sz="1600" dirty="0" smtClean="0"/>
              <a:t>.</a:t>
            </a:r>
          </a:p>
          <a:p>
            <a:pPr algn="ctr"/>
            <a:endParaRPr lang="ru-RU" sz="1600" dirty="0"/>
          </a:p>
        </p:txBody>
      </p:sp>
      <p:sp>
        <p:nvSpPr>
          <p:cNvPr id="4" name="Стрелка вниз 3"/>
          <p:cNvSpPr/>
          <p:nvPr/>
        </p:nvSpPr>
        <p:spPr>
          <a:xfrm rot="1815441">
            <a:off x="2440193" y="1358530"/>
            <a:ext cx="360040" cy="37600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rot="782293">
            <a:off x="4846099" y="1371301"/>
            <a:ext cx="360040" cy="37600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19477471">
            <a:off x="7177839" y="1384021"/>
            <a:ext cx="429026" cy="387916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 descr="D:\документы\Фотосессия март 2017г\Нравятся\_MG_693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7"/>
          <a:stretch/>
        </p:blipFill>
        <p:spPr bwMode="auto">
          <a:xfrm>
            <a:off x="3761158" y="1860316"/>
            <a:ext cx="2145372" cy="2817473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15" name="Picture 3" descr="D:\документы\Фото\коллектив дс\Фото педагогов\л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8"/>
          <a:stretch/>
        </p:blipFill>
        <p:spPr bwMode="auto">
          <a:xfrm>
            <a:off x="6533235" y="1860316"/>
            <a:ext cx="2014594" cy="2830659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1\Desktop\год_педагога_и_наставник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5" y="74702"/>
            <a:ext cx="2075428" cy="146723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694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1606687329_5-p-fon-dlya-prezentatsii-po-pravu-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47664" y="74702"/>
            <a:ext cx="7596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Из семейного фотоархива Лобановой О.В.: «Выпускники»</a:t>
            </a:r>
            <a:endParaRPr lang="ru-RU" sz="2000" b="1" dirty="0"/>
          </a:p>
        </p:txBody>
      </p:sp>
      <p:pic>
        <p:nvPicPr>
          <p:cNvPr id="5122" name="Picture 2" descr="C:\Users\User\Desktop\я\PTDRs4i8eL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872392"/>
            <a:ext cx="3945927" cy="2617259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я\pOGxFx--ni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889" y="667692"/>
            <a:ext cx="4137582" cy="282196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я\ctpDP5gfHT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20" y="3789040"/>
            <a:ext cx="4328780" cy="2861053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я\eTtZAmBsKb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889" y="3789040"/>
            <a:ext cx="4149305" cy="2784574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1\Desktop\год_педагога_и_наставник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5" y="74702"/>
            <a:ext cx="1814911" cy="128306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081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1606687329_5-p-fon-dlya-prezentatsii-po-pravu-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61765" y="548680"/>
            <a:ext cx="4320480" cy="32932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    У </a:t>
            </a:r>
            <a:r>
              <a:rPr lang="ru-RU" sz="1600" dirty="0" smtClean="0"/>
              <a:t>нашей педагогической династии сотни воспитанников и учеников, которые стали </a:t>
            </a:r>
            <a:r>
              <a:rPr lang="ru-RU" sz="1600" dirty="0"/>
              <a:t>достойными гражданами нашей </a:t>
            </a:r>
            <a:r>
              <a:rPr lang="ru-RU" sz="1600" dirty="0" smtClean="0"/>
              <a:t>страны, прекрасными людьми и специалистами, представителями разных профессий и, конечно же, пополнили ряды педагогического сообщества. </a:t>
            </a:r>
            <a:endParaRPr lang="ru-RU" sz="1600" dirty="0" smtClean="0"/>
          </a:p>
          <a:p>
            <a:pPr algn="just"/>
            <a:r>
              <a:rPr lang="ru-RU" sz="1600" dirty="0"/>
              <a:t> </a:t>
            </a:r>
            <a:r>
              <a:rPr lang="ru-RU" sz="1600" dirty="0" smtClean="0"/>
              <a:t>   </a:t>
            </a:r>
            <a:r>
              <a:rPr lang="ru-RU" sz="1600" dirty="0" smtClean="0"/>
              <a:t> </a:t>
            </a:r>
            <a:r>
              <a:rPr lang="ru-RU" sz="1600" dirty="0" smtClean="0"/>
              <a:t>У каждого из них свой творческий путь, новые идеи и замыслы, что очень радостно наблюдать и приятно нашим педагогическим сердцам… </a:t>
            </a:r>
            <a:endParaRPr lang="ru-RU" sz="1600" dirty="0" smtClean="0"/>
          </a:p>
          <a:p>
            <a:pPr algn="just"/>
            <a:r>
              <a:rPr lang="ru-RU" sz="1600" dirty="0"/>
              <a:t> </a:t>
            </a:r>
            <a:r>
              <a:rPr lang="ru-RU" sz="1600" dirty="0" smtClean="0"/>
              <a:t>   </a:t>
            </a:r>
            <a:r>
              <a:rPr lang="ru-RU" sz="1600" dirty="0" smtClean="0"/>
              <a:t>В </a:t>
            </a:r>
            <a:r>
              <a:rPr lang="ru-RU" sz="1600" dirty="0" smtClean="0"/>
              <a:t>этом наверное и есть истинный смысл нашего педагогического труда…</a:t>
            </a:r>
            <a:endParaRPr lang="ru-RU" sz="1600" dirty="0"/>
          </a:p>
        </p:txBody>
      </p:sp>
      <p:pic>
        <p:nvPicPr>
          <p:cNvPr id="4" name="Picture 2" descr="C:\Портфолио 2024\грамоты\05.10.23 Благод письмо пед династ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76" y="807457"/>
            <a:ext cx="3944176" cy="5574336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User\Desktop\я\6bTCndmq6w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247973"/>
            <a:ext cx="1944601" cy="2106488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1\Desktop\год_педагога_и_наставник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5" y="74702"/>
            <a:ext cx="1814911" cy="128306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i6b4VBc65Z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9"/>
          <a:stretch/>
        </p:blipFill>
        <p:spPr bwMode="auto">
          <a:xfrm>
            <a:off x="4283504" y="4247973"/>
            <a:ext cx="2562018" cy="2137939"/>
          </a:xfrm>
          <a:prstGeom prst="rect">
            <a:avLst/>
          </a:prstGeom>
          <a:noFill/>
          <a:ln w="28575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081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1606687329_5-p-fon-dlya-prezentatsii-po-pravu-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7784" y="0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Сведения о членах педагогической династии</a:t>
            </a:r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203848" y="513739"/>
            <a:ext cx="5760640" cy="32932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 err="1" smtClean="0"/>
              <a:t>Матяшова</a:t>
            </a:r>
            <a:r>
              <a:rPr lang="ru-RU" sz="1600" b="1" u="sng" dirty="0" smtClean="0"/>
              <a:t> Александра Николаевна</a:t>
            </a:r>
            <a:r>
              <a:rPr lang="ru-RU" sz="1600" b="1" dirty="0" smtClean="0"/>
              <a:t> </a:t>
            </a:r>
            <a:r>
              <a:rPr lang="ru-RU" sz="1600" dirty="0" smtClean="0"/>
              <a:t>(</a:t>
            </a:r>
            <a:r>
              <a:rPr lang="ru-RU" sz="1600" dirty="0" smtClean="0"/>
              <a:t>02.05.1926г.-24.10.2010г.)</a:t>
            </a:r>
          </a:p>
          <a:p>
            <a:pPr algn="just"/>
            <a:r>
              <a:rPr lang="ru-RU" sz="1600" dirty="0" smtClean="0"/>
              <a:t>   В </a:t>
            </a:r>
            <a:r>
              <a:rPr lang="ru-RU" sz="1600" dirty="0"/>
              <a:t>годы </a:t>
            </a:r>
            <a:r>
              <a:rPr lang="ru-RU" sz="1600" dirty="0" smtClean="0"/>
              <a:t>войны училась в </a:t>
            </a:r>
            <a:r>
              <a:rPr lang="ru-RU" sz="1600" dirty="0" err="1" smtClean="0"/>
              <a:t>Суксунском</a:t>
            </a:r>
            <a:r>
              <a:rPr lang="ru-RU" sz="1600" dirty="0" smtClean="0"/>
              <a:t> педагогическом училище, </a:t>
            </a:r>
            <a:r>
              <a:rPr lang="ru-RU" sz="1600" dirty="0"/>
              <a:t>окончила </a:t>
            </a:r>
            <a:r>
              <a:rPr lang="ru-RU" sz="1600" dirty="0" smtClean="0"/>
              <a:t>его в июне 1945г</a:t>
            </a:r>
            <a:r>
              <a:rPr lang="ru-RU" sz="1600" dirty="0"/>
              <a:t>. Начала свою </a:t>
            </a:r>
            <a:r>
              <a:rPr lang="ru-RU" sz="1600" dirty="0" smtClean="0"/>
              <a:t>педагогическую деятельность в тяжелые послевоенные годы воспитателем в </a:t>
            </a:r>
            <a:r>
              <a:rPr lang="ru-RU" sz="1600" dirty="0" err="1"/>
              <a:t>Черноярском</a:t>
            </a:r>
            <a:r>
              <a:rPr lang="ru-RU" sz="1600" dirty="0"/>
              <a:t> детском доме, затем </a:t>
            </a:r>
            <a:r>
              <a:rPr lang="ru-RU" sz="1600" dirty="0" smtClean="0"/>
              <a:t>работала учителем в </a:t>
            </a:r>
            <a:r>
              <a:rPr lang="ru-RU" sz="1600" dirty="0"/>
              <a:t>сельской школе деревни </a:t>
            </a:r>
            <a:r>
              <a:rPr lang="ru-RU" sz="1600" dirty="0" smtClean="0"/>
              <a:t>Морозково и школе </a:t>
            </a:r>
            <a:r>
              <a:rPr lang="ru-RU" sz="1600" dirty="0"/>
              <a:t>села </a:t>
            </a:r>
            <a:r>
              <a:rPr lang="ru-RU" sz="1600" dirty="0" err="1"/>
              <a:t>Спасо</a:t>
            </a:r>
            <a:r>
              <a:rPr lang="ru-RU" sz="1600" dirty="0"/>
              <a:t>-Барды учителем русского языка, </a:t>
            </a:r>
            <a:r>
              <a:rPr lang="ru-RU" sz="1600" dirty="0" smtClean="0"/>
              <a:t>литературы и немецкого </a:t>
            </a:r>
            <a:r>
              <a:rPr lang="ru-RU" sz="1600" dirty="0"/>
              <a:t>языка</a:t>
            </a:r>
            <a:r>
              <a:rPr lang="ru-RU" sz="1600" dirty="0" smtClean="0"/>
              <a:t>.</a:t>
            </a:r>
          </a:p>
          <a:p>
            <a:pPr algn="just"/>
            <a:r>
              <a:rPr lang="ru-RU" sz="1600" dirty="0" smtClean="0"/>
              <a:t>   Заочно </a:t>
            </a:r>
            <a:r>
              <a:rPr lang="ru-RU" sz="1600" dirty="0"/>
              <a:t>училась в Пермском </a:t>
            </a:r>
            <a:r>
              <a:rPr lang="ru-RU" sz="1600" dirty="0" smtClean="0"/>
              <a:t>педагогическом </a:t>
            </a:r>
            <a:r>
              <a:rPr lang="ru-RU" sz="1600" dirty="0"/>
              <a:t>институте (из-за смерти мужа окончила </a:t>
            </a:r>
            <a:r>
              <a:rPr lang="ru-RU" sz="1600" dirty="0" smtClean="0"/>
              <a:t>только 3 </a:t>
            </a:r>
            <a:r>
              <a:rPr lang="ru-RU" sz="1600" dirty="0"/>
              <a:t>курса, </a:t>
            </a:r>
            <a:r>
              <a:rPr lang="ru-RU" sz="1600" dirty="0" smtClean="0"/>
              <a:t>осталась одна с двумя малолетними дочками 1 года и 3 лет). В 1962 -1963 учебном году </a:t>
            </a:r>
            <a:r>
              <a:rPr lang="ru-RU" sz="1600" dirty="0"/>
              <a:t>б</a:t>
            </a:r>
            <a:r>
              <a:rPr lang="ru-RU" sz="1600" dirty="0" smtClean="0"/>
              <a:t>ыла </a:t>
            </a:r>
            <a:r>
              <a:rPr lang="ru-RU" sz="1600" dirty="0"/>
              <a:t>завучем 8-летней </a:t>
            </a:r>
            <a:r>
              <a:rPr lang="ru-RU" sz="1600" dirty="0" err="1" smtClean="0"/>
              <a:t>Спасо</a:t>
            </a:r>
            <a:r>
              <a:rPr lang="ru-RU" sz="1600" dirty="0" smtClean="0"/>
              <a:t> - </a:t>
            </a:r>
            <a:r>
              <a:rPr lang="ru-RU" sz="1600" dirty="0" err="1" smtClean="0"/>
              <a:t>Бардинской</a:t>
            </a:r>
            <a:r>
              <a:rPr lang="ru-RU" sz="1600" dirty="0" smtClean="0"/>
              <a:t> </a:t>
            </a:r>
            <a:r>
              <a:rPr lang="ru-RU" sz="1600" dirty="0"/>
              <a:t>школы.  </a:t>
            </a:r>
            <a:r>
              <a:rPr lang="ru-RU" sz="1600" dirty="0" smtClean="0"/>
              <a:t>Её отличало ответственное отношение к своему делу, </a:t>
            </a:r>
            <a:r>
              <a:rPr lang="ru-RU" sz="1600" dirty="0" smtClean="0"/>
              <a:t>воспитанию </a:t>
            </a:r>
            <a:r>
              <a:rPr lang="ru-RU" sz="1600" dirty="0" smtClean="0"/>
              <a:t>детей, любовь и требовательность к ним. </a:t>
            </a:r>
            <a:endParaRPr lang="ru-RU" sz="1600" dirty="0"/>
          </a:p>
        </p:txBody>
      </p:sp>
      <p:pic>
        <p:nvPicPr>
          <p:cNvPr id="5" name="Рисунок 4" descr="C:\Users\1\Documents\Лиза\деды\бабушка Саша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61" y="629289"/>
            <a:ext cx="1584176" cy="2808312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1026" name="Picture 2" descr="C:\Users\1\Desktop\Лист достижений сент 2023\проф конкурсы\бабушка\DGTDClOATo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8" b="4345"/>
          <a:stretch/>
        </p:blipFill>
        <p:spPr bwMode="auto">
          <a:xfrm>
            <a:off x="5004048" y="3914785"/>
            <a:ext cx="3811980" cy="286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1\Desktop\Лист достижений сент 2023\проф конкурсы\бабушка\1wQFUmoW5KQ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55" y="3606368"/>
            <a:ext cx="1908212" cy="3080522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\Desktop\Лист достижений сент 2023\проф конкурсы\бабушка\0FzI714dVN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983622"/>
            <a:ext cx="2138335" cy="2733019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1\Desktop\год_педагога_и_наставник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5" y="74702"/>
            <a:ext cx="1814911" cy="128306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181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1606687329_5-p-fon-dlya-prezentatsii-po-pravu-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393" y="1615491"/>
            <a:ext cx="3099847" cy="255454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 err="1" smtClean="0"/>
              <a:t>Матяшова</a:t>
            </a:r>
            <a:r>
              <a:rPr lang="ru-RU" sz="1600" b="1" u="sng" dirty="0" smtClean="0"/>
              <a:t> Александра Николаевна</a:t>
            </a:r>
            <a:r>
              <a:rPr lang="ru-RU" sz="1600" b="1" dirty="0" smtClean="0"/>
              <a:t> </a:t>
            </a:r>
          </a:p>
          <a:p>
            <a:pPr algn="just"/>
            <a:r>
              <a:rPr lang="ru-RU" sz="1600" dirty="0" smtClean="0"/>
              <a:t>    Ветеран </a:t>
            </a:r>
            <a:r>
              <a:rPr lang="ru-RU" sz="1600" dirty="0" smtClean="0"/>
              <a:t>педагогического труда, отмечена знаком  </a:t>
            </a:r>
            <a:r>
              <a:rPr lang="ru-RU" sz="1600" dirty="0"/>
              <a:t>«Победитель </a:t>
            </a:r>
            <a:r>
              <a:rPr lang="ru-RU" sz="1600" dirty="0" smtClean="0"/>
              <a:t>социалистического соревнования», медалями «За доблестный труд» и «Ветеран </a:t>
            </a:r>
            <a:r>
              <a:rPr lang="ru-RU" sz="1600" dirty="0"/>
              <a:t>труда</a:t>
            </a:r>
            <a:r>
              <a:rPr lang="ru-RU" sz="1600" dirty="0" smtClean="0"/>
              <a:t>», а также многочисленными грамотами</a:t>
            </a:r>
            <a:r>
              <a:rPr lang="ru-RU" sz="1600" dirty="0" smtClean="0"/>
              <a:t>.</a:t>
            </a:r>
          </a:p>
          <a:p>
            <a:pPr algn="just"/>
            <a:r>
              <a:rPr lang="ru-RU" sz="1600" dirty="0"/>
              <a:t> </a:t>
            </a:r>
            <a:r>
              <a:rPr lang="ru-RU" sz="1600" dirty="0" smtClean="0"/>
              <a:t> </a:t>
            </a:r>
            <a:r>
              <a:rPr lang="ru-RU" sz="1600" dirty="0" smtClean="0"/>
              <a:t> </a:t>
            </a:r>
            <a:r>
              <a:rPr lang="ru-RU" sz="1600" dirty="0"/>
              <a:t>На пенсии с 1979г. </a:t>
            </a:r>
          </a:p>
        </p:txBody>
      </p:sp>
      <p:pic>
        <p:nvPicPr>
          <p:cNvPr id="1026" name="Picture 2" descr="C:\Users\1\Desktop\Лист достижений сент 2023\проф конкурсы\бабушка\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" t="13407" r="4524" b="3536"/>
          <a:stretch/>
        </p:blipFill>
        <p:spPr bwMode="auto">
          <a:xfrm>
            <a:off x="3491880" y="249251"/>
            <a:ext cx="5472609" cy="369083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Лист достижений сент 2023\проф конкурсы\бабушка\nCnHvLr1Rc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" t="27374" b="25363"/>
          <a:stretch/>
        </p:blipFill>
        <p:spPr bwMode="auto">
          <a:xfrm>
            <a:off x="107504" y="4365104"/>
            <a:ext cx="6356207" cy="229824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1\Desktop\Лист достижений сент 2023\проф конкурсы\бабушка\gKvyVCKcT3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111983"/>
            <a:ext cx="2304256" cy="2551361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1\Desktop\год_педагога_и_наставник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5" y="74702"/>
            <a:ext cx="1814911" cy="128306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233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1606687329_5-p-fon-dlya-prezentatsii-po-pravu-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документы\Documents\Лист достижений\Лист достижений 2023\Лист достиж дек 23\Пед династии\бабушка\xNETYbSykKw.jpg"/>
          <p:cNvPicPr>
            <a:picLocks noChangeAspect="1" noChangeArrowheads="1"/>
          </p:cNvPicPr>
          <p:nvPr/>
        </p:nvPicPr>
        <p:blipFill>
          <a:blip r:embed="rId3" cstate="print"/>
          <a:srcRect t="1734"/>
          <a:stretch>
            <a:fillRect/>
          </a:stretch>
        </p:blipFill>
        <p:spPr bwMode="auto">
          <a:xfrm>
            <a:off x="5583851" y="92873"/>
            <a:ext cx="3430894" cy="6608169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2056" name="Picture 8" descr="E:\документы\Documents\Лист достижений\Лист достижений 2023\Лист достиж дек 23\Пед династии\бабушка\avYtvcFTtrU.jpg"/>
          <p:cNvPicPr>
            <a:picLocks noChangeAspect="1" noChangeArrowheads="1"/>
          </p:cNvPicPr>
          <p:nvPr/>
        </p:nvPicPr>
        <p:blipFill rotWithShape="1">
          <a:blip r:embed="rId4" cstate="print"/>
          <a:srcRect l="3069" r="2538"/>
          <a:stretch/>
        </p:blipFill>
        <p:spPr bwMode="auto">
          <a:xfrm>
            <a:off x="2344522" y="188640"/>
            <a:ext cx="3130061" cy="4351471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53101" y="1700808"/>
            <a:ext cx="2203138" cy="24006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500" b="1" u="sng" dirty="0" err="1" smtClean="0"/>
              <a:t>Матяшова</a:t>
            </a:r>
            <a:r>
              <a:rPr lang="ru-RU" sz="1500" b="1" u="sng" dirty="0" smtClean="0"/>
              <a:t> Александра Николаевна</a:t>
            </a:r>
            <a:r>
              <a:rPr lang="ru-RU" sz="1500" b="1" dirty="0" smtClean="0"/>
              <a:t> </a:t>
            </a:r>
          </a:p>
          <a:p>
            <a:pPr algn="just"/>
            <a:r>
              <a:rPr lang="ru-RU" sz="1500" dirty="0" smtClean="0"/>
              <a:t>    Участвовала </a:t>
            </a:r>
            <a:r>
              <a:rPr lang="ru-RU" sz="1500" dirty="0" smtClean="0"/>
              <a:t>в сельских концертах, писала статьи в газете «</a:t>
            </a:r>
            <a:r>
              <a:rPr lang="ru-RU" sz="1500" dirty="0" err="1" smtClean="0"/>
              <a:t>Сылвенские</a:t>
            </a:r>
            <a:r>
              <a:rPr lang="ru-RU" sz="1500" dirty="0" smtClean="0"/>
              <a:t> ЗОРИ», «Путь Ильича» </a:t>
            </a:r>
            <a:r>
              <a:rPr lang="ru-RU" sz="1500" dirty="0" err="1" smtClean="0"/>
              <a:t>с.Кишерть</a:t>
            </a:r>
            <a:r>
              <a:rPr lang="ru-RU" sz="1500" dirty="0" smtClean="0"/>
              <a:t>. </a:t>
            </a:r>
          </a:p>
          <a:p>
            <a:pPr algn="just"/>
            <a:r>
              <a:rPr lang="ru-RU" sz="1500" b="1" dirty="0" smtClean="0"/>
              <a:t>Стаж педагогической деятельности – 34 года.</a:t>
            </a:r>
          </a:p>
        </p:txBody>
      </p:sp>
      <p:pic>
        <p:nvPicPr>
          <p:cNvPr id="17" name="Picture 5" descr="E:\документы\Documents\Лист достижений\Лист достижений 2023\Лист достиж дек 23\Пед династии\бабушка\NJtSUpRC_2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669" y="4744283"/>
            <a:ext cx="2592289" cy="1944216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18" name="Picture 2" descr="E:\документы\Documents\Лист достижений\Лист достижений 2023\Лист достиж дек 23\Пед династии\бабушка\TmUxAbq3Zn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4748533"/>
            <a:ext cx="2681558" cy="1952509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8" name="Picture 2" descr="C:\Users\1\Desktop\год_педагога_и_наставник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5" y="74702"/>
            <a:ext cx="1814911" cy="128306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233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1606687329_5-p-fon-dlya-prezentatsii-po-pravu-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документы\Documents\Лист достижений\Лист достижений 2023\Лист достиж дек 23\Пед династии\бабушка\tdBJWwN-q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764704"/>
            <a:ext cx="3627977" cy="2664296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9" name="Picture 4" descr="E:\документы\Documents\Лист достижений\Лист достижений 2023\Лист достиж дек 23\Пед династии\бабушка\H4ySPd30SY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532703"/>
            <a:ext cx="3960440" cy="3081718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10" name="Picture 2" descr="E:\документы\Documents\Лист достижений\Лист достижений 2023\Лист достиж дек 23\Пед династии\бабушка\vAwy7c8A2t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2446" y="3830557"/>
            <a:ext cx="3615612" cy="285012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11" name="Picture 6" descr="E:\документы\Documents\Лист достижений\Лист достижений 2023\Лист достиж дек 23\Пед династии\бабушка\5HxKTjitwcc.jpg"/>
          <p:cNvPicPr>
            <a:picLocks noChangeAspect="1" noChangeArrowheads="1"/>
          </p:cNvPicPr>
          <p:nvPr/>
        </p:nvPicPr>
        <p:blipFill>
          <a:blip r:embed="rId6" cstate="print"/>
          <a:srcRect l="7794" t="13855" r="9074" b="41115"/>
          <a:stretch>
            <a:fillRect/>
          </a:stretch>
        </p:blipFill>
        <p:spPr bwMode="auto">
          <a:xfrm>
            <a:off x="2267744" y="2924944"/>
            <a:ext cx="2232248" cy="906851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13" name="Picture 3" descr="E:\документы\Documents\Лист достижений\Лист достижений 2023\Лист достиж дек 23\Пед династии\бабушка\8IhgLaYgZ_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1332" y="3895652"/>
            <a:ext cx="3888432" cy="2791772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1259632" y="-2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Из семейного фотоархива </a:t>
            </a:r>
            <a:r>
              <a:rPr lang="ru-RU" b="1" dirty="0" err="1" smtClean="0"/>
              <a:t>Матяшовой</a:t>
            </a:r>
            <a:r>
              <a:rPr lang="ru-RU" b="1" dirty="0" smtClean="0"/>
              <a:t> А.Н.: «Педагогический коллектив»</a:t>
            </a:r>
            <a:endParaRPr lang="ru-RU" b="1" dirty="0"/>
          </a:p>
        </p:txBody>
      </p:sp>
      <p:pic>
        <p:nvPicPr>
          <p:cNvPr id="12" name="Picture 2" descr="C:\Users\1\Desktop\год_педагога_и_наставника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5" y="74702"/>
            <a:ext cx="1526879" cy="107943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233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1606687329_5-p-fon-dlya-prezentatsii-po-pravu-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74702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Из семейного фотоархива </a:t>
            </a:r>
            <a:r>
              <a:rPr lang="ru-RU" sz="2000" b="1" dirty="0" err="1" smtClean="0"/>
              <a:t>Матяшовой</a:t>
            </a:r>
            <a:r>
              <a:rPr lang="ru-RU" sz="2000" b="1" dirty="0" smtClean="0"/>
              <a:t> А.Н.: «Выпускники»</a:t>
            </a:r>
            <a:endParaRPr lang="ru-RU" sz="2000" b="1" dirty="0"/>
          </a:p>
        </p:txBody>
      </p:sp>
      <p:pic>
        <p:nvPicPr>
          <p:cNvPr id="8" name="Picture 2" descr="E:\документы\Documents\Лист достижений\Лист достижений 2023\Лист достиж дек 23\Пед династии\бабушка\4sayaaA2vq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716233"/>
            <a:ext cx="3739159" cy="288032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6147" name="Picture 3" descr="E:\документы\Documents\Лист достижений\Лист достижений 2023\Лист достиж дек 23\Пед династии\бабушка\ZQ1-XHmJVG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789040"/>
            <a:ext cx="3705152" cy="2744128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6148" name="Picture 4" descr="E:\документы\Documents\Лист достижений\Лист достижений 2023\Лист достиж дек 23\Пед династии\бабушка\rUxTBQKF7i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789040"/>
            <a:ext cx="4049096" cy="2736304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6149" name="Picture 5" descr="E:\документы\Documents\Лист достижений\Лист достижений 2023\Лист достиж дек 23\Пед династии\бабушка\RhOuD8XxbY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688062"/>
            <a:ext cx="3742577" cy="2839095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9" name="Picture 2" descr="C:\Users\1\Desktop\год_педагога_и_наставник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5" y="74702"/>
            <a:ext cx="1814911" cy="128306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233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1606687329_5-p-fon-dlya-prezentatsii-po-pravu-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88350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Из семейного фотоархива </a:t>
            </a:r>
            <a:r>
              <a:rPr lang="ru-RU" sz="2000" b="1" dirty="0" err="1" smtClean="0"/>
              <a:t>Матяшовой</a:t>
            </a:r>
            <a:r>
              <a:rPr lang="ru-RU" sz="2000" b="1" dirty="0" smtClean="0"/>
              <a:t> А.Н.: «Выпускники»</a:t>
            </a:r>
            <a:endParaRPr lang="ru-RU" sz="2000" b="1" dirty="0"/>
          </a:p>
        </p:txBody>
      </p:sp>
      <p:pic>
        <p:nvPicPr>
          <p:cNvPr id="6146" name="Picture 2" descr="E:\документы\Documents\Лист достижений\Лист достижений 2023\Лист достиж дек 23\Пед династии\бабушка\KJdRRkus44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1675" y="796938"/>
            <a:ext cx="3915738" cy="2615592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7170" name="Picture 2" descr="E:\документы\Documents\Лист достижений\Лист достижений 2023\Лист достиж дек 23\Пед династии\бабушка\n_OmgOY2Mu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645024"/>
            <a:ext cx="3998872" cy="2908555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7171" name="Picture 3" descr="E:\документы\Documents\Лист достижений\Лист достижений 2023\Лист достиж дек 23\Пед династии\бабушка\mjWenGe6zT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796938"/>
            <a:ext cx="4248472" cy="2632062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7172" name="Picture 4" descr="E:\документы\Documents\Лист достижений\Лист достижений 2023\Лист достиж дек 23\Пед династии\бабушка\MELRzPbXhV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645024"/>
            <a:ext cx="4320480" cy="2960204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8" name="Picture 2" descr="C:\Users\1\Desktop\год_педагога_и_наставник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5" y="74702"/>
            <a:ext cx="1814911" cy="128306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233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1606687329_5-p-fon-dlya-prezentatsii-po-pravu-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7744" y="48999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Сведения о членах педагогической династии</a:t>
            </a:r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851920" y="568229"/>
            <a:ext cx="5112568" cy="61247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 err="1" smtClean="0"/>
              <a:t>Мельчина</a:t>
            </a:r>
            <a:r>
              <a:rPr lang="ru-RU" sz="1600" b="1" u="sng" dirty="0" smtClean="0"/>
              <a:t> </a:t>
            </a:r>
            <a:r>
              <a:rPr lang="ru-RU" sz="1600" b="1" u="sng" dirty="0"/>
              <a:t>(</a:t>
            </a:r>
            <a:r>
              <a:rPr lang="ru-RU" sz="1600" b="1" u="sng" dirty="0" err="1" smtClean="0"/>
              <a:t>Матяшова</a:t>
            </a:r>
            <a:r>
              <a:rPr lang="ru-RU" sz="1600" b="1" u="sng" dirty="0" smtClean="0"/>
              <a:t>)</a:t>
            </a:r>
            <a:r>
              <a:rPr lang="ru-RU" sz="1600" b="1" dirty="0"/>
              <a:t> </a:t>
            </a:r>
            <a:r>
              <a:rPr lang="ru-RU" sz="1600" b="1" u="sng" dirty="0" smtClean="0"/>
              <a:t>Лариса Николаевна</a:t>
            </a:r>
            <a:r>
              <a:rPr lang="ru-RU" sz="1600" b="1" dirty="0" smtClean="0"/>
              <a:t>, </a:t>
            </a:r>
            <a:r>
              <a:rPr lang="ru-RU" sz="1600" dirty="0" smtClean="0"/>
              <a:t>28.06.1954г.р.</a:t>
            </a:r>
          </a:p>
          <a:p>
            <a:pPr algn="just"/>
            <a:r>
              <a:rPr lang="ru-RU" sz="1500" dirty="0" smtClean="0"/>
              <a:t>     В 1969г</a:t>
            </a:r>
            <a:r>
              <a:rPr lang="ru-RU" sz="1500" dirty="0"/>
              <a:t>. </a:t>
            </a:r>
            <a:r>
              <a:rPr lang="ru-RU" sz="1500" dirty="0"/>
              <a:t>п</a:t>
            </a:r>
            <a:r>
              <a:rPr lang="ru-RU" sz="1500" dirty="0" smtClean="0"/>
              <a:t>оступила в </a:t>
            </a:r>
            <a:r>
              <a:rPr lang="ru-RU" sz="1500" dirty="0"/>
              <a:t>Кунгурское </a:t>
            </a:r>
            <a:r>
              <a:rPr lang="ru-RU" sz="1500" dirty="0" smtClean="0"/>
              <a:t>педагогическое </a:t>
            </a:r>
            <a:r>
              <a:rPr lang="ru-RU" sz="1500" dirty="0" smtClean="0"/>
              <a:t>училище</a:t>
            </a:r>
            <a:r>
              <a:rPr lang="ru-RU" sz="1500" dirty="0"/>
              <a:t>.</a:t>
            </a:r>
            <a:r>
              <a:rPr lang="ru-RU" sz="1500" dirty="0" smtClean="0"/>
              <a:t> После его окончания в </a:t>
            </a:r>
            <a:r>
              <a:rPr lang="ru-RU" sz="1500" dirty="0"/>
              <a:t>1972г. начала свою </a:t>
            </a:r>
            <a:r>
              <a:rPr lang="ru-RU" sz="1500" dirty="0" smtClean="0"/>
              <a:t>педагогическую деятельность </a:t>
            </a:r>
            <a:r>
              <a:rPr lang="ru-RU" sz="1500" dirty="0" smtClean="0"/>
              <a:t>в </a:t>
            </a:r>
            <a:r>
              <a:rPr lang="ru-RU" sz="1500" dirty="0" smtClean="0"/>
              <a:t>ОПХ «</a:t>
            </a:r>
            <a:r>
              <a:rPr lang="ru-RU" sz="1500" dirty="0" err="1" smtClean="0"/>
              <a:t>Лобановское</a:t>
            </a:r>
            <a:r>
              <a:rPr lang="ru-RU" sz="1500" dirty="0" smtClean="0"/>
              <a:t>» в качестве воспитателя в детском комбинате. С </a:t>
            </a:r>
            <a:r>
              <a:rPr lang="ru-RU" sz="1500" dirty="0"/>
              <a:t>1976г</a:t>
            </a:r>
            <a:r>
              <a:rPr lang="ru-RU" sz="1500" dirty="0" smtClean="0"/>
              <a:t>. после замужества работала </a:t>
            </a:r>
            <a:r>
              <a:rPr lang="ru-RU" sz="1500" dirty="0" err="1" smtClean="0"/>
              <a:t>г.Кунгуре</a:t>
            </a:r>
            <a:r>
              <a:rPr lang="ru-RU" sz="1500" dirty="0" smtClean="0"/>
              <a:t> воспитателем  в детском саду № 18, с 1989г. – в детском комбинате № 8 Кунгурского завода телефонной аппаратуры, с 1994г. – в «Детском саду – школе № 21», с 1998г. – в детском саду № </a:t>
            </a:r>
            <a:r>
              <a:rPr lang="ru-RU" sz="1500" dirty="0"/>
              <a:t>11. </a:t>
            </a:r>
            <a:endParaRPr lang="ru-RU" sz="1500" dirty="0" smtClean="0"/>
          </a:p>
          <a:p>
            <a:pPr algn="just"/>
            <a:r>
              <a:rPr lang="ru-RU" sz="1500" dirty="0"/>
              <a:t> </a:t>
            </a:r>
            <a:r>
              <a:rPr lang="ru-RU" sz="1500" dirty="0" smtClean="0"/>
              <a:t>    С 1 июня 1995г. - воспитатель </a:t>
            </a:r>
            <a:r>
              <a:rPr lang="ru-RU" sz="1500" dirty="0"/>
              <a:t>высшей квалификационной </a:t>
            </a:r>
            <a:r>
              <a:rPr lang="ru-RU" sz="1500" dirty="0" smtClean="0"/>
              <a:t>категории. Была </a:t>
            </a:r>
            <a:r>
              <a:rPr lang="ru-RU" sz="1500" dirty="0"/>
              <a:t>участником экспериментальных педагогических площадок, участвовала в муниципальном конкурсе «Учитель года - 1977» (2 место), широко транслировала свой педагогический опыт на различных уровнях. </a:t>
            </a:r>
            <a:endParaRPr lang="ru-RU" sz="1500" dirty="0" smtClean="0"/>
          </a:p>
          <a:p>
            <a:pPr algn="just"/>
            <a:r>
              <a:rPr lang="ru-RU" sz="1500" dirty="0" smtClean="0"/>
              <a:t>     В 1995г. был обобщен опыт работы по воспитанию у дошкольников интереса и уважения к труду взрослых; в 2000г. - по развитию фонематического слуха, звукового анализа слова и подготовки руки дошкольника к письму, разработана система занятий </a:t>
            </a:r>
            <a:r>
              <a:rPr lang="ru-RU" sz="1500" dirty="0" err="1" smtClean="0"/>
              <a:t>занималок</a:t>
            </a:r>
            <a:r>
              <a:rPr lang="ru-RU" sz="1500" dirty="0" smtClean="0"/>
              <a:t> – </a:t>
            </a:r>
            <a:r>
              <a:rPr lang="ru-RU" sz="1500" dirty="0" err="1" smtClean="0"/>
              <a:t>штриховалок</a:t>
            </a:r>
            <a:r>
              <a:rPr lang="ru-RU" sz="1500" dirty="0" smtClean="0"/>
              <a:t>; в 2005г. – по краеведению (программа кружковой деятельности, методическое и дидактическое оснащение по разделу «Человек в своем крае» к программе </a:t>
            </a:r>
            <a:r>
              <a:rPr lang="ru-RU" sz="1500" dirty="0" err="1" smtClean="0"/>
              <a:t>Л.В.Пименовой</a:t>
            </a:r>
            <a:r>
              <a:rPr lang="ru-RU" sz="1500" dirty="0" smtClean="0"/>
              <a:t> «Патриотическое воспитание детей дошкольного возраста»). </a:t>
            </a:r>
          </a:p>
        </p:txBody>
      </p:sp>
      <p:pic>
        <p:nvPicPr>
          <p:cNvPr id="7" name="Рисунок 6" descr="C:\Users\1\Documents\Лиза\деды\Рисунок3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" t="1460" r="2374" b="2185"/>
          <a:stretch/>
        </p:blipFill>
        <p:spPr bwMode="auto">
          <a:xfrm>
            <a:off x="1055386" y="908720"/>
            <a:ext cx="1942791" cy="2785378"/>
          </a:xfrm>
          <a:prstGeom prst="rect">
            <a:avLst/>
          </a:prstGeom>
          <a:noFill/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5" name="Picture 3" descr="C:\Users\1\Desktop\Лист достижений сент 2023\проф конкурсы\мамочка\PnbE--qK6n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9" y="3938383"/>
            <a:ext cx="1797266" cy="2658969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1\Desktop\год_педагога_и_наставник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5" y="74702"/>
            <a:ext cx="1598887" cy="113034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Documents\Лист достижений\Лист достижений 2023\Лист достиж дек 23\Пед династии\мамочка\H_rn_WkGl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782" y="3938382"/>
            <a:ext cx="1622465" cy="2658970"/>
          </a:xfrm>
          <a:prstGeom prst="rect">
            <a:avLst/>
          </a:prstGeom>
          <a:noFill/>
          <a:ln w="28575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3802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1986</TotalTime>
  <Words>1084</Words>
  <Application>Microsoft Office PowerPoint</Application>
  <PresentationFormat>Экран (4:3)</PresentationFormat>
  <Paragraphs>68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</dc:creator>
  <cp:lastModifiedBy>User</cp:lastModifiedBy>
  <cp:revision>100</cp:revision>
  <dcterms:created xsi:type="dcterms:W3CDTF">2023-07-19T09:22:44Z</dcterms:created>
  <dcterms:modified xsi:type="dcterms:W3CDTF">2023-11-14T13:20:08Z</dcterms:modified>
</cp:coreProperties>
</file>