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58" r:id="rId4"/>
    <p:sldId id="290" r:id="rId5"/>
    <p:sldId id="286" r:id="rId6"/>
    <p:sldId id="287" r:id="rId7"/>
    <p:sldId id="288" r:id="rId8"/>
    <p:sldId id="289" r:id="rId9"/>
    <p:sldId id="297" r:id="rId10"/>
    <p:sldId id="296" r:id="rId11"/>
    <p:sldId id="291" r:id="rId12"/>
    <p:sldId id="292" r:id="rId13"/>
    <p:sldId id="293" r:id="rId14"/>
    <p:sldId id="294" r:id="rId15"/>
    <p:sldId id="295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E6"/>
    <a:srgbClr val="000076"/>
    <a:srgbClr val="000099"/>
    <a:srgbClr val="0033CC"/>
    <a:srgbClr val="66CCFF"/>
    <a:srgbClr val="FF3399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50E5-319E-467D-BC2C-6F45F75EC3C3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FDBE-6B95-4584-8B14-202E9958C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D28B-A717-48AE-8805-8EF2B1E79EC2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7D72-5719-478B-A635-1BBD45E6F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149D-E581-4CCF-8915-0083EFFC6EA0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0A7B-2446-4A8B-A350-E2C590E85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AE05-BC34-4D8B-98C6-9B5CDE62F7E6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D3B0-81BF-4CE1-A05C-962827977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C1D4-13EC-4E81-9FC4-9AF7EC1B3ADB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0F5-8CC6-4692-A3D1-7FC381DC7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BD52-568D-4683-A5E0-DAEBD6F21E8F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77E3-9229-44D2-8479-196032C88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4BC6-9D19-48E6-84DA-D398A0D43EF5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088B-790E-4F94-90FD-709F5F68C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4D58-42C8-424D-8C02-34A631748B25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6225-EBB6-4F6A-88A8-70321D8CB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9586-4C20-46F3-B1AA-CBAE029146EE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6571-AF28-4CF7-BF32-B5BE7D69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53DF-B401-4CC7-8DBB-34BB457A14F9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F2A0-F0B0-4B67-9D2D-5FAE4945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604B-6714-48B7-8A52-7F46B78B8F9A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8465-DCEA-477C-AF59-8D38F6DF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BE49-0B84-466E-A23D-4ACBB09909C0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841E-5953-45E7-ACF1-B27970DF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16C00DC-371F-46ED-A854-1C4BED6238C5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19D529F-327A-481A-A9B3-B6359B4FF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5" r:id="rId7"/>
    <p:sldLayoutId id="2147483676" r:id="rId8"/>
    <p:sldLayoutId id="2147483677" r:id="rId9"/>
    <p:sldLayoutId id="2147483671" r:id="rId10"/>
    <p:sldLayoutId id="2147483678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00025" y="2492375"/>
            <a:ext cx="8713788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Профессиональное сообщество учителей физической культуры Пермского края: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цель, задачи, направления и формы работы</a:t>
            </a:r>
            <a:endParaRPr lang="ru-RU" dirty="0" smtClean="0"/>
          </a:p>
        </p:txBody>
      </p:sp>
      <p:sp>
        <p:nvSpPr>
          <p:cNvPr id="14338" name="Заголовок 1"/>
          <p:cNvSpPr>
            <a:spLocks/>
          </p:cNvSpPr>
          <p:nvPr/>
        </p:nvSpPr>
        <p:spPr bwMode="auto">
          <a:xfrm>
            <a:off x="1331913" y="5157788"/>
            <a:ext cx="758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ru-RU" sz="2000" i="1">
                <a:solidFill>
                  <a:schemeClr val="tx2"/>
                </a:solidFill>
                <a:latin typeface="Calibri" pitchFamily="34" charset="0"/>
              </a:rPr>
              <a:t>Модератор: Чедов Константин Васильевич, ведущий научный сотрудник отдела научно-методического сопровождения общего образования ГАУ ДПО «Институт развития образования Пермского края», кандидат педагогических наук, доцент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913" y="692150"/>
            <a:ext cx="6408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ОНЛАЙН-СОВЕЩАНИЕ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357188"/>
            <a:ext cx="19812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 noChangeArrowheads="1"/>
          </p:cNvPicPr>
          <p:nvPr/>
        </p:nvPicPr>
        <p:blipFill>
          <a:blip r:embed="rId2"/>
          <a:srcRect l="22823" t="21835" r="17542" b="7889"/>
          <a:stretch>
            <a:fillRect/>
          </a:stretch>
        </p:blipFill>
        <p:spPr bwMode="auto">
          <a:xfrm>
            <a:off x="107950" y="188913"/>
            <a:ext cx="88566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252538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 работы Сообщества на 2021 год</a:t>
            </a:r>
          </a:p>
        </p:txBody>
      </p:sp>
      <p:graphicFrame>
        <p:nvGraphicFramePr>
          <p:cNvPr id="36986" name="Group 122"/>
          <p:cNvGraphicFramePr>
            <a:graphicFrameLocks noGrp="1"/>
          </p:cNvGraphicFramePr>
          <p:nvPr/>
        </p:nvGraphicFramePr>
        <p:xfrm>
          <a:off x="323850" y="2781300"/>
          <a:ext cx="8424863" cy="3108325"/>
        </p:xfrm>
        <a:graphic>
          <a:graphicData uri="http://schemas.openxmlformats.org/drawingml/2006/table">
            <a:tbl>
              <a:tblPr/>
              <a:tblGrid>
                <a:gridCol w="792163"/>
                <a:gridCol w="6119812"/>
                <a:gridCol w="15128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Онлайн-совещание «Цель, задачи, направления и формы деятельности краевого профессионального сообщества учителей физической культуры».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Январь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Вебинар/семинар «Реализация Концепции преподавания учебного предмета «Физическая культура» в образовательных организациях Пермского края».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Круглый стол в онлайн режиме «Опыт дистанционного обучения предмету «Физическая культура».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252538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 работы Сообщества на 2021 год</a:t>
            </a:r>
          </a:p>
        </p:txBody>
      </p:sp>
      <p:graphicFrame>
        <p:nvGraphicFramePr>
          <p:cNvPr id="37934" name="Group 46"/>
          <p:cNvGraphicFramePr>
            <a:graphicFrameLocks noGrp="1"/>
          </p:cNvGraphicFramePr>
          <p:nvPr/>
        </p:nvGraphicFramePr>
        <p:xfrm>
          <a:off x="323850" y="2924175"/>
          <a:ext cx="8496300" cy="3017838"/>
        </p:xfrm>
        <a:graphic>
          <a:graphicData uri="http://schemas.openxmlformats.org/drawingml/2006/table">
            <a:tbl>
              <a:tblPr/>
              <a:tblGrid>
                <a:gridCol w="792163"/>
                <a:gridCol w="6335712"/>
                <a:gridCol w="13684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Вебинар/семинар «Проектирование и реализация инновационных образовательных программ по физическому воспитанию, здоровьесбережению и формированию культуры здоровья обучающихся».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Апрель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Вебинар/семинар «Организационно-педагогические условия повышения эффективности деятельности школьных спортивных клубов в направлении обеспечения профессионального самоопределения обучающихся».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Май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252538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 работы Сообщества на 2021 год</a:t>
            </a:r>
          </a:p>
        </p:txBody>
      </p:sp>
      <p:graphicFrame>
        <p:nvGraphicFramePr>
          <p:cNvPr id="38964" name="Group 52"/>
          <p:cNvGraphicFramePr>
            <a:graphicFrameLocks noGrp="1"/>
          </p:cNvGraphicFramePr>
          <p:nvPr/>
        </p:nvGraphicFramePr>
        <p:xfrm>
          <a:off x="468313" y="2852738"/>
          <a:ext cx="8424862" cy="3382962"/>
        </p:xfrm>
        <a:graphic>
          <a:graphicData uri="http://schemas.openxmlformats.org/drawingml/2006/table">
            <a:tbl>
              <a:tblPr/>
              <a:tblGrid>
                <a:gridCol w="790575"/>
                <a:gridCol w="6192837"/>
                <a:gridCol w="1441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Участие педагогов в августовских мероприятиях на муниципальном и краевом уровнях - трансляция современных и эффективных педагогических практик преподавания учебного предмета «Физическая культура».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Август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Участие педагогов в региональном и федеральном этапах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XI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Всероссийского конкурса «Учитель здоровья России – 2021».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Сентябрь- ноябрь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Вебинар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/семинар «Современный урок физической культуры: особенности проектирования и проведения».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Сентябрь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252538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 работы Сообщества на 2021 год</a:t>
            </a:r>
          </a:p>
        </p:txBody>
      </p:sp>
      <p:graphicFrame>
        <p:nvGraphicFramePr>
          <p:cNvPr id="39978" name="Group 42"/>
          <p:cNvGraphicFramePr>
            <a:graphicFrameLocks noGrp="1"/>
          </p:cNvGraphicFramePr>
          <p:nvPr/>
        </p:nvGraphicFramePr>
        <p:xfrm>
          <a:off x="323850" y="2997200"/>
          <a:ext cx="8496300" cy="2743200"/>
        </p:xfrm>
        <a:graphic>
          <a:graphicData uri="http://schemas.openxmlformats.org/drawingml/2006/table">
            <a:tbl>
              <a:tblPr/>
              <a:tblGrid>
                <a:gridCol w="719138"/>
                <a:gridCol w="6337300"/>
                <a:gridCol w="14398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Вебинар/семинар «Способы обеспечения эффективной интеграции образовательных программ по учебному предмету «Физическая культура» с программами внеурочной деятельности, воспитания и социализации обучающихся».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Октябрь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Курсы повышения квалификации «Преподавание физической культуры в общеобразовательных организациях в условиях реализации предметной концепции».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Ноябрь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569325" cy="1252538"/>
          </a:xfrm>
        </p:spPr>
        <p:txBody>
          <a:bodyPr/>
          <a:lstStyle/>
          <a:p>
            <a:pPr eaLnBrk="1" hangingPunct="1"/>
            <a:r>
              <a:rPr lang="ru-RU" sz="3200" b="1" smtClean="0"/>
              <a:t>План работы Сообщества на 2021 год</a:t>
            </a:r>
          </a:p>
        </p:txBody>
      </p:sp>
      <p:graphicFrame>
        <p:nvGraphicFramePr>
          <p:cNvPr id="41141" name="Group 181"/>
          <p:cNvGraphicFramePr>
            <a:graphicFrameLocks noGrp="1"/>
          </p:cNvGraphicFramePr>
          <p:nvPr/>
        </p:nvGraphicFramePr>
        <p:xfrm>
          <a:off x="395288" y="2349500"/>
          <a:ext cx="8497887" cy="4343400"/>
        </p:xfrm>
        <a:graphic>
          <a:graphicData uri="http://schemas.openxmlformats.org/drawingml/2006/table">
            <a:tbl>
              <a:tblPr/>
              <a:tblGrid>
                <a:gridCol w="720725"/>
                <a:gridCol w="6551612"/>
                <a:gridCol w="12255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Онлайн-совещание «Результаты и перспективы работы Профессионального сообщества учителей физической культуры Пермского края».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педагогов в научно-практических конференциях регионального, всероссийского и международного уровней, подготовка статей для публикации в сборниках материалов конференций и журналах.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банка инновационных и методических материалов учителей физической культуры Пермского края.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педагогов образовательных организаций по вопросам инновационной и методической деятельности в направлении физического воспитания, здоровьесбережения и формирования культуры здоровья обучающихся.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4294967295"/>
          </p:nvPr>
        </p:nvSpPr>
        <p:spPr>
          <a:xfrm>
            <a:off x="323850" y="2565400"/>
            <a:ext cx="8496300" cy="34512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i="1" smtClean="0"/>
              <a:t>Чедов Константин Васильевич, </a:t>
            </a:r>
          </a:p>
          <a:p>
            <a:pPr marL="0" indent="0">
              <a:buFont typeface="Symbol" pitchFamily="18" charset="2"/>
              <a:buNone/>
            </a:pPr>
            <a:r>
              <a:rPr lang="ru-RU" i="1" smtClean="0"/>
              <a:t>ведущий научный сотрудник отдела научно-методического сопровождения общего образования </a:t>
            </a:r>
          </a:p>
          <a:p>
            <a:pPr marL="0" indent="0">
              <a:buFont typeface="Symbol" pitchFamily="18" charset="2"/>
              <a:buNone/>
            </a:pPr>
            <a:r>
              <a:rPr lang="ru-RU" i="1" smtClean="0"/>
              <a:t>ГАУ ДПО «Институт развития образования Пермского края», кандидат педагогических наук, доцент.</a:t>
            </a:r>
            <a:endParaRPr lang="ru-RU" smtClean="0"/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г. Пермь, ул. Бородинская, 35а</a:t>
            </a:r>
            <a:endParaRPr lang="ru-RU" i="1" smtClean="0"/>
          </a:p>
          <a:p>
            <a:pPr marL="0" indent="0">
              <a:buFont typeface="Symbol" pitchFamily="18" charset="2"/>
              <a:buNone/>
            </a:pPr>
            <a:r>
              <a:rPr lang="ru-RU" i="1" smtClean="0"/>
              <a:t>Тел. 89226498174</a:t>
            </a:r>
          </a:p>
          <a:p>
            <a:pPr marL="0" indent="0">
              <a:buFont typeface="Symbol" pitchFamily="18" charset="2"/>
              <a:buNone/>
            </a:pPr>
            <a:r>
              <a:rPr lang="ru-RU" i="1" smtClean="0"/>
              <a:t>Адрес электронной почты: </a:t>
            </a:r>
            <a:r>
              <a:rPr lang="en-US" i="1" smtClean="0"/>
              <a:t>chedovkv@yandex.ru</a:t>
            </a:r>
            <a:endParaRPr lang="ru-RU" i="1" smtClean="0"/>
          </a:p>
        </p:txBody>
      </p:sp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tx2"/>
                </a:solidFill>
                <a:latin typeface="Calibri" pitchFamily="34" charset="0"/>
              </a:rPr>
              <a:t>Контактная информация</a:t>
            </a:r>
            <a:r>
              <a:rPr lang="ru-RU" smtClean="0"/>
              <a:t> </a:t>
            </a:r>
          </a:p>
        </p:txBody>
      </p:sp>
      <p:pic>
        <p:nvPicPr>
          <p:cNvPr id="29699" name="Picture 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198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6423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FF"/>
                </a:solidFill>
                <a:latin typeface="Calibri" pitchFamily="34" charset="0"/>
              </a:rPr>
              <a:t>Центр непрерывного повышения профессионального мастерства педагогических работников ГАУ ДПО «ИРО ПК»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513013"/>
            <a:ext cx="64071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6538" y="2133600"/>
            <a:ext cx="2568575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i="1">
                <a:solidFill>
                  <a:srgbClr val="06436B"/>
                </a:solidFill>
                <a:latin typeface="Calibri" pitchFamily="34" charset="0"/>
              </a:rPr>
              <a:t>Дмитрий Махонин:</a:t>
            </a:r>
          </a:p>
          <a:p>
            <a:r>
              <a:rPr lang="ru-RU" sz="2200">
                <a:solidFill>
                  <a:srgbClr val="06436B"/>
                </a:solidFill>
                <a:latin typeface="Calibri" pitchFamily="34" charset="0"/>
              </a:rPr>
              <a:t>«В регионе не должно быть территориального неравенства – каждое муниципальное образование </a:t>
            </a:r>
          </a:p>
          <a:p>
            <a:r>
              <a:rPr lang="ru-RU" sz="2200">
                <a:solidFill>
                  <a:srgbClr val="06436B"/>
                </a:solidFill>
                <a:latin typeface="Calibri" pitchFamily="34" charset="0"/>
              </a:rPr>
              <a:t>нужно обеспечить специалистами, обладающими самой высокой квалификацией»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23850" y="2708275"/>
            <a:ext cx="8496300" cy="3451225"/>
          </a:xfrm>
        </p:spPr>
        <p:txBody>
          <a:bodyPr/>
          <a:lstStyle/>
          <a:p>
            <a:pPr marL="0" indent="452438" algn="just">
              <a:buFont typeface="Symbol" pitchFamily="18" charset="2"/>
              <a:buNone/>
            </a:pPr>
            <a:r>
              <a:rPr lang="ru-RU" sz="3200" b="1" smtClean="0">
                <a:solidFill>
                  <a:srgbClr val="0073E6"/>
                </a:solidFill>
                <a:latin typeface="Calibri" pitchFamily="34" charset="0"/>
              </a:rPr>
              <a:t>- это объединение учителей физической культуры Пермского края для совместной деятельности по актуальным направлениям совершенствования физического воспитания обучающихся.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23850" y="4762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Профессиональное сообщество учителей физической культуры Пермского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 l="9842" t="9840" r="3645" b="3175"/>
          <a:stretch>
            <a:fillRect/>
          </a:stretch>
        </p:blipFill>
        <p:spPr bwMode="auto">
          <a:xfrm>
            <a:off x="0" y="1889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4294967295"/>
          </p:nvPr>
        </p:nvSpPr>
        <p:spPr>
          <a:xfrm>
            <a:off x="611188" y="2781300"/>
            <a:ext cx="8135937" cy="291465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3200" smtClean="0"/>
              <a:t>содействие развитию </a:t>
            </a:r>
            <a:r>
              <a:rPr lang="ru-RU" sz="3200" u="sng" smtClean="0"/>
              <a:t>системы научно-методического сопровождения </a:t>
            </a:r>
            <a:r>
              <a:rPr lang="ru-RU" sz="3200" smtClean="0"/>
              <a:t>общеобразовательных организаций Пермского края по </a:t>
            </a:r>
            <a:r>
              <a:rPr lang="ru-RU" sz="3200" u="sng" smtClean="0"/>
              <a:t>актуальным направлениям </a:t>
            </a:r>
            <a:r>
              <a:rPr lang="ru-RU" sz="3200" smtClean="0"/>
              <a:t>совершенствования физического воспитания обучающихся. 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5267325" cy="1252537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chemeClr val="bg1"/>
                </a:solidFill>
              </a:rPr>
              <a:t>Цель</a:t>
            </a:r>
            <a:r>
              <a:rPr lang="ru-RU" sz="400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000" smtClean="0">
                <a:solidFill>
                  <a:schemeClr val="bg1"/>
                </a:solidFill>
              </a:rPr>
              <a:t>деятельности Сообщества: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4294967295"/>
          </p:nvPr>
        </p:nvSpPr>
        <p:spPr>
          <a:xfrm>
            <a:off x="250825" y="2565400"/>
            <a:ext cx="8713788" cy="2520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/>
              <a:t>- </a:t>
            </a:r>
            <a:r>
              <a:rPr lang="ru-RU" sz="2200" smtClean="0"/>
              <a:t>координация взаимодействия муниципальных методических объединений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z="2200" smtClean="0"/>
              <a:t>- создание условий для непрерывного совершенствования профессионального мастерства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z="2200" smtClean="0"/>
              <a:t>- содействие распространению эффективных педагогических практик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z="2200" smtClean="0"/>
              <a:t>- оказание методической помощи учителям физической культуры.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5267325" cy="1252537"/>
          </a:xfrm>
        </p:spPr>
        <p:txBody>
          <a:bodyPr/>
          <a:lstStyle/>
          <a:p>
            <a:pPr algn="l" eaLnBrk="1" hangingPunct="1"/>
            <a:r>
              <a:rPr lang="ru-RU" smtClean="0"/>
              <a:t>Задачи:</a:t>
            </a:r>
            <a:endParaRPr lang="ru-RU" sz="4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4294967295"/>
          </p:nvPr>
        </p:nvSpPr>
        <p:spPr>
          <a:xfrm>
            <a:off x="250825" y="2565400"/>
            <a:ext cx="8713788" cy="2520950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/>
              <a:t>- координация взаимодействия муниципальных методических объединений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- создание условий для непрерывного совершенствования профессионального мастерства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- содействие распространению эффективных педагогических практик учителей физической культуры;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- оказание методической помощи учителям физической культуры.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642350" cy="1252538"/>
          </a:xfrm>
        </p:spPr>
        <p:txBody>
          <a:bodyPr/>
          <a:lstStyle/>
          <a:p>
            <a:pPr algn="l" eaLnBrk="1" hangingPunct="1"/>
            <a:r>
              <a:rPr lang="ru-RU" smtClean="0"/>
              <a:t>Направления </a:t>
            </a:r>
            <a:br>
              <a:rPr lang="ru-RU" smtClean="0"/>
            </a:br>
            <a:r>
              <a:rPr lang="ru-RU" smtClean="0"/>
              <a:t>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4294967295"/>
          </p:nvPr>
        </p:nvSpPr>
        <p:spPr>
          <a:xfrm>
            <a:off x="179388" y="1916113"/>
            <a:ext cx="8713787" cy="4681537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1600" smtClean="0"/>
              <a:t> курсы повышения квалификации;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семинары (вебинары); 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конкурсы профессионального мастерства;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онлайн-совещания;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очные и дистанционные консультации;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размещение на сайте «Сетевое сообщество педагогов Пермского края» инновационных, информационных и методических материалов;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экспертиза научно-исследовательских, методических, учебных материалов;  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методические и научно-практические конференции;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мастер-классы;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научно-методическое сопровождение инновационной педагогической деятельности;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подготовка и издание научно-методической продукции;</a:t>
            </a:r>
          </a:p>
          <a:p>
            <a:pPr marL="0" indent="0">
              <a:buFontTx/>
              <a:buChar char="-"/>
            </a:pPr>
            <a:r>
              <a:rPr lang="ru-RU" sz="1600" smtClean="0"/>
              <a:t> взаимодействие с органами управления образования регионального и муниципального уровней, муниципальными методическими службами, Федеральным центром организационно-методического сопровождения физического воспитания, Национальной ассоциацией учителей физической культуры и др.</a:t>
            </a:r>
            <a:endParaRPr lang="ru-RU" smtClean="0"/>
          </a:p>
        </p:txBody>
      </p:sp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642350" cy="1252538"/>
          </a:xfrm>
        </p:spPr>
        <p:txBody>
          <a:bodyPr/>
          <a:lstStyle/>
          <a:p>
            <a:pPr algn="l" eaLnBrk="1" hangingPunct="1"/>
            <a:r>
              <a:rPr lang="ru-RU" smtClean="0"/>
              <a:t>Формы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 noChangeArrowheads="1"/>
          </p:cNvPicPr>
          <p:nvPr/>
        </p:nvPicPr>
        <p:blipFill>
          <a:blip r:embed="rId2"/>
          <a:srcRect l="23283" t="21880" r="18961" b="7414"/>
          <a:stretch>
            <a:fillRect/>
          </a:stretch>
        </p:blipFill>
        <p:spPr bwMode="auto">
          <a:xfrm>
            <a:off x="179388" y="188913"/>
            <a:ext cx="88566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1857</TotalTime>
  <Words>574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Symbol</vt:lpstr>
      <vt:lpstr>Calibri</vt:lpstr>
      <vt:lpstr>Times New Roman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Профессиональное сообщество учителей физической культуры Пермского края:  цель, задачи, направления и формы работы</vt:lpstr>
      <vt:lpstr>Слайд 2</vt:lpstr>
      <vt:lpstr>Слайд 3</vt:lpstr>
      <vt:lpstr>Слайд 4</vt:lpstr>
      <vt:lpstr>Цель деятельности Сообщества:</vt:lpstr>
      <vt:lpstr>Задачи:</vt:lpstr>
      <vt:lpstr>Направления  работы:</vt:lpstr>
      <vt:lpstr>Формы работы:</vt:lpstr>
      <vt:lpstr>Слайд 9</vt:lpstr>
      <vt:lpstr>Слайд 10</vt:lpstr>
      <vt:lpstr>План работы Сообщества на 2021 год</vt:lpstr>
      <vt:lpstr>План работы Сообщества на 2021 год</vt:lpstr>
      <vt:lpstr>План работы Сообщества на 2021 год</vt:lpstr>
      <vt:lpstr>План работы Сообщества на 2021 год</vt:lpstr>
      <vt:lpstr>План работы Сообщества на 2021 год</vt:lpstr>
      <vt:lpstr>Контактная информация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структуры и содержания образования по физической культуре в школе</dc:title>
  <dc:creator>stud</dc:creator>
  <cp:lastModifiedBy>Ljadova-NV</cp:lastModifiedBy>
  <cp:revision>94</cp:revision>
  <dcterms:created xsi:type="dcterms:W3CDTF">2015-01-16T06:06:11Z</dcterms:created>
  <dcterms:modified xsi:type="dcterms:W3CDTF">2021-01-29T04:38:25Z</dcterms:modified>
</cp:coreProperties>
</file>