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39" r:id="rId3"/>
    <p:sldId id="340" r:id="rId4"/>
    <p:sldId id="312" r:id="rId5"/>
    <p:sldId id="313" r:id="rId6"/>
    <p:sldId id="336" r:id="rId7"/>
    <p:sldId id="285" r:id="rId8"/>
    <p:sldId id="337" r:id="rId9"/>
    <p:sldId id="341" r:id="rId10"/>
    <p:sldId id="338" r:id="rId11"/>
    <p:sldId id="342" r:id="rId12"/>
    <p:sldId id="322" r:id="rId13"/>
    <p:sldId id="294" r:id="rId14"/>
    <p:sldId id="295" r:id="rId15"/>
    <p:sldId id="321" r:id="rId16"/>
    <p:sldId id="344" r:id="rId17"/>
    <p:sldId id="345" r:id="rId18"/>
    <p:sldId id="346" r:id="rId19"/>
    <p:sldId id="347" r:id="rId20"/>
    <p:sldId id="348" r:id="rId21"/>
    <p:sldId id="343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96"/>
    <a:srgbClr val="0F9705"/>
    <a:srgbClr val="05010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8;&#1085;&#1092;&#1086;&#1088;&#1084;&#1072;&#1094;&#1080;&#1103;\Users\&#1048;&#1085;&#1075;&#1072;\Desktop\&#1089;&#1090;&#1072;&#1090;&#1100;&#1080;\2021\&#1056;&#1048;&#1053;&#1062;%20&#1059;&#1083;&#1100;&#1103;&#1085;&#1086;&#1074;&#1089;&#1082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Лист1!$D$14</c:f>
              <c:strCache>
                <c:ptCount val="1"/>
                <c:pt idx="0">
                  <c:v>констатирующий этап 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howVal val="1"/>
          </c:dLbls>
          <c:cat>
            <c:strRef>
              <c:f>Лист1!$C$15:$C$18</c:f>
              <c:strCache>
                <c:ptCount val="4"/>
                <c:pt idx="0">
                  <c:v>уровни  </c:v>
                </c:pt>
                <c:pt idx="1">
                  <c:v>необходимый</c:v>
                </c:pt>
                <c:pt idx="2">
                  <c:v>оптимальный </c:v>
                </c:pt>
                <c:pt idx="3">
                  <c:v>прогрессивный</c:v>
                </c:pt>
              </c:strCache>
            </c:strRef>
          </c:cat>
          <c:val>
            <c:numRef>
              <c:f>Лист1!$D$15:$D$18</c:f>
              <c:numCache>
                <c:formatCode>0%</c:formatCode>
                <c:ptCount val="4"/>
                <c:pt idx="1">
                  <c:v>0</c:v>
                </c:pt>
                <c:pt idx="2">
                  <c:v>0.83000000000000063</c:v>
                </c:pt>
                <c:pt idx="3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Лист1!$E$14</c:f>
              <c:strCache>
                <c:ptCount val="1"/>
                <c:pt idx="0">
                  <c:v>формирующий этап </c:v>
                </c:pt>
              </c:strCache>
            </c:strRef>
          </c:tx>
          <c:dLbls>
            <c:showVal val="1"/>
          </c:dLbls>
          <c:cat>
            <c:strRef>
              <c:f>Лист1!$C$15:$C$18</c:f>
              <c:strCache>
                <c:ptCount val="4"/>
                <c:pt idx="0">
                  <c:v>уровни  </c:v>
                </c:pt>
                <c:pt idx="1">
                  <c:v>необходимый</c:v>
                </c:pt>
                <c:pt idx="2">
                  <c:v>оптимальный </c:v>
                </c:pt>
                <c:pt idx="3">
                  <c:v>прогрессивный</c:v>
                </c:pt>
              </c:strCache>
            </c:strRef>
          </c:cat>
          <c:val>
            <c:numRef>
              <c:f>Лист1!$E$15:$E$18</c:f>
              <c:numCache>
                <c:formatCode>0%</c:formatCode>
                <c:ptCount val="4"/>
                <c:pt idx="1">
                  <c:v>0</c:v>
                </c:pt>
                <c:pt idx="2" formatCode="0.00%">
                  <c:v>0.37000000000000038</c:v>
                </c:pt>
                <c:pt idx="3">
                  <c:v>0.63000000000000245</c:v>
                </c:pt>
              </c:numCache>
            </c:numRef>
          </c:val>
        </c:ser>
        <c:axId val="55133696"/>
        <c:axId val="114435200"/>
      </c:barChart>
      <c:catAx>
        <c:axId val="55133696"/>
        <c:scaling>
          <c:orientation val="minMax"/>
        </c:scaling>
        <c:axPos val="b"/>
        <c:tickLblPos val="nextTo"/>
        <c:crossAx val="114435200"/>
        <c:crosses val="autoZero"/>
        <c:auto val="1"/>
        <c:lblAlgn val="ctr"/>
        <c:lblOffset val="100"/>
      </c:catAx>
      <c:valAx>
        <c:axId val="114435200"/>
        <c:scaling>
          <c:orientation val="minMax"/>
        </c:scaling>
        <c:axPos val="l"/>
        <c:majorGridlines/>
        <c:numFmt formatCode="General" sourceLinked="1"/>
        <c:tickLblPos val="nextTo"/>
        <c:crossAx val="551336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91F662-3014-4DC4-A5B7-FDB386BD7D6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447EA1-202C-4AEF-B678-6EADDDCE7590}">
      <dgm:prSet/>
      <dgm:spPr/>
      <dgm:t>
        <a:bodyPr/>
        <a:lstStyle/>
        <a:p>
          <a:pPr rtl="0"/>
          <a:r>
            <a:rPr lang="ru-RU" b="1" dirty="0" smtClean="0"/>
            <a:t>Уровень образовательной культуры </a:t>
          </a:r>
          <a:r>
            <a:rPr lang="ru-RU" dirty="0" smtClean="0"/>
            <a:t>(профессионализм, личностные метапрограммы конструктивного мышления, поведения, способов общения, способность к самоорганизации, саморазвитию…)</a:t>
          </a:r>
          <a:endParaRPr lang="ru-RU" dirty="0"/>
        </a:p>
      </dgm:t>
    </dgm:pt>
    <dgm:pt modelId="{64757C5C-9036-43B1-AFAC-0A47740D4456}" type="parTrans" cxnId="{24CAD30C-F17B-4759-BFAB-F46459F1ABFB}">
      <dgm:prSet/>
      <dgm:spPr/>
      <dgm:t>
        <a:bodyPr/>
        <a:lstStyle/>
        <a:p>
          <a:endParaRPr lang="ru-RU"/>
        </a:p>
      </dgm:t>
    </dgm:pt>
    <dgm:pt modelId="{DC84550D-B084-43D6-849D-A5F00B1686F4}" type="sibTrans" cxnId="{24CAD30C-F17B-4759-BFAB-F46459F1ABFB}">
      <dgm:prSet/>
      <dgm:spPr/>
      <dgm:t>
        <a:bodyPr/>
        <a:lstStyle/>
        <a:p>
          <a:endParaRPr lang="ru-RU"/>
        </a:p>
      </dgm:t>
    </dgm:pt>
    <dgm:pt modelId="{995BE9ED-1453-452D-B220-52BAEC7186D6}">
      <dgm:prSet/>
      <dgm:spPr/>
      <dgm:t>
        <a:bodyPr/>
        <a:lstStyle/>
        <a:p>
          <a:pPr rtl="0"/>
          <a:r>
            <a:rPr lang="ru-RU" b="1" dirty="0" smtClean="0"/>
            <a:t>Социальное доверие </a:t>
          </a:r>
          <a:r>
            <a:rPr lang="ru-RU" dirty="0" smtClean="0"/>
            <a:t>(открытость, порядочность)</a:t>
          </a:r>
          <a:endParaRPr lang="ru-RU" dirty="0"/>
        </a:p>
      </dgm:t>
    </dgm:pt>
    <dgm:pt modelId="{6545970B-6911-4B68-9A01-B6F3D8553DEF}" type="parTrans" cxnId="{B918378E-83A1-4FE3-A796-D49940C11C77}">
      <dgm:prSet/>
      <dgm:spPr/>
      <dgm:t>
        <a:bodyPr/>
        <a:lstStyle/>
        <a:p>
          <a:endParaRPr lang="ru-RU"/>
        </a:p>
      </dgm:t>
    </dgm:pt>
    <dgm:pt modelId="{90A39CA3-CD81-4205-B45D-9E45DB2EEE54}" type="sibTrans" cxnId="{B918378E-83A1-4FE3-A796-D49940C11C77}">
      <dgm:prSet/>
      <dgm:spPr/>
      <dgm:t>
        <a:bodyPr/>
        <a:lstStyle/>
        <a:p>
          <a:endParaRPr lang="ru-RU"/>
        </a:p>
      </dgm:t>
    </dgm:pt>
    <dgm:pt modelId="{F75EDCC4-BE73-4DF7-86C5-4AF9219AFE20}">
      <dgm:prSet/>
      <dgm:spPr/>
      <dgm:t>
        <a:bodyPr/>
        <a:lstStyle/>
        <a:p>
          <a:pPr rtl="0"/>
          <a:r>
            <a:rPr lang="ru-RU" b="1" dirty="0" smtClean="0"/>
            <a:t>Гражданская активность </a:t>
          </a:r>
          <a:r>
            <a:rPr lang="ru-RU" dirty="0" smtClean="0"/>
            <a:t>(действия, направленные на развитие  себя и своего окружения, </a:t>
          </a:r>
          <a:r>
            <a:rPr lang="ru-RU" b="0" i="0" dirty="0" smtClean="0"/>
            <a:t>предпринимаемые по собственной инициативе, независимо от государственной власти</a:t>
          </a:r>
          <a:r>
            <a:rPr lang="ru-RU" dirty="0" smtClean="0"/>
            <a:t>)</a:t>
          </a:r>
          <a:endParaRPr lang="ru-RU" dirty="0"/>
        </a:p>
      </dgm:t>
    </dgm:pt>
    <dgm:pt modelId="{58962F97-E3FB-4386-9633-C76ACE057E79}" type="parTrans" cxnId="{818E7629-7C27-4AB6-BFF9-3624B0DA9B34}">
      <dgm:prSet/>
      <dgm:spPr/>
      <dgm:t>
        <a:bodyPr/>
        <a:lstStyle/>
        <a:p>
          <a:endParaRPr lang="ru-RU"/>
        </a:p>
      </dgm:t>
    </dgm:pt>
    <dgm:pt modelId="{BAE53CF3-AA3C-4914-B9D6-D836EE857849}" type="sibTrans" cxnId="{818E7629-7C27-4AB6-BFF9-3624B0DA9B34}">
      <dgm:prSet/>
      <dgm:spPr/>
      <dgm:t>
        <a:bodyPr/>
        <a:lstStyle/>
        <a:p>
          <a:endParaRPr lang="ru-RU"/>
        </a:p>
      </dgm:t>
    </dgm:pt>
    <dgm:pt modelId="{B2F3B60B-C583-445C-95C3-70A8A7F4CD00}" type="pres">
      <dgm:prSet presAssocID="{CE91F662-3014-4DC4-A5B7-FDB386BD7D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B3D324-82D2-4576-A823-18675A794C52}" type="pres">
      <dgm:prSet presAssocID="{98447EA1-202C-4AEF-B678-6EADDDCE7590}" presName="circle1" presStyleLbl="node1" presStyleIdx="0" presStyleCnt="3"/>
      <dgm:spPr/>
    </dgm:pt>
    <dgm:pt modelId="{D8405232-A686-4429-86B3-E5B054D5A705}" type="pres">
      <dgm:prSet presAssocID="{98447EA1-202C-4AEF-B678-6EADDDCE7590}" presName="space" presStyleCnt="0"/>
      <dgm:spPr/>
    </dgm:pt>
    <dgm:pt modelId="{1EEB084D-CED7-44F1-B954-225ABF45FF87}" type="pres">
      <dgm:prSet presAssocID="{98447EA1-202C-4AEF-B678-6EADDDCE7590}" presName="rect1" presStyleLbl="alignAcc1" presStyleIdx="0" presStyleCnt="3"/>
      <dgm:spPr/>
      <dgm:t>
        <a:bodyPr/>
        <a:lstStyle/>
        <a:p>
          <a:endParaRPr lang="ru-RU"/>
        </a:p>
      </dgm:t>
    </dgm:pt>
    <dgm:pt modelId="{B81A4277-C4FE-4BE0-B2B9-93CD701C11BB}" type="pres">
      <dgm:prSet presAssocID="{995BE9ED-1453-452D-B220-52BAEC7186D6}" presName="vertSpace2" presStyleLbl="node1" presStyleIdx="0" presStyleCnt="3"/>
      <dgm:spPr/>
    </dgm:pt>
    <dgm:pt modelId="{6C233939-1C4D-489A-BC76-E1DDC39A8B92}" type="pres">
      <dgm:prSet presAssocID="{995BE9ED-1453-452D-B220-52BAEC7186D6}" presName="circle2" presStyleLbl="node1" presStyleIdx="1" presStyleCnt="3"/>
      <dgm:spPr/>
    </dgm:pt>
    <dgm:pt modelId="{7B3B1B81-822E-46FD-B3A5-3666881913BF}" type="pres">
      <dgm:prSet presAssocID="{995BE9ED-1453-452D-B220-52BAEC7186D6}" presName="rect2" presStyleLbl="alignAcc1" presStyleIdx="1" presStyleCnt="3" custLinFactNeighborX="570" custLinFactNeighborY="-1223"/>
      <dgm:spPr/>
      <dgm:t>
        <a:bodyPr/>
        <a:lstStyle/>
        <a:p>
          <a:endParaRPr lang="ru-RU"/>
        </a:p>
      </dgm:t>
    </dgm:pt>
    <dgm:pt modelId="{93CCBD7D-7B35-4710-ADC3-DA24A16C1678}" type="pres">
      <dgm:prSet presAssocID="{F75EDCC4-BE73-4DF7-86C5-4AF9219AFE20}" presName="vertSpace3" presStyleLbl="node1" presStyleIdx="1" presStyleCnt="3"/>
      <dgm:spPr/>
    </dgm:pt>
    <dgm:pt modelId="{1682C080-3680-41A6-93B9-AF7C72AC7486}" type="pres">
      <dgm:prSet presAssocID="{F75EDCC4-BE73-4DF7-86C5-4AF9219AFE20}" presName="circle3" presStyleLbl="node1" presStyleIdx="2" presStyleCnt="3"/>
      <dgm:spPr/>
    </dgm:pt>
    <dgm:pt modelId="{14FBAB50-4A2B-408B-A846-A95551711380}" type="pres">
      <dgm:prSet presAssocID="{F75EDCC4-BE73-4DF7-86C5-4AF9219AFE20}" presName="rect3" presStyleLbl="alignAcc1" presStyleIdx="2" presStyleCnt="3"/>
      <dgm:spPr/>
      <dgm:t>
        <a:bodyPr/>
        <a:lstStyle/>
        <a:p>
          <a:endParaRPr lang="ru-RU"/>
        </a:p>
      </dgm:t>
    </dgm:pt>
    <dgm:pt modelId="{0CD9E7EE-5BEF-4CE4-92D3-F3868FAD968B}" type="pres">
      <dgm:prSet presAssocID="{98447EA1-202C-4AEF-B678-6EADDDCE759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1526C-4BE2-4073-A140-DD6A535FDD80}" type="pres">
      <dgm:prSet presAssocID="{995BE9ED-1453-452D-B220-52BAEC7186D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0259E-D0D1-4431-A76F-72E0684BFED5}" type="pres">
      <dgm:prSet presAssocID="{F75EDCC4-BE73-4DF7-86C5-4AF9219AFE2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8E7629-7C27-4AB6-BFF9-3624B0DA9B34}" srcId="{CE91F662-3014-4DC4-A5B7-FDB386BD7D68}" destId="{F75EDCC4-BE73-4DF7-86C5-4AF9219AFE20}" srcOrd="2" destOrd="0" parTransId="{58962F97-E3FB-4386-9633-C76ACE057E79}" sibTransId="{BAE53CF3-AA3C-4914-B9D6-D836EE857849}"/>
    <dgm:cxn modelId="{040EC2B2-3099-4219-BBBA-47843C9D8C00}" type="presOf" srcId="{F75EDCC4-BE73-4DF7-86C5-4AF9219AFE20}" destId="{55D0259E-D0D1-4431-A76F-72E0684BFED5}" srcOrd="1" destOrd="0" presId="urn:microsoft.com/office/officeart/2005/8/layout/target3"/>
    <dgm:cxn modelId="{24CAD30C-F17B-4759-BFAB-F46459F1ABFB}" srcId="{CE91F662-3014-4DC4-A5B7-FDB386BD7D68}" destId="{98447EA1-202C-4AEF-B678-6EADDDCE7590}" srcOrd="0" destOrd="0" parTransId="{64757C5C-9036-43B1-AFAC-0A47740D4456}" sibTransId="{DC84550D-B084-43D6-849D-A5F00B1686F4}"/>
    <dgm:cxn modelId="{7F3870E3-68A3-4D75-BCEA-1592A6E76578}" type="presOf" srcId="{98447EA1-202C-4AEF-B678-6EADDDCE7590}" destId="{1EEB084D-CED7-44F1-B954-225ABF45FF87}" srcOrd="0" destOrd="0" presId="urn:microsoft.com/office/officeart/2005/8/layout/target3"/>
    <dgm:cxn modelId="{15D23542-F3EF-4BF0-8497-EF33616CB798}" type="presOf" srcId="{F75EDCC4-BE73-4DF7-86C5-4AF9219AFE20}" destId="{14FBAB50-4A2B-408B-A846-A95551711380}" srcOrd="0" destOrd="0" presId="urn:microsoft.com/office/officeart/2005/8/layout/target3"/>
    <dgm:cxn modelId="{C92E0741-A761-4BBD-96B0-073B2FC39A8F}" type="presOf" srcId="{CE91F662-3014-4DC4-A5B7-FDB386BD7D68}" destId="{B2F3B60B-C583-445C-95C3-70A8A7F4CD00}" srcOrd="0" destOrd="0" presId="urn:microsoft.com/office/officeart/2005/8/layout/target3"/>
    <dgm:cxn modelId="{B918378E-83A1-4FE3-A796-D49940C11C77}" srcId="{CE91F662-3014-4DC4-A5B7-FDB386BD7D68}" destId="{995BE9ED-1453-452D-B220-52BAEC7186D6}" srcOrd="1" destOrd="0" parTransId="{6545970B-6911-4B68-9A01-B6F3D8553DEF}" sibTransId="{90A39CA3-CD81-4205-B45D-9E45DB2EEE54}"/>
    <dgm:cxn modelId="{0FE59631-C691-4AD7-87E6-B684FF94E04A}" type="presOf" srcId="{995BE9ED-1453-452D-B220-52BAEC7186D6}" destId="{5B21526C-4BE2-4073-A140-DD6A535FDD80}" srcOrd="1" destOrd="0" presId="urn:microsoft.com/office/officeart/2005/8/layout/target3"/>
    <dgm:cxn modelId="{D5D13533-49F3-4A60-B581-86C5108291CF}" type="presOf" srcId="{995BE9ED-1453-452D-B220-52BAEC7186D6}" destId="{7B3B1B81-822E-46FD-B3A5-3666881913BF}" srcOrd="0" destOrd="0" presId="urn:microsoft.com/office/officeart/2005/8/layout/target3"/>
    <dgm:cxn modelId="{43F0A5CC-7230-4B76-B0C2-4C58274E0D32}" type="presOf" srcId="{98447EA1-202C-4AEF-B678-6EADDDCE7590}" destId="{0CD9E7EE-5BEF-4CE4-92D3-F3868FAD968B}" srcOrd="1" destOrd="0" presId="urn:microsoft.com/office/officeart/2005/8/layout/target3"/>
    <dgm:cxn modelId="{48A13345-5635-4546-BF94-18F5E54B25D0}" type="presParOf" srcId="{B2F3B60B-C583-445C-95C3-70A8A7F4CD00}" destId="{AAB3D324-82D2-4576-A823-18675A794C52}" srcOrd="0" destOrd="0" presId="urn:microsoft.com/office/officeart/2005/8/layout/target3"/>
    <dgm:cxn modelId="{61184AEE-CDB1-4DC8-A341-CD687632B47E}" type="presParOf" srcId="{B2F3B60B-C583-445C-95C3-70A8A7F4CD00}" destId="{D8405232-A686-4429-86B3-E5B054D5A705}" srcOrd="1" destOrd="0" presId="urn:microsoft.com/office/officeart/2005/8/layout/target3"/>
    <dgm:cxn modelId="{AC37CF81-0E8B-45F1-AC86-DA72786CF775}" type="presParOf" srcId="{B2F3B60B-C583-445C-95C3-70A8A7F4CD00}" destId="{1EEB084D-CED7-44F1-B954-225ABF45FF87}" srcOrd="2" destOrd="0" presId="urn:microsoft.com/office/officeart/2005/8/layout/target3"/>
    <dgm:cxn modelId="{A1ECB8F7-7B00-45B1-B7CF-DC9BB9E82319}" type="presParOf" srcId="{B2F3B60B-C583-445C-95C3-70A8A7F4CD00}" destId="{B81A4277-C4FE-4BE0-B2B9-93CD701C11BB}" srcOrd="3" destOrd="0" presId="urn:microsoft.com/office/officeart/2005/8/layout/target3"/>
    <dgm:cxn modelId="{AF9C9015-FE87-45ED-BCEA-EB804F366BDA}" type="presParOf" srcId="{B2F3B60B-C583-445C-95C3-70A8A7F4CD00}" destId="{6C233939-1C4D-489A-BC76-E1DDC39A8B92}" srcOrd="4" destOrd="0" presId="urn:microsoft.com/office/officeart/2005/8/layout/target3"/>
    <dgm:cxn modelId="{3A7837D8-FC21-4770-BE3A-D8BBF7E64DFC}" type="presParOf" srcId="{B2F3B60B-C583-445C-95C3-70A8A7F4CD00}" destId="{7B3B1B81-822E-46FD-B3A5-3666881913BF}" srcOrd="5" destOrd="0" presId="urn:microsoft.com/office/officeart/2005/8/layout/target3"/>
    <dgm:cxn modelId="{C1C23967-8DE9-47E3-83A9-5027AFE765F4}" type="presParOf" srcId="{B2F3B60B-C583-445C-95C3-70A8A7F4CD00}" destId="{93CCBD7D-7B35-4710-ADC3-DA24A16C1678}" srcOrd="6" destOrd="0" presId="urn:microsoft.com/office/officeart/2005/8/layout/target3"/>
    <dgm:cxn modelId="{0A638171-6905-4A06-8E5B-30465317FCCB}" type="presParOf" srcId="{B2F3B60B-C583-445C-95C3-70A8A7F4CD00}" destId="{1682C080-3680-41A6-93B9-AF7C72AC7486}" srcOrd="7" destOrd="0" presId="urn:microsoft.com/office/officeart/2005/8/layout/target3"/>
    <dgm:cxn modelId="{8866FD01-B83B-46E3-9095-85566BA21F0A}" type="presParOf" srcId="{B2F3B60B-C583-445C-95C3-70A8A7F4CD00}" destId="{14FBAB50-4A2B-408B-A846-A95551711380}" srcOrd="8" destOrd="0" presId="urn:microsoft.com/office/officeart/2005/8/layout/target3"/>
    <dgm:cxn modelId="{8AAAB105-F2AD-44F8-8FA4-88D0537C6077}" type="presParOf" srcId="{B2F3B60B-C583-445C-95C3-70A8A7F4CD00}" destId="{0CD9E7EE-5BEF-4CE4-92D3-F3868FAD968B}" srcOrd="9" destOrd="0" presId="urn:microsoft.com/office/officeart/2005/8/layout/target3"/>
    <dgm:cxn modelId="{73ADBA76-0078-4792-A759-13B078CBED54}" type="presParOf" srcId="{B2F3B60B-C583-445C-95C3-70A8A7F4CD00}" destId="{5B21526C-4BE2-4073-A140-DD6A535FDD80}" srcOrd="10" destOrd="0" presId="urn:microsoft.com/office/officeart/2005/8/layout/target3"/>
    <dgm:cxn modelId="{0E62F00D-0252-4BCE-A668-5E126AFB78F0}" type="presParOf" srcId="{B2F3B60B-C583-445C-95C3-70A8A7F4CD00}" destId="{55D0259E-D0D1-4431-A76F-72E0684BFED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3D324-82D2-4576-A823-18675A794C52}">
      <dsp:nvSpPr>
        <dsp:cNvPr id="0" name=""/>
        <dsp:cNvSpPr/>
      </dsp:nvSpPr>
      <dsp:spPr>
        <a:xfrm>
          <a:off x="0" y="0"/>
          <a:ext cx="4873728" cy="487372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084D-CED7-44F1-B954-225ABF45FF87}">
      <dsp:nvSpPr>
        <dsp:cNvPr id="0" name=""/>
        <dsp:cNvSpPr/>
      </dsp:nvSpPr>
      <dsp:spPr>
        <a:xfrm>
          <a:off x="2436864" y="0"/>
          <a:ext cx="8276775" cy="48737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Уровень образовательной культуры </a:t>
          </a:r>
          <a:r>
            <a:rPr lang="ru-RU" sz="2300" kern="1200" dirty="0" smtClean="0"/>
            <a:t>(профессионализм, личностные метапрограммы конструктивного мышления, поведения, способов общения, способность к самоорганизации, саморазвитию…)</a:t>
          </a:r>
          <a:endParaRPr lang="ru-RU" sz="2300" kern="1200" dirty="0"/>
        </a:p>
      </dsp:txBody>
      <dsp:txXfrm>
        <a:off x="2436864" y="0"/>
        <a:ext cx="8276775" cy="1462121"/>
      </dsp:txXfrm>
    </dsp:sp>
    <dsp:sp modelId="{6C233939-1C4D-489A-BC76-E1DDC39A8B92}">
      <dsp:nvSpPr>
        <dsp:cNvPr id="0" name=""/>
        <dsp:cNvSpPr/>
      </dsp:nvSpPr>
      <dsp:spPr>
        <a:xfrm>
          <a:off x="852903" y="1462121"/>
          <a:ext cx="3167920" cy="316792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B1B81-822E-46FD-B3A5-3666881913BF}">
      <dsp:nvSpPr>
        <dsp:cNvPr id="0" name=""/>
        <dsp:cNvSpPr/>
      </dsp:nvSpPr>
      <dsp:spPr>
        <a:xfrm>
          <a:off x="2436864" y="1423377"/>
          <a:ext cx="8276775" cy="3167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Социальное доверие </a:t>
          </a:r>
          <a:r>
            <a:rPr lang="ru-RU" sz="2300" kern="1200" dirty="0" smtClean="0"/>
            <a:t>(открытость, порядочность)</a:t>
          </a:r>
          <a:endParaRPr lang="ru-RU" sz="2300" kern="1200" dirty="0"/>
        </a:p>
      </dsp:txBody>
      <dsp:txXfrm>
        <a:off x="2436864" y="1423377"/>
        <a:ext cx="8276775" cy="1462116"/>
      </dsp:txXfrm>
    </dsp:sp>
    <dsp:sp modelId="{1682C080-3680-41A6-93B9-AF7C72AC7486}">
      <dsp:nvSpPr>
        <dsp:cNvPr id="0" name=""/>
        <dsp:cNvSpPr/>
      </dsp:nvSpPr>
      <dsp:spPr>
        <a:xfrm>
          <a:off x="1705805" y="2924238"/>
          <a:ext cx="1462116" cy="14621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BAB50-4A2B-408B-A846-A95551711380}">
      <dsp:nvSpPr>
        <dsp:cNvPr id="0" name=""/>
        <dsp:cNvSpPr/>
      </dsp:nvSpPr>
      <dsp:spPr>
        <a:xfrm>
          <a:off x="2436864" y="2924238"/>
          <a:ext cx="8276775" cy="14621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Гражданская активность </a:t>
          </a:r>
          <a:r>
            <a:rPr lang="ru-RU" sz="2300" kern="1200" dirty="0" smtClean="0"/>
            <a:t>(действия, направленные на развитие  себя и своего окружения, </a:t>
          </a:r>
          <a:r>
            <a:rPr lang="ru-RU" sz="2300" b="0" i="0" kern="1200" dirty="0" smtClean="0"/>
            <a:t>предпринимаемые по собственной инициативе, независимо от государственной власти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>
        <a:off x="2436864" y="2924238"/>
        <a:ext cx="8276775" cy="1462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D4D5-951B-4E4D-B295-4647CEEA74FA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C7C7-1092-4595-94CE-901AC25A1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8C7C7-1092-4595-94CE-901AC25A1D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5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224;p9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noFill/>
        </p:spPr>
      </p:sp>
      <p:sp>
        <p:nvSpPr>
          <p:cNvPr id="33795" name="Google Shape;225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1c79124cf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1c79124cf_0_42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pPr algn="r"/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618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">
            <a:extLst>
              <a:ext uri="{FF2B5EF4-FFF2-40B4-BE49-F238E27FC236}">
                <a16:creationId xmlns="" xmlns:a16="http://schemas.microsoft.com/office/drawing/2014/main" id="{BD3FFE3D-ED2B-042C-0D6A-B67E49872405}"/>
              </a:ext>
            </a:extLst>
          </p:cNvPr>
          <p:cNvGrpSpPr/>
          <p:nvPr userDrawn="1"/>
        </p:nvGrpSpPr>
        <p:grpSpPr>
          <a:xfrm>
            <a:off x="3275173" y="257635"/>
            <a:ext cx="7926226" cy="845118"/>
            <a:chOff x="4286859" y="273967"/>
            <a:chExt cx="6307569" cy="808599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="" xmlns:a16="http://schemas.microsoft.com/office/drawing/2014/main" id="{230753A8-1CF4-41DF-97D9-10F6C722528D}"/>
                </a:ext>
              </a:extLst>
            </p:cNvPr>
            <p:cNvSpPr/>
            <p:nvPr userDrawn="1"/>
          </p:nvSpPr>
          <p:spPr>
            <a:xfrm>
              <a:off x="5499652" y="273967"/>
              <a:ext cx="5094776" cy="671963"/>
            </a:xfrm>
            <a:prstGeom prst="parallelogram">
              <a:avLst>
                <a:gd name="adj" fmla="val 64063"/>
              </a:avLst>
            </a:prstGeom>
            <a:gradFill>
              <a:gsLst>
                <a:gs pos="0">
                  <a:srgbClr val="B99A57"/>
                </a:gs>
                <a:gs pos="84000">
                  <a:srgbClr val="B99A57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="" xmlns:a16="http://schemas.microsoft.com/office/drawing/2014/main" id="{A3A0225F-104E-27F7-1BF1-D3BBDD42D241}"/>
                </a:ext>
              </a:extLst>
            </p:cNvPr>
            <p:cNvSpPr/>
            <p:nvPr userDrawn="1"/>
          </p:nvSpPr>
          <p:spPr>
            <a:xfrm>
              <a:off x="4286859" y="867175"/>
              <a:ext cx="5675586" cy="215391"/>
            </a:xfrm>
            <a:prstGeom prst="parallelogram">
              <a:avLst>
                <a:gd name="adj" fmla="val 64063"/>
              </a:avLst>
            </a:prstGeom>
            <a:gradFill>
              <a:gsLst>
                <a:gs pos="0">
                  <a:srgbClr val="B99A57"/>
                </a:gs>
                <a:gs pos="84000">
                  <a:srgbClr val="B99A57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E2BB689-7811-4F56-87D3-CF36325EC690}"/>
              </a:ext>
            </a:extLst>
          </p:cNvPr>
          <p:cNvSpPr/>
          <p:nvPr userDrawn="1"/>
        </p:nvSpPr>
        <p:spPr>
          <a:xfrm>
            <a:off x="120833" y="6438657"/>
            <a:ext cx="464457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44083">
              <a:lnSpc>
                <a:spcPct val="80000"/>
              </a:lnSpc>
            </a:pPr>
            <a:fld id="{4ED3F1E6-302C-4DF1-B2C1-CB2132299CE1}" type="slidenum">
              <a:rPr lang="ru-RU" sz="1100" b="1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pPr algn="l" defTabSz="844083">
                <a:lnSpc>
                  <a:spcPct val="80000"/>
                </a:lnSpc>
              </a:pPr>
              <a:t>‹#›</a:t>
            </a:fld>
            <a:endParaRPr lang="ru-RU" sz="11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78D9BAE-EE3F-A11F-1478-8D825CB4B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79" y="243876"/>
            <a:ext cx="492615" cy="549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81E45D-9DF2-EB64-8E18-4154AE9F1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70" t="24452" r="15008" b="26377"/>
          <a:stretch/>
        </p:blipFill>
        <p:spPr>
          <a:xfrm>
            <a:off x="242605" y="154262"/>
            <a:ext cx="976595" cy="5495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9A04AA5-3F84-AB3E-DC73-73826027F5C7}"/>
              </a:ext>
            </a:extLst>
          </p:cNvPr>
          <p:cNvSpPr/>
          <p:nvPr userDrawn="1"/>
        </p:nvSpPr>
        <p:spPr>
          <a:xfrm>
            <a:off x="9360815" y="366857"/>
            <a:ext cx="162509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МАРАФОН ЛУЧШИХ НАСТАВНИЧЕСКИХ ПРАКТИК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2110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912472" y="6612152"/>
            <a:ext cx="154304" cy="33855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3"/>
          <p:cNvSpPr/>
          <p:nvPr/>
        </p:nvSpPr>
        <p:spPr>
          <a:xfrm>
            <a:off x="2780767" y="0"/>
            <a:ext cx="9411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</p:spPr>
        <p:txBody>
          <a:bodyPr spcFirstLastPara="1" wrap="square" lIns="121897" tIns="121897" rIns="121897" bIns="121897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sp>
        <p:nvSpPr>
          <p:cNvPr id="85" name="Google Shape;85;p13"/>
          <p:cNvSpPr/>
          <p:nvPr/>
        </p:nvSpPr>
        <p:spPr>
          <a:xfrm>
            <a:off x="199" y="-36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3"/>
          <p:cNvSpPr/>
          <p:nvPr/>
        </p:nvSpPr>
        <p:spPr>
          <a:xfrm>
            <a:off x="695085" y="-36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256104" y="3015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 rot="10800000">
            <a:off x="255853" y="3013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1390403" y="-36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>
            <a:off x="2085491" y="-36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3"/>
          <p:cNvSpPr/>
          <p:nvPr/>
        </p:nvSpPr>
        <p:spPr>
          <a:xfrm>
            <a:off x="1646509" y="3015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13"/>
          <p:cNvSpPr/>
          <p:nvPr/>
        </p:nvSpPr>
        <p:spPr>
          <a:xfrm rot="10800000">
            <a:off x="1646259" y="3013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3"/>
          <p:cNvSpPr/>
          <p:nvPr/>
        </p:nvSpPr>
        <p:spPr>
          <a:xfrm>
            <a:off x="199" y="13715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695169" y="13715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256104" y="16731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3"/>
          <p:cNvSpPr/>
          <p:nvPr/>
        </p:nvSpPr>
        <p:spPr>
          <a:xfrm rot="10800000">
            <a:off x="255853" y="16729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>
            <a:off x="1390403" y="13715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13"/>
          <p:cNvSpPr/>
          <p:nvPr/>
        </p:nvSpPr>
        <p:spPr>
          <a:xfrm>
            <a:off x="1646509" y="16731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3"/>
          <p:cNvSpPr/>
          <p:nvPr/>
        </p:nvSpPr>
        <p:spPr>
          <a:xfrm rot="10800000">
            <a:off x="1646259" y="16729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3"/>
          <p:cNvSpPr/>
          <p:nvPr/>
        </p:nvSpPr>
        <p:spPr>
          <a:xfrm>
            <a:off x="199" y="27431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13"/>
          <p:cNvSpPr/>
          <p:nvPr/>
        </p:nvSpPr>
        <p:spPr>
          <a:xfrm>
            <a:off x="695085" y="27431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13"/>
          <p:cNvSpPr/>
          <p:nvPr/>
        </p:nvSpPr>
        <p:spPr>
          <a:xfrm>
            <a:off x="256104" y="30447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3"/>
          <p:cNvSpPr/>
          <p:nvPr/>
        </p:nvSpPr>
        <p:spPr>
          <a:xfrm rot="10800000">
            <a:off x="255853" y="30445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13"/>
          <p:cNvSpPr/>
          <p:nvPr/>
        </p:nvSpPr>
        <p:spPr>
          <a:xfrm>
            <a:off x="1390403" y="27431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3"/>
          <p:cNvSpPr/>
          <p:nvPr/>
        </p:nvSpPr>
        <p:spPr>
          <a:xfrm>
            <a:off x="2085491" y="27431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13"/>
          <p:cNvSpPr/>
          <p:nvPr/>
        </p:nvSpPr>
        <p:spPr>
          <a:xfrm>
            <a:off x="1646509" y="30447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3"/>
          <p:cNvSpPr/>
          <p:nvPr/>
        </p:nvSpPr>
        <p:spPr>
          <a:xfrm rot="10800000">
            <a:off x="1646259" y="30445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3"/>
          <p:cNvSpPr/>
          <p:nvPr/>
        </p:nvSpPr>
        <p:spPr>
          <a:xfrm>
            <a:off x="199" y="41147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3"/>
          <p:cNvSpPr/>
          <p:nvPr/>
        </p:nvSpPr>
        <p:spPr>
          <a:xfrm>
            <a:off x="695085" y="41147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13"/>
          <p:cNvSpPr/>
          <p:nvPr/>
        </p:nvSpPr>
        <p:spPr>
          <a:xfrm>
            <a:off x="256104" y="44163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3"/>
          <p:cNvSpPr/>
          <p:nvPr/>
        </p:nvSpPr>
        <p:spPr>
          <a:xfrm rot="10800000">
            <a:off x="255853" y="44161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3"/>
          <p:cNvSpPr/>
          <p:nvPr/>
        </p:nvSpPr>
        <p:spPr>
          <a:xfrm>
            <a:off x="1390403" y="4114764"/>
            <a:ext cx="6952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3"/>
          <p:cNvSpPr/>
          <p:nvPr/>
        </p:nvSpPr>
        <p:spPr>
          <a:xfrm>
            <a:off x="2085491" y="41147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3"/>
          <p:cNvSpPr/>
          <p:nvPr/>
        </p:nvSpPr>
        <p:spPr>
          <a:xfrm>
            <a:off x="1646509" y="44163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13"/>
          <p:cNvSpPr/>
          <p:nvPr/>
        </p:nvSpPr>
        <p:spPr>
          <a:xfrm rot="10800000">
            <a:off x="1646259" y="44161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13"/>
          <p:cNvSpPr/>
          <p:nvPr/>
        </p:nvSpPr>
        <p:spPr>
          <a:xfrm>
            <a:off x="199" y="54863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3"/>
          <p:cNvSpPr/>
          <p:nvPr/>
        </p:nvSpPr>
        <p:spPr>
          <a:xfrm>
            <a:off x="695085" y="54863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3"/>
          <p:cNvSpPr/>
          <p:nvPr/>
        </p:nvSpPr>
        <p:spPr>
          <a:xfrm>
            <a:off x="256104" y="57879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13"/>
          <p:cNvSpPr/>
          <p:nvPr/>
        </p:nvSpPr>
        <p:spPr>
          <a:xfrm rot="10800000">
            <a:off x="255853" y="57877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13"/>
          <p:cNvSpPr/>
          <p:nvPr/>
        </p:nvSpPr>
        <p:spPr>
          <a:xfrm>
            <a:off x="1390403" y="5486364"/>
            <a:ext cx="6952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3"/>
          <p:cNvSpPr/>
          <p:nvPr/>
        </p:nvSpPr>
        <p:spPr>
          <a:xfrm>
            <a:off x="2085491" y="5486364"/>
            <a:ext cx="6952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3"/>
          <p:cNvSpPr/>
          <p:nvPr/>
        </p:nvSpPr>
        <p:spPr>
          <a:xfrm>
            <a:off x="1646509" y="5787952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13"/>
          <p:cNvSpPr/>
          <p:nvPr/>
        </p:nvSpPr>
        <p:spPr>
          <a:xfrm rot="10800000">
            <a:off x="1646259" y="5787715"/>
            <a:ext cx="882800" cy="882800"/>
          </a:xfrm>
          <a:prstGeom prst="chord">
            <a:avLst>
              <a:gd name="adj1" fmla="val 5400352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896929"/>
            <a:ext cx="12191998" cy="196056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71366" y="597411"/>
            <a:ext cx="95671" cy="1435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380216" y="294563"/>
            <a:ext cx="450215" cy="419100"/>
          </a:xfrm>
          <a:custGeom>
            <a:avLst/>
            <a:gdLst/>
            <a:ahLst/>
            <a:cxnLst/>
            <a:rect l="l" t="t" r="r" b="b"/>
            <a:pathLst>
              <a:path w="450215" h="419100">
                <a:moveTo>
                  <a:pt x="449630" y="251548"/>
                </a:moveTo>
                <a:lnTo>
                  <a:pt x="447090" y="202526"/>
                </a:lnTo>
                <a:lnTo>
                  <a:pt x="437794" y="164376"/>
                </a:lnTo>
                <a:lnTo>
                  <a:pt x="415391" y="112115"/>
                </a:lnTo>
                <a:lnTo>
                  <a:pt x="385152" y="71907"/>
                </a:lnTo>
                <a:lnTo>
                  <a:pt x="382409" y="69164"/>
                </a:lnTo>
                <a:lnTo>
                  <a:pt x="387057" y="59563"/>
                </a:lnTo>
                <a:lnTo>
                  <a:pt x="401574" y="23406"/>
                </a:lnTo>
                <a:lnTo>
                  <a:pt x="407250" y="0"/>
                </a:lnTo>
                <a:lnTo>
                  <a:pt x="371894" y="18288"/>
                </a:lnTo>
                <a:lnTo>
                  <a:pt x="365721" y="22339"/>
                </a:lnTo>
                <a:lnTo>
                  <a:pt x="359067" y="26962"/>
                </a:lnTo>
                <a:lnTo>
                  <a:pt x="351942" y="32169"/>
                </a:lnTo>
                <a:lnTo>
                  <a:pt x="344309" y="37934"/>
                </a:lnTo>
                <a:lnTo>
                  <a:pt x="339432" y="34734"/>
                </a:lnTo>
                <a:lnTo>
                  <a:pt x="295871" y="13792"/>
                </a:lnTo>
                <a:lnTo>
                  <a:pt x="249301" y="2387"/>
                </a:lnTo>
                <a:lnTo>
                  <a:pt x="201041" y="330"/>
                </a:lnTo>
                <a:lnTo>
                  <a:pt x="152450" y="7404"/>
                </a:lnTo>
                <a:lnTo>
                  <a:pt x="104851" y="23406"/>
                </a:lnTo>
                <a:lnTo>
                  <a:pt x="59588" y="48120"/>
                </a:lnTo>
                <a:lnTo>
                  <a:pt x="17983" y="81356"/>
                </a:lnTo>
                <a:lnTo>
                  <a:pt x="0" y="100088"/>
                </a:lnTo>
                <a:lnTo>
                  <a:pt x="28092" y="80683"/>
                </a:lnTo>
                <a:lnTo>
                  <a:pt x="67106" y="67487"/>
                </a:lnTo>
                <a:lnTo>
                  <a:pt x="112229" y="60452"/>
                </a:lnTo>
                <a:lnTo>
                  <a:pt x="158661" y="59563"/>
                </a:lnTo>
                <a:lnTo>
                  <a:pt x="198818" y="64427"/>
                </a:lnTo>
                <a:lnTo>
                  <a:pt x="232067" y="74663"/>
                </a:lnTo>
                <a:lnTo>
                  <a:pt x="254495" y="90309"/>
                </a:lnTo>
                <a:lnTo>
                  <a:pt x="262153" y="111366"/>
                </a:lnTo>
                <a:lnTo>
                  <a:pt x="223710" y="191249"/>
                </a:lnTo>
                <a:lnTo>
                  <a:pt x="144487" y="285470"/>
                </a:lnTo>
                <a:lnTo>
                  <a:pt x="66294" y="364007"/>
                </a:lnTo>
                <a:lnTo>
                  <a:pt x="30949" y="396849"/>
                </a:lnTo>
                <a:lnTo>
                  <a:pt x="155155" y="302856"/>
                </a:lnTo>
                <a:lnTo>
                  <a:pt x="186817" y="302856"/>
                </a:lnTo>
                <a:lnTo>
                  <a:pt x="255371" y="217500"/>
                </a:lnTo>
                <a:lnTo>
                  <a:pt x="326326" y="164376"/>
                </a:lnTo>
                <a:lnTo>
                  <a:pt x="368185" y="186715"/>
                </a:lnTo>
                <a:lnTo>
                  <a:pt x="397344" y="255778"/>
                </a:lnTo>
                <a:lnTo>
                  <a:pt x="405485" y="301320"/>
                </a:lnTo>
                <a:lnTo>
                  <a:pt x="407390" y="346976"/>
                </a:lnTo>
                <a:lnTo>
                  <a:pt x="402043" y="387769"/>
                </a:lnTo>
                <a:lnTo>
                  <a:pt x="388505" y="419100"/>
                </a:lnTo>
                <a:lnTo>
                  <a:pt x="396125" y="408571"/>
                </a:lnTo>
                <a:lnTo>
                  <a:pt x="403288" y="397764"/>
                </a:lnTo>
                <a:lnTo>
                  <a:pt x="427799" y="350507"/>
                </a:lnTo>
                <a:lnTo>
                  <a:pt x="443230" y="301320"/>
                </a:lnTo>
                <a:lnTo>
                  <a:pt x="449630" y="251548"/>
                </a:lnTo>
                <a:close/>
              </a:path>
            </a:pathLst>
          </a:custGeom>
          <a:solidFill>
            <a:srgbClr val="1B3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91638" y="722793"/>
            <a:ext cx="69938" cy="10496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663410" y="621482"/>
            <a:ext cx="89711" cy="18631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424882" y="501446"/>
            <a:ext cx="319405" cy="290195"/>
          </a:xfrm>
          <a:custGeom>
            <a:avLst/>
            <a:gdLst/>
            <a:ahLst/>
            <a:cxnLst/>
            <a:rect l="l" t="t" r="r" b="b"/>
            <a:pathLst>
              <a:path w="319404" h="290195">
                <a:moveTo>
                  <a:pt x="318808" y="120040"/>
                </a:moveTo>
                <a:lnTo>
                  <a:pt x="310349" y="94234"/>
                </a:lnTo>
                <a:lnTo>
                  <a:pt x="282422" y="53619"/>
                </a:lnTo>
                <a:lnTo>
                  <a:pt x="279527" y="50571"/>
                </a:lnTo>
                <a:lnTo>
                  <a:pt x="283032" y="43561"/>
                </a:lnTo>
                <a:lnTo>
                  <a:pt x="297510" y="5029"/>
                </a:lnTo>
                <a:lnTo>
                  <a:pt x="297815" y="0"/>
                </a:lnTo>
                <a:lnTo>
                  <a:pt x="293090" y="1219"/>
                </a:lnTo>
                <a:lnTo>
                  <a:pt x="259549" y="21780"/>
                </a:lnTo>
                <a:lnTo>
                  <a:pt x="251929" y="27724"/>
                </a:lnTo>
                <a:lnTo>
                  <a:pt x="248272" y="25438"/>
                </a:lnTo>
                <a:lnTo>
                  <a:pt x="202996" y="6007"/>
                </a:lnTo>
                <a:lnTo>
                  <a:pt x="154178" y="114"/>
                </a:lnTo>
                <a:lnTo>
                  <a:pt x="104495" y="7340"/>
                </a:lnTo>
                <a:lnTo>
                  <a:pt x="56629" y="27292"/>
                </a:lnTo>
                <a:lnTo>
                  <a:pt x="13258" y="59563"/>
                </a:lnTo>
                <a:lnTo>
                  <a:pt x="2133" y="70840"/>
                </a:lnTo>
                <a:lnTo>
                  <a:pt x="0" y="73266"/>
                </a:lnTo>
                <a:lnTo>
                  <a:pt x="20561" y="59080"/>
                </a:lnTo>
                <a:lnTo>
                  <a:pt x="49072" y="49390"/>
                </a:lnTo>
                <a:lnTo>
                  <a:pt x="82042" y="44221"/>
                </a:lnTo>
                <a:lnTo>
                  <a:pt x="115976" y="43561"/>
                </a:lnTo>
                <a:lnTo>
                  <a:pt x="145364" y="47053"/>
                </a:lnTo>
                <a:lnTo>
                  <a:pt x="169684" y="54521"/>
                </a:lnTo>
                <a:lnTo>
                  <a:pt x="186093" y="65951"/>
                </a:lnTo>
                <a:lnTo>
                  <a:pt x="191731" y="81343"/>
                </a:lnTo>
                <a:lnTo>
                  <a:pt x="163588" y="139725"/>
                </a:lnTo>
                <a:lnTo>
                  <a:pt x="105676" y="208610"/>
                </a:lnTo>
                <a:lnTo>
                  <a:pt x="48539" y="266039"/>
                </a:lnTo>
                <a:lnTo>
                  <a:pt x="22707" y="290055"/>
                </a:lnTo>
                <a:lnTo>
                  <a:pt x="113690" y="221348"/>
                </a:lnTo>
                <a:lnTo>
                  <a:pt x="136690" y="221348"/>
                </a:lnTo>
                <a:lnTo>
                  <a:pt x="186740" y="158953"/>
                </a:lnTo>
                <a:lnTo>
                  <a:pt x="238518" y="120040"/>
                </a:lnTo>
                <a:lnTo>
                  <a:pt x="318808" y="120040"/>
                </a:lnTo>
                <a:close/>
              </a:path>
            </a:pathLst>
          </a:custGeom>
          <a:solidFill>
            <a:srgbClr val="6DB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1B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258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318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2472" y="6612152"/>
            <a:ext cx="154304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71669477_456239406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metobraz.ru/magazin/product/biblioteka02-2023" TargetMode="External"/><Relationship Id="rId4" Type="http://schemas.openxmlformats.org/officeDocument/2006/relationships/hyperlink" Target="http://educomm.iro.perm.ru/groups/molodye-pedagogi-1/posts/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752600"/>
            <a:ext cx="12191998" cy="5105400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81000" y="1066800"/>
            <a:ext cx="11506199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4000" dirty="0" smtClean="0">
                <a:solidFill>
                  <a:srgbClr val="061496"/>
                </a:solidFill>
              </a:rPr>
              <a:t>Наставничество - </a:t>
            </a:r>
            <a:r>
              <a:rPr lang="ru-RU" sz="4000" dirty="0" smtClean="0">
                <a:solidFill>
                  <a:srgbClr val="061496"/>
                </a:solidFill>
              </a:rPr>
              <a:t>ресурс партнёрского взаимодействия </a:t>
            </a:r>
            <a:r>
              <a:rPr lang="ru-RU" sz="4000" dirty="0" smtClean="0">
                <a:solidFill>
                  <a:srgbClr val="061496"/>
                </a:solidFill>
              </a:rPr>
              <a:t>педагогов общего </a:t>
            </a:r>
            <a:r>
              <a:rPr lang="ru-RU" sz="4000" dirty="0" smtClean="0">
                <a:solidFill>
                  <a:srgbClr val="061496"/>
                </a:solidFill>
              </a:rPr>
              <a:t>и дополнительного образования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tx2"/>
                </a:solidFill>
              </a:rPr>
              <a:t/>
            </a:r>
            <a:br>
              <a:rPr lang="ru-RU" sz="4000" dirty="0" smtClean="0">
                <a:solidFill>
                  <a:schemeClr val="tx2"/>
                </a:solidFill>
              </a:rPr>
            </a:br>
            <a:endParaRPr sz="4000" dirty="0">
              <a:solidFill>
                <a:schemeClr val="tx2"/>
              </a:solidFill>
            </a:endParaRPr>
          </a:p>
        </p:txBody>
      </p:sp>
      <p:pic>
        <p:nvPicPr>
          <p:cNvPr id="4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11339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4000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200400"/>
            <a:ext cx="4114800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D:\4\leftbar.png"/>
          <p:cNvPicPr>
            <a:picLocks noChangeAspect="1" noChangeArrowheads="1"/>
          </p:cNvPicPr>
          <p:nvPr/>
        </p:nvPicPr>
        <p:blipFill>
          <a:blip r:embed="rId6" cstate="print"/>
          <a:srcRect l="2525" t="6000" b="34987"/>
          <a:stretch>
            <a:fillRect/>
          </a:stretch>
        </p:blipFill>
        <p:spPr bwMode="auto">
          <a:xfrm>
            <a:off x="3886200" y="1447800"/>
            <a:ext cx="37426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6248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</a:t>
            </a:r>
            <a:r>
              <a:rPr lang="ru-RU" b="1" dirty="0" smtClean="0"/>
              <a:t> апреля </a:t>
            </a:r>
            <a:r>
              <a:rPr lang="ru-RU" b="1" dirty="0" smtClean="0"/>
              <a:t>2023 г. Дремина И.А., старший научный сотрудник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2362205"/>
            <a:ext cx="12191998" cy="4495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850" y="228601"/>
            <a:ext cx="9845550" cy="624529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969"/>
              </a:spcBef>
            </a:pPr>
            <a:r>
              <a:rPr sz="4000" spc="-15" dirty="0" err="1"/>
              <a:t>Нормативно</a:t>
            </a:r>
            <a:r>
              <a:rPr sz="4000" spc="-15" dirty="0"/>
              <a:t>- </a:t>
            </a:r>
            <a:r>
              <a:rPr sz="4000" spc="-15" dirty="0" err="1" smtClean="0"/>
              <a:t>правовая</a:t>
            </a:r>
            <a:r>
              <a:rPr sz="4000" spc="-80" dirty="0" smtClean="0"/>
              <a:t> </a:t>
            </a:r>
            <a:r>
              <a:rPr sz="4000" spc="-15" dirty="0"/>
              <a:t>основа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381001" y="1066800"/>
            <a:ext cx="11350368" cy="6210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Методология</a:t>
            </a:r>
            <a:r>
              <a:rPr sz="2000" spc="3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(целевая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модель)</a:t>
            </a:r>
            <a:r>
              <a:rPr sz="2000" spc="2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наставничества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обучающихся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для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организаций,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осуществляющих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образовательную деятельность по общеобразовательным, дополнительным</a:t>
            </a:r>
            <a:r>
              <a:rPr sz="2000" spc="46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общеобразовательным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программам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среднего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образования,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в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числе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применением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лучших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практик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обмена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опытом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между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обучающимися,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утвержденная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распоряжением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просвещения Российской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sz="2000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от 25 декабря 2019 г. </a:t>
            </a:r>
            <a:r>
              <a:rPr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sz="2000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Р-145</a:t>
            </a: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endParaRPr lang="ru-RU" sz="2000" spc="-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и внедрению целевой модели наставничества педагогических работников в образовательных организациях. Письмо министерства просвещения Российской Федерации № 26-28-вх-1627 от 28.12.2021 г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Положение о наставничестве для педагогических работников образовательных организаций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Пермского края, утверждено </a:t>
            </a:r>
            <a:r>
              <a:rPr lang="ru-RU" sz="20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приказом Министерства образования и науки Пермского края от 04.07.2022 г. № </a:t>
            </a: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СЭД-26-01-06-629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Дорожная карта по внедрению и реализации наставничества педагогических работников в Пермском крае, утверждена приказом министерства образования и науки Пермского края от 25.07.2022 г. № СЭД-26-01-06-696</a:t>
            </a: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99400"/>
              </a:lnSpc>
              <a:spcBef>
                <a:spcPts val="110"/>
              </a:spcBef>
              <a:buFont typeface="Arial" pitchFamily="34" charset="0"/>
              <a:buChar char="•"/>
            </a:pPr>
            <a:endParaRPr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676400"/>
            <a:ext cx="11658600" cy="50967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marR="719455" indent="-457200">
              <a:lnSpc>
                <a:spcPct val="100499"/>
              </a:lnSpc>
              <a:spcBef>
                <a:spcPts val="114"/>
              </a:spcBef>
              <a:buFont typeface="+mj-lt"/>
              <a:buAutoNum type="arabicPeriod"/>
            </a:pPr>
            <a:r>
              <a:rPr lang="ru-RU"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Восполнение </a:t>
            </a:r>
            <a:r>
              <a:rPr sz="2200" b="1" spc="55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lang="ru-RU" sz="2200" b="1" spc="55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компетенций</a:t>
            </a:r>
            <a:r>
              <a:rPr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6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молодых </a:t>
            </a:r>
            <a:r>
              <a:rPr sz="2200" b="1" spc="-5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 области </a:t>
            </a:r>
            <a:r>
              <a:rPr sz="2200" b="1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педагогических технологий 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преподавательских </a:t>
            </a:r>
            <a:r>
              <a:rPr sz="2200" b="1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умений,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отвечающих требованиям</a:t>
            </a:r>
            <a:r>
              <a:rPr sz="2200" b="1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ФГОС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200" b="1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стандарта</a:t>
            </a: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(рассказали, как работать….)</a:t>
            </a:r>
          </a:p>
          <a:p>
            <a:pPr marL="469900" marR="719455" indent="-457200">
              <a:lnSpc>
                <a:spcPct val="100499"/>
              </a:lnSpc>
              <a:spcBef>
                <a:spcPts val="114"/>
              </a:spcBef>
              <a:buFont typeface="+mj-lt"/>
              <a:buAutoNum type="arabicPeriod"/>
            </a:pPr>
            <a:endParaRPr sz="2200" b="1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</a:pPr>
            <a:r>
              <a:rPr lang="ru-RU" sz="2200" b="1" spc="5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Передача </a:t>
            </a:r>
            <a:r>
              <a:rPr sz="2200" b="1" spc="2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55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профессионального</a:t>
            </a:r>
            <a:r>
              <a:rPr lang="ru-RU" sz="2200" b="1" spc="2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опыта</a:t>
            </a:r>
            <a:r>
              <a:rPr sz="2200" b="1" spc="-2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200" b="1" spc="-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 err="1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стажем</a:t>
            </a:r>
            <a:r>
              <a:rPr lang="ru-RU" sz="2200" b="1" spc="-5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b="1" spc="-5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востребованность</a:t>
            </a:r>
            <a:r>
              <a:rPr lang="ru-RU" sz="2200" b="1" spc="-5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профилактика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</a:t>
            </a: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го</a:t>
            </a:r>
            <a:r>
              <a:rPr sz="2200" b="1" spc="-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выгорани</a:t>
            </a: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я)</a:t>
            </a:r>
            <a:endParaRPr lang="ru-RU" sz="2200" b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</a:pPr>
            <a:endParaRPr sz="2200" b="1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469900" marR="13970" indent="-457200">
              <a:lnSpc>
                <a:spcPct val="98300"/>
              </a:lnSpc>
              <a:spcBef>
                <a:spcPts val="80"/>
              </a:spcBef>
              <a:buFont typeface="+mj-lt"/>
              <a:buAutoNum type="arabicPeriod"/>
            </a:pPr>
            <a:r>
              <a:rPr lang="ru-RU"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Восполнение</a:t>
            </a:r>
            <a:r>
              <a:rPr sz="2200" b="1" spc="55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lang="ru-RU" sz="2200" b="1" spc="55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sz="2200" b="1" spc="5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5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различного характера 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(предметные,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методические</a:t>
            </a:r>
            <a:r>
              <a:rPr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sz="2200" b="1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выявленные</a:t>
            </a:r>
            <a:r>
              <a:rPr sz="2200" b="1" spc="2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sz="2200" b="1" spc="-4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педагогов</a:t>
            </a:r>
            <a:r>
              <a:rPr sz="2200" b="1" spc="-3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различных</a:t>
            </a:r>
            <a:r>
              <a:rPr sz="2200" b="1" spc="-3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spc="-5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категорий</a:t>
            </a:r>
            <a:r>
              <a:rPr sz="2200" b="1" spc="-4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 ходе</a:t>
            </a:r>
            <a:r>
              <a:rPr sz="2200" b="1" spc="-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исследований </a:t>
            </a:r>
            <a:r>
              <a:rPr sz="2200" b="1" spc="5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профессиональной</a:t>
            </a:r>
            <a:r>
              <a:rPr sz="22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2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компетентности</a:t>
            </a:r>
            <a:endParaRPr lang="ru-RU" sz="2200" b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469900" marR="13970" indent="-457200">
              <a:lnSpc>
                <a:spcPct val="98300"/>
              </a:lnSpc>
              <a:spcBef>
                <a:spcPts val="80"/>
              </a:spcBef>
              <a:buFont typeface="+mj-lt"/>
              <a:buAutoNum type="arabicPeriod"/>
            </a:pPr>
            <a:endParaRPr lang="ru-RU" sz="2200" b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469900" marR="13970" indent="-457200">
              <a:lnSpc>
                <a:spcPct val="98300"/>
              </a:lnSpc>
              <a:spcBef>
                <a:spcPts val="80"/>
              </a:spcBef>
              <a:buFont typeface="+mj-lt"/>
              <a:buAutoNum type="arabicPeriod"/>
            </a:pP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Устранение противоречия </a:t>
            </a:r>
            <a:r>
              <a:rPr lang="ru-RU" sz="22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между насыщенной социальной и образовательной средой, с  тенденцией к усилению ее несогласованности и противоречивости и неспособностью педагогов освоить базовые процессы развития личности</a:t>
            </a:r>
            <a:endParaRPr sz="2200" b="1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7004" y="307339"/>
            <a:ext cx="1068679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35" dirty="0" smtClean="0">
                <a:solidFill>
                  <a:srgbClr val="061496"/>
                </a:solidFill>
              </a:rPr>
              <a:t>Какие проблемы решает взаимодействие педагогов общего и дополнительного образования? </a:t>
            </a:r>
            <a:endParaRPr sz="3200" spc="-25" dirty="0">
              <a:solidFill>
                <a:srgbClr val="061496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dirty="0"/>
              <a:pPr marL="38100">
                <a:lnSpc>
                  <a:spcPts val="131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9233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61496"/>
                </a:solidFill>
              </a:rPr>
              <a:t>Ценностная основа наставничества</a:t>
            </a:r>
            <a:br>
              <a:rPr lang="ru-RU" b="1" dirty="0" smtClean="0">
                <a:solidFill>
                  <a:srgbClr val="061496"/>
                </a:solidFill>
              </a:rPr>
            </a:br>
            <a:endParaRPr lang="ru-RU" sz="2400" b="1" dirty="0">
              <a:solidFill>
                <a:srgbClr val="061496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335360" y="1700808"/>
          <a:ext cx="10713640" cy="487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30605" y="152400"/>
            <a:ext cx="11144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88235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Роли в </a:t>
            </a:r>
            <a:r>
              <a:rPr lang="ru-RU" sz="4400" b="1" dirty="0" smtClean="0"/>
              <a:t>наставничестве: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143000"/>
            <a:ext cx="11475640" cy="5431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61496"/>
                </a:solidFill>
              </a:rPr>
              <a:t>Консультант </a:t>
            </a:r>
            <a:r>
              <a:rPr lang="ru-RU" sz="3600" dirty="0" smtClean="0">
                <a:solidFill>
                  <a:srgbClr val="061496"/>
                </a:solidFill>
              </a:rPr>
              <a:t> - помощь в решении проблем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61496"/>
                </a:solidFill>
              </a:rPr>
              <a:t>Предметник (</a:t>
            </a:r>
            <a:r>
              <a:rPr lang="ru-RU" sz="3600" b="1" dirty="0" err="1" smtClean="0">
                <a:solidFill>
                  <a:srgbClr val="061496"/>
                </a:solidFill>
              </a:rPr>
              <a:t>эдвайзер</a:t>
            </a:r>
            <a:r>
              <a:rPr lang="ru-RU" sz="3600" b="1" dirty="0" smtClean="0">
                <a:solidFill>
                  <a:srgbClr val="061496"/>
                </a:solidFill>
              </a:rPr>
              <a:t>) </a:t>
            </a:r>
            <a:r>
              <a:rPr lang="ru-RU" sz="3600" dirty="0" smtClean="0">
                <a:solidFill>
                  <a:srgbClr val="061496"/>
                </a:solidFill>
              </a:rPr>
              <a:t>– предметная / методическая поддержка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Тьютор</a:t>
            </a:r>
            <a:r>
              <a:rPr lang="ru-RU" sz="3600" dirty="0" smtClean="0">
                <a:solidFill>
                  <a:srgbClr val="FF0000"/>
                </a:solidFill>
              </a:rPr>
              <a:t> – помощь в создании индивидуального тренда </a:t>
            </a:r>
            <a:r>
              <a:rPr lang="ru-RU" sz="3600" dirty="0" smtClean="0">
                <a:solidFill>
                  <a:srgbClr val="061496"/>
                </a:solidFill>
              </a:rPr>
              <a:t>(маршрута, программы развития)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solidFill>
                  <a:srgbClr val="061496"/>
                </a:solidFill>
              </a:rPr>
              <a:t>Ментор</a:t>
            </a:r>
            <a:r>
              <a:rPr lang="ru-RU" sz="3600" dirty="0" smtClean="0">
                <a:solidFill>
                  <a:srgbClr val="061496"/>
                </a:solidFill>
              </a:rPr>
              <a:t> – помощник в решении сложных задач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061496"/>
                </a:solidFill>
              </a:rPr>
              <a:t>Фасилитатор</a:t>
            </a:r>
            <a:r>
              <a:rPr lang="ru-RU" sz="3600" dirty="0" smtClean="0">
                <a:solidFill>
                  <a:srgbClr val="061496"/>
                </a:solidFill>
              </a:rPr>
              <a:t> – сопровождение команд, обеспечение коммуникации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Коуч</a:t>
            </a:r>
            <a:r>
              <a:rPr lang="ru-RU" sz="3600" dirty="0" smtClean="0">
                <a:solidFill>
                  <a:srgbClr val="FF0000"/>
                </a:solidFill>
              </a:rPr>
              <a:t> – постановка и достижение жизненных и профессиональных целей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9614859" cy="936104"/>
          </a:xfrm>
        </p:spPr>
        <p:txBody>
          <a:bodyPr>
            <a:noAutofit/>
          </a:bodyPr>
          <a:lstStyle/>
          <a:p>
            <a:r>
              <a:rPr lang="ru-RU" dirty="0" smtClean="0"/>
              <a:t>В</a:t>
            </a:r>
            <a:r>
              <a:rPr lang="ru-RU" b="1" dirty="0" smtClean="0"/>
              <a:t>иды наставничества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35360" y="1143000"/>
            <a:ext cx="11628040" cy="5526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Групповая -</a:t>
            </a:r>
            <a:r>
              <a:rPr lang="ru-RU" sz="3200" b="1" dirty="0" err="1" smtClean="0">
                <a:solidFill>
                  <a:srgbClr val="061496"/>
                </a:solidFill>
              </a:rPr>
              <a:t>команда-команде</a:t>
            </a:r>
            <a:endParaRPr lang="ru-RU" sz="3200" b="1" dirty="0" smtClean="0">
              <a:solidFill>
                <a:srgbClr val="061496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Коллективная /веерная- сопровождение команд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Партнерская  - равный равному 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err="1" smtClean="0">
                <a:solidFill>
                  <a:srgbClr val="061496"/>
                </a:solidFill>
              </a:rPr>
              <a:t>Флеш-наставничество</a:t>
            </a:r>
            <a:r>
              <a:rPr lang="ru-RU" sz="3200" b="1" dirty="0" smtClean="0">
                <a:solidFill>
                  <a:srgbClr val="061496"/>
                </a:solidFill>
              </a:rPr>
              <a:t> -разово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err="1" smtClean="0">
                <a:solidFill>
                  <a:srgbClr val="061496"/>
                </a:solidFill>
              </a:rPr>
              <a:t>Онлайн-поддержка</a:t>
            </a:r>
            <a:r>
              <a:rPr lang="ru-RU" sz="3200" b="1" dirty="0" smtClean="0">
                <a:solidFill>
                  <a:srgbClr val="061496"/>
                </a:solidFill>
              </a:rPr>
              <a:t> -чаты/группы в социальных сетях и официальном портале)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Скоростное -  быстрое обучение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Виртуальное (</a:t>
            </a:r>
            <a:r>
              <a:rPr lang="ru-RU" sz="3200" b="1" dirty="0" err="1" smtClean="0">
                <a:solidFill>
                  <a:srgbClr val="061496"/>
                </a:solidFill>
              </a:rPr>
              <a:t>дистант</a:t>
            </a:r>
            <a:r>
              <a:rPr lang="ru-RU" sz="3200" b="1" dirty="0" smtClean="0">
                <a:solidFill>
                  <a:srgbClr val="061496"/>
                </a:solidFill>
              </a:rPr>
              <a:t>)  - </a:t>
            </a:r>
            <a:r>
              <a:rPr lang="ru-RU" sz="3200" b="1" dirty="0" err="1" smtClean="0">
                <a:solidFill>
                  <a:srgbClr val="061496"/>
                </a:solidFill>
              </a:rPr>
              <a:t>онлайн-проекты</a:t>
            </a:r>
            <a:endParaRPr lang="ru-RU" sz="3200" b="1" dirty="0" smtClean="0">
              <a:solidFill>
                <a:srgbClr val="061496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Реверсивная - младший – старшему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Ситуационное – скорая помощь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Индивидуальная  -  профессиональная пара</a:t>
            </a:r>
            <a:endParaRPr lang="ru-RU" sz="3200" b="1" dirty="0">
              <a:solidFill>
                <a:srgbClr val="0614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смыслы наставничества 2.0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041023"/>
            <a:ext cx="11811000" cy="55399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новых методологических оснований 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 технологий (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андрагогика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хьютагогика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парагогика</a:t>
            </a:r>
            <a:r>
              <a:rPr lang="ru-RU" sz="1800" dirty="0" smtClean="0">
                <a:solidFill>
                  <a:srgbClr val="061496"/>
                </a:solidFill>
              </a:rPr>
              <a:t>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форсайт-сессии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мастер-майнд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нативное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образование,«теневые» технологии, </a:t>
            </a:r>
            <a:r>
              <a:rPr lang="ru-RU" sz="1800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коучинг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…..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Использование различных </a:t>
            </a: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типов, форм и видов наставничества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которое предполагает максимальный учет всех обстоятельств и характеристик профессиональной деятельности, личностных особенностей и конкретных жизненных ситуаций участников наставнических программ «под запрос и ситуацию»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Привлечение молодых педагогов к выполнению роли наставника по отношению к более опытным педагогам </a:t>
            </a: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(реверсивное наставничество)</a:t>
            </a:r>
          </a:p>
          <a:p>
            <a:pPr marL="342900" indent="-342900">
              <a:buFont typeface="+mj-lt"/>
              <a:buAutoNum type="arabicPeriod"/>
            </a:pPr>
            <a:endParaRPr lang="ru-RU" sz="1800" b="1" i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Персонализированное наставничество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которое предполагает работу по индивидуальным образовательным маршрутам наставляемых и наставников, персонализированным программам наставничества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цифровой образовательной среды 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b="1" i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сетевого партнерства 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 виртуальном пространстве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i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Тьюторство</a:t>
            </a: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, направленное на устранение профессиональных затруднений и дефицитов у значительного количества педагогов через разработку ИОМ</a:t>
            </a:r>
            <a:b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7" y="332510"/>
            <a:ext cx="11764488" cy="1060863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61496"/>
                </a:solidFill>
              </a:rPr>
              <a:t>Механизм реализации личностно-профессионального развития педагогов - процесс формирования культуры непрерывного образования</a:t>
            </a:r>
            <a:endParaRPr lang="ru-RU" sz="2400" i="1" dirty="0">
              <a:solidFill>
                <a:srgbClr val="06149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32510" y="1314204"/>
            <a:ext cx="11447812" cy="5177641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r>
              <a:rPr lang="ru-RU" sz="2100" b="1" dirty="0" smtClean="0">
                <a:solidFill>
                  <a:srgbClr val="061496"/>
                </a:solidFill>
              </a:rPr>
              <a:t>способность педагогов развивать свою профессиональную компетентность в решении конкретных педагогических задач, которая проявляется в определении и реализации содержания и форм </a:t>
            </a:r>
            <a:r>
              <a:rPr lang="ru-RU" sz="2100" b="1" dirty="0" smtClean="0">
                <a:solidFill>
                  <a:srgbClr val="061496"/>
                </a:solidFill>
              </a:rPr>
              <a:t>обучения  </a:t>
            </a:r>
            <a:r>
              <a:rPr lang="ru-RU" sz="2100" b="1" dirty="0" smtClean="0">
                <a:solidFill>
                  <a:srgbClr val="061496"/>
                </a:solidFill>
              </a:rPr>
              <a:t>на основе профессиональных интересов и образовательных потребностей, оценки динамики своего уровня профессионализма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61496"/>
                </a:solidFill>
              </a:rPr>
              <a:t>Гипотеза</a:t>
            </a:r>
            <a:endParaRPr lang="ru-RU" sz="2400" b="1" i="1" dirty="0" smtClean="0">
              <a:solidFill>
                <a:srgbClr val="061496"/>
              </a:solidFill>
            </a:endParaRPr>
          </a:p>
          <a:p>
            <a:r>
              <a:rPr lang="ru-RU" sz="2100" b="1" dirty="0" smtClean="0">
                <a:solidFill>
                  <a:srgbClr val="061496"/>
                </a:solidFill>
              </a:rPr>
              <a:t>формирование культуры непрерывного образования педагогов в процессе взаимодействия  и взаимообучения региональных общественно-профессиональных объединений будет успешным, если педагоги:</a:t>
            </a: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61496"/>
                </a:solidFill>
              </a:rPr>
              <a:t>реализуют индивидуальную образовательную программу в </a:t>
            </a:r>
            <a:r>
              <a:rPr lang="ru-RU" sz="2100" b="1" dirty="0" smtClean="0">
                <a:solidFill>
                  <a:srgbClr val="061496"/>
                </a:solidFill>
              </a:rPr>
              <a:t>условиях сетевого  и/или партнерского взаимодействия;</a:t>
            </a:r>
            <a:endParaRPr lang="ru-RU" sz="2100" b="1" dirty="0" smtClean="0">
              <a:solidFill>
                <a:srgbClr val="06149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61496"/>
                </a:solidFill>
              </a:rPr>
              <a:t> создают проектные продукты (есть продуктивная деятельность);</a:t>
            </a: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61496"/>
                </a:solidFill>
              </a:rPr>
              <a:t> реализуют личные </a:t>
            </a:r>
            <a:r>
              <a:rPr lang="ru-RU" sz="2100" b="1" dirty="0" smtClean="0">
                <a:solidFill>
                  <a:srgbClr val="061496"/>
                </a:solidFill>
              </a:rPr>
              <a:t>замыслы;</a:t>
            </a:r>
          </a:p>
          <a:p>
            <a:pPr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61496"/>
                </a:solidFill>
              </a:rPr>
              <a:t> </a:t>
            </a:r>
            <a:r>
              <a:rPr lang="ru-RU" sz="2100" b="1" dirty="0" smtClean="0">
                <a:solidFill>
                  <a:srgbClr val="061496"/>
                </a:solidFill>
              </a:rPr>
              <a:t>обобщают результативный опыт. </a:t>
            </a:r>
            <a:endParaRPr lang="ru-RU" sz="2100" b="1" dirty="0" smtClean="0">
              <a:solidFill>
                <a:srgbClr val="061496"/>
              </a:solidFill>
            </a:endParaRPr>
          </a:p>
          <a:p>
            <a:pPr>
              <a:buNone/>
            </a:pP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Google Shape;227;p9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4898" b="4897"/>
          <a:stretch>
            <a:fillRect/>
          </a:stretch>
        </p:blipFill>
        <p:spPr bwMode="auto">
          <a:xfrm>
            <a:off x="120651" y="1735667"/>
            <a:ext cx="1119716" cy="81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Google Shape;228;p9"/>
          <p:cNvSpPr>
            <a:spLocks noChangeArrowheads="1"/>
          </p:cNvSpPr>
          <p:nvPr/>
        </p:nvSpPr>
        <p:spPr bwMode="auto">
          <a:xfrm>
            <a:off x="2084918" y="1371600"/>
            <a:ext cx="696383" cy="13716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lIns="121897" tIns="121897" rIns="121897" bIns="121897" anchor="ctr"/>
          <a:lstStyle/>
          <a:p>
            <a:pPr eaLnBrk="1" hangingPunct="1">
              <a:buClr>
                <a:srgbClr val="000000"/>
              </a:buClr>
              <a:buSzPts val="1400"/>
              <a:buFont typeface="Arial" pitchFamily="34" charset="0"/>
              <a:buNone/>
            </a:pPr>
            <a:endParaRPr lang="ru-RU"/>
          </a:p>
        </p:txBody>
      </p:sp>
      <p:pic>
        <p:nvPicPr>
          <p:cNvPr id="32772" name="Google Shape;229;p9"/>
          <p:cNvPicPr preferRelativeResize="0">
            <a:picLocks noChangeAspect="1" noChangeArrowheads="1"/>
          </p:cNvPicPr>
          <p:nvPr/>
        </p:nvPicPr>
        <p:blipFill>
          <a:blip r:embed="rId4" cstate="print"/>
          <a:srcRect t="4898" b="4897"/>
          <a:stretch>
            <a:fillRect/>
          </a:stretch>
        </p:blipFill>
        <p:spPr bwMode="auto">
          <a:xfrm>
            <a:off x="120651" y="4449234"/>
            <a:ext cx="1119716" cy="8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Google Shape;230;p9"/>
          <p:cNvPicPr preferRelativeResize="0">
            <a:picLocks noChangeAspect="1" noChangeArrowheads="1"/>
          </p:cNvPicPr>
          <p:nvPr/>
        </p:nvPicPr>
        <p:blipFill>
          <a:blip r:embed="rId4" cstate="print"/>
          <a:srcRect t="4898" b="4897"/>
          <a:stretch>
            <a:fillRect/>
          </a:stretch>
        </p:blipFill>
        <p:spPr bwMode="auto">
          <a:xfrm>
            <a:off x="1538818" y="4449234"/>
            <a:ext cx="1119716" cy="81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Google Shape;231;p9"/>
          <p:cNvSpPr txBox="1">
            <a:spLocks noChangeArrowheads="1"/>
          </p:cNvSpPr>
          <p:nvPr/>
        </p:nvSpPr>
        <p:spPr bwMode="auto">
          <a:xfrm>
            <a:off x="1219200" y="364067"/>
            <a:ext cx="10287000" cy="55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7" tIns="60932" rIns="121897" bIns="60932">
            <a:spAutoFit/>
          </a:bodyPr>
          <a:lstStyle/>
          <a:p>
            <a:pPr algn="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Личностная результативность </a:t>
            </a:r>
            <a:r>
              <a:rPr lang="ru-RU" sz="2800" b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субъектов наставничества</a:t>
            </a:r>
            <a:r>
              <a:rPr lang="ru-RU" sz="2800" b="1" i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 </a:t>
            </a:r>
            <a:endParaRPr lang="ru-RU" sz="2800" b="1" i="1" dirty="0">
              <a:solidFill>
                <a:srgbClr val="061496"/>
              </a:solidFill>
            </a:endParaRPr>
          </a:p>
        </p:txBody>
      </p:sp>
      <p:sp>
        <p:nvSpPr>
          <p:cNvPr id="32775" name="Google Shape;232;p9"/>
          <p:cNvSpPr txBox="1">
            <a:spLocks noChangeArrowheads="1"/>
          </p:cNvSpPr>
          <p:nvPr/>
        </p:nvSpPr>
        <p:spPr bwMode="auto">
          <a:xfrm>
            <a:off x="2675907" y="1063258"/>
            <a:ext cx="9444127" cy="10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7" tIns="60932" rIns="121897" bIns="60932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100" i="1" dirty="0" smtClean="0"/>
              <a:t>Положительная </a:t>
            </a:r>
            <a:r>
              <a:rPr lang="ru-RU" sz="2100" i="1" dirty="0"/>
              <a:t>динамика результатов личностно-профессионального развития педагогов: </a:t>
            </a:r>
            <a:endParaRPr lang="ru-RU" sz="2100" dirty="0"/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sz="2100" i="1" dirty="0"/>
              <a:t> </a:t>
            </a:r>
            <a:r>
              <a:rPr lang="ru-RU" sz="2100" b="1" i="1" dirty="0"/>
              <a:t>НОВИЧОК – УЧЕНИК – ПРОФЕССИОНАЛ – </a:t>
            </a:r>
            <a:r>
              <a:rPr lang="ru-RU" sz="2100" b="1" i="1" dirty="0" smtClean="0"/>
              <a:t>МАСТЕР</a:t>
            </a:r>
            <a:endParaRPr lang="ru-RU" sz="2100" dirty="0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297" y="2330302"/>
            <a:ext cx="8435163" cy="4527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body" idx="4294967295"/>
          </p:nvPr>
        </p:nvSpPr>
        <p:spPr>
          <a:xfrm>
            <a:off x="1295401" y="1196975"/>
            <a:ext cx="10096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rmAutofit fontScale="77500" lnSpcReduction="20000"/>
          </a:bodyPr>
          <a:lstStyle/>
          <a:p>
            <a:pPr marL="609585" indent="-457189" algn="ctr" rtl="0">
              <a:lnSpc>
                <a:spcPct val="115000"/>
              </a:lnSpc>
              <a:buSzPct val="100840"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sldNum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rmAutofit fontScale="25000" lnSpcReduction="20000"/>
          </a:bodyPr>
          <a:lstStyle/>
          <a:p>
            <a:pPr algn="r">
              <a:buClr>
                <a:srgbClr val="5C0708"/>
              </a:buClr>
              <a:buSzPct val="100000"/>
            </a:pPr>
            <a:fld id="{00000000-1234-1234-1234-123412341234}" type="slidenum">
              <a:rPr lang="ru-RU" sz="3200" b="0">
                <a:solidFill>
                  <a:srgbClr val="5C0708"/>
                </a:solidFill>
                <a:latin typeface="Impact"/>
                <a:ea typeface="Impact"/>
                <a:cs typeface="Impact"/>
                <a:sym typeface="Impact"/>
              </a:rPr>
              <a:pPr algn="r">
                <a:buClr>
                  <a:srgbClr val="5C0708"/>
                </a:buClr>
                <a:buSzPct val="100000"/>
              </a:pPr>
              <a:t>18</a:t>
            </a:fld>
            <a:endParaRPr sz="3200" b="0" dirty="0">
              <a:solidFill>
                <a:srgbClr val="5C070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 rot="-5400000">
            <a:off x="-2573688" y="3007073"/>
            <a:ext cx="6429375" cy="929575"/>
          </a:xfrm>
          <a:prstGeom prst="rect">
            <a:avLst/>
          </a:prstGeom>
          <a:gradFill>
            <a:gsLst>
              <a:gs pos="0">
                <a:srgbClr val="AEB1D4"/>
              </a:gs>
              <a:gs pos="35000">
                <a:srgbClr val="C6C9E0"/>
              </a:gs>
              <a:gs pos="100000">
                <a:srgbClr val="E9E9F3"/>
              </a:gs>
            </a:gsLst>
            <a:lin ang="16200000" scaled="0"/>
          </a:gradFill>
          <a:ln w="9525" cap="flat" cmpd="sng">
            <a:solidFill>
              <a:srgbClr val="1D297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культура непрерывного образования 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 txBox="1"/>
          <p:nvPr/>
        </p:nvSpPr>
        <p:spPr>
          <a:xfrm>
            <a:off x="3554083" y="2619375"/>
            <a:ext cx="8398205" cy="1969879"/>
          </a:xfrm>
          <a:prstGeom prst="rect">
            <a:avLst/>
          </a:prstGeom>
          <a:gradFill>
            <a:gsLst>
              <a:gs pos="0">
                <a:srgbClr val="AEB1D4"/>
              </a:gs>
              <a:gs pos="35000">
                <a:srgbClr val="C6C9E0"/>
              </a:gs>
              <a:gs pos="100000">
                <a:srgbClr val="E9E9F3"/>
              </a:gs>
            </a:gsLst>
            <a:lin ang="16200000" scaled="0"/>
          </a:gradFill>
          <a:ln w="9525" cap="flat" cmpd="sng">
            <a:solidFill>
              <a:srgbClr val="1D297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dirty="0">
                <a:solidFill>
                  <a:schemeClr val="dk1"/>
                </a:solidFill>
              </a:rPr>
              <a:t>У</a:t>
            </a:r>
            <a:r>
              <a:rPr lang="ru-RU" sz="27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ровень </a:t>
            </a:r>
            <a:r>
              <a:rPr lang="ru-RU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ОПТИМАЛЬНЫЙ</a:t>
            </a:r>
            <a:endParaRPr dirty="0"/>
          </a:p>
          <a:p>
            <a:pPr algn="ctr"/>
            <a:r>
              <a:rPr lang="ru-RU" sz="27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Взлетная </a:t>
            </a:r>
            <a:r>
              <a:rPr lang="ru-RU" sz="27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полоса: </a:t>
            </a:r>
            <a:r>
              <a:rPr lang="ru-RU" sz="2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«Управляю </a:t>
            </a:r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своим развитием»    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 txBox="1"/>
          <p:nvPr/>
        </p:nvSpPr>
        <p:spPr>
          <a:xfrm>
            <a:off x="4520242" y="552092"/>
            <a:ext cx="7432047" cy="1771291"/>
          </a:xfrm>
          <a:prstGeom prst="rect">
            <a:avLst/>
          </a:prstGeom>
          <a:gradFill>
            <a:gsLst>
              <a:gs pos="0">
                <a:srgbClr val="AEB1D4"/>
              </a:gs>
              <a:gs pos="35000">
                <a:srgbClr val="C6C9E0"/>
              </a:gs>
              <a:gs pos="100000">
                <a:srgbClr val="E9E9F3"/>
              </a:gs>
            </a:gsLst>
            <a:lin ang="16200000" scaled="0"/>
          </a:gradFill>
          <a:ln w="9525" cap="flat" cmpd="sng">
            <a:solidFill>
              <a:srgbClr val="1D297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r>
              <a:rPr lang="ru-RU" sz="2700" b="1" dirty="0">
                <a:solidFill>
                  <a:schemeClr val="dk1"/>
                </a:solidFill>
              </a:rPr>
              <a:t>У</a:t>
            </a:r>
            <a:r>
              <a:rPr lang="ru-RU" sz="27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ровень  </a:t>
            </a:r>
            <a:r>
              <a:rPr lang="ru-RU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ПРОГРЕССИВНЫЙ </a:t>
            </a:r>
            <a:endParaRPr sz="2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27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Летим высоко</a:t>
            </a:r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«Развиваю </a:t>
            </a:r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себя и свое окружение»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258" name="Google Shape;258;p11"/>
          <p:cNvSpPr txBox="1"/>
          <p:nvPr/>
        </p:nvSpPr>
        <p:spPr>
          <a:xfrm>
            <a:off x="2735262" y="4819290"/>
            <a:ext cx="9217025" cy="1867261"/>
          </a:xfrm>
          <a:prstGeom prst="rect">
            <a:avLst/>
          </a:prstGeom>
          <a:gradFill>
            <a:gsLst>
              <a:gs pos="0">
                <a:srgbClr val="AEB1D4"/>
              </a:gs>
              <a:gs pos="35000">
                <a:srgbClr val="C6C9E0"/>
              </a:gs>
              <a:gs pos="100000">
                <a:srgbClr val="E9E9F3"/>
              </a:gs>
            </a:gsLst>
            <a:lin ang="16200000" scaled="0"/>
          </a:gradFill>
          <a:ln w="9525" cap="flat" cmpd="sng">
            <a:solidFill>
              <a:srgbClr val="1D297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dirty="0">
                <a:solidFill>
                  <a:schemeClr val="dk1"/>
                </a:solidFill>
              </a:rPr>
              <a:t>У</a:t>
            </a:r>
            <a:r>
              <a:rPr lang="ru-RU" sz="27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ровень </a:t>
            </a:r>
            <a:r>
              <a:rPr lang="ru-RU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НЕОБХОДИМЫЙ  </a:t>
            </a:r>
            <a:endParaRPr sz="27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7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Старт в профессию</a:t>
            </a:r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«Мне </a:t>
            </a:r>
            <a:r>
              <a:rPr lang="ru-RU" sz="2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сказали – я сделал»</a:t>
            </a:r>
            <a:endParaRPr sz="2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/>
          <p:nvPr/>
        </p:nvSpPr>
        <p:spPr>
          <a:xfrm rot="-3951212">
            <a:off x="2790558" y="412014"/>
            <a:ext cx="2089151" cy="3063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00" y="60000"/>
                </a:moveTo>
                <a:lnTo>
                  <a:pt x="7500" y="60000"/>
                </a:lnTo>
                <a:cubicBezTo>
                  <a:pt x="7500" y="31702"/>
                  <a:pt x="28079" y="8043"/>
                  <a:pt x="55024" y="5361"/>
                </a:cubicBezTo>
                <a:cubicBezTo>
                  <a:pt x="81970" y="2679"/>
                  <a:pt x="106449" y="21854"/>
                  <a:pt x="111557" y="49643"/>
                </a:cubicBezTo>
                <a:lnTo>
                  <a:pt x="119015" y="49643"/>
                </a:lnTo>
                <a:lnTo>
                  <a:pt x="105000" y="60000"/>
                </a:lnTo>
                <a:lnTo>
                  <a:pt x="89015" y="49643"/>
                </a:lnTo>
                <a:lnTo>
                  <a:pt x="96478" y="49643"/>
                </a:lnTo>
                <a:cubicBezTo>
                  <a:pt x="92067" y="27614"/>
                  <a:pt x="74509" y="13003"/>
                  <a:pt x="55622" y="15647"/>
                </a:cubicBezTo>
                <a:cubicBezTo>
                  <a:pt x="36735" y="18292"/>
                  <a:pt x="22500" y="37353"/>
                  <a:pt x="22500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1820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 rot="-4026549">
            <a:off x="1780611" y="2940491"/>
            <a:ext cx="2089151" cy="306281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26" y="61743"/>
                </a:moveTo>
                <a:cubicBezTo>
                  <a:pt x="6657" y="33127"/>
                  <a:pt x="26974" y="8619"/>
                  <a:pt x="54193" y="5453"/>
                </a:cubicBezTo>
                <a:cubicBezTo>
                  <a:pt x="81412" y="2286"/>
                  <a:pt x="106387" y="21524"/>
                  <a:pt x="111556" y="49640"/>
                </a:cubicBezTo>
                <a:lnTo>
                  <a:pt x="119014" y="49640"/>
                </a:lnTo>
                <a:lnTo>
                  <a:pt x="105000" y="60000"/>
                </a:lnTo>
                <a:lnTo>
                  <a:pt x="89014" y="49640"/>
                </a:lnTo>
                <a:lnTo>
                  <a:pt x="96477" y="49640"/>
                </a:lnTo>
                <a:cubicBezTo>
                  <a:pt x="92018" y="27383"/>
                  <a:pt x="74152" y="12741"/>
                  <a:pt x="55101" y="15730"/>
                </a:cubicBezTo>
                <a:cubicBezTo>
                  <a:pt x="36049" y="18719"/>
                  <a:pt x="21979" y="38373"/>
                  <a:pt x="22515" y="61245"/>
                </a:cubicBezTo>
                <a:close/>
              </a:path>
            </a:pathLst>
          </a:custGeom>
          <a:gradFill>
            <a:gsLst>
              <a:gs pos="0">
                <a:srgbClr val="142480"/>
              </a:gs>
              <a:gs pos="100000">
                <a:srgbClr val="AAAED8"/>
              </a:gs>
            </a:gsLst>
            <a:lin ang="16200000" scaled="0"/>
          </a:gradFill>
          <a:ln w="9525" cap="flat" cmpd="sng">
            <a:solidFill>
              <a:srgbClr val="1D297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/>
            <a:endParaRPr sz="1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3" cstate="print">
            <a:alphaModFix/>
          </a:blip>
          <a:srcRect l="17462" t="11497" r="20637" b="13258"/>
          <a:stretch/>
        </p:blipFill>
        <p:spPr>
          <a:xfrm>
            <a:off x="1314541" y="0"/>
            <a:ext cx="1377255" cy="12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2" y="981695"/>
            <a:ext cx="9183584" cy="10926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100" i="1" dirty="0" smtClean="0">
                <a:solidFill>
                  <a:srgbClr val="061496"/>
                </a:solidFill>
              </a:rPr>
              <a:t>Положительная динамика результатов сформированности культуры непрерывного образования:</a:t>
            </a:r>
            <a:endParaRPr lang="ru-RU" sz="2100" b="1" i="1" dirty="0" smtClean="0">
              <a:solidFill>
                <a:srgbClr val="061496"/>
              </a:solidFill>
            </a:endParaRPr>
          </a:p>
          <a:p>
            <a:pPr algn="ctr"/>
            <a:r>
              <a:rPr lang="ru-RU" sz="2100" b="1" i="1" dirty="0" smtClean="0">
                <a:solidFill>
                  <a:srgbClr val="061496"/>
                </a:solidFill>
              </a:rPr>
              <a:t>ИСПОЛНЕНИЕ  – УПРАВЛЕНИЕ  – УСТОЙЧИВОЕ РАЗВИТИЕ  </a:t>
            </a:r>
            <a:endParaRPr lang="ru-RU" sz="2100" dirty="0">
              <a:solidFill>
                <a:srgbClr val="06149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725" y="380012"/>
            <a:ext cx="947947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Личностная результативность </a:t>
            </a:r>
            <a:r>
              <a:rPr lang="ru-RU" sz="2400" b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субъектов наставничества</a:t>
            </a:r>
            <a:r>
              <a:rPr lang="ru-RU" sz="2400" b="1" i="1" dirty="0" smtClean="0">
                <a:solidFill>
                  <a:srgbClr val="061496"/>
                </a:solidFill>
                <a:cs typeface="Amatic SC" charset="-79"/>
                <a:sym typeface="Amatic SC" charset="-79"/>
              </a:rPr>
              <a:t> </a:t>
            </a:r>
            <a:endParaRPr lang="ru-RU" sz="2400" b="1" i="1" dirty="0">
              <a:solidFill>
                <a:srgbClr val="061496"/>
              </a:solidFill>
            </a:endParaRPr>
          </a:p>
        </p:txBody>
      </p:sp>
      <p:pic>
        <p:nvPicPr>
          <p:cNvPr id="6" name="Google Shape;233;p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417" y="2090058"/>
            <a:ext cx="8244115" cy="2137559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213099" y="4322619"/>
          <a:ext cx="8266380" cy="253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1" y="4701053"/>
            <a:ext cx="2879235" cy="191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651" y="2253753"/>
            <a:ext cx="2854481" cy="190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6949" y="1743741"/>
            <a:ext cx="2225748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/>
              <a:t>Наставляемые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69359" y="4281378"/>
            <a:ext cx="2863701" cy="4103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b="1" dirty="0" smtClean="0"/>
              <a:t>Наставники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406" y="1481835"/>
            <a:ext cx="10759186" cy="344709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3200" b="1" dirty="0" smtClean="0">
                <a:solidFill>
                  <a:srgbClr val="061496"/>
                </a:solidFill>
              </a:rPr>
              <a:t>О </a:t>
            </a:r>
            <a:r>
              <a:rPr lang="ru-RU" sz="3200" b="1" dirty="0" smtClean="0">
                <a:solidFill>
                  <a:srgbClr val="061496"/>
                </a:solidFill>
              </a:rPr>
              <a:t>возможностях использования в образовательной деятельности результатов внедрения региональной модели </a:t>
            </a:r>
            <a:r>
              <a:rPr lang="ru-RU" sz="3200" b="1" dirty="0" smtClean="0">
                <a:solidFill>
                  <a:srgbClr val="061496"/>
                </a:solidFill>
              </a:rPr>
              <a:t>наставничества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/>
              <a:t>Инновационные смыслы наставничества </a:t>
            </a:r>
            <a:r>
              <a:rPr lang="ru-RU" sz="3200" b="1" dirty="0" smtClean="0"/>
              <a:t>2.0</a:t>
            </a:r>
          </a:p>
          <a:p>
            <a:pPr marL="514350" indent="-514350" algn="just">
              <a:buAutoNum type="arabicPeriod"/>
            </a:pPr>
            <a:r>
              <a:rPr lang="ru-RU" sz="3200" b="1" dirty="0" smtClean="0"/>
              <a:t>Наставничество - ресурс партнёрского взаимодействия педагогов общего </a:t>
            </a:r>
            <a:r>
              <a:rPr lang="ru-RU" sz="3200" b="1" dirty="0" smtClean="0"/>
              <a:t>и дополнительного образования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17360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2085575" y="1371564"/>
            <a:ext cx="6952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 dirty="0"/>
          </a:p>
        </p:txBody>
      </p:sp>
      <p:pic>
        <p:nvPicPr>
          <p:cNvPr id="185" name="Google Shape;185;p19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215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 rotWithShape="1">
          <a:blip r:embed="rId3" cstate="print">
            <a:alphaModFix/>
          </a:blip>
          <a:srcRect t="4898" b="4898"/>
          <a:stretch/>
        </p:blipFill>
        <p:spPr>
          <a:xfrm>
            <a:off x="1539700" y="4450268"/>
            <a:ext cx="1119000" cy="8154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91741" y="237507"/>
            <a:ext cx="9231084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61496"/>
                </a:solidFill>
                <a:cs typeface="Amatic SC"/>
                <a:sym typeface="Amatic SC"/>
              </a:rPr>
              <a:t>Выводы </a:t>
            </a:r>
            <a:endParaRPr lang="ru-RU" sz="3200" b="1" dirty="0">
              <a:solidFill>
                <a:srgbClr val="06149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741" y="965860"/>
            <a:ext cx="8993580" cy="56169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61496"/>
                </a:solidFill>
              </a:rPr>
              <a:t>Реализация </a:t>
            </a:r>
            <a:r>
              <a:rPr lang="ru-RU" sz="2400" b="1" dirty="0" smtClean="0">
                <a:solidFill>
                  <a:srgbClr val="061496"/>
                </a:solidFill>
              </a:rPr>
              <a:t>партнёрского взаимодействия педагогов общего и дополнительного образования </a:t>
            </a:r>
            <a:r>
              <a:rPr lang="ru-RU" sz="2400" b="1" dirty="0" smtClean="0">
                <a:solidFill>
                  <a:srgbClr val="061496"/>
                </a:solidFill>
              </a:rPr>
              <a:t>обеспечивает каждому участнику</a:t>
            </a:r>
            <a:endParaRPr lang="ru-RU" sz="2100" b="1" dirty="0" smtClean="0">
              <a:solidFill>
                <a:srgbClr val="061496"/>
              </a:solidFill>
            </a:endParaRPr>
          </a:p>
          <a:p>
            <a:pPr algn="ctr"/>
            <a:endParaRPr lang="ru-RU" sz="2100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61496"/>
                </a:solidFill>
              </a:rPr>
              <a:t>положительную динамику результатов личностно-профессионального развития в процессе </a:t>
            </a:r>
            <a:r>
              <a:rPr lang="ru-RU" sz="2400" b="1" dirty="0" smtClean="0">
                <a:solidFill>
                  <a:srgbClr val="061496"/>
                </a:solidFill>
              </a:rPr>
              <a:t>совместной </a:t>
            </a:r>
            <a:r>
              <a:rPr lang="ru-RU" sz="2400" b="1" dirty="0" smtClean="0">
                <a:solidFill>
                  <a:srgbClr val="061496"/>
                </a:solidFill>
              </a:rPr>
              <a:t>профессиона</a:t>
            </a:r>
            <a:r>
              <a:rPr lang="ru-RU" sz="2400" b="1" dirty="0" smtClean="0">
                <a:solidFill>
                  <a:srgbClr val="061496"/>
                </a:solidFill>
              </a:rPr>
              <a:t>льной  деятельности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61496"/>
                </a:solidFill>
              </a:rPr>
              <a:t>реализацию </a:t>
            </a:r>
            <a:r>
              <a:rPr lang="ru-RU" sz="2400" b="1" dirty="0" smtClean="0">
                <a:solidFill>
                  <a:srgbClr val="061496"/>
                </a:solidFill>
              </a:rPr>
              <a:t>личной индивидуальной образовательной программы, основанной на удовлетворении образовательных </a:t>
            </a:r>
            <a:r>
              <a:rPr lang="ru-RU" sz="2400" b="1" dirty="0" smtClean="0">
                <a:solidFill>
                  <a:srgbClr val="061496"/>
                </a:solidFill>
              </a:rPr>
              <a:t>потребностей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61496"/>
                </a:solidFill>
              </a:rPr>
              <a:t>создание </a:t>
            </a:r>
            <a:r>
              <a:rPr lang="ru-RU" sz="2400" b="1" dirty="0" smtClean="0">
                <a:solidFill>
                  <a:srgbClr val="061496"/>
                </a:solidFill>
              </a:rPr>
              <a:t>в процессе профессионального взаимодействия групповых проектных </a:t>
            </a:r>
            <a:r>
              <a:rPr lang="ru-RU" sz="2400" b="1" dirty="0" smtClean="0">
                <a:solidFill>
                  <a:srgbClr val="061496"/>
                </a:solidFill>
              </a:rPr>
              <a:t>продуктов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61496"/>
                </a:solidFill>
              </a:rPr>
              <a:t>реализация </a:t>
            </a:r>
            <a:r>
              <a:rPr lang="ru-RU" sz="2400" b="1" dirty="0" smtClean="0">
                <a:solidFill>
                  <a:srgbClr val="061496"/>
                </a:solidFill>
              </a:rPr>
              <a:t>новых образовательных практик посредством командного </a:t>
            </a:r>
            <a:r>
              <a:rPr lang="ru-RU" sz="2400" b="1" dirty="0" smtClean="0">
                <a:solidFill>
                  <a:srgbClr val="061496"/>
                </a:solidFill>
              </a:rPr>
              <a:t>взаимодействия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61496"/>
                </a:solidFill>
              </a:rPr>
              <a:t>представление </a:t>
            </a:r>
            <a:r>
              <a:rPr lang="ru-RU" sz="2400" b="1" dirty="0" smtClean="0">
                <a:solidFill>
                  <a:srgbClr val="061496"/>
                </a:solidFill>
              </a:rPr>
              <a:t>результативного опыта в профессиональной среде, создание и публикация методических материалов</a:t>
            </a:r>
            <a:endParaRPr lang="ru-RU" sz="2400" b="1" dirty="0">
              <a:solidFill>
                <a:srgbClr val="0614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10972800" cy="14002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061496"/>
                </a:solidFill>
              </a:rPr>
              <a:t>Рефлексия </a:t>
            </a:r>
            <a:r>
              <a:rPr lang="ru-RU" altLang="ru-RU" b="1" dirty="0" smtClean="0">
                <a:solidFill>
                  <a:schemeClr val="accent1"/>
                </a:solidFill>
              </a:rPr>
              <a:t/>
            </a:r>
            <a:br>
              <a:rPr lang="ru-RU" altLang="ru-RU" b="1" dirty="0" smtClean="0">
                <a:solidFill>
                  <a:schemeClr val="accent1"/>
                </a:solidFill>
              </a:rPr>
            </a:br>
            <a:r>
              <a:rPr lang="ru-RU" altLang="ru-RU" b="1" dirty="0" smtClean="0">
                <a:solidFill>
                  <a:schemeClr val="accent1"/>
                </a:solidFill>
              </a:rPr>
              <a:t>Выскажитесь одним  предложением о своей работе, выбирая начало фразы </a:t>
            </a:r>
            <a:endParaRPr lang="ru-RU" altLang="ru-RU" dirty="0" smtClean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828800"/>
            <a:ext cx="5966453" cy="4745736"/>
          </a:xfrm>
        </p:spPr>
        <p:txBody>
          <a:bodyPr rtlCol="0">
            <a:normAutofit fontScale="85000" lnSpcReduction="20000"/>
          </a:bodyPr>
          <a:lstStyle/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сегодня я узнал…</a:t>
            </a:r>
          </a:p>
          <a:p>
            <a:pPr marL="624078" indent="-514350">
              <a:buFont typeface="+mj-lt"/>
              <a:buAutoNum type="arabicPeriod"/>
              <a:defRPr/>
            </a:pPr>
            <a:r>
              <a:rPr lang="ru-RU" altLang="ru-RU" sz="3300" b="1" dirty="0" smtClean="0"/>
              <a:t>я понял, что… 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было интересно…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меня удивило…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было трудно…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научился…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теперь я могу…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почувствовал, что…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приобрел…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у меня получилось …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 я смог…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я попробую…                      </a:t>
            </a:r>
          </a:p>
          <a:p>
            <a:pPr marL="62407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3300" b="1" dirty="0" smtClean="0"/>
              <a:t>мне захочется…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752600"/>
            <a:ext cx="4748277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50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856640" cy="14981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НАСТАВНИК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061496"/>
                </a:solidFill>
              </a:rPr>
              <a:t>С каким </a:t>
            </a:r>
            <a:r>
              <a:rPr lang="ru-RU" sz="2800" b="1" dirty="0" smtClean="0">
                <a:solidFill>
                  <a:srgbClr val="061496"/>
                </a:solidFill>
              </a:rPr>
              <a:t>образом ассоциируется </a:t>
            </a:r>
            <a:r>
              <a:rPr lang="ru-RU" sz="2800" b="1" dirty="0" smtClean="0">
                <a:solidFill>
                  <a:srgbClr val="061496"/>
                </a:solidFill>
              </a:rPr>
              <a:t>понятие? Выразите </a:t>
            </a:r>
            <a:r>
              <a:rPr lang="ru-RU" sz="2800" dirty="0" smtClean="0">
                <a:solidFill>
                  <a:srgbClr val="061496"/>
                </a:solidFill>
              </a:rPr>
              <a:t>одним словом?</a:t>
            </a:r>
            <a:r>
              <a:rPr lang="ru-RU" sz="2800" b="1" dirty="0" smtClean="0">
                <a:solidFill>
                  <a:srgbClr val="061496"/>
                </a:solidFill>
              </a:rPr>
              <a:t> ЧТО?    </a:t>
            </a:r>
            <a:endParaRPr lang="ru-RU" sz="2800" b="1" dirty="0">
              <a:solidFill>
                <a:srgbClr val="061496"/>
              </a:solidFill>
            </a:endParaRPr>
          </a:p>
        </p:txBody>
      </p:sp>
      <p:sp>
        <p:nvSpPr>
          <p:cNvPr id="1026" name="AutoShape 2" descr="https://ds02.infourok.ru/uploads/ex/01c4/0003d253-418d2282/hello_html_m740d09e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2.infourok.ru/uploads/ex/01c4/0003d253-418d2282/hello_html_m740d09e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belokuriha-gorod.ru/_nw/23/8890408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umb.sk.ru/cfs-file.ashx/__key/communityserver-blogs-components-weblogfiles/00-00-01-33-90/IMG_5F00_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4800533" cy="2400500"/>
          </a:xfrm>
          <a:prstGeom prst="rect">
            <a:avLst/>
          </a:prstGeom>
          <a:noFill/>
        </p:spPr>
      </p:pic>
      <p:pic>
        <p:nvPicPr>
          <p:cNvPr id="23558" name="Picture 6" descr="https://www.business-class.su/uploads/material/e3/17/70/e31770e96074eb3da238ad6dd88386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5638800" cy="2819400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941" y="2133600"/>
            <a:ext cx="6408059" cy="406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1400" y="0"/>
            <a:ext cx="723217" cy="6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44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НАСТАВНИЧЕСТВО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" y="762000"/>
            <a:ext cx="12115800" cy="36031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технология и условие интенсивного развития личности</a:t>
            </a:r>
          </a:p>
          <a:p>
            <a:pPr algn="l"/>
            <a:endParaRPr lang="ru-RU" sz="1800" b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1800" b="1" spc="-1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ключевой элемент новой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динамичной методической </a:t>
            </a:r>
            <a:r>
              <a:rPr lang="ru-RU" sz="1800" b="1" spc="-99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системы, обеспечивающей </a:t>
            </a:r>
            <a:r>
              <a:rPr lang="ru-RU" sz="1800" b="1" spc="-1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1800" b="1" spc="-1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своевременной </a:t>
            </a:r>
            <a:r>
              <a:rPr lang="ru-RU" sz="1800" b="1" spc="-99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адаптации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800" b="1" spc="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меняющимся</a:t>
            </a:r>
            <a:r>
              <a:rPr lang="ru-RU" sz="1800" b="1" spc="-3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условиям</a:t>
            </a:r>
          </a:p>
          <a:p>
            <a:pPr algn="l">
              <a:buFontTx/>
              <a:buChar char="-"/>
            </a:pPr>
            <a:endParaRPr lang="ru-RU" sz="1800" b="1" spc="-15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Tx/>
              <a:buChar char="-"/>
            </a:pPr>
            <a:r>
              <a:rPr lang="ru-RU" sz="1800" b="1" spc="-15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инструмент </a:t>
            </a: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мотивации учителей к сотрудничеству и сотворчеству</a:t>
            </a:r>
          </a:p>
          <a:p>
            <a:pPr algn="l">
              <a:buFontTx/>
              <a:buChar char="-"/>
            </a:pPr>
            <a:endParaRPr lang="ru-RU" sz="1800" b="1" dirty="0" smtClean="0">
              <a:solidFill>
                <a:srgbClr val="061496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-универсальная технология передачи опыта, знаний, формирования навыков, компетенций, </a:t>
            </a:r>
            <a:r>
              <a:rPr lang="ru-RU" sz="18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метакомпетенций</a:t>
            </a: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и ценностей через неформальное </a:t>
            </a:r>
            <a:r>
              <a:rPr lang="ru-RU" sz="1800" b="1" dirty="0" err="1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взаимообогащающее</a:t>
            </a: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 общение, основанное на доверии и партнерстве</a:t>
            </a:r>
          </a:p>
          <a:p>
            <a:pPr algn="l"/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b="1" dirty="0" smtClean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форма </a:t>
            </a:r>
            <a:r>
              <a:rPr lang="ru-RU" sz="1800" b="1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обеспечения профессионального становления, развития и адаптации к квалифицированному исполнению должностных обязанностей лиц, в отношении которых осуществляется наставничество</a:t>
            </a:r>
            <a:r>
              <a:rPr lang="ru-RU" sz="1800" dirty="0">
                <a:solidFill>
                  <a:srgbClr val="06149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None/>
            </a:pP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99800"/>
            <a:ext cx="2971800" cy="20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28219"/>
            <a:ext cx="2743200" cy="21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Инга\Desktop\коворкинг фото\день 2\IMG_2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545" y="4679113"/>
            <a:ext cx="3022215" cy="2057400"/>
          </a:xfrm>
          <a:prstGeom prst="rect">
            <a:avLst/>
          </a:prstGeom>
          <a:noFill/>
        </p:spPr>
      </p:pic>
      <p:pic>
        <p:nvPicPr>
          <p:cNvPr id="8" name="Picture 2" descr="https://umb.sk.ru/cfs-file.ashx/__key/communityserver-blogs-components-weblogfiles/00-00-01-33-90/IMG_5F00_1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4628219"/>
            <a:ext cx="2895600" cy="20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15"/>
            <a:ext cx="11734800" cy="14157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НАСТАВНИЧЕСТВО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итоги проектных сессий муниципальных образований края 2022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81835"/>
            <a:ext cx="11887200" cy="578619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1. Нытва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Развивает </a:t>
            </a:r>
            <a:r>
              <a:rPr lang="ru-RU" sz="2400" b="1" dirty="0" smtClean="0">
                <a:solidFill>
                  <a:srgbClr val="061496"/>
                </a:solidFill>
              </a:rPr>
              <a:t>активность</a:t>
            </a:r>
            <a:r>
              <a:rPr lang="ru-RU" sz="2400" b="1" dirty="0" smtClean="0">
                <a:solidFill>
                  <a:srgbClr val="FF0000"/>
                </a:solidFill>
              </a:rPr>
              <a:t> через поддержку и доверие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2. Березники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Развивает профессионализм на основе сотрудничества и доверия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3. Верещагино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Доверие и </a:t>
            </a:r>
            <a:r>
              <a:rPr lang="ru-RU" sz="2400" b="1" dirty="0" smtClean="0">
                <a:solidFill>
                  <a:srgbClr val="061496"/>
                </a:solidFill>
              </a:rPr>
              <a:t>взаимопомощь</a:t>
            </a:r>
            <a:r>
              <a:rPr lang="ru-RU" sz="2400" b="1" dirty="0" smtClean="0">
                <a:solidFill>
                  <a:srgbClr val="FF0000"/>
                </a:solidFill>
              </a:rPr>
              <a:t> вдохновляет на развитие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4. Чердынь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Взаимодействуя с </a:t>
            </a:r>
            <a:r>
              <a:rPr lang="ru-RU" sz="2400" b="1" dirty="0" smtClean="0">
                <a:solidFill>
                  <a:srgbClr val="061496"/>
                </a:solidFill>
              </a:rPr>
              <a:t>уважением,</a:t>
            </a:r>
            <a:r>
              <a:rPr lang="ru-RU" sz="2400" b="1" dirty="0" smtClean="0">
                <a:solidFill>
                  <a:srgbClr val="FF0000"/>
                </a:solidFill>
              </a:rPr>
              <a:t> развиваем мотивацию к </a:t>
            </a:r>
            <a:r>
              <a:rPr lang="ru-RU" sz="2400" b="1" dirty="0" smtClean="0">
                <a:solidFill>
                  <a:srgbClr val="061496"/>
                </a:solidFill>
              </a:rPr>
              <a:t>действию</a:t>
            </a:r>
          </a:p>
          <a:p>
            <a:pPr algn="ctr"/>
            <a:endParaRPr lang="ru-RU" b="1" dirty="0" smtClean="0">
              <a:solidFill>
                <a:srgbClr val="061496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5. Добрянка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61496"/>
                </a:solidFill>
              </a:rPr>
              <a:t>Результат</a:t>
            </a:r>
            <a:r>
              <a:rPr lang="ru-RU" sz="2400" b="1" dirty="0" smtClean="0">
                <a:solidFill>
                  <a:srgbClr val="FF0000"/>
                </a:solidFill>
              </a:rPr>
              <a:t> во многом зависит от обучения, сотрудничества и помощи</a:t>
            </a:r>
            <a:endParaRPr lang="ru-RU" sz="2400" b="1" dirty="0" smtClean="0">
              <a:solidFill>
                <a:srgbClr val="061496"/>
              </a:solidFill>
            </a:endParaRPr>
          </a:p>
          <a:p>
            <a:pPr algn="ctr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04" y="267715"/>
            <a:ext cx="10857991" cy="86177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61496"/>
                </a:solidFill>
              </a:rPr>
              <a:t>Внешний контур наставничества муниципального уровня помогает педагогам (Чемпионат муниципальных команд)</a:t>
            </a:r>
            <a:endParaRPr lang="ru-RU" sz="2800" dirty="0">
              <a:solidFill>
                <a:srgbClr val="06149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481834"/>
            <a:ext cx="11887200" cy="54168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совершенствовать </a:t>
            </a:r>
            <a:r>
              <a:rPr lang="ru-RU" sz="2000" b="1" dirty="0" smtClean="0"/>
              <a:t>и корректировать смыслы профессиональной деятельности  </a:t>
            </a:r>
            <a:r>
              <a:rPr lang="ru-RU" sz="2000" dirty="0" smtClean="0"/>
              <a:t>(Добрянка)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мотивировать </a:t>
            </a:r>
            <a:r>
              <a:rPr lang="ru-RU" sz="2000" b="1" dirty="0" smtClean="0"/>
              <a:t>к сотрудничеству, раскрывая и продвигая личность, и сопровождать к цели </a:t>
            </a:r>
            <a:r>
              <a:rPr lang="ru-RU" sz="2000" dirty="0" smtClean="0"/>
              <a:t>Пермь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выстроить </a:t>
            </a:r>
            <a:r>
              <a:rPr lang="ru-RU" sz="2000" b="1" dirty="0" smtClean="0"/>
              <a:t>доверительную поддержку команды, которая приведет к развитию  </a:t>
            </a:r>
            <a:r>
              <a:rPr lang="ru-RU" sz="2000" dirty="0" smtClean="0"/>
              <a:t>(Кочево)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понять </a:t>
            </a:r>
            <a:r>
              <a:rPr lang="ru-RU" sz="2000" b="1" dirty="0" smtClean="0"/>
              <a:t>механизмы адаптации наставляемого, действовать, сопереживая, направляя на творчество </a:t>
            </a:r>
            <a:r>
              <a:rPr lang="ru-RU" sz="2000" dirty="0" smtClean="0"/>
              <a:t>(Пермский МО)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наращивать систему взаимодействия субъектов наставничества через мотивацию </a:t>
            </a:r>
            <a:r>
              <a:rPr lang="ru-RU" sz="2000" dirty="0" smtClean="0"/>
              <a:t>(Березовка)</a:t>
            </a:r>
          </a:p>
          <a:p>
            <a:pPr marL="457200" indent="-457200"/>
            <a:endParaRPr lang="ru-RU" sz="2000" dirty="0" smtClean="0"/>
          </a:p>
          <a:p>
            <a:pPr marL="457200" indent="-457200"/>
            <a:r>
              <a:rPr lang="ru-RU" sz="2000" b="1" dirty="0" smtClean="0"/>
              <a:t>6.    решать </a:t>
            </a:r>
            <a:r>
              <a:rPr lang="ru-RU" sz="2000" b="1" dirty="0" smtClean="0"/>
              <a:t>возникающие проблемы вместе, доверяя и помогая друг другу</a:t>
            </a:r>
            <a:r>
              <a:rPr lang="ru-RU" sz="2000" dirty="0" smtClean="0"/>
              <a:t> (</a:t>
            </a:r>
            <a:r>
              <a:rPr lang="ru-RU" sz="2000" dirty="0" err="1" smtClean="0"/>
              <a:t>Верещагинский</a:t>
            </a:r>
            <a:r>
              <a:rPr lang="ru-RU" sz="2000" dirty="0" smtClean="0"/>
              <a:t> ГО)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Муниципальное наставничество объединяет успешных людей, значимые события и авторские технологии!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7179" y="152400"/>
            <a:ext cx="10348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5384">
            <a:off x="-50804" y="318199"/>
            <a:ext cx="8251968" cy="20914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dirty="0" smtClean="0">
                <a:solidFill>
                  <a:srgbClr val="7030A0"/>
                </a:solidFill>
              </a:rPr>
              <a:t>НАВСТРЕЧУ ДРУГ ДРУГУ:</a:t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3700" dirty="0" smtClean="0">
                <a:solidFill>
                  <a:srgbClr val="7030A0"/>
                </a:solidFill>
              </a:rPr>
              <a:t>СМП-2015 </a:t>
            </a:r>
            <a:r>
              <a:rPr lang="en-US" sz="3700" dirty="0" smtClean="0">
                <a:solidFill>
                  <a:srgbClr val="7030A0"/>
                </a:solidFill>
              </a:rPr>
              <a:t># </a:t>
            </a:r>
            <a:r>
              <a:rPr lang="ru-RU" sz="3700" dirty="0" smtClean="0">
                <a:solidFill>
                  <a:srgbClr val="7030A0"/>
                </a:solidFill>
              </a:rPr>
              <a:t>НАСТАВНИКИ - 2020</a:t>
            </a:r>
            <a:endParaRPr lang="ru-RU" sz="3700" dirty="0">
              <a:solidFill>
                <a:srgbClr val="7030A0"/>
              </a:solidFill>
            </a:endParaRP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" y="5667377"/>
            <a:ext cx="11706225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bg1"/>
                </a:solidFill>
              </a:rPr>
              <a:t>#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ИРОПК</a:t>
            </a:r>
            <a:endParaRPr lang="ru-RU" altLang="ru-RU" sz="2000" b="1" dirty="0">
              <a:solidFill>
                <a:schemeClr val="bg2"/>
              </a:solidFill>
            </a:endParaRPr>
          </a:p>
        </p:txBody>
      </p:sp>
      <p:pic>
        <p:nvPicPr>
          <p:cNvPr id="22532" name="Picture 6" descr="https://sun9-53.userapi.com/impg/0azPS1RkVYgBkg1c1TrByL2She_xnNJtgJesDg/a7sHJ_8oTso.jpg?size=1280x853&amp;quality=96&amp;sign=442c3325daa0eef6ae2b92a0609b8a1f&amp;type=album"/>
          <p:cNvPicPr>
            <a:picLocks noChangeAspect="1" noChangeArrowheads="1"/>
          </p:cNvPicPr>
          <p:nvPr/>
        </p:nvPicPr>
        <p:blipFill>
          <a:blip r:embed="rId3" cstate="print"/>
          <a:srcRect t="21053" b="2687"/>
          <a:stretch>
            <a:fillRect/>
          </a:stretch>
        </p:blipFill>
        <p:spPr bwMode="auto">
          <a:xfrm>
            <a:off x="5867400" y="3733800"/>
            <a:ext cx="522081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674" y="2743200"/>
            <a:ext cx="5415148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700" b="1" dirty="0">
                <a:solidFill>
                  <a:srgbClr val="061496"/>
                </a:solidFill>
              </a:rPr>
              <a:t>АКТУАЛЬНОСТЬ</a:t>
            </a:r>
          </a:p>
          <a:p>
            <a:r>
              <a:rPr lang="ru-RU" sz="2700" b="1" dirty="0">
                <a:solidFill>
                  <a:srgbClr val="061496"/>
                </a:solidFill>
              </a:rPr>
              <a:t> </a:t>
            </a:r>
            <a:r>
              <a:rPr lang="ru-RU" b="1" dirty="0" smtClean="0">
                <a:solidFill>
                  <a:srgbClr val="061496"/>
                </a:solidFill>
              </a:rPr>
              <a:t>- Нацпроект «Образование» (федеральные проекты «Современная школа», «Успех каждого ребенка», «Молодые профессионалы», «Учитель будущего»)</a:t>
            </a:r>
          </a:p>
          <a:p>
            <a:r>
              <a:rPr lang="ru-RU" b="1" dirty="0" smtClean="0">
                <a:solidFill>
                  <a:srgbClr val="061496"/>
                </a:solidFill>
              </a:rPr>
              <a:t> -</a:t>
            </a:r>
            <a:r>
              <a:rPr lang="ru-RU" dirty="0" smtClean="0">
                <a:solidFill>
                  <a:srgbClr val="061496"/>
                </a:solidFill>
              </a:rPr>
              <a:t> </a:t>
            </a:r>
            <a:r>
              <a:rPr lang="ru-RU" b="1" dirty="0" smtClean="0">
                <a:solidFill>
                  <a:srgbClr val="061496"/>
                </a:solidFill>
              </a:rPr>
              <a:t>Текущие (проектные) задачи движения СМП ПК, реализация проекта «Коворкинг-центр СМП»  гранта Администрации губернатора Пермского края</a:t>
            </a:r>
            <a:endParaRPr lang="ru-RU" b="1" dirty="0">
              <a:solidFill>
                <a:srgbClr val="061496"/>
              </a:solidFill>
            </a:endParaRPr>
          </a:p>
        </p:txBody>
      </p:sp>
      <p:pic>
        <p:nvPicPr>
          <p:cNvPr id="7" name="Рисунок 6" descr="C:\Users\Инга\Downloads\коворкинг 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2286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111340"/>
            <a:ext cx="1752600" cy="248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61496"/>
                </a:solidFill>
              </a:rPr>
              <a:t>Ежегодный чемпионат муниципальных команд наставничества педагогических работников Пермского края «Наставник рядом»</a:t>
            </a:r>
            <a:endParaRPr lang="ru-RU" sz="2200" b="1" dirty="0">
              <a:solidFill>
                <a:srgbClr val="06149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3206" y="1869743"/>
            <a:ext cx="728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84354" y="913072"/>
            <a:ext cx="45492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Актуальность </a:t>
            </a:r>
          </a:p>
          <a:p>
            <a:pPr algn="ctr"/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206" y="961503"/>
            <a:ext cx="3643952" cy="3678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НАШ </a:t>
            </a:r>
            <a:r>
              <a:rPr lang="ru-RU" b="1" dirty="0">
                <a:solidFill>
                  <a:schemeClr val="tx1"/>
                </a:solidFill>
              </a:rPr>
              <a:t>ОПЫТ </a:t>
            </a:r>
            <a:r>
              <a:rPr lang="ru-RU" b="1" dirty="0" smtClean="0">
                <a:solidFill>
                  <a:schemeClr val="tx1"/>
                </a:solidFill>
              </a:rPr>
              <a:t> 2022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120 </a:t>
            </a:r>
            <a:r>
              <a:rPr lang="ru-RU" dirty="0" smtClean="0">
                <a:solidFill>
                  <a:schemeClr val="tx1"/>
                </a:solidFill>
              </a:rPr>
              <a:t>педагогов-участников заочного этапа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48</a:t>
            </a:r>
            <a:r>
              <a:rPr lang="ru-RU" dirty="0" smtClean="0">
                <a:solidFill>
                  <a:schemeClr val="tx1"/>
                </a:solidFill>
              </a:rPr>
              <a:t> педагогов-участников очного этапа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муниципальных образований края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14 </a:t>
            </a:r>
            <a:r>
              <a:rPr lang="ru-RU" dirty="0" smtClean="0">
                <a:solidFill>
                  <a:schemeClr val="tx1"/>
                </a:solidFill>
              </a:rPr>
              <a:t>практик наставничества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12 </a:t>
            </a:r>
            <a:r>
              <a:rPr lang="ru-RU" dirty="0" smtClean="0">
                <a:solidFill>
                  <a:schemeClr val="tx1"/>
                </a:solidFill>
              </a:rPr>
              <a:t>персонифицированных программа наставничества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образовательных практик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 инструмент оценивания личностных результатов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https://sun9-55.userapi.com/impg/Hl43zZbnflAwmNOY0BVzmOJ8r3wrDzmi3UaR3Q/IpnwYMu9nXw.jpg?size=2560x1707&amp;quality=95&amp;sign=94476339c85d25c664199fdd057e4336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24400"/>
            <a:ext cx="2520950" cy="16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78.userapi.com/impg/aU5ChiqN2tkY5f7qoHwv1AeqUT9TABTgxb2K4w/3IylSogSOIw.jpg?size=2560x1706&amp;quality=95&amp;sign=45d830f4cf8acba9a064070c3d39bdf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414126" cy="164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972126"/>
            <a:ext cx="2438400" cy="34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https://sun9-73.userapi.com/impg/Wv4Ozy9azWPJTXaIb4sYbUbnujwNfvrIyu7KVg/QAc7ypuI4a4.jpg?size=2560x1707&amp;quality=95&amp;sign=ecf1ec0dcd5d63b90ebdd313db06e8cf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516406" cy="1669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724400"/>
            <a:ext cx="2490107" cy="1660072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40860" cy="2514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8634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3F14C11-DCBB-4134-AE69-58D193E8395F}"/>
              </a:ext>
            </a:extLst>
          </p:cNvPr>
          <p:cNvSpPr/>
          <p:nvPr/>
        </p:nvSpPr>
        <p:spPr>
          <a:xfrm>
            <a:off x="420578" y="1244600"/>
            <a:ext cx="7313722" cy="4927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9151D"/>
                </a:solidFill>
              </a:rPr>
              <a:t>Ссылка на видеоролик </a:t>
            </a:r>
            <a:r>
              <a:rPr lang="ru-RU" sz="2000" b="1" u="sng" dirty="0" smtClean="0">
                <a:hlinkClick r:id="rId3"/>
              </a:rPr>
              <a:t>https://vk.com/video-71669477_456239406</a:t>
            </a:r>
            <a:r>
              <a:rPr lang="ru-RU" sz="2000" b="1" u="sng" dirty="0" smtClean="0"/>
              <a:t> </a:t>
            </a:r>
          </a:p>
          <a:p>
            <a:endParaRPr lang="ru-RU" sz="2000" b="1" dirty="0" smtClean="0">
              <a:solidFill>
                <a:srgbClr val="79151D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9151D"/>
                </a:solidFill>
              </a:rPr>
              <a:t>Чемпионат направлен на объединение усилий профессиональных педагогических сообществ муниципальных образований Пермского края в разработке персонализированных программ наставнических пар и/или группы, а так же практик наставничества в условиях взаимодействия и сотворчества и способствует повышению профессиональной компетентности педагогов. </a:t>
            </a:r>
          </a:p>
          <a:p>
            <a:endParaRPr lang="ru-RU" sz="2000" b="1" dirty="0" smtClean="0">
              <a:solidFill>
                <a:srgbClr val="79151D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9151D"/>
                </a:solidFill>
              </a:rPr>
              <a:t>По итогам Чемпионат издан электронный сборник «Инновационные практики наставничества педагогических работников Пермского края». Авторов – 50 чел. Статей -  26. </a:t>
            </a:r>
            <a:r>
              <a:rPr lang="ru-RU" sz="2000" b="1" u="sng" dirty="0" smtClean="0">
                <a:hlinkClick r:id="rId4"/>
              </a:rPr>
              <a:t>http://educomm.iro.perm.ru/groups/molodye-pedagogi-1/posts/s</a:t>
            </a:r>
            <a:endParaRPr lang="ru-RU" sz="2000" b="1" u="sng" dirty="0" smtClean="0"/>
          </a:p>
          <a:p>
            <a:r>
              <a:rPr lang="en-US" sz="2000" b="1" dirty="0" smtClean="0">
                <a:solidFill>
                  <a:srgbClr val="79151D"/>
                </a:solidFill>
                <a:hlinkClick r:id="rId5"/>
              </a:rPr>
              <a:t>https://metobraz.ru/magazin/product/biblioteka02-2023</a:t>
            </a:r>
            <a:r>
              <a:rPr lang="ru-RU" sz="2000" b="1" dirty="0" smtClean="0">
                <a:solidFill>
                  <a:srgbClr val="79151D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 b="1" u="sng" dirty="0" smtClean="0"/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ADEE24-F63E-9C26-08CF-1E0C92BD0A06}"/>
              </a:ext>
            </a:extLst>
          </p:cNvPr>
          <p:cNvSpPr txBox="1">
            <a:spLocks/>
          </p:cNvSpPr>
          <p:nvPr/>
        </p:nvSpPr>
        <p:spPr>
          <a:xfrm>
            <a:off x="1384300" y="273967"/>
            <a:ext cx="8534400" cy="6719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endParaRPr lang="ru-RU" sz="2000" b="1" dirty="0">
              <a:solidFill>
                <a:srgbClr val="791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1900" y="977899"/>
            <a:ext cx="2400299" cy="33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 flipH="1" flipV="1">
            <a:off x="5304756" y="3585965"/>
            <a:ext cx="4571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b="1" dirty="0" smtClean="0">
                <a:solidFill>
                  <a:srgbClr val="79151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b="1" dirty="0">
              <a:solidFill>
                <a:srgbClr val="79151D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142998" y="444500"/>
            <a:ext cx="613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9151D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Цель. Результат. Эффекты.</a:t>
            </a:r>
            <a:endParaRPr lang="ru-RU" sz="3200" dirty="0"/>
          </a:p>
        </p:txBody>
      </p:sp>
      <p:pic>
        <p:nvPicPr>
          <p:cNvPr id="1028" name="Picture 4" descr="https://metobraz.ru/d/biblio_02-23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6130" y="3388538"/>
            <a:ext cx="2273770" cy="3215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52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1248</Words>
  <Application>Microsoft Office PowerPoint</Application>
  <PresentationFormat>Произвольный</PresentationFormat>
  <Paragraphs>179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Наставничество - ресурс партнёрского взаимодействия педагогов общего и дополнительного образования   </vt:lpstr>
      <vt:lpstr>Ключевые вопросы</vt:lpstr>
      <vt:lpstr> НАСТАВНИК  С каким образом ассоциируется понятие? Выразите одним словом? ЧТО?    </vt:lpstr>
      <vt:lpstr>НАСТАВНИЧЕСТВО</vt:lpstr>
      <vt:lpstr>НАСТАВНИЧЕСТВО  итоги проектных сессий муниципальных образований края 2022</vt:lpstr>
      <vt:lpstr>Внешний контур наставничества муниципального уровня помогает педагогам (Чемпионат муниципальных команд)</vt:lpstr>
      <vt:lpstr>НАВСТРЕЧУ ДРУГ ДРУГУ: СМП-2015 # НАСТАВНИКИ - 2020</vt:lpstr>
      <vt:lpstr>Слайд 8</vt:lpstr>
      <vt:lpstr>Слайд 9</vt:lpstr>
      <vt:lpstr>Нормативно- правовая основа</vt:lpstr>
      <vt:lpstr>Какие проблемы решает взаимодействие педагогов общего и дополнительного образования? </vt:lpstr>
      <vt:lpstr>Ценностная основа наставничества </vt:lpstr>
      <vt:lpstr>Роли в наставничестве: </vt:lpstr>
      <vt:lpstr>Виды наставничества  </vt:lpstr>
      <vt:lpstr>Инновационные смыслы наставничества 2.0</vt:lpstr>
      <vt:lpstr>Механизм реализации личностно-профессионального развития педагогов - процесс формирования культуры непрерывного образования</vt:lpstr>
      <vt:lpstr>Слайд 17</vt:lpstr>
      <vt:lpstr>Слайд 18</vt:lpstr>
      <vt:lpstr>Слайд 19</vt:lpstr>
      <vt:lpstr>Слайд 20</vt:lpstr>
      <vt:lpstr>Рефлексия  Выскажитесь одним  предложением о своей работе, выбирая начало фразы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Межмуниципальная диалог-встреча педагогических команд  Наставничество – ресурс профессионального развития педагогов</dc:title>
  <dc:creator>Инга</dc:creator>
  <cp:lastModifiedBy>Инга</cp:lastModifiedBy>
  <cp:revision>91</cp:revision>
  <dcterms:created xsi:type="dcterms:W3CDTF">2022-08-23T14:35:42Z</dcterms:created>
  <dcterms:modified xsi:type="dcterms:W3CDTF">2023-04-17T18:15:50Z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2022-08-12T00:00:00Z</vt:filetime>
  </property>
  <property fmtid="{D5CDD505-2E9C-101B-9397-08002B2CF9AE}" pid="3" name="LastSaved">
    <vt:filetime>2022-08-23T00:00:00Z</vt:filetime>
  </property>
</Properties>
</file>