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64" r:id="rId4"/>
    <p:sldId id="266" r:id="rId5"/>
    <p:sldId id="267" r:id="rId6"/>
    <p:sldId id="258" r:id="rId7"/>
    <p:sldId id="265" r:id="rId8"/>
    <p:sldId id="268" r:id="rId9"/>
    <p:sldId id="25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3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02DDF-E834-49F2-B73D-274DAF8ECF5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7F65F-90B5-4045-9CAA-C66CA50A6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66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7F65F-90B5-4045-9CAA-C66CA50A66A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42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C1CD-FD96-4CE5-948F-65A86971D49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BE71-0C76-4D7C-8FCE-1D5021729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33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C1CD-FD96-4CE5-948F-65A86971D49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BE71-0C76-4D7C-8FCE-1D5021729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2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C1CD-FD96-4CE5-948F-65A86971D49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BE71-0C76-4D7C-8FCE-1D5021729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34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C1CD-FD96-4CE5-948F-65A86971D49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BE71-0C76-4D7C-8FCE-1D5021729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54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C1CD-FD96-4CE5-948F-65A86971D49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BE71-0C76-4D7C-8FCE-1D5021729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0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C1CD-FD96-4CE5-948F-65A86971D49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BE71-0C76-4D7C-8FCE-1D5021729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86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C1CD-FD96-4CE5-948F-65A86971D49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BE71-0C76-4D7C-8FCE-1D5021729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82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C1CD-FD96-4CE5-948F-65A86971D49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BE71-0C76-4D7C-8FCE-1D5021729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26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C1CD-FD96-4CE5-948F-65A86971D49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BE71-0C76-4D7C-8FCE-1D5021729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90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C1CD-FD96-4CE5-948F-65A86971D49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BE71-0C76-4D7C-8FCE-1D5021729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93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C1CD-FD96-4CE5-948F-65A86971D49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BE71-0C76-4D7C-8FCE-1D5021729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700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2C1CD-FD96-4CE5-948F-65A86971D495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ABE71-0C76-4D7C-8FCE-1D5021729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80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547" y="1122362"/>
            <a:ext cx="11623430" cy="24796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Bookman Old Style" panose="02050604050505020204" pitchFamily="18" charset="0"/>
              </a:rPr>
              <a:t>Планирование деятельности сети </a:t>
            </a:r>
            <a:r>
              <a:rPr lang="en-US" dirty="0" smtClean="0">
                <a:latin typeface="Bookman Old Style" panose="02050604050505020204" pitchFamily="18" charset="0"/>
              </a:rPr>
              <a:t>SSS</a:t>
            </a:r>
            <a:br>
              <a:rPr lang="en-US" dirty="0" smtClean="0">
                <a:latin typeface="Bookman Old Style" panose="02050604050505020204" pitchFamily="18" charset="0"/>
              </a:rPr>
            </a:b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ноябрь- декабрь 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794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14300"/>
            <a:ext cx="12177712" cy="6682154"/>
          </a:xfrm>
          <a:prstGeom prst="rect">
            <a:avLst/>
          </a:prstGeom>
        </p:spPr>
      </p:pic>
      <p:sp>
        <p:nvSpPr>
          <p:cNvPr id="5" name="Полилиния 4"/>
          <p:cNvSpPr/>
          <p:nvPr/>
        </p:nvSpPr>
        <p:spPr>
          <a:xfrm>
            <a:off x="30994" y="3191608"/>
            <a:ext cx="2105537" cy="536330"/>
          </a:xfrm>
          <a:custGeom>
            <a:avLst/>
            <a:gdLst>
              <a:gd name="connsiteX0" fmla="*/ 4175 w 2105537"/>
              <a:gd name="connsiteY0" fmla="*/ 87923 h 536330"/>
              <a:gd name="connsiteX1" fmla="*/ 56929 w 2105537"/>
              <a:gd name="connsiteY1" fmla="*/ 79130 h 536330"/>
              <a:gd name="connsiteX2" fmla="*/ 144852 w 2105537"/>
              <a:gd name="connsiteY2" fmla="*/ 61546 h 536330"/>
              <a:gd name="connsiteX3" fmla="*/ 610844 w 2105537"/>
              <a:gd name="connsiteY3" fmla="*/ 43961 h 536330"/>
              <a:gd name="connsiteX4" fmla="*/ 786691 w 2105537"/>
              <a:gd name="connsiteY4" fmla="*/ 26377 h 536330"/>
              <a:gd name="connsiteX5" fmla="*/ 839444 w 2105537"/>
              <a:gd name="connsiteY5" fmla="*/ 17584 h 536330"/>
              <a:gd name="connsiteX6" fmla="*/ 1472491 w 2105537"/>
              <a:gd name="connsiteY6" fmla="*/ 0 h 536330"/>
              <a:gd name="connsiteX7" fmla="*/ 1885729 w 2105537"/>
              <a:gd name="connsiteY7" fmla="*/ 8792 h 536330"/>
              <a:gd name="connsiteX8" fmla="*/ 1947275 w 2105537"/>
              <a:gd name="connsiteY8" fmla="*/ 43961 h 536330"/>
              <a:gd name="connsiteX9" fmla="*/ 1982444 w 2105537"/>
              <a:gd name="connsiteY9" fmla="*/ 52754 h 536330"/>
              <a:gd name="connsiteX10" fmla="*/ 2008821 w 2105537"/>
              <a:gd name="connsiteY10" fmla="*/ 87923 h 536330"/>
              <a:gd name="connsiteX11" fmla="*/ 2035198 w 2105537"/>
              <a:gd name="connsiteY11" fmla="*/ 114300 h 536330"/>
              <a:gd name="connsiteX12" fmla="*/ 2070368 w 2105537"/>
              <a:gd name="connsiteY12" fmla="*/ 202223 h 536330"/>
              <a:gd name="connsiteX13" fmla="*/ 2087952 w 2105537"/>
              <a:gd name="connsiteY13" fmla="*/ 228600 h 536330"/>
              <a:gd name="connsiteX14" fmla="*/ 2096744 w 2105537"/>
              <a:gd name="connsiteY14" fmla="*/ 307730 h 536330"/>
              <a:gd name="connsiteX15" fmla="*/ 2105537 w 2105537"/>
              <a:gd name="connsiteY15" fmla="*/ 334107 h 536330"/>
              <a:gd name="connsiteX16" fmla="*/ 2096744 w 2105537"/>
              <a:gd name="connsiteY16" fmla="*/ 430823 h 536330"/>
              <a:gd name="connsiteX17" fmla="*/ 2070368 w 2105537"/>
              <a:gd name="connsiteY17" fmla="*/ 457200 h 536330"/>
              <a:gd name="connsiteX18" fmla="*/ 2008821 w 2105537"/>
              <a:gd name="connsiteY18" fmla="*/ 501161 h 536330"/>
              <a:gd name="connsiteX19" fmla="*/ 1973652 w 2105537"/>
              <a:gd name="connsiteY19" fmla="*/ 509954 h 536330"/>
              <a:gd name="connsiteX20" fmla="*/ 1780221 w 2105537"/>
              <a:gd name="connsiteY20" fmla="*/ 518746 h 536330"/>
              <a:gd name="connsiteX21" fmla="*/ 1076837 w 2105537"/>
              <a:gd name="connsiteY21" fmla="*/ 536330 h 536330"/>
              <a:gd name="connsiteX22" fmla="*/ 619637 w 2105537"/>
              <a:gd name="connsiteY22" fmla="*/ 527538 h 536330"/>
              <a:gd name="connsiteX23" fmla="*/ 558091 w 2105537"/>
              <a:gd name="connsiteY23" fmla="*/ 509954 h 536330"/>
              <a:gd name="connsiteX24" fmla="*/ 514129 w 2105537"/>
              <a:gd name="connsiteY24" fmla="*/ 501161 h 536330"/>
              <a:gd name="connsiteX25" fmla="*/ 434998 w 2105537"/>
              <a:gd name="connsiteY25" fmla="*/ 474784 h 536330"/>
              <a:gd name="connsiteX26" fmla="*/ 373452 w 2105537"/>
              <a:gd name="connsiteY26" fmla="*/ 457200 h 536330"/>
              <a:gd name="connsiteX27" fmla="*/ 285529 w 2105537"/>
              <a:gd name="connsiteY27" fmla="*/ 430823 h 536330"/>
              <a:gd name="connsiteX28" fmla="*/ 259152 w 2105537"/>
              <a:gd name="connsiteY28" fmla="*/ 413238 h 536330"/>
              <a:gd name="connsiteX29" fmla="*/ 206398 w 2105537"/>
              <a:gd name="connsiteY29" fmla="*/ 395654 h 536330"/>
              <a:gd name="connsiteX30" fmla="*/ 180021 w 2105537"/>
              <a:gd name="connsiteY30" fmla="*/ 378069 h 536330"/>
              <a:gd name="connsiteX31" fmla="*/ 144852 w 2105537"/>
              <a:gd name="connsiteY31" fmla="*/ 369277 h 536330"/>
              <a:gd name="connsiteX32" fmla="*/ 118475 w 2105537"/>
              <a:gd name="connsiteY32" fmla="*/ 334107 h 536330"/>
              <a:gd name="connsiteX33" fmla="*/ 92098 w 2105537"/>
              <a:gd name="connsiteY33" fmla="*/ 272561 h 536330"/>
              <a:gd name="connsiteX34" fmla="*/ 74514 w 2105537"/>
              <a:gd name="connsiteY34" fmla="*/ 246184 h 536330"/>
              <a:gd name="connsiteX35" fmla="*/ 48137 w 2105537"/>
              <a:gd name="connsiteY35" fmla="*/ 228600 h 536330"/>
              <a:gd name="connsiteX36" fmla="*/ 4175 w 2105537"/>
              <a:gd name="connsiteY36" fmla="*/ 149469 h 536330"/>
              <a:gd name="connsiteX37" fmla="*/ 4175 w 2105537"/>
              <a:gd name="connsiteY37" fmla="*/ 87923 h 53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105537" h="536330">
                <a:moveTo>
                  <a:pt x="4175" y="87923"/>
                </a:moveTo>
                <a:cubicBezTo>
                  <a:pt x="12967" y="76200"/>
                  <a:pt x="39448" y="82626"/>
                  <a:pt x="56929" y="79130"/>
                </a:cubicBezTo>
                <a:cubicBezTo>
                  <a:pt x="92938" y="71928"/>
                  <a:pt x="104454" y="63600"/>
                  <a:pt x="144852" y="61546"/>
                </a:cubicBezTo>
                <a:cubicBezTo>
                  <a:pt x="300093" y="53652"/>
                  <a:pt x="455513" y="49823"/>
                  <a:pt x="610844" y="43961"/>
                </a:cubicBezTo>
                <a:cubicBezTo>
                  <a:pt x="711593" y="23812"/>
                  <a:pt x="599848" y="44172"/>
                  <a:pt x="786691" y="26377"/>
                </a:cubicBezTo>
                <a:cubicBezTo>
                  <a:pt x="804438" y="24687"/>
                  <a:pt x="821666" y="18901"/>
                  <a:pt x="839444" y="17584"/>
                </a:cubicBezTo>
                <a:cubicBezTo>
                  <a:pt x="1011185" y="4862"/>
                  <a:pt x="1356088" y="2282"/>
                  <a:pt x="1472491" y="0"/>
                </a:cubicBezTo>
                <a:lnTo>
                  <a:pt x="1885729" y="8792"/>
                </a:lnTo>
                <a:cubicBezTo>
                  <a:pt x="1914961" y="9961"/>
                  <a:pt x="1922159" y="31402"/>
                  <a:pt x="1947275" y="43961"/>
                </a:cubicBezTo>
                <a:cubicBezTo>
                  <a:pt x="1958083" y="49365"/>
                  <a:pt x="1970721" y="49823"/>
                  <a:pt x="1982444" y="52754"/>
                </a:cubicBezTo>
                <a:cubicBezTo>
                  <a:pt x="1991236" y="64477"/>
                  <a:pt x="1999284" y="76797"/>
                  <a:pt x="2008821" y="87923"/>
                </a:cubicBezTo>
                <a:cubicBezTo>
                  <a:pt x="2016913" y="97364"/>
                  <a:pt x="2029303" y="103352"/>
                  <a:pt x="2035198" y="114300"/>
                </a:cubicBezTo>
                <a:cubicBezTo>
                  <a:pt x="2050163" y="142092"/>
                  <a:pt x="2058645" y="172915"/>
                  <a:pt x="2070368" y="202223"/>
                </a:cubicBezTo>
                <a:cubicBezTo>
                  <a:pt x="2074293" y="212034"/>
                  <a:pt x="2082091" y="219808"/>
                  <a:pt x="2087952" y="228600"/>
                </a:cubicBezTo>
                <a:cubicBezTo>
                  <a:pt x="2090883" y="254977"/>
                  <a:pt x="2092381" y="281552"/>
                  <a:pt x="2096744" y="307730"/>
                </a:cubicBezTo>
                <a:cubicBezTo>
                  <a:pt x="2098268" y="316872"/>
                  <a:pt x="2105537" y="324839"/>
                  <a:pt x="2105537" y="334107"/>
                </a:cubicBezTo>
                <a:cubicBezTo>
                  <a:pt x="2105537" y="366479"/>
                  <a:pt x="2105637" y="399697"/>
                  <a:pt x="2096744" y="430823"/>
                </a:cubicBezTo>
                <a:cubicBezTo>
                  <a:pt x="2093328" y="442779"/>
                  <a:pt x="2079809" y="449108"/>
                  <a:pt x="2070368" y="457200"/>
                </a:cubicBezTo>
                <a:cubicBezTo>
                  <a:pt x="2067364" y="459775"/>
                  <a:pt x="2018100" y="497184"/>
                  <a:pt x="2008821" y="501161"/>
                </a:cubicBezTo>
                <a:cubicBezTo>
                  <a:pt x="1997714" y="505921"/>
                  <a:pt x="1985700" y="509027"/>
                  <a:pt x="1973652" y="509954"/>
                </a:cubicBezTo>
                <a:cubicBezTo>
                  <a:pt x="1909299" y="514904"/>
                  <a:pt x="1844737" y="516849"/>
                  <a:pt x="1780221" y="518746"/>
                </a:cubicBezTo>
                <a:lnTo>
                  <a:pt x="1076837" y="536330"/>
                </a:lnTo>
                <a:cubicBezTo>
                  <a:pt x="924437" y="533399"/>
                  <a:pt x="771869" y="535278"/>
                  <a:pt x="619637" y="527538"/>
                </a:cubicBezTo>
                <a:cubicBezTo>
                  <a:pt x="598328" y="526455"/>
                  <a:pt x="578790" y="515129"/>
                  <a:pt x="558091" y="509954"/>
                </a:cubicBezTo>
                <a:cubicBezTo>
                  <a:pt x="543593" y="506329"/>
                  <a:pt x="528498" y="505267"/>
                  <a:pt x="514129" y="501161"/>
                </a:cubicBezTo>
                <a:cubicBezTo>
                  <a:pt x="487395" y="493523"/>
                  <a:pt x="461732" y="482422"/>
                  <a:pt x="434998" y="474784"/>
                </a:cubicBezTo>
                <a:cubicBezTo>
                  <a:pt x="414483" y="468923"/>
                  <a:pt x="393693" y="463947"/>
                  <a:pt x="373452" y="457200"/>
                </a:cubicBezTo>
                <a:cubicBezTo>
                  <a:pt x="286694" y="428281"/>
                  <a:pt x="372353" y="448187"/>
                  <a:pt x="285529" y="430823"/>
                </a:cubicBezTo>
                <a:cubicBezTo>
                  <a:pt x="276737" y="424961"/>
                  <a:pt x="268808" y="417530"/>
                  <a:pt x="259152" y="413238"/>
                </a:cubicBezTo>
                <a:cubicBezTo>
                  <a:pt x="242214" y="405710"/>
                  <a:pt x="206398" y="395654"/>
                  <a:pt x="206398" y="395654"/>
                </a:cubicBezTo>
                <a:cubicBezTo>
                  <a:pt x="197606" y="389792"/>
                  <a:pt x="189734" y="382232"/>
                  <a:pt x="180021" y="378069"/>
                </a:cubicBezTo>
                <a:cubicBezTo>
                  <a:pt x="168914" y="373309"/>
                  <a:pt x="154685" y="376301"/>
                  <a:pt x="144852" y="369277"/>
                </a:cubicBezTo>
                <a:cubicBezTo>
                  <a:pt x="132928" y="360759"/>
                  <a:pt x="127267" y="345830"/>
                  <a:pt x="118475" y="334107"/>
                </a:cubicBezTo>
                <a:cubicBezTo>
                  <a:pt x="108610" y="304512"/>
                  <a:pt x="109483" y="302985"/>
                  <a:pt x="92098" y="272561"/>
                </a:cubicBezTo>
                <a:cubicBezTo>
                  <a:pt x="86855" y="263386"/>
                  <a:pt x="81986" y="253656"/>
                  <a:pt x="74514" y="246184"/>
                </a:cubicBezTo>
                <a:cubicBezTo>
                  <a:pt x="67042" y="238712"/>
                  <a:pt x="56929" y="234461"/>
                  <a:pt x="48137" y="228600"/>
                </a:cubicBezTo>
                <a:cubicBezTo>
                  <a:pt x="27995" y="198386"/>
                  <a:pt x="10807" y="182629"/>
                  <a:pt x="4175" y="149469"/>
                </a:cubicBezTo>
                <a:cubicBezTo>
                  <a:pt x="3025" y="143721"/>
                  <a:pt x="-4617" y="99646"/>
                  <a:pt x="4175" y="87923"/>
                </a:cubicBezTo>
                <a:close/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0" y="3525715"/>
            <a:ext cx="8145011" cy="1037493"/>
          </a:xfrm>
          <a:custGeom>
            <a:avLst/>
            <a:gdLst>
              <a:gd name="connsiteX0" fmla="*/ 348500 w 8414380"/>
              <a:gd name="connsiteY0" fmla="*/ 246184 h 1019907"/>
              <a:gd name="connsiteX1" fmla="*/ 418838 w 8414380"/>
              <a:gd name="connsiteY1" fmla="*/ 202223 h 1019907"/>
              <a:gd name="connsiteX2" fmla="*/ 471592 w 8414380"/>
              <a:gd name="connsiteY2" fmla="*/ 193431 h 1019907"/>
              <a:gd name="connsiteX3" fmla="*/ 506761 w 8414380"/>
              <a:gd name="connsiteY3" fmla="*/ 184638 h 1019907"/>
              <a:gd name="connsiteX4" fmla="*/ 594684 w 8414380"/>
              <a:gd name="connsiteY4" fmla="*/ 175846 h 1019907"/>
              <a:gd name="connsiteX5" fmla="*/ 638646 w 8414380"/>
              <a:gd name="connsiteY5" fmla="*/ 167054 h 1019907"/>
              <a:gd name="connsiteX6" fmla="*/ 673815 w 8414380"/>
              <a:gd name="connsiteY6" fmla="*/ 158261 h 1019907"/>
              <a:gd name="connsiteX7" fmla="*/ 788115 w 8414380"/>
              <a:gd name="connsiteY7" fmla="*/ 149469 h 1019907"/>
              <a:gd name="connsiteX8" fmla="*/ 1139807 w 8414380"/>
              <a:gd name="connsiteY8" fmla="*/ 131884 h 1019907"/>
              <a:gd name="connsiteX9" fmla="*/ 1192561 w 8414380"/>
              <a:gd name="connsiteY9" fmla="*/ 123092 h 1019907"/>
              <a:gd name="connsiteX10" fmla="*/ 1579423 w 8414380"/>
              <a:gd name="connsiteY10" fmla="*/ 105507 h 1019907"/>
              <a:gd name="connsiteX11" fmla="*/ 1764061 w 8414380"/>
              <a:gd name="connsiteY11" fmla="*/ 79131 h 1019907"/>
              <a:gd name="connsiteX12" fmla="*/ 1957492 w 8414380"/>
              <a:gd name="connsiteY12" fmla="*/ 61546 h 1019907"/>
              <a:gd name="connsiteX13" fmla="*/ 2045415 w 8414380"/>
              <a:gd name="connsiteY13" fmla="*/ 35169 h 1019907"/>
              <a:gd name="connsiteX14" fmla="*/ 2142131 w 8414380"/>
              <a:gd name="connsiteY14" fmla="*/ 26377 h 1019907"/>
              <a:gd name="connsiteX15" fmla="*/ 2177300 w 8414380"/>
              <a:gd name="connsiteY15" fmla="*/ 17584 h 1019907"/>
              <a:gd name="connsiteX16" fmla="*/ 2572954 w 8414380"/>
              <a:gd name="connsiteY16" fmla="*/ 0 h 1019907"/>
              <a:gd name="connsiteX17" fmla="*/ 5878861 w 8414380"/>
              <a:gd name="connsiteY17" fmla="*/ 8792 h 1019907"/>
              <a:gd name="connsiteX18" fmla="*/ 5957992 w 8414380"/>
              <a:gd name="connsiteY18" fmla="*/ 26377 h 1019907"/>
              <a:gd name="connsiteX19" fmla="*/ 6432777 w 8414380"/>
              <a:gd name="connsiteY19" fmla="*/ 35169 h 1019907"/>
              <a:gd name="connsiteX20" fmla="*/ 6529492 w 8414380"/>
              <a:gd name="connsiteY20" fmla="*/ 43961 h 1019907"/>
              <a:gd name="connsiteX21" fmla="*/ 6582246 w 8414380"/>
              <a:gd name="connsiteY21" fmla="*/ 61546 h 1019907"/>
              <a:gd name="connsiteX22" fmla="*/ 6626207 w 8414380"/>
              <a:gd name="connsiteY22" fmla="*/ 70338 h 1019907"/>
              <a:gd name="connsiteX23" fmla="*/ 6819638 w 8414380"/>
              <a:gd name="connsiteY23" fmla="*/ 87923 h 1019907"/>
              <a:gd name="connsiteX24" fmla="*/ 7100992 w 8414380"/>
              <a:gd name="connsiteY24" fmla="*/ 114300 h 1019907"/>
              <a:gd name="connsiteX25" fmla="*/ 7663700 w 8414380"/>
              <a:gd name="connsiteY25" fmla="*/ 123092 h 1019907"/>
              <a:gd name="connsiteX26" fmla="*/ 7751623 w 8414380"/>
              <a:gd name="connsiteY26" fmla="*/ 149469 h 1019907"/>
              <a:gd name="connsiteX27" fmla="*/ 7865923 w 8414380"/>
              <a:gd name="connsiteY27" fmla="*/ 158261 h 1019907"/>
              <a:gd name="connsiteX28" fmla="*/ 7927469 w 8414380"/>
              <a:gd name="connsiteY28" fmla="*/ 167054 h 1019907"/>
              <a:gd name="connsiteX29" fmla="*/ 8103315 w 8414380"/>
              <a:gd name="connsiteY29" fmla="*/ 175846 h 1019907"/>
              <a:gd name="connsiteX30" fmla="*/ 8200031 w 8414380"/>
              <a:gd name="connsiteY30" fmla="*/ 193431 h 1019907"/>
              <a:gd name="connsiteX31" fmla="*/ 8235200 w 8414380"/>
              <a:gd name="connsiteY31" fmla="*/ 202223 h 1019907"/>
              <a:gd name="connsiteX32" fmla="*/ 8323123 w 8414380"/>
              <a:gd name="connsiteY32" fmla="*/ 272561 h 1019907"/>
              <a:gd name="connsiteX33" fmla="*/ 8349500 w 8414380"/>
              <a:gd name="connsiteY33" fmla="*/ 316523 h 1019907"/>
              <a:gd name="connsiteX34" fmla="*/ 8375877 w 8414380"/>
              <a:gd name="connsiteY34" fmla="*/ 342900 h 1019907"/>
              <a:gd name="connsiteX35" fmla="*/ 8393461 w 8414380"/>
              <a:gd name="connsiteY35" fmla="*/ 369277 h 1019907"/>
              <a:gd name="connsiteX36" fmla="*/ 8402254 w 8414380"/>
              <a:gd name="connsiteY36" fmla="*/ 571500 h 1019907"/>
              <a:gd name="connsiteX37" fmla="*/ 8384669 w 8414380"/>
              <a:gd name="connsiteY37" fmla="*/ 597877 h 1019907"/>
              <a:gd name="connsiteX38" fmla="*/ 8349500 w 8414380"/>
              <a:gd name="connsiteY38" fmla="*/ 650631 h 1019907"/>
              <a:gd name="connsiteX39" fmla="*/ 8314331 w 8414380"/>
              <a:gd name="connsiteY39" fmla="*/ 729761 h 1019907"/>
              <a:gd name="connsiteX40" fmla="*/ 8287954 w 8414380"/>
              <a:gd name="connsiteY40" fmla="*/ 747346 h 1019907"/>
              <a:gd name="connsiteX41" fmla="*/ 8235200 w 8414380"/>
              <a:gd name="connsiteY41" fmla="*/ 791307 h 1019907"/>
              <a:gd name="connsiteX42" fmla="*/ 8200031 w 8414380"/>
              <a:gd name="connsiteY42" fmla="*/ 817684 h 1019907"/>
              <a:gd name="connsiteX43" fmla="*/ 8147277 w 8414380"/>
              <a:gd name="connsiteY43" fmla="*/ 835269 h 1019907"/>
              <a:gd name="connsiteX44" fmla="*/ 8059354 w 8414380"/>
              <a:gd name="connsiteY44" fmla="*/ 861646 h 1019907"/>
              <a:gd name="connsiteX45" fmla="*/ 7980223 w 8414380"/>
              <a:gd name="connsiteY45" fmla="*/ 879231 h 1019907"/>
              <a:gd name="connsiteX46" fmla="*/ 7663700 w 8414380"/>
              <a:gd name="connsiteY46" fmla="*/ 888023 h 1019907"/>
              <a:gd name="connsiteX47" fmla="*/ 7523023 w 8414380"/>
              <a:gd name="connsiteY47" fmla="*/ 896815 h 1019907"/>
              <a:gd name="connsiteX48" fmla="*/ 7347177 w 8414380"/>
              <a:gd name="connsiteY48" fmla="*/ 914400 h 1019907"/>
              <a:gd name="connsiteX49" fmla="*/ 7004277 w 8414380"/>
              <a:gd name="connsiteY49" fmla="*/ 923192 h 1019907"/>
              <a:gd name="connsiteX50" fmla="*/ 6872392 w 8414380"/>
              <a:gd name="connsiteY50" fmla="*/ 931984 h 1019907"/>
              <a:gd name="connsiteX51" fmla="*/ 6749300 w 8414380"/>
              <a:gd name="connsiteY51" fmla="*/ 958361 h 1019907"/>
              <a:gd name="connsiteX52" fmla="*/ 6406400 w 8414380"/>
              <a:gd name="connsiteY52" fmla="*/ 967154 h 1019907"/>
              <a:gd name="connsiteX53" fmla="*/ 5694223 w 8414380"/>
              <a:gd name="connsiteY53" fmla="*/ 993531 h 1019907"/>
              <a:gd name="connsiteX54" fmla="*/ 4489677 w 8414380"/>
              <a:gd name="connsiteY54" fmla="*/ 1019907 h 1019907"/>
              <a:gd name="connsiteX55" fmla="*/ 260577 w 8414380"/>
              <a:gd name="connsiteY55" fmla="*/ 1011115 h 1019907"/>
              <a:gd name="connsiteX56" fmla="*/ 216615 w 8414380"/>
              <a:gd name="connsiteY56" fmla="*/ 993531 h 1019907"/>
              <a:gd name="connsiteX57" fmla="*/ 128692 w 8414380"/>
              <a:gd name="connsiteY57" fmla="*/ 984738 h 1019907"/>
              <a:gd name="connsiteX58" fmla="*/ 102315 w 8414380"/>
              <a:gd name="connsiteY58" fmla="*/ 967154 h 1019907"/>
              <a:gd name="connsiteX59" fmla="*/ 58354 w 8414380"/>
              <a:gd name="connsiteY59" fmla="*/ 958361 h 1019907"/>
              <a:gd name="connsiteX60" fmla="*/ 31977 w 8414380"/>
              <a:gd name="connsiteY60" fmla="*/ 949569 h 1019907"/>
              <a:gd name="connsiteX61" fmla="*/ 14392 w 8414380"/>
              <a:gd name="connsiteY61" fmla="*/ 914400 h 1019907"/>
              <a:gd name="connsiteX62" fmla="*/ 23184 w 8414380"/>
              <a:gd name="connsiteY62" fmla="*/ 685800 h 1019907"/>
              <a:gd name="connsiteX63" fmla="*/ 49561 w 8414380"/>
              <a:gd name="connsiteY63" fmla="*/ 633046 h 1019907"/>
              <a:gd name="connsiteX64" fmla="*/ 67146 w 8414380"/>
              <a:gd name="connsiteY64" fmla="*/ 580292 h 1019907"/>
              <a:gd name="connsiteX65" fmla="*/ 119900 w 8414380"/>
              <a:gd name="connsiteY65" fmla="*/ 518746 h 1019907"/>
              <a:gd name="connsiteX66" fmla="*/ 190238 w 8414380"/>
              <a:gd name="connsiteY66" fmla="*/ 465992 h 1019907"/>
              <a:gd name="connsiteX67" fmla="*/ 216615 w 8414380"/>
              <a:gd name="connsiteY67" fmla="*/ 457200 h 1019907"/>
              <a:gd name="connsiteX68" fmla="*/ 278161 w 8414380"/>
              <a:gd name="connsiteY68" fmla="*/ 422031 h 1019907"/>
              <a:gd name="connsiteX69" fmla="*/ 330915 w 8414380"/>
              <a:gd name="connsiteY69" fmla="*/ 395654 h 1019907"/>
              <a:gd name="connsiteX70" fmla="*/ 383669 w 8414380"/>
              <a:gd name="connsiteY70" fmla="*/ 334107 h 1019907"/>
              <a:gd name="connsiteX71" fmla="*/ 401254 w 8414380"/>
              <a:gd name="connsiteY71" fmla="*/ 307731 h 1019907"/>
              <a:gd name="connsiteX72" fmla="*/ 497969 w 8414380"/>
              <a:gd name="connsiteY72" fmla="*/ 228600 h 1019907"/>
              <a:gd name="connsiteX73" fmla="*/ 524346 w 8414380"/>
              <a:gd name="connsiteY73" fmla="*/ 219807 h 1019907"/>
              <a:gd name="connsiteX74" fmla="*/ 541931 w 8414380"/>
              <a:gd name="connsiteY74" fmla="*/ 219807 h 101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8414380" h="1019907">
                <a:moveTo>
                  <a:pt x="348500" y="246184"/>
                </a:moveTo>
                <a:cubicBezTo>
                  <a:pt x="371946" y="231530"/>
                  <a:pt x="393425" y="213114"/>
                  <a:pt x="418838" y="202223"/>
                </a:cubicBezTo>
                <a:cubicBezTo>
                  <a:pt x="435224" y="195201"/>
                  <a:pt x="454111" y="196927"/>
                  <a:pt x="471592" y="193431"/>
                </a:cubicBezTo>
                <a:cubicBezTo>
                  <a:pt x="483441" y="191061"/>
                  <a:pt x="494799" y="186347"/>
                  <a:pt x="506761" y="184638"/>
                </a:cubicBezTo>
                <a:cubicBezTo>
                  <a:pt x="535919" y="180472"/>
                  <a:pt x="565489" y="179739"/>
                  <a:pt x="594684" y="175846"/>
                </a:cubicBezTo>
                <a:cubicBezTo>
                  <a:pt x="609497" y="173871"/>
                  <a:pt x="624058" y="170296"/>
                  <a:pt x="638646" y="167054"/>
                </a:cubicBezTo>
                <a:cubicBezTo>
                  <a:pt x="650442" y="164433"/>
                  <a:pt x="661814" y="159673"/>
                  <a:pt x="673815" y="158261"/>
                </a:cubicBezTo>
                <a:cubicBezTo>
                  <a:pt x="711766" y="153796"/>
                  <a:pt x="750015" y="152400"/>
                  <a:pt x="788115" y="149469"/>
                </a:cubicBezTo>
                <a:cubicBezTo>
                  <a:pt x="938983" y="119297"/>
                  <a:pt x="774017" y="149728"/>
                  <a:pt x="1139807" y="131884"/>
                </a:cubicBezTo>
                <a:cubicBezTo>
                  <a:pt x="1157613" y="131015"/>
                  <a:pt x="1174766" y="124160"/>
                  <a:pt x="1192561" y="123092"/>
                </a:cubicBezTo>
                <a:cubicBezTo>
                  <a:pt x="1321416" y="115361"/>
                  <a:pt x="1450469" y="111369"/>
                  <a:pt x="1579423" y="105507"/>
                </a:cubicBezTo>
                <a:lnTo>
                  <a:pt x="1764061" y="79131"/>
                </a:lnTo>
                <a:cubicBezTo>
                  <a:pt x="1808961" y="73337"/>
                  <a:pt x="1916256" y="64982"/>
                  <a:pt x="1957492" y="61546"/>
                </a:cubicBezTo>
                <a:cubicBezTo>
                  <a:pt x="1986800" y="52754"/>
                  <a:pt x="2015357" y="40894"/>
                  <a:pt x="2045415" y="35169"/>
                </a:cubicBezTo>
                <a:cubicBezTo>
                  <a:pt x="2077215" y="29112"/>
                  <a:pt x="2110043" y="30655"/>
                  <a:pt x="2142131" y="26377"/>
                </a:cubicBezTo>
                <a:cubicBezTo>
                  <a:pt x="2154109" y="24780"/>
                  <a:pt x="2165239" y="18322"/>
                  <a:pt x="2177300" y="17584"/>
                </a:cubicBezTo>
                <a:cubicBezTo>
                  <a:pt x="2309068" y="9517"/>
                  <a:pt x="2441069" y="5861"/>
                  <a:pt x="2572954" y="0"/>
                </a:cubicBezTo>
                <a:lnTo>
                  <a:pt x="5878861" y="8792"/>
                </a:lnTo>
                <a:cubicBezTo>
                  <a:pt x="5905881" y="9003"/>
                  <a:pt x="5931002" y="25092"/>
                  <a:pt x="5957992" y="26377"/>
                </a:cubicBezTo>
                <a:cubicBezTo>
                  <a:pt x="6116102" y="33906"/>
                  <a:pt x="6274515" y="32238"/>
                  <a:pt x="6432777" y="35169"/>
                </a:cubicBezTo>
                <a:cubicBezTo>
                  <a:pt x="6465015" y="38100"/>
                  <a:pt x="6497613" y="38335"/>
                  <a:pt x="6529492" y="43961"/>
                </a:cubicBezTo>
                <a:cubicBezTo>
                  <a:pt x="6547746" y="47182"/>
                  <a:pt x="6564363" y="56669"/>
                  <a:pt x="6582246" y="61546"/>
                </a:cubicBezTo>
                <a:cubicBezTo>
                  <a:pt x="6596663" y="65478"/>
                  <a:pt x="6611466" y="67881"/>
                  <a:pt x="6626207" y="70338"/>
                </a:cubicBezTo>
                <a:cubicBezTo>
                  <a:pt x="6706339" y="83694"/>
                  <a:pt x="6720292" y="81300"/>
                  <a:pt x="6819638" y="87923"/>
                </a:cubicBezTo>
                <a:cubicBezTo>
                  <a:pt x="6951546" y="120899"/>
                  <a:pt x="6885431" y="109401"/>
                  <a:pt x="7100992" y="114300"/>
                </a:cubicBezTo>
                <a:lnTo>
                  <a:pt x="7663700" y="123092"/>
                </a:lnTo>
                <a:cubicBezTo>
                  <a:pt x="7693008" y="131884"/>
                  <a:pt x="7721477" y="144226"/>
                  <a:pt x="7751623" y="149469"/>
                </a:cubicBezTo>
                <a:cubicBezTo>
                  <a:pt x="7789270" y="156016"/>
                  <a:pt x="7827900" y="154459"/>
                  <a:pt x="7865923" y="158261"/>
                </a:cubicBezTo>
                <a:cubicBezTo>
                  <a:pt x="7886544" y="160323"/>
                  <a:pt x="7906802" y="165523"/>
                  <a:pt x="7927469" y="167054"/>
                </a:cubicBezTo>
                <a:cubicBezTo>
                  <a:pt x="7985997" y="171390"/>
                  <a:pt x="8044700" y="172915"/>
                  <a:pt x="8103315" y="175846"/>
                </a:cubicBezTo>
                <a:cubicBezTo>
                  <a:pt x="8141509" y="182212"/>
                  <a:pt x="8163150" y="185235"/>
                  <a:pt x="8200031" y="193431"/>
                </a:cubicBezTo>
                <a:cubicBezTo>
                  <a:pt x="8211827" y="196052"/>
                  <a:pt x="8223477" y="199292"/>
                  <a:pt x="8235200" y="202223"/>
                </a:cubicBezTo>
                <a:cubicBezTo>
                  <a:pt x="8272264" y="226932"/>
                  <a:pt x="8296139" y="237867"/>
                  <a:pt x="8323123" y="272561"/>
                </a:cubicBezTo>
                <a:cubicBezTo>
                  <a:pt x="8333615" y="286051"/>
                  <a:pt x="8339246" y="302852"/>
                  <a:pt x="8349500" y="316523"/>
                </a:cubicBezTo>
                <a:cubicBezTo>
                  <a:pt x="8356961" y="326470"/>
                  <a:pt x="8367917" y="333348"/>
                  <a:pt x="8375877" y="342900"/>
                </a:cubicBezTo>
                <a:cubicBezTo>
                  <a:pt x="8382642" y="351018"/>
                  <a:pt x="8387600" y="360485"/>
                  <a:pt x="8393461" y="369277"/>
                </a:cubicBezTo>
                <a:cubicBezTo>
                  <a:pt x="8416598" y="461822"/>
                  <a:pt x="8422014" y="452941"/>
                  <a:pt x="8402254" y="571500"/>
                </a:cubicBezTo>
                <a:cubicBezTo>
                  <a:pt x="8400517" y="581923"/>
                  <a:pt x="8390531" y="589085"/>
                  <a:pt x="8384669" y="597877"/>
                </a:cubicBezTo>
                <a:cubicBezTo>
                  <a:pt x="8357221" y="680224"/>
                  <a:pt x="8402185" y="558434"/>
                  <a:pt x="8349500" y="650631"/>
                </a:cubicBezTo>
                <a:cubicBezTo>
                  <a:pt x="8306417" y="726024"/>
                  <a:pt x="8389554" y="642000"/>
                  <a:pt x="8314331" y="729761"/>
                </a:cubicBezTo>
                <a:cubicBezTo>
                  <a:pt x="8307454" y="737784"/>
                  <a:pt x="8296072" y="740581"/>
                  <a:pt x="8287954" y="747346"/>
                </a:cubicBezTo>
                <a:cubicBezTo>
                  <a:pt x="8189434" y="829447"/>
                  <a:pt x="8326882" y="725820"/>
                  <a:pt x="8235200" y="791307"/>
                </a:cubicBezTo>
                <a:cubicBezTo>
                  <a:pt x="8223276" y="799824"/>
                  <a:pt x="8213138" y="811131"/>
                  <a:pt x="8200031" y="817684"/>
                </a:cubicBezTo>
                <a:cubicBezTo>
                  <a:pt x="8183452" y="825974"/>
                  <a:pt x="8164487" y="828385"/>
                  <a:pt x="8147277" y="835269"/>
                </a:cubicBezTo>
                <a:cubicBezTo>
                  <a:pt x="8068518" y="866773"/>
                  <a:pt x="8138601" y="841835"/>
                  <a:pt x="8059354" y="861646"/>
                </a:cubicBezTo>
                <a:cubicBezTo>
                  <a:pt x="8017171" y="872192"/>
                  <a:pt x="8039991" y="876385"/>
                  <a:pt x="7980223" y="879231"/>
                </a:cubicBezTo>
                <a:cubicBezTo>
                  <a:pt x="7874794" y="884252"/>
                  <a:pt x="7769208" y="885092"/>
                  <a:pt x="7663700" y="888023"/>
                </a:cubicBezTo>
                <a:cubicBezTo>
                  <a:pt x="7616808" y="890954"/>
                  <a:pt x="7569845" y="892913"/>
                  <a:pt x="7523023" y="896815"/>
                </a:cubicBezTo>
                <a:cubicBezTo>
                  <a:pt x="7464319" y="901707"/>
                  <a:pt x="7406009" y="911409"/>
                  <a:pt x="7347177" y="914400"/>
                </a:cubicBezTo>
                <a:cubicBezTo>
                  <a:pt x="7232987" y="920206"/>
                  <a:pt x="7118577" y="920261"/>
                  <a:pt x="7004277" y="923192"/>
                </a:cubicBezTo>
                <a:cubicBezTo>
                  <a:pt x="6960315" y="926123"/>
                  <a:pt x="6916038" y="925964"/>
                  <a:pt x="6872392" y="931984"/>
                </a:cubicBezTo>
                <a:cubicBezTo>
                  <a:pt x="6830823" y="937718"/>
                  <a:pt x="6791143" y="955203"/>
                  <a:pt x="6749300" y="958361"/>
                </a:cubicBezTo>
                <a:cubicBezTo>
                  <a:pt x="6635287" y="966966"/>
                  <a:pt x="6520700" y="964223"/>
                  <a:pt x="6406400" y="967154"/>
                </a:cubicBezTo>
                <a:cubicBezTo>
                  <a:pt x="6121793" y="1002728"/>
                  <a:pt x="6376835" y="973155"/>
                  <a:pt x="5694223" y="993531"/>
                </a:cubicBezTo>
                <a:cubicBezTo>
                  <a:pt x="4801804" y="1020170"/>
                  <a:pt x="5502940" y="1006575"/>
                  <a:pt x="4489677" y="1019907"/>
                </a:cubicBezTo>
                <a:lnTo>
                  <a:pt x="260577" y="1011115"/>
                </a:lnTo>
                <a:cubicBezTo>
                  <a:pt x="244795" y="1011018"/>
                  <a:pt x="232091" y="996626"/>
                  <a:pt x="216615" y="993531"/>
                </a:cubicBezTo>
                <a:cubicBezTo>
                  <a:pt x="187733" y="987755"/>
                  <a:pt x="158000" y="987669"/>
                  <a:pt x="128692" y="984738"/>
                </a:cubicBezTo>
                <a:cubicBezTo>
                  <a:pt x="119900" y="978877"/>
                  <a:pt x="112209" y="970864"/>
                  <a:pt x="102315" y="967154"/>
                </a:cubicBezTo>
                <a:cubicBezTo>
                  <a:pt x="88323" y="961907"/>
                  <a:pt x="72852" y="961986"/>
                  <a:pt x="58354" y="958361"/>
                </a:cubicBezTo>
                <a:cubicBezTo>
                  <a:pt x="49363" y="956113"/>
                  <a:pt x="40769" y="952500"/>
                  <a:pt x="31977" y="949569"/>
                </a:cubicBezTo>
                <a:cubicBezTo>
                  <a:pt x="26115" y="937846"/>
                  <a:pt x="19555" y="926447"/>
                  <a:pt x="14392" y="914400"/>
                </a:cubicBezTo>
                <a:cubicBezTo>
                  <a:pt x="-16506" y="842306"/>
                  <a:pt x="9979" y="762391"/>
                  <a:pt x="23184" y="685800"/>
                </a:cubicBezTo>
                <a:cubicBezTo>
                  <a:pt x="26524" y="666426"/>
                  <a:pt x="41999" y="651194"/>
                  <a:pt x="49561" y="633046"/>
                </a:cubicBezTo>
                <a:cubicBezTo>
                  <a:pt x="56690" y="615936"/>
                  <a:pt x="56024" y="595121"/>
                  <a:pt x="67146" y="580292"/>
                </a:cubicBezTo>
                <a:cubicBezTo>
                  <a:pt x="85702" y="555551"/>
                  <a:pt x="96128" y="538196"/>
                  <a:pt x="119900" y="518746"/>
                </a:cubicBezTo>
                <a:cubicBezTo>
                  <a:pt x="142583" y="500187"/>
                  <a:pt x="162434" y="475260"/>
                  <a:pt x="190238" y="465992"/>
                </a:cubicBezTo>
                <a:lnTo>
                  <a:pt x="216615" y="457200"/>
                </a:lnTo>
                <a:cubicBezTo>
                  <a:pt x="243108" y="439538"/>
                  <a:pt x="246923" y="435419"/>
                  <a:pt x="278161" y="422031"/>
                </a:cubicBezTo>
                <a:cubicBezTo>
                  <a:pt x="310814" y="408037"/>
                  <a:pt x="301101" y="420499"/>
                  <a:pt x="330915" y="395654"/>
                </a:cubicBezTo>
                <a:cubicBezTo>
                  <a:pt x="353472" y="376857"/>
                  <a:pt x="366546" y="358079"/>
                  <a:pt x="383669" y="334107"/>
                </a:cubicBezTo>
                <a:cubicBezTo>
                  <a:pt x="389811" y="325508"/>
                  <a:pt x="394234" y="315629"/>
                  <a:pt x="401254" y="307731"/>
                </a:cubicBezTo>
                <a:cubicBezTo>
                  <a:pt x="437926" y="266475"/>
                  <a:pt x="452037" y="251566"/>
                  <a:pt x="497969" y="228600"/>
                </a:cubicBezTo>
                <a:cubicBezTo>
                  <a:pt x="506259" y="224455"/>
                  <a:pt x="515258" y="221625"/>
                  <a:pt x="524346" y="219807"/>
                </a:cubicBezTo>
                <a:cubicBezTo>
                  <a:pt x="530094" y="218657"/>
                  <a:pt x="536069" y="219807"/>
                  <a:pt x="541931" y="219807"/>
                </a:cubicBezTo>
              </a:path>
            </a:pathLst>
          </a:cu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29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289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Bookman Old Style" panose="02050604050505020204" pitchFamily="18" charset="0"/>
              </a:rPr>
              <a:t>Рефлексивно-аналитический семинар по итогам реализации проекта </a:t>
            </a:r>
            <a:r>
              <a:rPr lang="ru-RU" sz="2800" b="1" dirty="0" smtClean="0">
                <a:latin typeface="Bookman Old Style" panose="02050604050505020204" pitchFamily="18" charset="0"/>
              </a:rPr>
              <a:t>30 ноября 2021</a:t>
            </a:r>
            <a:endParaRPr lang="ru-RU" sz="2800" b="1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638" y="1239715"/>
            <a:ext cx="11860823" cy="53896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Bookman Old Style" panose="02050604050505020204" pitchFamily="18" charset="0"/>
              </a:rPr>
              <a:t>Варианты: </a:t>
            </a:r>
          </a:p>
          <a:p>
            <a:pPr marL="0" indent="0">
              <a:buNone/>
            </a:pPr>
            <a:r>
              <a:rPr lang="ru-RU" dirty="0" smtClean="0"/>
              <a:t>1. реализовал проект,</a:t>
            </a:r>
          </a:p>
          <a:p>
            <a:pPr marL="0" indent="0">
              <a:buNone/>
            </a:pPr>
            <a:r>
              <a:rPr lang="ru-RU" dirty="0" smtClean="0"/>
              <a:t>2. реализовал часть/этап проекта,</a:t>
            </a:r>
          </a:p>
          <a:p>
            <a:pPr marL="0" indent="0">
              <a:buNone/>
            </a:pPr>
            <a:r>
              <a:rPr lang="ru-RU" dirty="0" smtClean="0"/>
              <a:t>3. появился замысел,</a:t>
            </a:r>
          </a:p>
          <a:p>
            <a:pPr marL="0" indent="0">
              <a:buNone/>
            </a:pPr>
            <a:r>
              <a:rPr lang="ru-RU" dirty="0" smtClean="0"/>
              <a:t>4. не появился замысел, но что-то происходило….</a:t>
            </a:r>
          </a:p>
          <a:p>
            <a:pPr marL="0" indent="0">
              <a:buNone/>
            </a:pPr>
            <a:r>
              <a:rPr lang="ru-RU" dirty="0" smtClean="0"/>
              <a:t>5. ничего не происходило, но появились намерения…. </a:t>
            </a:r>
          </a:p>
          <a:p>
            <a:pPr marL="0" indent="0">
              <a:buNone/>
            </a:pPr>
            <a:r>
              <a:rPr lang="ru-RU" b="1" dirty="0" smtClean="0">
                <a:latin typeface="Bookman Old Style" panose="02050604050505020204" pitchFamily="18" charset="0"/>
              </a:rPr>
              <a:t>Форма участия</a:t>
            </a:r>
            <a:r>
              <a:rPr lang="ru-RU" dirty="0" smtClean="0">
                <a:latin typeface="Bookman Old Style" panose="020506040505050202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Сообщение + презентация. Обязательно рефлексивные выводы.</a:t>
            </a:r>
          </a:p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Обсуждение сообщений.</a:t>
            </a:r>
          </a:p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В дальнейшем (после 07.12.2021) – рефлексивные эссе.</a:t>
            </a:r>
          </a:p>
          <a:p>
            <a:pPr marL="0" indent="0">
              <a:buNone/>
            </a:pPr>
            <a:r>
              <a:rPr lang="ru-RU" b="1" dirty="0" smtClean="0">
                <a:latin typeface="Bookman Old Style" panose="02050604050505020204" pitchFamily="18" charset="0"/>
              </a:rPr>
              <a:t>Важно</a:t>
            </a:r>
            <a:r>
              <a:rPr lang="ru-RU" b="1" dirty="0">
                <a:latin typeface="Bookman Old Style" panose="02050604050505020204" pitchFamily="18" charset="0"/>
              </a:rPr>
              <a:t>: </a:t>
            </a:r>
            <a:endParaRPr lang="ru-RU" b="1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Bookman Old Style" panose="02050604050505020204" pitchFamily="18" charset="0"/>
              </a:rPr>
              <a:t>Это не отчет. Это рефлексия и анализ текущего положения.</a:t>
            </a:r>
          </a:p>
          <a:p>
            <a:pPr marL="0" indent="0">
              <a:buNone/>
            </a:pPr>
            <a:r>
              <a:rPr lang="ru-RU" b="1" dirty="0" smtClean="0">
                <a:latin typeface="Bookman Old Style" panose="02050604050505020204" pitchFamily="18" charset="0"/>
              </a:rPr>
              <a:t>Для подготовки к Форуму и принятия решения о последующих действиях.</a:t>
            </a:r>
          </a:p>
          <a:p>
            <a:pPr marL="0" indent="0">
              <a:buNone/>
            </a:pPr>
            <a:endParaRPr lang="ru-RU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310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9014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Bookman Old Style" panose="02050604050505020204" pitchFamily="18" charset="0"/>
              </a:rPr>
              <a:t>Научно-методическое мероприятие сети</a:t>
            </a:r>
            <a:r>
              <a:rPr lang="en-US" sz="2800" b="1" dirty="0" smtClean="0">
                <a:latin typeface="Bookman Old Style" panose="02050604050505020204" pitchFamily="18" charset="0"/>
              </a:rPr>
              <a:t> SSS</a:t>
            </a:r>
            <a:endParaRPr lang="ru-RU" sz="2800" b="1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95653"/>
            <a:ext cx="12192000" cy="63832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700" b="1" dirty="0" smtClean="0">
                <a:latin typeface="Bookman Old Style" panose="02050604050505020204" pitchFamily="18" charset="0"/>
              </a:rPr>
              <a:t>Дата </a:t>
            </a:r>
            <a:r>
              <a:rPr lang="ru-RU" sz="1700" dirty="0" smtClean="0">
                <a:latin typeface="Bookman Old Style" panose="02050604050505020204" pitchFamily="18" charset="0"/>
              </a:rPr>
              <a:t>(рабочая версия):  7 декабря 2021, вторник .</a:t>
            </a:r>
          </a:p>
          <a:p>
            <a:pPr marL="0" indent="0">
              <a:buNone/>
            </a:pPr>
            <a:r>
              <a:rPr lang="ru-RU" sz="1700" b="1" dirty="0">
                <a:latin typeface="Bookman Old Style" panose="02050604050505020204" pitchFamily="18" charset="0"/>
              </a:rPr>
              <a:t>Зачем? </a:t>
            </a:r>
          </a:p>
          <a:p>
            <a:pPr marL="514350" indent="-514350">
              <a:buAutoNum type="arabicParenR"/>
            </a:pPr>
            <a:r>
              <a:rPr lang="ru-RU" sz="1700" dirty="0">
                <a:latin typeface="Bookman Old Style" panose="02050604050505020204" pitchFamily="18" charset="0"/>
              </a:rPr>
              <a:t>реанимация содержательных смыслов,</a:t>
            </a:r>
          </a:p>
          <a:p>
            <a:pPr marL="514350" indent="-514350">
              <a:buAutoNum type="arabicParenR"/>
            </a:pPr>
            <a:r>
              <a:rPr lang="ru-RU" sz="1700" dirty="0">
                <a:latin typeface="Bookman Old Style" panose="02050604050505020204" pitchFamily="18" charset="0"/>
              </a:rPr>
              <a:t>построение пространства мышления, </a:t>
            </a:r>
            <a:r>
              <a:rPr lang="ru-RU" sz="1700" dirty="0" err="1">
                <a:latin typeface="Bookman Old Style" panose="02050604050505020204" pitchFamily="18" charset="0"/>
              </a:rPr>
              <a:t>проблематизации</a:t>
            </a:r>
            <a:r>
              <a:rPr lang="ru-RU" sz="1700" dirty="0">
                <a:latin typeface="Bookman Old Style" panose="02050604050505020204" pitchFamily="18" charset="0"/>
              </a:rPr>
              <a:t> и рефлексии,</a:t>
            </a:r>
          </a:p>
          <a:p>
            <a:pPr marL="514350" indent="-514350">
              <a:buAutoNum type="arabicParenR"/>
            </a:pPr>
            <a:r>
              <a:rPr lang="ru-RU" sz="1700" dirty="0">
                <a:latin typeface="Bookman Old Style" panose="02050604050505020204" pitchFamily="18" charset="0"/>
              </a:rPr>
              <a:t>построение внешних и внутренних </a:t>
            </a:r>
            <a:r>
              <a:rPr lang="ru-RU" sz="1700" dirty="0" err="1">
                <a:latin typeface="Bookman Old Style" panose="02050604050505020204" pitchFamily="18" charset="0"/>
              </a:rPr>
              <a:t>коорераций</a:t>
            </a:r>
            <a:r>
              <a:rPr lang="ru-RU" sz="1700" dirty="0">
                <a:latin typeface="Bookman Old Style" panose="02050604050505020204" pitchFamily="18" charset="0"/>
              </a:rPr>
              <a:t> участников сети и возникновение «центров инициатив»</a:t>
            </a:r>
          </a:p>
          <a:p>
            <a:pPr marL="0" indent="0">
              <a:buNone/>
            </a:pPr>
            <a:r>
              <a:rPr lang="ru-RU" sz="1700" b="1" dirty="0" smtClean="0">
                <a:latin typeface="Bookman Old Style" panose="02050604050505020204" pitchFamily="18" charset="0"/>
              </a:rPr>
              <a:t>Время</a:t>
            </a:r>
            <a:r>
              <a:rPr lang="ru-RU" sz="1700" b="1" dirty="0">
                <a:latin typeface="Bookman Old Style" panose="02050604050505020204" pitchFamily="18" charset="0"/>
              </a:rPr>
              <a:t>:</a:t>
            </a:r>
            <a:r>
              <a:rPr lang="ru-RU" sz="1700" dirty="0" smtClean="0">
                <a:latin typeface="Bookman Old Style" panose="02050604050505020204" pitchFamily="18" charset="0"/>
              </a:rPr>
              <a:t> вторая половина дня.</a:t>
            </a:r>
          </a:p>
          <a:p>
            <a:pPr marL="0" indent="0">
              <a:buNone/>
            </a:pPr>
            <a:r>
              <a:rPr lang="ru-RU" sz="1700" b="1" dirty="0" smtClean="0">
                <a:latin typeface="Bookman Old Style" panose="02050604050505020204" pitchFamily="18" charset="0"/>
              </a:rPr>
              <a:t>Формат </a:t>
            </a:r>
            <a:r>
              <a:rPr lang="ru-RU" sz="1700" dirty="0" smtClean="0">
                <a:latin typeface="Bookman Old Style" panose="02050604050505020204" pitchFamily="18" charset="0"/>
              </a:rPr>
              <a:t>(</a:t>
            </a:r>
            <a:r>
              <a:rPr lang="ru-RU" sz="1700" dirty="0">
                <a:latin typeface="Bookman Old Style" panose="02050604050505020204" pitchFamily="18" charset="0"/>
              </a:rPr>
              <a:t>рабочая версия)</a:t>
            </a:r>
            <a:r>
              <a:rPr lang="ru-RU" sz="1700" b="1" dirty="0" smtClean="0">
                <a:latin typeface="Bookman Old Style" panose="02050604050505020204" pitchFamily="18" charset="0"/>
              </a:rPr>
              <a:t> : </a:t>
            </a:r>
            <a:r>
              <a:rPr lang="ru-RU" sz="1700" dirty="0" smtClean="0">
                <a:latin typeface="Bookman Old Style" panose="02050604050505020204" pitchFamily="18" charset="0"/>
              </a:rPr>
              <a:t>ФОРУМ.</a:t>
            </a:r>
          </a:p>
          <a:p>
            <a:pPr marL="0" indent="0">
              <a:buNone/>
            </a:pPr>
            <a:r>
              <a:rPr lang="ru-RU" sz="1700" b="1" dirty="0" smtClean="0">
                <a:latin typeface="Bookman Old Style" panose="02050604050505020204" pitchFamily="18" charset="0"/>
              </a:rPr>
              <a:t>Тема </a:t>
            </a:r>
            <a:r>
              <a:rPr lang="ru-RU" sz="1700" dirty="0" smtClean="0">
                <a:latin typeface="Bookman Old Style" panose="02050604050505020204" pitchFamily="18" charset="0"/>
              </a:rPr>
              <a:t>(рабочая версия) : «Педагогика в ситуации неопределенности: 4 аспекта (педагогическое проектирование, мышление/рефлексия, </a:t>
            </a:r>
            <a:r>
              <a:rPr lang="en-US" sz="1700" dirty="0" smtClean="0">
                <a:latin typeface="Bookman Old Style" panose="02050604050505020204" pitchFamily="18" charset="0"/>
              </a:rPr>
              <a:t>soft </a:t>
            </a:r>
            <a:r>
              <a:rPr lang="ru-RU" sz="1700" dirty="0" smtClean="0">
                <a:latin typeface="Bookman Old Style" panose="02050604050505020204" pitchFamily="18" charset="0"/>
              </a:rPr>
              <a:t>и </a:t>
            </a:r>
            <a:r>
              <a:rPr lang="en-US" sz="1700" dirty="0" smtClean="0">
                <a:latin typeface="Bookman Old Style" panose="02050604050505020204" pitchFamily="18" charset="0"/>
              </a:rPr>
              <a:t>self skills</a:t>
            </a:r>
            <a:r>
              <a:rPr lang="ru-RU" sz="1700" dirty="0" smtClean="0">
                <a:latin typeface="Bookman Old Style" panose="02050604050505020204" pitchFamily="18" charset="0"/>
              </a:rPr>
              <a:t>, сети)» – рабочая версия.</a:t>
            </a:r>
          </a:p>
          <a:p>
            <a:pPr marL="0" indent="0">
              <a:buNone/>
            </a:pPr>
            <a:r>
              <a:rPr lang="ru-RU" sz="1700" b="1" dirty="0" smtClean="0">
                <a:latin typeface="Bookman Old Style" panose="02050604050505020204" pitchFamily="18" charset="0"/>
              </a:rPr>
              <a:t>Структура</a:t>
            </a:r>
            <a:r>
              <a:rPr lang="ru-RU" sz="1700" dirty="0" smtClean="0">
                <a:latin typeface="Bookman Old Style" panose="02050604050505020204" pitchFamily="18" charset="0"/>
              </a:rPr>
              <a:t> (рабочая версия):</a:t>
            </a:r>
          </a:p>
          <a:p>
            <a:pPr marL="0" indent="0">
              <a:buNone/>
            </a:pPr>
            <a:r>
              <a:rPr lang="ru-RU" sz="1700" dirty="0" smtClean="0">
                <a:latin typeface="Bookman Old Style" panose="02050604050505020204" pitchFamily="18" charset="0"/>
              </a:rPr>
              <a:t>1. </a:t>
            </a:r>
            <a:r>
              <a:rPr lang="ru-RU" sz="1700" u="sng" dirty="0" smtClean="0">
                <a:latin typeface="Bookman Old Style" panose="02050604050505020204" pitchFamily="18" charset="0"/>
              </a:rPr>
              <a:t>Пленум (</a:t>
            </a:r>
            <a:r>
              <a:rPr lang="ru-RU" sz="1700" dirty="0" smtClean="0">
                <a:latin typeface="Bookman Old Style" panose="02050604050505020204" pitchFamily="18" charset="0"/>
              </a:rPr>
              <a:t>смысловая рамка – несколько сообщений и их обсуждение).</a:t>
            </a:r>
          </a:p>
          <a:p>
            <a:pPr marL="0" indent="0">
              <a:buNone/>
            </a:pPr>
            <a:r>
              <a:rPr lang="ru-RU" sz="1700" dirty="0" smtClean="0">
                <a:latin typeface="Bookman Old Style" panose="02050604050505020204" pitchFamily="18" charset="0"/>
              </a:rPr>
              <a:t>2. </a:t>
            </a:r>
            <a:r>
              <a:rPr lang="ru-RU" sz="1700" u="sng" dirty="0" smtClean="0">
                <a:latin typeface="Bookman Old Style" panose="02050604050505020204" pitchFamily="18" charset="0"/>
              </a:rPr>
              <a:t>Малые пленумы </a:t>
            </a:r>
            <a:r>
              <a:rPr lang="ru-RU" sz="1700" dirty="0" smtClean="0">
                <a:latin typeface="Bookman Old Style" panose="02050604050505020204" pitchFamily="18" charset="0"/>
              </a:rPr>
              <a:t>по 3-м направлениям </a:t>
            </a:r>
          </a:p>
          <a:p>
            <a:r>
              <a:rPr lang="ru-RU" sz="1700" dirty="0" smtClean="0">
                <a:latin typeface="Bookman Old Style" panose="02050604050505020204" pitchFamily="18" charset="0"/>
              </a:rPr>
              <a:t>педагогическое проектирование и его сопровождение, </a:t>
            </a:r>
          </a:p>
          <a:p>
            <a:r>
              <a:rPr lang="en-US" sz="1700" dirty="0" smtClean="0">
                <a:latin typeface="Bookman Old Style" panose="02050604050505020204" pitchFamily="18" charset="0"/>
              </a:rPr>
              <a:t>SSS</a:t>
            </a:r>
            <a:r>
              <a:rPr lang="ru-RU" sz="1700" dirty="0" smtClean="0">
                <a:latin typeface="Bookman Old Style" panose="02050604050505020204" pitchFamily="18" charset="0"/>
              </a:rPr>
              <a:t>,</a:t>
            </a:r>
          </a:p>
          <a:p>
            <a:r>
              <a:rPr lang="ru-RU" sz="1700" dirty="0" smtClean="0">
                <a:latin typeface="Bookman Old Style" panose="02050604050505020204" pitchFamily="18" charset="0"/>
              </a:rPr>
              <a:t>Сети</a:t>
            </a:r>
          </a:p>
          <a:p>
            <a:r>
              <a:rPr lang="ru-RU" sz="1700" dirty="0" smtClean="0">
                <a:latin typeface="Bookman Old Style" panose="02050604050505020204" pitchFamily="18" charset="0"/>
              </a:rPr>
              <a:t>??? – опытные площадки</a:t>
            </a:r>
          </a:p>
          <a:p>
            <a:r>
              <a:rPr lang="ru-RU" sz="1700" dirty="0" smtClean="0">
                <a:latin typeface="Bookman Old Style" panose="02050604050505020204" pitchFamily="18" charset="0"/>
              </a:rPr>
              <a:t>… </a:t>
            </a:r>
          </a:p>
          <a:p>
            <a:pPr marL="0" indent="0">
              <a:buNone/>
            </a:pPr>
            <a:r>
              <a:rPr lang="ru-RU" sz="1700" dirty="0" smtClean="0">
                <a:latin typeface="Bookman Old Style" panose="02050604050505020204" pitchFamily="18" charset="0"/>
              </a:rPr>
              <a:t>3. </a:t>
            </a:r>
            <a:r>
              <a:rPr lang="ru-RU" sz="1700" u="sng" dirty="0" smtClean="0">
                <a:latin typeface="Bookman Old Style" panose="02050604050505020204" pitchFamily="18" charset="0"/>
              </a:rPr>
              <a:t>Итоговый пленум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501999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85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Bookman Old Style" panose="02050604050505020204" pitchFamily="18" charset="0"/>
              </a:rPr>
              <a:t>Форум и участники сети </a:t>
            </a:r>
            <a:endParaRPr lang="ru-RU" b="1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577" y="1107831"/>
            <a:ext cx="11447585" cy="56094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latin typeface="Bookman Old Style" panose="02050604050505020204" pitchFamily="18" charset="0"/>
              </a:rPr>
              <a:t>Можно: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Bookman Old Style" panose="02050604050505020204" pitchFamily="18" charset="0"/>
              </a:rPr>
              <a:t>Завить о своем желании и авторской активности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endParaRPr lang="ru-RU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Bookman Old Style" panose="02050604050505020204" pitchFamily="18" charset="0"/>
              </a:rPr>
              <a:t>(16 </a:t>
            </a:r>
            <a:r>
              <a:rPr lang="ru-RU" i="1" dirty="0">
                <a:latin typeface="Bookman Old Style" panose="02050604050505020204" pitchFamily="18" charset="0"/>
              </a:rPr>
              <a:t>ноября 2021</a:t>
            </a:r>
            <a:r>
              <a:rPr lang="ru-RU" i="1" dirty="0" smtClean="0">
                <a:latin typeface="Bookman Old Style" panose="02050604050505020204" pitchFamily="18" charset="0"/>
              </a:rPr>
              <a:t> </a:t>
            </a:r>
            <a:r>
              <a:rPr lang="ru-RU" i="1" dirty="0">
                <a:latin typeface="Bookman Old Style" panose="02050604050505020204" pitchFamily="18" charset="0"/>
              </a:rPr>
              <a:t>встреча в зуме с 15.00. до 18.00</a:t>
            </a:r>
            <a:r>
              <a:rPr lang="ru-RU" i="1" dirty="0" smtClean="0">
                <a:latin typeface="Bookman Old Style" panose="02050604050505020204" pitchFamily="18" charset="0"/>
              </a:rPr>
              <a:t>.)</a:t>
            </a:r>
          </a:p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2. Присоседится к орг. группам по направлениям  </a:t>
            </a:r>
          </a:p>
          <a:p>
            <a:pPr marL="0" indent="0">
              <a:buNone/>
            </a:pPr>
            <a:r>
              <a:rPr lang="ru-RU" i="1" dirty="0" smtClean="0">
                <a:latin typeface="Bookman Old Style" panose="02050604050505020204" pitchFamily="18" charset="0"/>
              </a:rPr>
              <a:t>(16 ноября 2021 г.)  </a:t>
            </a:r>
          </a:p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3. Ответить на призыв поучаствовать организаторов по направлениям </a:t>
            </a:r>
          </a:p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(</a:t>
            </a:r>
            <a:r>
              <a:rPr lang="ru-RU" i="1" dirty="0" smtClean="0">
                <a:latin typeface="Bookman Old Style" panose="02050604050505020204" pitchFamily="18" charset="0"/>
              </a:rPr>
              <a:t>будут появляться в сетевых группах).</a:t>
            </a:r>
          </a:p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4. Поучаствовать в самом мероприятии </a:t>
            </a:r>
            <a:r>
              <a:rPr lang="ru-RU" b="1" dirty="0" smtClean="0">
                <a:latin typeface="Bookman Old Style" panose="02050604050505020204" pitchFamily="18" charset="0"/>
              </a:rPr>
              <a:t>АКТИВНО</a:t>
            </a:r>
            <a:r>
              <a:rPr lang="ru-RU" dirty="0" smtClean="0">
                <a:latin typeface="Bookman Old Style" panose="02050604050505020204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ru-RU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Участвовать могут все желающие. Не только административно-проектные команды.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345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109" y="105508"/>
            <a:ext cx="11948745" cy="844062"/>
          </a:xfrm>
        </p:spPr>
        <p:txBody>
          <a:bodyPr>
            <a:noAutofit/>
          </a:bodyPr>
          <a:lstStyle/>
          <a:p>
            <a:r>
              <a:rPr lang="ru-RU" sz="2000" dirty="0">
                <a:latin typeface="Bookman Old Style" panose="02050604050505020204" pitchFamily="18" charset="0"/>
              </a:rPr>
              <a:t>Еще одно направление: трансляция представлений, опыта, обсуждение идей – </a:t>
            </a:r>
            <a:r>
              <a:rPr lang="ru-RU" sz="2000" dirty="0" smtClean="0">
                <a:latin typeface="Bookman Old Style" panose="02050604050505020204" pitchFamily="18" charset="0"/>
              </a:rPr>
              <a:t/>
            </a:r>
            <a:br>
              <a:rPr lang="ru-RU" sz="2000" dirty="0" smtClean="0">
                <a:latin typeface="Bookman Old Style" panose="02050604050505020204" pitchFamily="18" charset="0"/>
              </a:rPr>
            </a:br>
            <a:r>
              <a:rPr lang="ru-RU" sz="2000" b="1" dirty="0" smtClean="0">
                <a:latin typeface="Bookman Old Style" panose="02050604050505020204" pitchFamily="18" charset="0"/>
              </a:rPr>
              <a:t>информационно-метод. мероприятия </a:t>
            </a:r>
            <a:r>
              <a:rPr lang="ru-RU" sz="2000" b="1" dirty="0">
                <a:latin typeface="Bookman Old Style" panose="02050604050505020204" pitchFamily="18" charset="0"/>
              </a:rPr>
              <a:t>для региона, муниципалитета, межмуниципальные, межшкольные</a:t>
            </a:r>
            <a:endParaRPr lang="ru-RU" sz="2000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109" y="1134208"/>
            <a:ext cx="11570676" cy="5530361"/>
          </a:xfrm>
        </p:spPr>
        <p:txBody>
          <a:bodyPr>
            <a:normAutofit fontScale="85000" lnSpcReduction="20000"/>
          </a:bodyPr>
          <a:lstStyle/>
          <a:p>
            <a:endParaRPr lang="ru-RU" b="1" u="sng" dirty="0" smtClean="0">
              <a:latin typeface="Bookman Old Style" panose="02050604050505020204" pitchFamily="18" charset="0"/>
            </a:endParaRPr>
          </a:p>
          <a:p>
            <a:r>
              <a:rPr lang="ru-RU" b="1" u="sng" dirty="0" smtClean="0">
                <a:latin typeface="Bookman Old Style" panose="02050604050505020204" pitchFamily="18" charset="0"/>
              </a:rPr>
              <a:t>Семинары победителей </a:t>
            </a:r>
            <a:r>
              <a:rPr lang="ru-RU" b="1" u="sng" dirty="0" smtClean="0">
                <a:latin typeface="Bookman Old Style" panose="02050604050505020204" pitchFamily="18" charset="0"/>
              </a:rPr>
              <a:t>конкурса </a:t>
            </a:r>
            <a:r>
              <a:rPr lang="ru-RU" b="1" u="sng" dirty="0" err="1" smtClean="0">
                <a:latin typeface="Bookman Old Style" panose="02050604050505020204" pitchFamily="18" charset="0"/>
              </a:rPr>
              <a:t>ИнОП</a:t>
            </a:r>
            <a:r>
              <a:rPr lang="ru-RU" b="1" dirty="0" smtClean="0">
                <a:latin typeface="Bookman Old Style" panose="02050604050505020204" pitchFamily="18" charset="0"/>
              </a:rPr>
              <a:t> </a:t>
            </a:r>
            <a:r>
              <a:rPr lang="ru-RU" dirty="0" smtClean="0">
                <a:latin typeface="Bookman Old Style" panose="02050604050505020204" pitchFamily="18" charset="0"/>
              </a:rPr>
              <a:t>– по содержанию </a:t>
            </a:r>
            <a:r>
              <a:rPr lang="en-US" dirty="0" smtClean="0">
                <a:latin typeface="Bookman Old Style" panose="02050604050505020204" pitchFamily="18" charset="0"/>
              </a:rPr>
              <a:t>SSS (</a:t>
            </a:r>
            <a:r>
              <a:rPr lang="ru-RU" dirty="0" smtClean="0">
                <a:latin typeface="Bookman Old Style" panose="02050604050505020204" pitchFamily="18" charset="0"/>
              </a:rPr>
              <a:t>тематические) + трансляция опыта разработки и реализации проекта </a:t>
            </a:r>
            <a:r>
              <a:rPr lang="ru-RU" dirty="0" err="1" smtClean="0">
                <a:latin typeface="Bookman Old Style" panose="02050604050505020204" pitchFamily="18" charset="0"/>
              </a:rPr>
              <a:t>ИнОП</a:t>
            </a:r>
            <a:r>
              <a:rPr lang="ru-RU" dirty="0" smtClean="0">
                <a:latin typeface="Bookman Old Style" panose="02050604050505020204" pitchFamily="18" charset="0"/>
              </a:rPr>
              <a:t> (для сети + </a:t>
            </a:r>
            <a:r>
              <a:rPr lang="ru-RU" i="1" dirty="0" smtClean="0">
                <a:latin typeface="Bookman Old Style" panose="02050604050505020204" pitchFamily="18" charset="0"/>
              </a:rPr>
              <a:t>приглашение региона+ приглашение муниципалитета</a:t>
            </a:r>
            <a:r>
              <a:rPr lang="ru-RU" dirty="0" smtClean="0">
                <a:latin typeface="Bookman Old Style" panose="02050604050505020204" pitchFamily="18" charset="0"/>
              </a:rPr>
              <a:t>).</a:t>
            </a:r>
            <a:endParaRPr lang="ru-RU" dirty="0" smtClean="0">
              <a:latin typeface="Bookman Old Style" panose="02050604050505020204" pitchFamily="18" charset="0"/>
            </a:endParaRPr>
          </a:p>
          <a:p>
            <a:r>
              <a:rPr lang="ru-RU" b="1" u="sng" dirty="0" smtClean="0">
                <a:latin typeface="Bookman Old Style" panose="02050604050505020204" pitchFamily="18" charset="0"/>
              </a:rPr>
              <a:t>Семинары и др. стажеров </a:t>
            </a:r>
            <a:r>
              <a:rPr lang="ru-RU" b="1" u="sng" dirty="0" smtClean="0">
                <a:latin typeface="Bookman Old Style" panose="02050604050505020204" pitchFamily="18" charset="0"/>
              </a:rPr>
              <a:t>сети </a:t>
            </a:r>
            <a:r>
              <a:rPr lang="ru-RU" dirty="0" smtClean="0">
                <a:latin typeface="Bookman Old Style" panose="02050604050505020204" pitchFamily="18" charset="0"/>
              </a:rPr>
              <a:t>– «информационно- методические» семинары по проектированию (трансляция опыта, обучение проектированию, обсуждение/экспертиза проектов, другое</a:t>
            </a:r>
            <a:r>
              <a:rPr lang="ru-RU" dirty="0" smtClean="0">
                <a:latin typeface="Bookman Old Style" panose="02050604050505020204" pitchFamily="18" charset="0"/>
              </a:rPr>
              <a:t>).</a:t>
            </a:r>
            <a:endParaRPr lang="ru-RU" dirty="0" smtClean="0">
              <a:latin typeface="Bookman Old Style" panose="02050604050505020204" pitchFamily="18" charset="0"/>
            </a:endParaRPr>
          </a:p>
          <a:p>
            <a:r>
              <a:rPr lang="ru-RU" b="1" u="sng" dirty="0" smtClean="0">
                <a:latin typeface="Bookman Old Style" panose="02050604050505020204" pitchFamily="18" charset="0"/>
              </a:rPr>
              <a:t>Семинары и др. ОО </a:t>
            </a:r>
            <a:r>
              <a:rPr lang="ru-RU" b="1" u="sng" dirty="0" smtClean="0">
                <a:latin typeface="Bookman Old Style" panose="02050604050505020204" pitchFamily="18" charset="0"/>
              </a:rPr>
              <a:t>– </a:t>
            </a:r>
            <a:r>
              <a:rPr lang="ru-RU" b="1" u="sng" dirty="0" smtClean="0">
                <a:latin typeface="Bookman Old Style" panose="02050604050505020204" pitchFamily="18" charset="0"/>
              </a:rPr>
              <a:t>участников </a:t>
            </a:r>
            <a:r>
              <a:rPr lang="ru-RU" b="1" u="sng" dirty="0" smtClean="0">
                <a:latin typeface="Bookman Old Style" panose="02050604050505020204" pitchFamily="18" charset="0"/>
              </a:rPr>
              <a:t>сети </a:t>
            </a:r>
            <a:r>
              <a:rPr lang="ru-RU" dirty="0" smtClean="0">
                <a:latin typeface="Bookman Old Style" panose="02050604050505020204" pitchFamily="18" charset="0"/>
              </a:rPr>
              <a:t>-  семинары по трансляции опыта разработки и реализации проектов для своих муниципалитетов  </a:t>
            </a:r>
            <a:r>
              <a:rPr lang="ru-RU" dirty="0" smtClean="0">
                <a:latin typeface="Bookman Old Style" panose="02050604050505020204" pitchFamily="18" charset="0"/>
              </a:rPr>
              <a:t>(по возможности). Можно приглашать друг друга. Можно приглашать стажеров, организаторов сети, победителей конкурса </a:t>
            </a:r>
            <a:r>
              <a:rPr lang="ru-RU" dirty="0" err="1" smtClean="0">
                <a:latin typeface="Bookman Old Style" panose="02050604050505020204" pitchFamily="18" charset="0"/>
              </a:rPr>
              <a:t>ИнОП</a:t>
            </a:r>
            <a:r>
              <a:rPr lang="ru-RU" dirty="0" smtClean="0">
                <a:latin typeface="Bookman Old Style" panose="02050604050505020204" pitchFamily="18" charset="0"/>
              </a:rPr>
              <a:t>.</a:t>
            </a:r>
            <a:endParaRPr lang="ru-RU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ru-RU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Bookman Old Style" panose="02050604050505020204" pitchFamily="18" charset="0"/>
              </a:rPr>
              <a:t>По </a:t>
            </a:r>
            <a:r>
              <a:rPr lang="ru-RU" dirty="0" smtClean="0">
                <a:latin typeface="Bookman Old Style" panose="02050604050505020204" pitchFamily="18" charset="0"/>
              </a:rPr>
              <a:t>всем позициям – </a:t>
            </a:r>
            <a:r>
              <a:rPr lang="ru-RU" b="1" dirty="0" smtClean="0">
                <a:latin typeface="Bookman Old Style" panose="02050604050505020204" pitchFamily="18" charset="0"/>
              </a:rPr>
              <a:t>ОТЧЕТНЫЕ ПРОДУКТЫ</a:t>
            </a:r>
            <a:r>
              <a:rPr lang="ru-RU" dirty="0" smtClean="0">
                <a:latin typeface="Bookman Old Style" panose="02050604050505020204" pitchFamily="18" charset="0"/>
              </a:rPr>
              <a:t>: программа, </a:t>
            </a:r>
            <a:r>
              <a:rPr lang="ru-RU" dirty="0" smtClean="0">
                <a:latin typeface="Bookman Old Style" panose="02050604050505020204" pitchFamily="18" charset="0"/>
              </a:rPr>
              <a:t>презентации, </a:t>
            </a:r>
            <a:r>
              <a:rPr lang="ru-RU" dirty="0" smtClean="0">
                <a:latin typeface="Bookman Old Style" panose="02050604050505020204" pitchFamily="18" charset="0"/>
              </a:rPr>
              <a:t>листы регистрации или </a:t>
            </a:r>
            <a:r>
              <a:rPr lang="ru-RU" dirty="0" smtClean="0">
                <a:latin typeface="Bookman Old Style" panose="02050604050505020204" pitchFamily="18" charset="0"/>
              </a:rPr>
              <a:t>списки участников, </a:t>
            </a:r>
            <a:r>
              <a:rPr lang="ru-RU" dirty="0" err="1" smtClean="0">
                <a:latin typeface="Bookman Old Style" panose="02050604050505020204" pitchFamily="18" charset="0"/>
              </a:rPr>
              <a:t>скрины</a:t>
            </a:r>
            <a:r>
              <a:rPr lang="ru-RU" dirty="0" smtClean="0">
                <a:latin typeface="Bookman Old Style" panose="02050604050505020204" pitchFamily="18" charset="0"/>
              </a:rPr>
              <a:t> или </a:t>
            </a:r>
            <a:r>
              <a:rPr lang="ru-RU" dirty="0" smtClean="0">
                <a:latin typeface="Bookman Old Style" panose="02050604050505020204" pitchFamily="18" charset="0"/>
              </a:rPr>
              <a:t>видеозаписи</a:t>
            </a:r>
          </a:p>
          <a:p>
            <a:pPr marL="0" indent="0">
              <a:buNone/>
            </a:pPr>
            <a:endParaRPr lang="ru-RU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latin typeface="Bookman Old Style" panose="02050604050505020204" pitchFamily="18" charset="0"/>
              </a:rPr>
              <a:t>До 10 декабря 2021 года</a:t>
            </a:r>
            <a:endParaRPr lang="ru-RU" b="1" i="1" dirty="0" smtClean="0">
              <a:latin typeface="Bookman Old Style" panose="0205060405050502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698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59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Bookman Old Style" panose="02050604050505020204" pitchFamily="18" charset="0"/>
              </a:rPr>
              <a:t>РАБОТА ПРОЕКТНОГО ОФИСА</a:t>
            </a:r>
            <a:endParaRPr lang="ru-RU" b="1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769" y="1186962"/>
            <a:ext cx="11090031" cy="4990001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Каждый Вторник и Четверг </a:t>
            </a:r>
            <a:r>
              <a:rPr lang="ru-RU" dirty="0" smtClean="0"/>
              <a:t>(18,23,25,30 ноября, 2 декабря) с 15.00. до 18.00. в зуме по постоянной ссылке.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Можно</a:t>
            </a:r>
            <a:r>
              <a:rPr lang="ru-RU" dirty="0" smtClean="0"/>
              <a:t>:</a:t>
            </a:r>
          </a:p>
          <a:p>
            <a:r>
              <a:rPr lang="ru-RU" dirty="0" smtClean="0"/>
              <a:t>задать вопросы,</a:t>
            </a:r>
          </a:p>
          <a:p>
            <a:r>
              <a:rPr lang="ru-RU" dirty="0" smtClean="0"/>
              <a:t>подойти на консультацию по своему проекту, по содержанию свой активности на форуме , по своим </a:t>
            </a:r>
            <a:r>
              <a:rPr lang="ru-RU" dirty="0" err="1" smtClean="0"/>
              <a:t>скиллам</a:t>
            </a:r>
            <a:r>
              <a:rPr lang="ru-RU" dirty="0" smtClean="0"/>
              <a:t>, по….</a:t>
            </a:r>
          </a:p>
          <a:p>
            <a:r>
              <a:rPr lang="ru-RU" dirty="0" smtClean="0"/>
              <a:t>договориться о встрече со своей группой, со своим стажером, с  организаторами сети,</a:t>
            </a:r>
          </a:p>
          <a:p>
            <a:r>
              <a:rPr lang="ru-RU" dirty="0" smtClean="0"/>
              <a:t>….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776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923" y="0"/>
            <a:ext cx="12104077" cy="6568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740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862" y="96715"/>
            <a:ext cx="11805138" cy="77372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Bookman Old Style" panose="02050604050505020204" pitchFamily="18" charset="0"/>
              </a:rPr>
              <a:t>Что ожидаем от </a:t>
            </a:r>
            <a:r>
              <a:rPr lang="ru-RU" dirty="0" smtClean="0">
                <a:latin typeface="Bookman Old Style" panose="02050604050505020204" pitchFamily="18" charset="0"/>
              </a:rPr>
              <a:t>стажеров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ru-RU" dirty="0" smtClean="0">
                <a:latin typeface="Bookman Old Style" panose="02050604050505020204" pitchFamily="18" charset="0"/>
              </a:rPr>
              <a:t>к концу года?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638" y="931986"/>
            <a:ext cx="11755315" cy="5732584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Рефлексивные эссе </a:t>
            </a:r>
            <a:r>
              <a:rPr lang="ru-RU" dirty="0" smtClean="0"/>
              <a:t>(индивидуальные) </a:t>
            </a:r>
            <a:r>
              <a:rPr lang="ru-RU" b="1" dirty="0" smtClean="0"/>
              <a:t>или тезисы или статьи</a:t>
            </a:r>
            <a:r>
              <a:rPr lang="ru-RU" dirty="0" smtClean="0"/>
              <a:t> по итогам года и по той проблеме/теме, которая задела, заинтересовала,…..или по поводу того, что произошло в понимании, создании, деятельности…(возможно коллективные)</a:t>
            </a:r>
          </a:p>
          <a:p>
            <a:r>
              <a:rPr lang="ru-RU" b="1" dirty="0" smtClean="0"/>
              <a:t>Презентации, если есть с </a:t>
            </a:r>
            <a:r>
              <a:rPr lang="ru-RU" b="1" dirty="0" err="1" smtClean="0"/>
              <a:t>НМмероприятия</a:t>
            </a:r>
            <a:r>
              <a:rPr lang="ru-RU" b="1" dirty="0" smtClean="0"/>
              <a:t> </a:t>
            </a:r>
            <a:r>
              <a:rPr lang="ru-RU" b="1" dirty="0" smtClean="0"/>
              <a:t>или иные материалы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Отчетные продукты по проведенному семинару</a:t>
            </a:r>
            <a:r>
              <a:rPr lang="ru-RU" dirty="0" smtClean="0"/>
              <a:t>:  программа, презентация, листы регистрации или списки, </a:t>
            </a:r>
            <a:r>
              <a:rPr lang="ru-RU" dirty="0" err="1" smtClean="0"/>
              <a:t>скрины</a:t>
            </a:r>
            <a:r>
              <a:rPr lang="ru-RU" dirty="0" smtClean="0"/>
              <a:t> или видеозаписи </a:t>
            </a:r>
            <a:r>
              <a:rPr lang="ru-RU" dirty="0" smtClean="0"/>
              <a:t>(если такие мероприятия были, возможно </a:t>
            </a:r>
            <a:r>
              <a:rPr lang="ru-RU" dirty="0" smtClean="0"/>
              <a:t>коллективная организация мероприятия, но есть ограничения).</a:t>
            </a:r>
          </a:p>
          <a:p>
            <a:r>
              <a:rPr lang="ru-RU" b="1" dirty="0"/>
              <a:t>Аналитическая записка </a:t>
            </a:r>
            <a:r>
              <a:rPr lang="ru-RU" dirty="0"/>
              <a:t>по итогам проведения проектной (рефлексивной) </a:t>
            </a:r>
            <a:r>
              <a:rPr lang="ru-RU" dirty="0" smtClean="0"/>
              <a:t>сессии 30 ноября 2021 </a:t>
            </a:r>
            <a:r>
              <a:rPr lang="ru-RU" dirty="0" smtClean="0"/>
              <a:t>(можно коллективного авторства) и/или </a:t>
            </a:r>
            <a:r>
              <a:rPr lang="ru-RU" b="1" dirty="0" smtClean="0"/>
              <a:t>Экспертно-аналитические записки </a:t>
            </a:r>
            <a:r>
              <a:rPr lang="ru-RU" dirty="0" smtClean="0"/>
              <a:t>по сопровождению победителей конкурса (5 записок для сопровождающих победителей) </a:t>
            </a:r>
          </a:p>
          <a:p>
            <a:r>
              <a:rPr lang="ru-RU" b="1" dirty="0" smtClean="0"/>
              <a:t>Информационно-наглядные  материалы</a:t>
            </a:r>
            <a:r>
              <a:rPr lang="ru-RU" dirty="0" smtClean="0"/>
              <a:t> о себе любимых (для сайта и соц. групп)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1615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642</Words>
  <Application>Microsoft Office PowerPoint</Application>
  <PresentationFormat>Широкоэкранный</PresentationFormat>
  <Paragraphs>79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Bookman Old Style</vt:lpstr>
      <vt:lpstr>Calibri</vt:lpstr>
      <vt:lpstr>Calibri Light</vt:lpstr>
      <vt:lpstr>Тема Office</vt:lpstr>
      <vt:lpstr>Планирование деятельности сети SSS </vt:lpstr>
      <vt:lpstr>Презентация PowerPoint</vt:lpstr>
      <vt:lpstr>Рефлексивно-аналитический семинар по итогам реализации проекта 30 ноября 2021</vt:lpstr>
      <vt:lpstr>Научно-методическое мероприятие сети SSS</vt:lpstr>
      <vt:lpstr>Форум и участники сети </vt:lpstr>
      <vt:lpstr>Еще одно направление: трансляция представлений, опыта, обсуждение идей –  информационно-метод. мероприятия для региона, муниципалитета, межмуниципальные, межшкольные</vt:lpstr>
      <vt:lpstr>РАБОТА ПРОЕКТНОГО ОФИСА</vt:lpstr>
      <vt:lpstr>Презентация PowerPoint</vt:lpstr>
      <vt:lpstr>Что ожидаем от стажеров к концу года?</vt:lpstr>
    </vt:vector>
  </TitlesOfParts>
  <Company>ИРО ПК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деятельности сети SSS </dc:title>
  <dc:creator>Таизова Ольга Сергеевна</dc:creator>
  <cp:lastModifiedBy>Таизова Ольга Сергеевна</cp:lastModifiedBy>
  <cp:revision>17</cp:revision>
  <dcterms:created xsi:type="dcterms:W3CDTF">2021-11-09T09:10:37Z</dcterms:created>
  <dcterms:modified xsi:type="dcterms:W3CDTF">2021-11-12T13:25:34Z</dcterms:modified>
</cp:coreProperties>
</file>