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58" r:id="rId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6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F16BE-1AE3-4851-95DF-5C37B3B0706B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245B5-F6BB-4DFE-B6A6-8E03D6B61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077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1"/>
            <a:ext cx="8560168" cy="2160239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Паспорт межмуниципального проекта </a:t>
            </a:r>
            <a:br>
              <a:rPr lang="ru-RU" sz="3600" b="1" dirty="0" smtClean="0"/>
            </a:br>
            <a:r>
              <a:rPr lang="ru-RU" sz="3600" b="1" dirty="0" smtClean="0"/>
              <a:t>«От образовательных практик – к инновационным моделям внеурочной деятельности»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5589240"/>
            <a:ext cx="8964488" cy="1008112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Руководитель проекта: </a:t>
            </a:r>
            <a:r>
              <a:rPr lang="ru-RU" sz="1600" b="1" dirty="0" err="1" smtClean="0">
                <a:solidFill>
                  <a:schemeClr val="tx1"/>
                </a:solidFill>
              </a:rPr>
              <a:t>Близнецова</a:t>
            </a:r>
            <a:r>
              <a:rPr lang="ru-RU" sz="1600" b="1" dirty="0" smtClean="0">
                <a:solidFill>
                  <a:schemeClr val="tx1"/>
                </a:solidFill>
              </a:rPr>
              <a:t> Е.В., </a:t>
            </a:r>
            <a:r>
              <a:rPr lang="ru-RU" sz="1600" b="1" dirty="0">
                <a:solidFill>
                  <a:schemeClr val="tx1"/>
                </a:solidFill>
              </a:rPr>
              <a:t>методист ,  методист МБУ ДПО "ИМЦ" г. </a:t>
            </a:r>
            <a:r>
              <a:rPr lang="ru-RU" sz="1600" b="1" dirty="0" smtClean="0">
                <a:solidFill>
                  <a:schemeClr val="tx1"/>
                </a:solidFill>
              </a:rPr>
              <a:t>Добрянка</a:t>
            </a:r>
            <a:endParaRPr lang="ru-RU" sz="1600" b="1" dirty="0" smtClean="0">
              <a:solidFill>
                <a:schemeClr val="tx1"/>
              </a:solidFill>
            </a:endParaRP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Куратор: </a:t>
            </a:r>
            <a:r>
              <a:rPr lang="ru-RU" sz="1600" b="1" dirty="0" err="1" smtClean="0">
                <a:solidFill>
                  <a:schemeClr val="tx1"/>
                </a:solidFill>
              </a:rPr>
              <a:t>Дремина</a:t>
            </a:r>
            <a:r>
              <a:rPr lang="ru-RU" sz="1600" b="1" dirty="0" smtClean="0">
                <a:solidFill>
                  <a:schemeClr val="tx1"/>
                </a:solidFill>
              </a:rPr>
              <a:t> И.А., н. </a:t>
            </a:r>
            <a:r>
              <a:rPr lang="ru-RU" sz="1600" b="1" dirty="0" smtClean="0">
                <a:solidFill>
                  <a:schemeClr val="tx1"/>
                </a:solidFill>
              </a:rPr>
              <a:t>сотрудник отдела воспитания </a:t>
            </a:r>
            <a:r>
              <a:rPr lang="ru-RU" sz="1600" b="1" smtClean="0">
                <a:solidFill>
                  <a:schemeClr val="tx1"/>
                </a:solidFill>
              </a:rPr>
              <a:t>и социализации </a:t>
            </a:r>
            <a:r>
              <a:rPr lang="ru-RU" sz="1600" b="1" dirty="0" smtClean="0">
                <a:solidFill>
                  <a:schemeClr val="tx1"/>
                </a:solidFill>
              </a:rPr>
              <a:t>ГАУ ДПО ИРО ПК </a:t>
            </a:r>
            <a:endParaRPr lang="ru-RU" sz="1600" b="1" dirty="0">
              <a:solidFill>
                <a:schemeClr val="tx1"/>
              </a:solidFill>
            </a:endParaRPr>
          </a:p>
        </p:txBody>
      </p:sp>
      <p:pic>
        <p:nvPicPr>
          <p:cNvPr id="1028" name="Picture 4" descr="https://www.uchmag.ru/upload/catalog/posob/5/4/5441_/cover_image_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23351">
            <a:off x="515114" y="2643923"/>
            <a:ext cx="1520213" cy="2196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www.uchmag.ru/upload/catalog/posob-native/_/s/_s_i-654.2_/cover_image_bi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369" y="2689229"/>
            <a:ext cx="2013074" cy="282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bookin.org.ru/book/366300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2494">
            <a:off x="4639849" y="2569771"/>
            <a:ext cx="178434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ozon-st.cdn.ngenix.net/multimedia/10205611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636912"/>
            <a:ext cx="2007440" cy="293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785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dirty="0" smtClean="0"/>
              <a:t>Целеполагание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Цель:</a:t>
            </a:r>
          </a:p>
          <a:p>
            <a:pPr marL="0" indent="0">
              <a:buNone/>
            </a:pPr>
            <a:r>
              <a:rPr lang="ru-RU" b="1" dirty="0" smtClean="0"/>
              <a:t>Создание и апробация инновационных моделей внеурочной деятельности на основе результативных образовательных практик, реализованных в педагогической деятельности участников проекта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Задачи: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Определить участников, показатели результативности, контрольные точки  проекта.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Организовать оперативное взаимодействие участников  межмуниципальной площадки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Разработать методический конструктор </a:t>
            </a:r>
            <a:r>
              <a:rPr lang="ru-RU" b="1" dirty="0"/>
              <a:t>создания инновационных моделей внеурочной </a:t>
            </a:r>
            <a:r>
              <a:rPr lang="ru-RU" b="1" dirty="0" smtClean="0"/>
              <a:t>деятельности 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Представить инновационные продукты на  краевых площадках обобщения педагогического опыта     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463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Показатели </a:t>
            </a:r>
            <a:r>
              <a:rPr lang="ru-RU" sz="3600" b="1" dirty="0"/>
              <a:t>результативности проекта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446138"/>
              </p:ext>
            </p:extLst>
          </p:nvPr>
        </p:nvGraphicFramePr>
        <p:xfrm>
          <a:off x="457200" y="1340768"/>
          <a:ext cx="8291265" cy="4490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440"/>
                <a:gridCol w="5688632"/>
                <a:gridCol w="1728193"/>
              </a:tblGrid>
              <a:tr h="398287">
                <a:tc>
                  <a:txBody>
                    <a:bodyPr/>
                    <a:lstStyle/>
                    <a:p>
                      <a:r>
                        <a:rPr lang="ru-RU" dirty="0" smtClean="0"/>
                        <a:t>№ 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Факт </a:t>
                      </a:r>
                      <a:endParaRPr lang="ru-RU" dirty="0"/>
                    </a:p>
                  </a:txBody>
                  <a:tcPr/>
                </a:tc>
              </a:tr>
              <a:tr h="68745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муниципальных территорий, участников проекта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менее 3</a:t>
                      </a:r>
                      <a:endParaRPr lang="ru-RU" dirty="0"/>
                    </a:p>
                  </a:txBody>
                  <a:tcPr/>
                </a:tc>
              </a:tr>
              <a:tr h="68745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образовательных организаций, участников проекта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менее 10 </a:t>
                      </a:r>
                      <a:endParaRPr lang="ru-RU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педагогов,</a:t>
                      </a:r>
                      <a:r>
                        <a:rPr lang="ru-RU" baseline="0" dirty="0" smtClean="0"/>
                        <a:t> участников проекта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менее 20</a:t>
                      </a:r>
                      <a:endParaRPr lang="ru-RU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созданных</a:t>
                      </a:r>
                      <a:r>
                        <a:rPr lang="ru-RU" baseline="0" dirty="0" smtClean="0"/>
                        <a:t> инновационных моделей внеурочной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менее 3</a:t>
                      </a:r>
                      <a:endParaRPr lang="ru-RU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</a:t>
                      </a:r>
                      <a:r>
                        <a:rPr lang="ru-RU" baseline="0" dirty="0" smtClean="0"/>
                        <a:t> педагогов, представивших опыт на уровне региона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менее 3</a:t>
                      </a:r>
                      <a:endParaRPr lang="ru-RU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педагогов, представивших опыт на уровне</a:t>
                      </a:r>
                      <a:r>
                        <a:rPr lang="ru-RU" baseline="0" dirty="0" smtClean="0"/>
                        <a:t> муниципалитета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менее</a:t>
                      </a:r>
                      <a:r>
                        <a:rPr lang="ru-RU" baseline="0" dirty="0" smtClean="0"/>
                        <a:t> 10 </a:t>
                      </a:r>
                      <a:endParaRPr lang="ru-RU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Контрольные точки проекта 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688017"/>
              </p:ext>
            </p:extLst>
          </p:nvPr>
        </p:nvGraphicFramePr>
        <p:xfrm>
          <a:off x="251519" y="1160022"/>
          <a:ext cx="8496944" cy="5548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068"/>
                <a:gridCol w="821085"/>
                <a:gridCol w="5839996"/>
                <a:gridCol w="1288795"/>
              </a:tblGrid>
              <a:tr h="397293">
                <a:tc>
                  <a:txBody>
                    <a:bodyPr/>
                    <a:lstStyle/>
                    <a:p>
                      <a:pPr marL="1588" indent="0" algn="ctr">
                        <a:lnSpc>
                          <a:spcPts val="14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3" marR="71993" marT="0" marB="0"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3" marR="71993" marT="0" marB="0"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КТ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3" marR="71993" marT="0" marB="0"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ФИО ответственного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3" marR="71993" marT="0" marB="0"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76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Организационные мероприятия</a:t>
                      </a:r>
                      <a:endParaRPr lang="ru-RU" sz="11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07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79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15.09.2017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определены участники проекта от  </a:t>
                      </a:r>
                      <a:r>
                        <a:rPr lang="ru-RU" sz="11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Добрянского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муниципального района и  заинтересованные  образовательные организации Пермского края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Близнецова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Е.В.</a:t>
                      </a:r>
                    </a:p>
                    <a:p>
                      <a:pPr marL="0" marR="0" lvl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Дремина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И.А.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16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19.09.2017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организована презентация проекта. Проведен установочно-целевой семинар для участников проекта  в ИРО ПК, ауд.22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/>
                        <a:t>Дремина</a:t>
                      </a:r>
                      <a:r>
                        <a:rPr lang="ru-RU" sz="1100" dirty="0" smtClean="0"/>
                        <a:t> И.А.</a:t>
                      </a:r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79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490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425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1.5.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991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Event-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мероприятия</a:t>
                      </a:r>
                      <a:endParaRPr lang="ru-RU" sz="11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79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2.1.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03.10.2018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Проблемно-установочный семинар  для участников проекта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/>
                        <a:t>Близнецова</a:t>
                      </a:r>
                      <a:r>
                        <a:rPr lang="ru-RU" sz="1100" dirty="0" smtClean="0"/>
                        <a:t> Е.В.</a:t>
                      </a:r>
                    </a:p>
                    <a:p>
                      <a:r>
                        <a:rPr lang="ru-RU" sz="1100" dirty="0" err="1" smtClean="0"/>
                        <a:t>Дремина</a:t>
                      </a:r>
                      <a:r>
                        <a:rPr lang="ru-RU" sz="1100" dirty="0" smtClean="0"/>
                        <a:t> И.А. </a:t>
                      </a:r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991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2.2.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31.10.2018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Презентация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проекта на КПК  «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Эффективные механизмы реализации  Стратегии развития воспитания образовательной организации»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/>
                        <a:t>Близнецова</a:t>
                      </a:r>
                      <a:r>
                        <a:rPr lang="ru-RU" sz="1100" dirty="0" smtClean="0"/>
                        <a:t> Е.В.</a:t>
                      </a:r>
                    </a:p>
                    <a:p>
                      <a:r>
                        <a:rPr lang="ru-RU" sz="1100" dirty="0" err="1" smtClean="0"/>
                        <a:t>Дремина</a:t>
                      </a:r>
                      <a:r>
                        <a:rPr lang="ru-RU" sz="1100" dirty="0" smtClean="0"/>
                        <a:t> И.А.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27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2.3.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13.12.2018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Эксперт-сессия участников проекта  «Инновационные формы реализации внеурочной деятельности современной школы»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/>
                        <a:t>Близнецова</a:t>
                      </a:r>
                      <a:r>
                        <a:rPr lang="ru-RU" sz="1100" dirty="0" smtClean="0"/>
                        <a:t> Е.В.</a:t>
                      </a:r>
                    </a:p>
                    <a:p>
                      <a:r>
                        <a:rPr lang="ru-RU" sz="1100" dirty="0" err="1" smtClean="0"/>
                        <a:t>Дремина</a:t>
                      </a:r>
                      <a:r>
                        <a:rPr lang="ru-RU" sz="1100" dirty="0" smtClean="0"/>
                        <a:t> И.А.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27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2.4.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30.01.2019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Межмуниципальный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семинар  в образовательной организации  </a:t>
                      </a:r>
                      <a:r>
                        <a:rPr lang="ru-RU" sz="11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Добрянского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МР «Внеурочная деятельность в решении  образовательных задач школы»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/>
                        <a:t>Близнецова</a:t>
                      </a:r>
                      <a:r>
                        <a:rPr lang="ru-RU" sz="1100" dirty="0" smtClean="0"/>
                        <a:t> Е.В. </a:t>
                      </a:r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531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2.5.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30.04.2019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Эксперт-сессия  по итогам реализации  проекта. Представление продуктов деятельности  и структуры методического конструктора создания инновационных моделей внеурочной деятельности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/>
                        <a:t>Близнецова</a:t>
                      </a:r>
                      <a:r>
                        <a:rPr lang="ru-RU" sz="1100" dirty="0" smtClean="0"/>
                        <a:t> Е.В.</a:t>
                      </a:r>
                    </a:p>
                    <a:p>
                      <a:r>
                        <a:rPr lang="ru-RU" sz="1100" dirty="0" err="1" smtClean="0"/>
                        <a:t>Дремина</a:t>
                      </a:r>
                      <a:r>
                        <a:rPr lang="ru-RU" sz="1100" dirty="0" smtClean="0"/>
                        <a:t> И.А.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0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2.6.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31.07.2019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Публикация  методического конструктора создания инновационных моделей внеурочной деятельности  в СМИ «Вестник образования Пермского края»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 smtClean="0"/>
                        <a:t>Дремина</a:t>
                      </a:r>
                      <a:r>
                        <a:rPr lang="ru-RU" sz="1100" dirty="0" smtClean="0"/>
                        <a:t> И.А. </a:t>
                      </a:r>
                    </a:p>
                    <a:p>
                      <a:r>
                        <a:rPr lang="ru-RU" sz="1100" dirty="0" err="1" smtClean="0"/>
                        <a:t>Землякова</a:t>
                      </a:r>
                      <a:r>
                        <a:rPr lang="ru-RU" sz="1100" smtClean="0"/>
                        <a:t> Е.В.</a:t>
                      </a:r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991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2.7.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79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2.8.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9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365</Words>
  <Application>Microsoft Office PowerPoint</Application>
  <PresentationFormat>Экран (4:3)</PresentationFormat>
  <Paragraphs>87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Паспорт межмуниципального проекта  «От образовательных практик – к инновационным моделям внеурочной деятельности»</vt:lpstr>
      <vt:lpstr>Целеполагание </vt:lpstr>
      <vt:lpstr>Показатели результативности проекта</vt:lpstr>
      <vt:lpstr>Контрольные точки проекта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Дремина Инга Анатольевна</dc:creator>
  <cp:lastModifiedBy>Dremina-IA</cp:lastModifiedBy>
  <cp:revision>16</cp:revision>
  <cp:lastPrinted>2018-08-31T05:29:58Z</cp:lastPrinted>
  <dcterms:created xsi:type="dcterms:W3CDTF">2018-08-30T04:28:11Z</dcterms:created>
  <dcterms:modified xsi:type="dcterms:W3CDTF">2018-09-04T09:45:11Z</dcterms:modified>
</cp:coreProperties>
</file>