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3" autoAdjust="0"/>
    <p:restoredTop sz="94660"/>
  </p:normalViewPr>
  <p:slideViewPr>
    <p:cSldViewPr snapToGrid="0">
      <p:cViewPr varScale="1">
        <p:scale>
          <a:sx n="78" d="100"/>
          <a:sy n="78" d="100"/>
        </p:scale>
        <p:origin x="-3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/>
                <a:ext uri="{28A0092B-C50C-407E-A947-70E740481C1C}"/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/>
                <a:ext uri="{28A0092B-C50C-407E-A947-70E740481C1C}"/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/>
                <a:ext uri="{28A0092B-C50C-407E-A947-70E740481C1C}"/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9648825" y="4068763"/>
            <a:ext cx="1081088" cy="1081087"/>
            <a:chOff x="9685338" y="4460675"/>
            <a:chExt cx="1080904" cy="1080902"/>
          </a:xfrm>
        </p:grpSpPr>
        <p:sp>
          <p:nvSpPr>
            <p:cNvPr id="8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/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3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32174-69E1-4BD7-89B8-827E7DA4BE77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3263" y="4289425"/>
            <a:ext cx="1193800" cy="639763"/>
          </a:xfrm>
        </p:spPr>
        <p:txBody>
          <a:bodyPr/>
          <a:lstStyle>
            <a:lvl1pPr>
              <a:defRPr sz="2800" dirty="0"/>
            </a:lvl1pPr>
          </a:lstStyle>
          <a:p>
            <a:pPr>
              <a:defRPr/>
            </a:pPr>
            <a:fld id="{5A8EA087-378E-4C0A-85F6-AFA1E6FBF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B3066-D278-4910-92FA-E0A29C7117F8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AD75-B471-48E8-BBF2-3CD8BE1705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B1B46-BC5B-4036-A83C-EE8F19DA6E45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178F8-7C22-4E21-9F91-AB492D7A2A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D372E-9698-420E-92E6-17BE26F549D1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5A6E9-98B0-4498-A550-930BA12F7F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/>
                <a:ext uri="{28A0092B-C50C-407E-A947-70E740481C1C}"/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896938" y="2325688"/>
            <a:ext cx="1081087" cy="1081087"/>
            <a:chOff x="9685338" y="4460675"/>
            <a:chExt cx="1080904" cy="1080902"/>
          </a:xfrm>
        </p:grpSpPr>
        <p:sp>
          <p:nvSpPr>
            <p:cNvPr id="6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/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/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138" y="6272213"/>
            <a:ext cx="26447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407C1-8B88-4150-BF29-1D52004DE525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813" y="6272213"/>
            <a:ext cx="63277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2963" y="2506663"/>
            <a:ext cx="1189037" cy="719137"/>
          </a:xfrm>
        </p:spPr>
        <p:txBody>
          <a:bodyPr/>
          <a:lstStyle>
            <a:lvl1pPr>
              <a:defRPr sz="2800" dirty="0"/>
            </a:lvl1pPr>
          </a:lstStyle>
          <a:p>
            <a:pPr>
              <a:defRPr/>
            </a:pPr>
            <a:fld id="{1E901040-C984-416F-8EE0-7B08F7062A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F613-5866-4180-8595-82C9E185D0D0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83871-AD05-46C4-8592-8D36E71AFB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A2117-AE04-44F3-9B5B-F8B80E6B266B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6F8C4-D081-49B9-BCC0-ABE44F3F9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23B72-DE2D-4C8C-85A4-EBE09B712DB0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72F51-EA24-4950-9515-BDA6EE79EA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8DAB9-0F08-44ED-9A5C-DE37A9E2D110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F695A-6C50-4808-95AC-9B3222AC4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/>
                <a:ext uri="{28A0092B-C50C-407E-A947-70E740481C1C}"/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11401425" y="6229350"/>
            <a:ext cx="457200" cy="457200"/>
            <a:chOff x="11361456" y="6195813"/>
            <a:chExt cx="548640" cy="548640"/>
          </a:xfrm>
        </p:grpSpPr>
        <p:sp>
          <p:nvSpPr>
            <p:cNvPr id="7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/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28979-1916-46CF-BBBA-578BD8B97E86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16A27-43B5-4810-9E17-02A919CB9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/>
                <a:ext uri="{28A0092B-C50C-407E-A947-70E740481C1C}"/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7"/>
          <p:cNvGrpSpPr>
            <a:grpSpLocks noChangeAspect="1"/>
          </p:cNvGrpSpPr>
          <p:nvPr/>
        </p:nvGrpSpPr>
        <p:grpSpPr bwMode="auto">
          <a:xfrm>
            <a:off x="11401425" y="6229350"/>
            <a:ext cx="457200" cy="457200"/>
            <a:chOff x="11361456" y="6195813"/>
            <a:chExt cx="548640" cy="548640"/>
          </a:xfrm>
        </p:grpSpPr>
        <p:sp>
          <p:nvSpPr>
            <p:cNvPr id="7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/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AB266-2D00-4D8D-BBF5-1A29702D4A2E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AC629-B0E9-4FB8-AFD9-1E6891AFF6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975" y="484188"/>
            <a:ext cx="10058400" cy="1609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9975" y="2120900"/>
            <a:ext cx="100584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88" y="6272213"/>
            <a:ext cx="3273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492CCF-4A42-400F-9A45-86049CCA24CD}" type="datetimeFigureOut">
              <a:rPr lang="en-US"/>
              <a:pPr>
                <a:defRPr/>
              </a:pPr>
              <a:t>11/24/2021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7438" y="6272213"/>
            <a:ext cx="6327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1030" name="Group 6"/>
          <p:cNvGrpSpPr>
            <a:grpSpLocks noChangeAspect="1"/>
          </p:cNvGrpSpPr>
          <p:nvPr/>
        </p:nvGrpSpPr>
        <p:grpSpPr bwMode="auto">
          <a:xfrm>
            <a:off x="11401425" y="6229350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/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35" name="Oval 8"/>
            <p:cNvSpPr>
              <a:spLocks noChangeArrowheads="1"/>
            </p:cNvSpPr>
            <p:nvPr/>
          </p:nvSpPr>
          <p:spPr bwMode="auto"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0938" y="6272213"/>
            <a:ext cx="639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 dirty="0">
                <a:solidFill>
                  <a:srgbClr val="FFFFFF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7665B329-B68D-47B4-81FC-BDBA903C36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853" r:id="rId3"/>
    <p:sldLayoutId id="2147483850" r:id="rId4"/>
    <p:sldLayoutId id="2147483849" r:id="rId5"/>
    <p:sldLayoutId id="2147483848" r:id="rId6"/>
    <p:sldLayoutId id="2147483847" r:id="rId7"/>
    <p:sldLayoutId id="2147483854" r:id="rId8"/>
    <p:sldLayoutId id="2147483855" r:id="rId9"/>
    <p:sldLayoutId id="2147483846" r:id="rId10"/>
    <p:sldLayoutId id="2147483845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5400" kern="1200" cap="all">
          <a:blipFill>
            <a:blip r:embed="rId14">
              <a:extLst>
                <a:ext uri="{28A0092B-C50C-407E-A947-70E740481C1C}"/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Rockwell Condensed" pitchFamily="18" charset="0"/>
        </a:defRPr>
      </a:lvl9pPr>
    </p:titleStyle>
    <p:bodyStyle>
      <a:lvl1pPr marL="182563" indent="-182563" algn="l" rtl="0" fontAlgn="base">
        <a:lnSpc>
          <a:spcPct val="90000"/>
        </a:lnSpc>
        <a:spcBef>
          <a:spcPts val="1200"/>
        </a:spcBef>
        <a:spcAft>
          <a:spcPct val="0"/>
        </a:spcAft>
        <a:buClr>
          <a:srgbClr val="9E3611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fontAlgn="base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/>
              <a:t>Особенности</a:t>
            </a:r>
            <a:r>
              <a:rPr lang="ru-RU" b="1" dirty="0"/>
              <a:t> </a:t>
            </a:r>
            <a:r>
              <a:rPr lang="ru-RU" sz="4400" b="1" dirty="0"/>
              <a:t>подготовки </a:t>
            </a:r>
            <a:r>
              <a:rPr lang="ru-RU" sz="4400" b="1" dirty="0" smtClean="0"/>
              <a:t>к </a:t>
            </a:r>
            <a:r>
              <a:rPr lang="ru-RU" sz="4400" b="1" dirty="0"/>
              <a:t>ОГЭ 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b="1" dirty="0"/>
              <a:t>                по обществознанию</a:t>
            </a:r>
            <a:endParaRPr lang="ru-RU" sz="4400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9975" y="4389438"/>
            <a:ext cx="7891463" cy="1069975"/>
          </a:xfrm>
        </p:spPr>
        <p:txBody>
          <a:bodyPr/>
          <a:lstStyle/>
          <a:p>
            <a:r>
              <a:rPr lang="ru-RU" smtClean="0"/>
              <a:t>Учитель истории и обществознания МБОУ «Павловская СОШ» Коскова Елена Владиславовна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152400" y="693738"/>
            <a:ext cx="112966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Задания второй части, как правило, вызывают больше трудностей, они требуют высокого теоретического уровня подготовки. Все потому, что, как правило, ребята не знают значений каких-либо терминов. В этом случае можно завести отдельную тетрадь-словарь и создать список трудных слов.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514350" y="222250"/>
            <a:ext cx="107061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заключение следует отметить, что  для достижения высоких результатов, полезно несколько раз в течение года провести пробный экзамен, который максимально будет приближен к реальному. Использовать КИМы прошлых лет и бланки ответов. Также необходимо систематически анализировать типичные ошибки, сделанные выпускниками за прошлые годы. </a:t>
            </a:r>
          </a:p>
          <a:p>
            <a:pPr algn="just"/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Таким образом, учащиеся смогут не только теоретически, но и психологически подготовится к сдаче экзамена и избежать стрессов.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457200" y="300038"/>
            <a:ext cx="11363325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подготовке к ОГЭ важна системность, которая предполагает следующее: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достаточно полное и фундаментальное усвоение теоретического курса данного предмета;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постоянное решение тестовых заданий;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-умение четко и правильно отвечать на поставленные вопросы;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-анализировать задания;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научиться работать со всеми типами тестовых заданий;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закрепить все необходимые навыки практического применения полученных знаний;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выработать умения выполнять творческие задания;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750"/>
              </a:spcAf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научить учащихся психологическим особенностям собственного восприятия ОГЭ;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-тренировка в заполнении бланков ответов.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276225" y="981075"/>
            <a:ext cx="11620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Работая в данном направлении, по подготовке к ОГЭ, результат  будет более эффективным в том случае, если задолго до этого был заложен фундамент знаний.</a:t>
            </a:r>
            <a:endParaRPr lang="ru-RU" sz="3600">
              <a:latin typeface="Cambria" pitchFamily="18" charset="0"/>
              <a:ea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2662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9975" y="4389438"/>
            <a:ext cx="7891463" cy="1069975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314325" y="836613"/>
            <a:ext cx="106965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Следует  отметить, что традиционно обществознание, как учебный предмет, лидирует среди других в выборе учащихся. Как правило, до 70 процентов учащихся 9 классов, выбирают предмет обществознание, считая его легким.  Несомненно, это  дети с разным уровнем подготовки, с разной мотивацией, что создает также решение проблемы дифференциации по группам по подготовке их к экзамену.</a:t>
            </a:r>
            <a:endParaRPr lang="ru-RU" sz="320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638175" y="300038"/>
            <a:ext cx="106680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преподавание предмета «обществознание» в учебном плане отведено 34 часа в год (1 час в неделю), что не даёт возможности выделить на уроке дополнительное время на практикумы, и уроки – коррекции, уроки обобщения. И это ещё одна дополнительная трудность.</a:t>
            </a:r>
            <a:endParaRPr lang="ru-RU" sz="400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628650" y="2413000"/>
            <a:ext cx="10725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>
              <a:latin typeface="Cambria" pitchFamily="18" charset="0"/>
            </a:endParaRPr>
          </a:p>
        </p:txBody>
      </p:sp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0" y="1022350"/>
            <a:ext cx="116681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Практика работы показывает, подготовка к ОГЭ в течение 2 лет (8-9классы) в идеале должна научить учащихся внимательно читать тесты и задания, работать над пониманием формулировки вопроса, умению точно отвечать на поставленный вопрос. Этому способствуют постоянно проводимые тренинги, прорешивание заданий прошлых лет, а также и анализ формулировки вопросов.</a:t>
            </a:r>
            <a:endParaRPr lang="ru-RU" sz="360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85800"/>
            <a:ext cx="11858625" cy="51800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Далее я поэтапно изложу свой опыт работы: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750"/>
              </a:spcAft>
              <a:buFont typeface="Rockwell Condensed" pitchFamily="18" charset="0"/>
              <a:buAutoNum type="arabicPeriod"/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сентябре мы создаем свою группу в контакте в ВК. Туда входят ученики, которые точно знают, что будут сдавать экзамен по обществознанию. Эта группа пополняется примерно до конца 2-й четверти. В этой группе я выкладываю различные материала (литературу, различные справочные материалы, ссылки на сайты). Таким образом у меня существует постоянная связь с учениками.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752475" y="835025"/>
            <a:ext cx="1042035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algn="just">
              <a:spcAft>
                <a:spcPts val="750"/>
              </a:spcAft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В группу  выкладываю материал по кодификатору.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457200" algn="just">
              <a:spcAft>
                <a:spcPts val="750"/>
              </a:spcAft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Мною собран материал по всем пунктам кодификатора, поэтому мои ученики всегда могут воспользоваться этим материалом при подготовке. 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457200" algn="just">
              <a:spcAft>
                <a:spcPts val="750"/>
              </a:spcAft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Каждую неделю выкладываю в группу  два варианта ОГЭ. Один  вариант прорешивать обязательно, второй по желанию.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-66675" y="596900"/>
            <a:ext cx="112299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Начало всей работы – это знакомство выпускников со спецификой экзамена и самих заданий. До учащихся важно донести, что если они не приложат все </a:t>
            </a:r>
            <a:r>
              <a:rPr lang="ru-RU" sz="3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свои силы для подготовки к экзамену, то, конечно, не стоит рассчитывать им на положительную оценку. Здесь важна совместная с учителем, так и самостоятельная работа.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Один раз в неделю у нас  консультация. Для этих консультаций у меня составлен план. На консультациях мы разбираем тему по плану, и  разбираем один вариант, выложенный в группе. 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276225" y="727075"/>
            <a:ext cx="109347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9263" algn="just"/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считаю, что основную работу в подготовке к экзамену следует строить на основе повторения материала. Необходимо использовать учебники за предыдущие классы как основной источник информации. </a:t>
            </a:r>
          </a:p>
          <a:p>
            <a:pPr marL="449263" algn="just"/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После решения каждого тренировочного материала важно большое внимание уделять анализу, т.е. разбору заданий, в которых есть ошибки или затруднения, просмотреть аналогичные задания и отработать их решение.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476250" y="676275"/>
            <a:ext cx="108585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Необходимо  в ходе подготовки к ОГЭ нацелить выпускников учить терминологию и тренироваться мыслить логически – это первая ступенька к успеху на экзамене (я часто провожу терминологические диктанты).</a:t>
            </a:r>
            <a:endParaRPr lang="ru-RU" sz="3600">
              <a:latin typeface="Cambria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51</TotalTime>
  <Words>579</Words>
  <Application>Microsoft Office PowerPoint</Application>
  <PresentationFormat>Произвольный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Rockwell</vt:lpstr>
      <vt:lpstr>Arial</vt:lpstr>
      <vt:lpstr>Rockwell Condensed</vt:lpstr>
      <vt:lpstr>Wingdings</vt:lpstr>
      <vt:lpstr>Calibri</vt:lpstr>
      <vt:lpstr>Cambria</vt:lpstr>
      <vt:lpstr>Times New Roman</vt:lpstr>
      <vt:lpstr>Дерево</vt:lpstr>
      <vt:lpstr>Дерево</vt:lpstr>
      <vt:lpstr>Дерево</vt:lpstr>
      <vt:lpstr>Дерево</vt:lpstr>
      <vt:lpstr>Дерево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подготовки к ОГЭ                  по обществознанию</dc:title>
  <dc:creator>Сергей</dc:creator>
  <cp:lastModifiedBy>a</cp:lastModifiedBy>
  <cp:revision>5</cp:revision>
  <dcterms:created xsi:type="dcterms:W3CDTF">2021-11-23T14:30:33Z</dcterms:created>
  <dcterms:modified xsi:type="dcterms:W3CDTF">2021-11-24T09:16:43Z</dcterms:modified>
</cp:coreProperties>
</file>