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  <p:sldId id="278" r:id="rId12"/>
    <p:sldId id="279" r:id="rId13"/>
    <p:sldId id="280" r:id="rId14"/>
    <p:sldId id="274" r:id="rId15"/>
    <p:sldId id="27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83492-72B0-4CE5-8115-FF5E6EDAF834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241CE2B-9052-470E-A4BC-38F9F4EAD7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4BA82-F3E0-45A4-97E1-DDE9FA49925D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908FE-4A5C-4A5A-805F-C16EE1B5E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F2ACF-A879-46CF-9896-E7E225F9E2A5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A4169-B3E5-4DC3-81D0-620BCFDEB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EAC43-F286-4205-9399-F06FE418BA1B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52385-F7A9-4705-8DD3-9355512B3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A55CE-A986-4BE5-B71F-829035880720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BA8B4-3F76-4642-B127-538C8B06A6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0617E-8FC7-4520-854B-BF8CB87F28C4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B3D70-FC67-44BB-A0BA-C3EA6B1C80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1AF1006-2247-44D3-965C-C539C0389FEE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DCB7B39-127B-4554-8577-ECAB8C1AB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F3657-2D64-4910-9AFB-FAE19F9A3F71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69843-B874-430E-AD2C-3DC4338F4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48914-774E-43D9-980E-7A959DF48063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FA1B7-262F-4004-8DB0-32EFAFD1C8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CC506-27DF-4AC5-A4C2-D35961E03E0C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1C1C0-0F15-4BA9-B19C-5761B8CBA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B90FC-7047-43A6-B0A9-4948679886A9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B24A3-2033-43AE-9CC5-FA26083E8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7DB123-3186-407F-9C0C-37F5E7155CAB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029BF7-E5B8-425C-AA26-8C9654F84B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73" r:id="rId5"/>
    <p:sldLayoutId id="2147483674" r:id="rId6"/>
    <p:sldLayoutId id="2147483668" r:id="rId7"/>
    <p:sldLayoutId id="2147483667" r:id="rId8"/>
    <p:sldLayoutId id="2147483666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b.kuralai@bk.ru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b.kuralai@bk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457200" y="2401888"/>
            <a:ext cx="8458200" cy="1470025"/>
          </a:xfrm>
        </p:spPr>
        <p:txBody>
          <a:bodyPr/>
          <a:lstStyle/>
          <a:p>
            <a:r>
              <a:rPr lang="ru-RU" smtClean="0"/>
              <a:t>Олимпиадные задания по Конституции РФ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900488"/>
            <a:ext cx="4953000" cy="1752600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Учитель истории и обществознания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«МБОУ «Октябрьская СОШ №2»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Октябрьский ГО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Байсарина Куралай Ермековна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 Блок 4. Теоретический блок.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9</a:t>
            </a:r>
            <a:r>
              <a:rPr lang="ru-RU" dirty="0" smtClean="0"/>
              <a:t>. Прочитайте фрагменты публицистической статьи. В каком из них содержится информация о событиях, происходящих только в федеративном государстве?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 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1) «На выборах в региональные законодательные собрания развернулась борьба между представителями левых и правых партий».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2) «Муниципальные органы власти приняли решение о распределении средств из местных бюджетов на социальные нужды».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3) «Глава государства принял отставку мэра столичного города и назначил дату досрочных выборов».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4) «Правительство определило комплекс мер по преодолению финансовых трудностей и поддержанию банковской системы».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Блок 4. Теоретический блок.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4. В чем заключается смысл предусмотренного Конституцией Российской Федерации положения о запрете присвоения власти в Российской Федерации?</a:t>
            </a:r>
            <a:endParaRPr lang="ru-RU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органам государственной власти запрещается самовольно расширять границы своих властных полномочий;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органы и должностные лица государства получают не саму власть, а право на власть при условии соблюдения определенных процедур;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запрет на передачу власти по наследству;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нет верного варианта ответа.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7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488950" y="1217613"/>
          <a:ext cx="8331200" cy="4425950"/>
        </p:xfrm>
        <a:graphic>
          <a:graphicData uri="http://schemas.openxmlformats.org/presentationml/2006/ole">
            <p:oleObj spid="_x0000_s24577" r:id="rId3" imgW="8333954" imgH="4426080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1" name="Диаграмма 2"/>
          <p:cNvGraphicFramePr>
            <a:graphicFrameLocks/>
          </p:cNvGraphicFramePr>
          <p:nvPr/>
        </p:nvGraphicFramePr>
        <p:xfrm>
          <a:off x="1352550" y="1433513"/>
          <a:ext cx="7192963" cy="4459287"/>
        </p:xfrm>
        <a:graphic>
          <a:graphicData uri="http://schemas.openxmlformats.org/presentationml/2006/ole">
            <p:oleObj spid="_x0000_s25601" r:id="rId3" imgW="7193903" imgH="4462659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Искандар\Desktop\олимпиада\Image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712788"/>
            <a:ext cx="7429500" cy="58848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928688" y="571500"/>
          <a:ext cx="7215187" cy="6286500"/>
        </p:xfrm>
        <a:graphic>
          <a:graphicData uri="http://schemas.openxmlformats.org/presentationml/2006/ole">
            <p:oleObj spid="_x0000_s4098" name="Acrobat Document" r:id="rId3" imgW="7570800" imgH="1069596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2.2.Задачи олимпиады: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- </a:t>
            </a:r>
            <a:r>
              <a:rPr lang="ru-RU" dirty="0" smtClean="0"/>
              <a:t>закрепление знаний</a:t>
            </a:r>
            <a:r>
              <a:rPr lang="ru-RU" b="1" dirty="0" smtClean="0"/>
              <a:t> </a:t>
            </a:r>
            <a:r>
              <a:rPr lang="ru-RU" dirty="0" smtClean="0"/>
              <a:t>обучающихся старших классов</a:t>
            </a:r>
            <a:r>
              <a:rPr lang="ru-RU" b="1" dirty="0" smtClean="0"/>
              <a:t> </a:t>
            </a:r>
            <a:r>
              <a:rPr lang="ru-RU" dirty="0" smtClean="0"/>
              <a:t>об основах Конституционного строя  Российской Федерации;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- выявление одаренных обучающихся старших классов в предметной области «Основы Конституционного  строя  Российской Федерации»;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- демонстрация активной гражданской позиции и уважения к закону;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- развитие умений и навыков работы с правовыми ресурсами;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- стимулирование интереса старших школьников к правовой литературе;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6. Порядок оценивания Олимпиады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6.1. На базе каждого  ГО  или общеобразовательного учреждения создается независимая комиссия по оценке работ участников Олимпиады, которая оценивает работы в соответствии с критериями оценки Олимпиадных заданий. (Критерии проверки и ответы отправляется вместе с материалами Олимпиады)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6.2. Результаты Олимпиады фиксируются в протоколе (форма Протокола отправляется вместе с материалами Олимпиады), который заверяется членами комиссии и направляется на адрес Организатора Олимпиады.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6.3. Период оценивания с 18 декабря по 125 декабря 2021 года. Прием ответов на вопросы Олимпиады проводится по </a:t>
            </a:r>
            <a:r>
              <a:rPr lang="en-US" dirty="0" smtClean="0"/>
              <a:t>e</a:t>
            </a:r>
            <a:r>
              <a:rPr lang="ru-RU" dirty="0" smtClean="0"/>
              <a:t>-</a:t>
            </a:r>
            <a:r>
              <a:rPr lang="en-US" dirty="0" smtClean="0"/>
              <a:t>mail</a:t>
            </a:r>
            <a:r>
              <a:rPr lang="ru-RU" dirty="0" smtClean="0"/>
              <a:t>: </a:t>
            </a:r>
            <a:r>
              <a:rPr lang="ru-RU" u="sng" dirty="0" err="1" smtClean="0">
                <a:hlinkClick r:id="rId2"/>
              </a:rPr>
              <a:t>b.kuralai@bk.ru</a:t>
            </a:r>
            <a:endParaRPr lang="ru-RU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 </a:t>
            </a:r>
            <a:endParaRPr lang="ru-RU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8. Подведение итогов, определение победителей и призеров Олимпиады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8.2. Победителями  и призерами Олимпиады </a:t>
            </a:r>
            <a:r>
              <a:rPr lang="ru-RU" i="1" u="sng" dirty="0" smtClean="0"/>
              <a:t>признаются три участника</a:t>
            </a:r>
            <a:r>
              <a:rPr lang="ru-RU" i="1" dirty="0" smtClean="0"/>
              <a:t>, в каждом муниципалитете, набравшие максимальные оценки – балл. </a:t>
            </a:r>
            <a:r>
              <a:rPr lang="ru-RU" dirty="0" smtClean="0"/>
              <a:t>В случае равенства баллов нескольких участников, претендующих на призовое место, они все признаются победителями, и им присуждается призовое место (первое, второе или третье) в соответствии с набранным количеством баллов.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71563"/>
            <a:ext cx="8229600" cy="10668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8. Подведение итогов, определение победителей и призеров Олимпиады</a:t>
            </a:r>
            <a:endParaRPr lang="ru-RU" dirty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8.3.Сканированные, проверенные  работы Победителей и призеров Олимпиады в муниципалитете, набравших </a:t>
            </a:r>
            <a:r>
              <a:rPr lang="ru-RU" i="1" smtClean="0"/>
              <a:t>не менее 50 % от максимального количества баллов,</a:t>
            </a:r>
            <a:r>
              <a:rPr lang="ru-RU" smtClean="0"/>
              <a:t> высылаются на адрес  Организатора Олимпиады по электронной почте: </a:t>
            </a:r>
            <a:r>
              <a:rPr lang="ru-RU" u="sng" smtClean="0">
                <a:hlinkClick r:id="rId2"/>
              </a:rPr>
              <a:t>b.kuralai@bk.ru</a:t>
            </a:r>
            <a:r>
              <a:rPr lang="ru-RU" u="sng" smtClean="0"/>
              <a:t>   Байсариной К.Е</a:t>
            </a:r>
            <a:r>
              <a:rPr lang="ru-RU" smtClean="0"/>
              <a:t>., для выявления абсолютного победителя  межмуниципальной Олимпиады.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Блок 1. История Конституции.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1. Ограничение власти Василия Шуйского посредством крестоцеловальной записи свидетельствовало о наличии в России начала XVII века:</a:t>
            </a:r>
            <a:endParaRPr lang="ru-RU" sz="24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  элементов демократии; </a:t>
            </a:r>
            <a:endParaRPr lang="ru-RU" sz="24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  элементов конституционной монархии;</a:t>
            </a:r>
            <a:endParaRPr lang="ru-RU" sz="24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  элементов анархии. </a:t>
            </a:r>
            <a:endParaRPr lang="ru-RU" sz="24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 </a:t>
            </a:r>
            <a:endParaRPr lang="ru-RU" sz="24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2. Капитан гвардии, глава Северного  общества декабристов, автор проекта «Конституция»: </a:t>
            </a:r>
            <a:endParaRPr lang="ru-RU" sz="24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Никита Муравьёв;</a:t>
            </a:r>
            <a:endParaRPr lang="ru-RU" sz="24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Петр Каховский;</a:t>
            </a:r>
            <a:endParaRPr lang="ru-RU" sz="24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Павел Пестель;</a:t>
            </a:r>
            <a:endParaRPr lang="ru-RU" sz="24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sz="24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8. Подведение итогов, определение победителей и призеров Олимпиады</a:t>
            </a:r>
            <a:endParaRPr lang="ru-RU" dirty="0"/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323850" y="2533650"/>
            <a:ext cx="8229600" cy="4324350"/>
          </a:xfrm>
        </p:spPr>
        <p:txBody>
          <a:bodyPr/>
          <a:lstStyle/>
          <a:p>
            <a:r>
              <a:rPr lang="ru-RU" smtClean="0"/>
              <a:t>8.4. Все участники Олимпиады получают  сертификаты от муниципальных комиссий, участникам занявшим, 1,2 и 3 место  вручаются дипломы   и призы от организаторов Олимпиады. 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9. Финансирование олимпиады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9.1 Финансирование расходов, связанных с подготовкой наградных документов осуществляется за счет средств Организаторов и Партнеров Олимпиады. Печать наградных документов осуществляет МБУ ДО «Октябрьский ИМЦ».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113188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b="1" dirty="0" smtClean="0"/>
              <a:t>                            </a:t>
            </a:r>
            <a:r>
              <a:rPr lang="ru-RU" sz="2200" b="1" dirty="0" smtClean="0"/>
              <a:t>ЗАЯВКА на участие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 smtClean="0"/>
              <a:t>в </a:t>
            </a:r>
            <a:r>
              <a:rPr lang="en-US" sz="2200" b="1" dirty="0" smtClean="0"/>
              <a:t>IV </a:t>
            </a:r>
            <a:r>
              <a:rPr lang="ru-RU" sz="2200" b="1" dirty="0" smtClean="0"/>
              <a:t>межмуниципальной  олимпиаде старших школьников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 smtClean="0"/>
              <a:t>по основам Конституционного строя  Российской Федерации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395288" y="1700213"/>
            <a:ext cx="8229600" cy="4873625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2000" smtClean="0"/>
              <a:t>Наименование территории</a:t>
            </a:r>
          </a:p>
          <a:p>
            <a:r>
              <a:rPr lang="ru-RU" sz="2000" smtClean="0"/>
              <a:t>Куратор участников олимпиады (Ф.И.О., должность, телефон, </a:t>
            </a:r>
            <a:r>
              <a:rPr lang="en-US" sz="2000" smtClean="0"/>
              <a:t>e</a:t>
            </a:r>
            <a:r>
              <a:rPr lang="ru-RU" sz="2000" smtClean="0"/>
              <a:t>-</a:t>
            </a:r>
            <a:r>
              <a:rPr lang="en-US" sz="2000" smtClean="0"/>
              <a:t>mail</a:t>
            </a:r>
            <a:r>
              <a:rPr lang="ru-RU" sz="2000" smtClean="0"/>
              <a:t>):</a:t>
            </a:r>
            <a:endParaRPr lang="en-US" sz="2000" smtClean="0"/>
          </a:p>
          <a:p>
            <a:endParaRPr lang="ru-RU" smtClean="0"/>
          </a:p>
          <a:p>
            <a:endParaRPr lang="ru-RU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27088" y="2781300"/>
          <a:ext cx="7705725" cy="22574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48830"/>
                <a:gridCol w="2297939"/>
                <a:gridCol w="1473384"/>
                <a:gridCol w="1473384"/>
                <a:gridCol w="1811319"/>
              </a:tblGrid>
              <a:tr h="108012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Фамилия, Имя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участника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Наименование Образовательной организации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Класс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Учитель ФИО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0673"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Блок 1. История Конституции.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15. Какой документ явился политико-правовой основой Конституции РФ? </a:t>
            </a:r>
            <a:endParaRPr lang="ru-RU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   Когда он был принят? </a:t>
            </a:r>
            <a:endParaRPr lang="ru-RU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Всеобщая  Декларация  Прав  человека – 10 декабря 1948 года;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Декларация о государственном суверенитете России -12 июня 1990 года;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Декларация прав ребёнка – 20 ноября 1959 года.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16.  Найдите значение выражения, составленного из исторических дат. Какое событие российской истории произошло в год N? где:</a:t>
            </a:r>
            <a:endParaRPr lang="ru-RU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N = А-В</a:t>
            </a:r>
            <a:r>
              <a:rPr lang="ru-RU" dirty="0" smtClean="0"/>
              <a:t>;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А</a:t>
            </a:r>
            <a:r>
              <a:rPr lang="ru-RU" dirty="0" smtClean="0"/>
              <a:t> =  (год издания первой Конституции РФ (РСФСР) +  год издания первой Конституции  СССР);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В</a:t>
            </a:r>
            <a:r>
              <a:rPr lang="ru-RU" dirty="0" smtClean="0"/>
              <a:t> = (год издания последней Конституции СССР – количество Конституций РФ (РСФСР)   - 121).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Блок  2. Терминологический словарь.</a:t>
            </a:r>
            <a:endParaRPr lang="ru-RU" dirty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1.Натурализация –</a:t>
            </a:r>
          </a:p>
          <a:p>
            <a:r>
              <a:rPr lang="ru-RU" smtClean="0"/>
              <a:t>2. Филиация – </a:t>
            </a:r>
          </a:p>
          <a:p>
            <a:r>
              <a:rPr lang="ru-RU" smtClean="0"/>
              <a:t>3.Гражданство – </a:t>
            </a:r>
          </a:p>
          <a:p>
            <a:r>
              <a:rPr lang="ru-RU" smtClean="0"/>
              <a:t>4.Титульная нация – </a:t>
            </a:r>
          </a:p>
          <a:p>
            <a:r>
              <a:rPr lang="ru-RU" smtClean="0"/>
              <a:t>5. Оптация –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Блок  2. Терминологический словарь.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Дайте определения следующим понятиям:</a:t>
            </a:r>
            <a:endParaRPr lang="ru-RU" smtClean="0"/>
          </a:p>
          <a:p>
            <a:r>
              <a:rPr lang="ru-RU" b="1" smtClean="0"/>
              <a:t>1. Остракизм </a:t>
            </a:r>
            <a:endParaRPr lang="ru-RU" smtClean="0"/>
          </a:p>
          <a:p>
            <a:r>
              <a:rPr lang="ru-RU" b="1" smtClean="0"/>
              <a:t>2. Деликтоспособность </a:t>
            </a:r>
            <a:endParaRPr lang="ru-RU" smtClean="0"/>
          </a:p>
          <a:p>
            <a:r>
              <a:rPr lang="ru-RU" b="1" smtClean="0"/>
              <a:t>3. Экспликация</a:t>
            </a:r>
            <a:endParaRPr lang="ru-RU" smtClean="0"/>
          </a:p>
          <a:p>
            <a:r>
              <a:rPr lang="ru-RU" b="1" smtClean="0"/>
              <a:t>4.Девиантное поведение </a:t>
            </a:r>
            <a:br>
              <a:rPr lang="ru-RU" b="1" smtClean="0"/>
            </a:br>
            <a:r>
              <a:rPr lang="ru-RU" b="1" smtClean="0"/>
              <a:t>5.Делинквентное поведение</a:t>
            </a:r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Блок 3.  Решение правовых задач.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5. </a:t>
            </a:r>
            <a:r>
              <a:rPr lang="ru-RU" dirty="0" smtClean="0"/>
              <a:t>На уроке обществознания изучалась система органов государственной власти России. У школьников возник вопрос о том, что делать, если у высших органов государственной власти (например, у Президента и Государственной Думы) возникает спор о компетенции. Одни ученики утверждали, что последнее слово – за Президентом. Другие считали необходимым обратиться в суд. Как решает данный вопрос Конституция РФ? Почему решение именно такое? Если обращение в суд возможно, то в какой именно?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Блок 3.  Решение правовых задач.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2. </a:t>
            </a:r>
            <a:r>
              <a:rPr lang="ru-RU" smtClean="0"/>
              <a:t>В семье гражданки РФ и гражданина Франции, проживающих на территории РФ, родился сын. Используя обществоведческие знания, объясните, как может быть решён вопрос о гражданстве сына. Приведите три возможных способа решения этого вопроса.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Блок 4. Теоретический блок.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1.</a:t>
            </a:r>
            <a:r>
              <a:rPr lang="ru-RU" dirty="0" smtClean="0"/>
              <a:t> Найдите в приведённом списке положения, характеризующие основы конституционного строя РФ, и запишите цифры, под которыми они указаны.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1) Государственная власть в Российской Федерации осуществляется на основе разделения на законодательную, исполнительную и судебную.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2) Для заключения брака необходимы взаимное добровольное согласие мужчины и женщины, вступающих в брак, и достижение ими брачного возраста.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3) Гражданин Российской Федерации не может быть лишён своего гражданства или права изменить его.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4) Носителем суверенитета и единственным источником власти в Российской Федерации является её многонациональный народ.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5) Ребёнок имеет право на общение с обоими родителями, дедушкой, бабушкой, братьями, сёстрами и другими родственниками.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 Блок 4. Теоретический блок.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/>
              <a:t>5.</a:t>
            </a:r>
            <a:r>
              <a:rPr lang="ru-RU" dirty="0" smtClean="0"/>
              <a:t> Какие полномочия из перечисленных ниже относятся к предмету совместного ведения Российской Федерации и субъектов? Запишите цифры, под которыми они указаны.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 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1) таможенное регулирование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2) защита прав и свобод человека и гражданина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3) защита прав национальных меньшинств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4) разграничение государственной собственности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5) денежная эмиссия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84</TotalTime>
  <Words>888</Words>
  <Application>Microsoft Office PowerPoint</Application>
  <PresentationFormat>Экран (4:3)</PresentationFormat>
  <Paragraphs>98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3" baseType="lpstr">
      <vt:lpstr>Georgia</vt:lpstr>
      <vt:lpstr>Arial</vt:lpstr>
      <vt:lpstr>Trebuchet MS</vt:lpstr>
      <vt:lpstr>Wingdings 2</vt:lpstr>
      <vt:lpstr>Calibri</vt:lpstr>
      <vt:lpstr>Городская</vt:lpstr>
      <vt:lpstr>Городская</vt:lpstr>
      <vt:lpstr>Городская</vt:lpstr>
      <vt:lpstr>Городская</vt:lpstr>
      <vt:lpstr>Acrobat Document</vt:lpstr>
      <vt:lpstr>Диаграмма Microsoft Excel</vt:lpstr>
      <vt:lpstr>Олимпиадные задания по Конституции РФ</vt:lpstr>
      <vt:lpstr>Блок 1. История Конституции.</vt:lpstr>
      <vt:lpstr>Блок 1. История Конституции. </vt:lpstr>
      <vt:lpstr>Блок  2. Терминологический словарь.</vt:lpstr>
      <vt:lpstr>Блок  2. Терминологический словарь. </vt:lpstr>
      <vt:lpstr>Блок 3.  Решение правовых задач. </vt:lpstr>
      <vt:lpstr>Блок 3.  Решение правовых задач. </vt:lpstr>
      <vt:lpstr>Блок 4. Теоретический блок.</vt:lpstr>
      <vt:lpstr> Блок 4. Теоретический блок.</vt:lpstr>
      <vt:lpstr> Блок 4. Теоретический блок.</vt:lpstr>
      <vt:lpstr>Блок 4. Теоретический блок.</vt:lpstr>
      <vt:lpstr>Слайд 12</vt:lpstr>
      <vt:lpstr>Слайд 13</vt:lpstr>
      <vt:lpstr>Слайд 14</vt:lpstr>
      <vt:lpstr>Слайд 15</vt:lpstr>
      <vt:lpstr>2.2.Задачи олимпиады: </vt:lpstr>
      <vt:lpstr>6. Порядок оценивания Олимпиады </vt:lpstr>
      <vt:lpstr>8. Подведение итогов, определение победителей и призеров Олимпиады </vt:lpstr>
      <vt:lpstr>8. Подведение итогов, определение победителей и призеров Олимпиады</vt:lpstr>
      <vt:lpstr>8. Подведение итогов, определение победителей и призеров Олимпиады</vt:lpstr>
      <vt:lpstr>9. Финансирование олимпиады </vt:lpstr>
      <vt:lpstr>                            ЗАЯВКА на участие в IV межмуниципальной  олимпиаде старших школьников  по основам Конституционного строя  Российской Федерации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Олимпиадные задания по Конституции РФ</dc:title>
  <dc:creator>Искандар</dc:creator>
  <cp:lastModifiedBy>a</cp:lastModifiedBy>
  <cp:revision>22</cp:revision>
  <dcterms:created xsi:type="dcterms:W3CDTF">2021-11-12T07:29:19Z</dcterms:created>
  <dcterms:modified xsi:type="dcterms:W3CDTF">2021-11-24T08:53:12Z</dcterms:modified>
</cp:coreProperties>
</file>